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1"/>
  </p:notesMasterIdLst>
  <p:handoutMasterIdLst>
    <p:handoutMasterId r:id="rId52"/>
  </p:handoutMasterIdLst>
  <p:sldIdLst>
    <p:sldId id="256" r:id="rId2"/>
    <p:sldId id="257" r:id="rId3"/>
    <p:sldId id="320" r:id="rId4"/>
    <p:sldId id="321" r:id="rId5"/>
    <p:sldId id="322" r:id="rId6"/>
    <p:sldId id="323" r:id="rId7"/>
    <p:sldId id="298" r:id="rId8"/>
    <p:sldId id="299" r:id="rId9"/>
    <p:sldId id="319" r:id="rId10"/>
    <p:sldId id="324" r:id="rId11"/>
    <p:sldId id="318" r:id="rId12"/>
    <p:sldId id="317" r:id="rId13"/>
    <p:sldId id="316" r:id="rId14"/>
    <p:sldId id="315" r:id="rId15"/>
    <p:sldId id="313" r:id="rId16"/>
    <p:sldId id="312" r:id="rId17"/>
    <p:sldId id="311" r:id="rId18"/>
    <p:sldId id="310" r:id="rId19"/>
    <p:sldId id="309" r:id="rId20"/>
    <p:sldId id="325" r:id="rId21"/>
    <p:sldId id="308" r:id="rId22"/>
    <p:sldId id="307" r:id="rId23"/>
    <p:sldId id="306" r:id="rId24"/>
    <p:sldId id="305" r:id="rId25"/>
    <p:sldId id="304" r:id="rId26"/>
    <p:sldId id="303" r:id="rId27"/>
    <p:sldId id="302" r:id="rId28"/>
    <p:sldId id="301" r:id="rId29"/>
    <p:sldId id="300" r:id="rId30"/>
    <p:sldId id="297" r:id="rId31"/>
    <p:sldId id="280" r:id="rId32"/>
    <p:sldId id="328" r:id="rId33"/>
    <p:sldId id="327" r:id="rId34"/>
    <p:sldId id="326" r:id="rId35"/>
    <p:sldId id="329" r:id="rId36"/>
    <p:sldId id="330" r:id="rId37"/>
    <p:sldId id="332" r:id="rId38"/>
    <p:sldId id="333" r:id="rId39"/>
    <p:sldId id="334" r:id="rId40"/>
    <p:sldId id="336" r:id="rId41"/>
    <p:sldId id="337" r:id="rId42"/>
    <p:sldId id="338" r:id="rId43"/>
    <p:sldId id="339" r:id="rId44"/>
    <p:sldId id="340" r:id="rId45"/>
    <p:sldId id="341" r:id="rId46"/>
    <p:sldId id="342" r:id="rId47"/>
    <p:sldId id="343" r:id="rId48"/>
    <p:sldId id="344" r:id="rId49"/>
    <p:sldId id="281" r:id="rId5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2" autoAdjust="0"/>
  </p:normalViewPr>
  <p:slideViewPr>
    <p:cSldViewPr snapToGrid="0">
      <p:cViewPr>
        <p:scale>
          <a:sx n="70" d="100"/>
          <a:sy n="70" d="100"/>
        </p:scale>
        <p:origin x="-128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4/6/2023</a:t>
            </a:fld>
            <a:endParaRPr lang="en-US"/>
          </a:p>
        </p:txBody>
      </p:sp>
      <p:sp>
        <p:nvSpPr>
          <p:cNvPr id="4" name="Footer Placeholder 3">
            <a:extLst>
              <a:ext uri="{FF2B5EF4-FFF2-40B4-BE49-F238E27FC236}">
                <a16:creationId xmlns:a16="http://schemas.microsoft.com/office/drawing/2014/main" xmlns=""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smtClean="0"/>
              <a:t>Jatin Arora [Group: G7] [Sem:2nd]</a:t>
            </a:r>
            <a:endParaRPr lang="en-US"/>
          </a:p>
        </p:txBody>
      </p:sp>
      <p:sp>
        <p:nvSpPr>
          <p:cNvPr id="5" name="Slide Number Placeholder 4">
            <a:extLst>
              <a:ext uri="{FF2B5EF4-FFF2-40B4-BE49-F238E27FC236}">
                <a16:creationId xmlns:a16="http://schemas.microsoft.com/office/drawing/2014/main" xmlns=""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4/6/2023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smtClean="0"/>
              <a:t>Jatin Arora [Group: G7] [Sem:2nd]</a:t>
            </a:r>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a:extLst>
              <a:ext uri="{FF2B5EF4-FFF2-40B4-BE49-F238E27FC236}">
                <a16:creationId xmlns:a16="http://schemas.microsoft.com/office/drawing/2014/main" xmlns="" id="{A599BB95-9755-4BC6-8051-C2B8CF54F2A1}"/>
              </a:ext>
            </a:extLst>
          </p:cNvPr>
          <p:cNvSpPr>
            <a:spLocks noGrp="1"/>
          </p:cNvSpPr>
          <p:nvPr>
            <p:ph type="ftr" sz="quarter" idx="4"/>
          </p:nvPr>
        </p:nvSpPr>
        <p:spPr/>
        <p:txBody>
          <a:bodyPr/>
          <a:lstStyle/>
          <a:p>
            <a:r>
              <a:rPr lang="en-US" smtClean="0"/>
              <a:t>Jatin Arora [Group: G7] [Sem:2nd]</a:t>
            </a:r>
            <a:endParaRPr lang="en-US"/>
          </a:p>
        </p:txBody>
      </p:sp>
    </p:spTree>
    <p:extLst>
      <p:ext uri="{BB962C8B-B14F-4D97-AF65-F5344CB8AC3E}">
        <p14:creationId xmlns:p14="http://schemas.microsoft.com/office/powerpoint/2010/main" val="42548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Jatin Arora [Group: G7] [Sem:2nd]</a:t>
            </a:r>
            <a:endParaRPr lang="en-US"/>
          </a:p>
        </p:txBody>
      </p:sp>
      <p:sp>
        <p:nvSpPr>
          <p:cNvPr id="5" name="Slide Number Placeholder 4"/>
          <p:cNvSpPr>
            <a:spLocks noGrp="1"/>
          </p:cNvSpPr>
          <p:nvPr>
            <p:ph type="sldNum" sz="quarter" idx="11"/>
          </p:nvPr>
        </p:nvSpPr>
        <p:spPr/>
        <p:txBody>
          <a:bodyPr/>
          <a:lstStyle/>
          <a:p>
            <a:fld id="{C5A7523A-12D4-4E0F-9409-B3F845B48333}" type="slidenum">
              <a:rPr lang="en-US" smtClean="0"/>
              <a:t>2</a:t>
            </a:fld>
            <a:endParaRPr lang="en-US"/>
          </a:p>
        </p:txBody>
      </p:sp>
    </p:spTree>
    <p:extLst>
      <p:ext uri="{BB962C8B-B14F-4D97-AF65-F5344CB8AC3E}">
        <p14:creationId xmlns:p14="http://schemas.microsoft.com/office/powerpoint/2010/main" val="184379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endParaRPr lang="en-GB" sz="2400" b="0" strike="noStrike" spc="-1">
              <a:latin typeface="Times New Roman"/>
            </a:endParaRP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2"/>
            <a:ext cx="9144000" cy="5259918"/>
          </a:xfrm>
          <a:prstGeom prst="rect">
            <a:avLst/>
          </a:prstGeom>
          <a:noFill/>
          <a:ln w="9360">
            <a:noFill/>
          </a:ln>
        </p:spPr>
        <p:txBody>
          <a:bodyPr>
            <a:noAutofit/>
          </a:bodyPr>
          <a:lstStyle/>
          <a:p>
            <a:pPr algn="ctr">
              <a:lnSpc>
                <a:spcPct val="100000"/>
              </a:lnSpc>
              <a:spcBef>
                <a:spcPts val="400"/>
              </a:spcBef>
            </a:pPr>
            <a:r>
              <a:rPr lang="en-US" sz="2000" b="1" spc="-1" dirty="0" smtClean="0">
                <a:latin typeface="Times New Roman" panose="02020603050405020304" pitchFamily="18" charset="0"/>
                <a:ea typeface="MS PGothic"/>
                <a:cs typeface="Times New Roman" panose="02020603050405020304" pitchFamily="18" charset="0"/>
              </a:rPr>
              <a:t>Operating System (CS-115) </a:t>
            </a:r>
            <a:r>
              <a:rPr lang="en-US" sz="2000" b="1" spc="-1" dirty="0">
                <a:latin typeface="Times New Roman" panose="02020603050405020304" pitchFamily="18" charset="0"/>
                <a:ea typeface="MS PGothic"/>
                <a:cs typeface="Times New Roman" panose="02020603050405020304" pitchFamily="18" charset="0"/>
              </a:rPr>
              <a:t>Class </a:t>
            </a:r>
          </a:p>
          <a:p>
            <a:pPr algn="ctr">
              <a:lnSpc>
                <a:spcPct val="100000"/>
              </a:lnSpc>
              <a:spcBef>
                <a:spcPts val="400"/>
              </a:spcBef>
            </a:pPr>
            <a:r>
              <a:rPr lang="en-US" sz="2000" spc="-1" dirty="0" smtClean="0">
                <a:latin typeface="Times New Roman" panose="02020603050405020304" pitchFamily="18" charset="0"/>
                <a:ea typeface="MS PGothic"/>
                <a:cs typeface="Times New Roman" panose="02020603050405020304" pitchFamily="18" charset="0"/>
              </a:rPr>
              <a:t>On</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3200" b="1" spc="-1" dirty="0" smtClean="0">
                <a:solidFill>
                  <a:srgbClr val="000000"/>
                </a:solidFill>
                <a:latin typeface="Times New Roman" panose="02020603050405020304" pitchFamily="18" charset="0"/>
                <a:ea typeface="MS PGothic"/>
                <a:cs typeface="Times New Roman" panose="02020603050405020304" pitchFamily="18" charset="0"/>
              </a:rPr>
              <a:t>Memory Management</a:t>
            </a:r>
          </a:p>
          <a:p>
            <a:pPr algn="ctr">
              <a:lnSpc>
                <a:spcPct val="100000"/>
              </a:lnSpc>
              <a:spcBef>
                <a:spcPts val="400"/>
              </a:spcBef>
            </a:pPr>
            <a:endParaRPr lang="en-US" sz="2000" b="0" strike="noStrike" spc="-1" dirty="0" smtClean="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smtClean="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MS PGothic"/>
                <a:cs typeface="Times New Roman" panose="02020603050405020304" pitchFamily="18" charset="0"/>
              </a:rPr>
              <a:t>Department of </a:t>
            </a:r>
            <a:r>
              <a:rPr lang="en-US" sz="20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0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
        <p:nvSpPr>
          <p:cNvPr id="3" name="Footer Placeholder 1"/>
          <p:cNvSpPr txBox="1">
            <a:spLocks/>
          </p:cNvSpPr>
          <p:nvPr/>
        </p:nvSpPr>
        <p:spPr>
          <a:xfrm>
            <a:off x="245660" y="6356075"/>
            <a:ext cx="87345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Dr. Prabhjot </a:t>
            </a:r>
            <a:r>
              <a:rPr lang="en-US" sz="1600" dirty="0" smtClean="0"/>
              <a:t>Chahal		Operating System - </a:t>
            </a:r>
            <a:r>
              <a:rPr lang="en-US" sz="1600" dirty="0" smtClean="0"/>
              <a:t>22CS005</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Memory-Management Unit (MMU)</a:t>
            </a:r>
          </a:p>
        </p:txBody>
      </p:sp>
      <p:sp>
        <p:nvSpPr>
          <p:cNvPr id="5" name="Rectangle 1027"/>
          <p:cNvSpPr txBox="1">
            <a:spLocks noChangeArrowheads="1"/>
          </p:cNvSpPr>
          <p:nvPr/>
        </p:nvSpPr>
        <p:spPr bwMode="auto">
          <a:xfrm>
            <a:off x="1047750" y="172402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Hardware device that maps virtual to physical address.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In MMU scheme, the value in the relocation register is added to every address generated by a user process at the time it is sent to memory.</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The user program deals with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logical</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addresses; it never sees the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real</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physical addresses.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96" y="3903260"/>
            <a:ext cx="7383438" cy="2415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694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Swapping</a:t>
            </a:r>
          </a:p>
        </p:txBody>
      </p:sp>
      <p:sp>
        <p:nvSpPr>
          <p:cNvPr id="4" name="Rectangle 1027"/>
          <p:cNvSpPr txBox="1">
            <a:spLocks noChangeArrowheads="1"/>
          </p:cNvSpPr>
          <p:nvPr/>
        </p:nvSpPr>
        <p:spPr bwMode="auto">
          <a:xfrm>
            <a:off x="1047749" y="1724025"/>
            <a:ext cx="73319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A process can be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swapped</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temporarily out of memory to a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backing store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and then brought back into memory for continued execution.</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Backing store – fast disk large enough to accommodate copies of all memory images for all users; must provide direct access to these memory images.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Roll out, roll in</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 swapping variant used for priority-based scheduling algorithms; lower-priority process is swapped out so higher-priority process can be loaded and executed.</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Major part of swap time is transfer time; total transfer time is directly proportional to the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amount</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of memory swapped.</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Modified versions of swapping are found on many systems, i.e., UNIX and Microsoft Windows.</a:t>
            </a:r>
          </a:p>
        </p:txBody>
      </p:sp>
    </p:spTree>
    <p:extLst>
      <p:ext uri="{BB962C8B-B14F-4D97-AF65-F5344CB8AC3E}">
        <p14:creationId xmlns:p14="http://schemas.microsoft.com/office/powerpoint/2010/main" val="2069127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136477" y="99515"/>
            <a:ext cx="8048625" cy="457200"/>
          </a:xfrm>
        </p:spPr>
        <p:txBody>
          <a:bodyPr/>
          <a:lstStyle/>
          <a:p>
            <a:r>
              <a:rPr lang="en-US" sz="3200" b="1" dirty="0">
                <a:latin typeface="Times New Roman" pitchFamily="18" charset="0"/>
                <a:cs typeface="Times New Roman" pitchFamily="18" charset="0"/>
              </a:rPr>
              <a:t>Schematic View of Swapping</a:t>
            </a:r>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l="650" t="3653" r="650" b="3856"/>
          <a:stretch>
            <a:fillRect/>
          </a:stretch>
        </p:blipFill>
        <p:spPr bwMode="auto">
          <a:xfrm>
            <a:off x="1552575" y="1538288"/>
            <a:ext cx="6191250" cy="4641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801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96334" cy="914040"/>
          </a:xfrm>
        </p:spPr>
        <p:txBody>
          <a:bodyPr/>
          <a:lstStyle/>
          <a:p>
            <a:r>
              <a:rPr lang="en-US" sz="3200" b="1" dirty="0" smtClean="0">
                <a:latin typeface="Times New Roman" pitchFamily="18" charset="0"/>
                <a:cs typeface="Times New Roman" pitchFamily="18" charset="0"/>
              </a:rPr>
              <a:t>Contiguous Memory Allocation</a:t>
            </a:r>
            <a:endParaRPr lang="en-US" sz="3200" b="1" dirty="0">
              <a:latin typeface="Times New Roman" pitchFamily="18" charset="0"/>
              <a:cs typeface="Times New Roman" pitchFamily="18" charset="0"/>
            </a:endParaRPr>
          </a:p>
        </p:txBody>
      </p:sp>
      <p:sp>
        <p:nvSpPr>
          <p:cNvPr id="4" name="Rectangle 3"/>
          <p:cNvSpPr/>
          <p:nvPr/>
        </p:nvSpPr>
        <p:spPr>
          <a:xfrm>
            <a:off x="225187" y="1127208"/>
            <a:ext cx="8304663" cy="1477328"/>
          </a:xfrm>
          <a:prstGeom prst="rect">
            <a:avLst/>
          </a:prstGeom>
        </p:spPr>
        <p:txBody>
          <a:bodyPr wrap="square">
            <a:spAutoFit/>
          </a:bodyPr>
          <a:lstStyle/>
          <a:p>
            <a:pPr algn="just"/>
            <a:r>
              <a:rPr lang="en-US" dirty="0"/>
              <a:t>In the </a:t>
            </a:r>
            <a:r>
              <a:rPr lang="en-US" b="1" dirty="0"/>
              <a:t>Contiguous Memory Allocation</a:t>
            </a:r>
            <a:r>
              <a:rPr lang="en-US" dirty="0"/>
              <a:t>, each process is contained in a single contiguous section of memory. In this memory allocation, all the available memory space remains together in one place which implies that the freely available memory partitions are not spread over here and there across the whole memory space.</a:t>
            </a:r>
          </a:p>
        </p:txBody>
      </p:sp>
      <p:sp>
        <p:nvSpPr>
          <p:cNvPr id="5" name="Rectangle 4"/>
          <p:cNvSpPr/>
          <p:nvPr/>
        </p:nvSpPr>
        <p:spPr>
          <a:xfrm>
            <a:off x="225187" y="2828836"/>
            <a:ext cx="8304663" cy="923330"/>
          </a:xfrm>
          <a:prstGeom prst="rect">
            <a:avLst/>
          </a:prstGeom>
        </p:spPr>
        <p:txBody>
          <a:bodyPr wrap="square">
            <a:spAutoFit/>
          </a:bodyPr>
          <a:lstStyle/>
          <a:p>
            <a:pPr algn="just"/>
            <a:r>
              <a:rPr lang="en-US" dirty="0"/>
              <a:t>The memory can be divided either in the </a:t>
            </a:r>
            <a:r>
              <a:rPr lang="en-US" b="1" dirty="0"/>
              <a:t>fixed-sized partition or in the variable-sized partition</a:t>
            </a:r>
            <a:r>
              <a:rPr lang="en-US" dirty="0"/>
              <a:t> in order to allocate contiguous space to user </a:t>
            </a:r>
            <a:r>
              <a:rPr lang="en-US" dirty="0" smtClean="0"/>
              <a:t>processes</a:t>
            </a:r>
            <a:endParaRPr lang="en-US" dirty="0"/>
          </a:p>
        </p:txBody>
      </p:sp>
      <p:sp>
        <p:nvSpPr>
          <p:cNvPr id="6" name="AutoShape 2" descr="Contiguous Memory Allocation | Static Partitioning | Gate Vidyal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Contiguous Memory Allocation | Static Partitioning | Gate Vidyala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230" y="3885181"/>
            <a:ext cx="7096836" cy="233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77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96334" cy="914040"/>
          </a:xfrm>
        </p:spPr>
        <p:txBody>
          <a:bodyPr/>
          <a:lstStyle/>
          <a:p>
            <a:r>
              <a:rPr lang="en-US" sz="3200" b="1" dirty="0">
                <a:latin typeface="Times New Roman" pitchFamily="18" charset="0"/>
                <a:cs typeface="Times New Roman" pitchFamily="18" charset="0"/>
              </a:rPr>
              <a:t>Fixed-size Partition Scheme</a:t>
            </a:r>
          </a:p>
        </p:txBody>
      </p:sp>
      <p:sp>
        <p:nvSpPr>
          <p:cNvPr id="3" name="Subtitle 2"/>
          <p:cNvSpPr>
            <a:spLocks noGrp="1"/>
          </p:cNvSpPr>
          <p:nvPr>
            <p:ph type="subTitle"/>
          </p:nvPr>
        </p:nvSpPr>
        <p:spPr>
          <a:xfrm>
            <a:off x="470847" y="1337480"/>
            <a:ext cx="8229240" cy="1296538"/>
          </a:xfrm>
        </p:spPr>
        <p:txBody>
          <a:bodyPr/>
          <a:lstStyle/>
          <a:p>
            <a:pPr algn="just"/>
            <a:r>
              <a:rPr lang="en-US" sz="1800" dirty="0">
                <a:solidFill>
                  <a:srgbClr val="212529"/>
                </a:solidFill>
                <a:latin typeface="Times New Roman" pitchFamily="18" charset="0"/>
                <a:cs typeface="Times New Roman" pitchFamily="18" charset="0"/>
              </a:rPr>
              <a:t>In this scheme, the system divides the memory into fixed-size partitions. The partitions may or may not be the same size. The size of each partition is fixed as indicated by the name of the technique and it cannot be changed.</a:t>
            </a:r>
            <a:endParaRPr lang="en-US" sz="1800" dirty="0">
              <a:latin typeface="Times New Roman" pitchFamily="18" charset="0"/>
              <a:cs typeface="Times New Roman" pitchFamily="18" charset="0"/>
            </a:endParaRPr>
          </a:p>
        </p:txBody>
      </p:sp>
      <p:sp>
        <p:nvSpPr>
          <p:cNvPr id="4" name="Rectangle 3"/>
          <p:cNvSpPr/>
          <p:nvPr/>
        </p:nvSpPr>
        <p:spPr>
          <a:xfrm>
            <a:off x="470845" y="2579133"/>
            <a:ext cx="8222777" cy="1200329"/>
          </a:xfrm>
          <a:prstGeom prst="rect">
            <a:avLst/>
          </a:prstGeom>
        </p:spPr>
        <p:txBody>
          <a:bodyPr wrap="square">
            <a:spAutoFit/>
          </a:bodyPr>
          <a:lstStyle/>
          <a:p>
            <a:r>
              <a:rPr lang="en-US" dirty="0">
                <a:latin typeface="Times New Roman" pitchFamily="18" charset="0"/>
                <a:cs typeface="Times New Roman" pitchFamily="18" charset="0"/>
              </a:rPr>
              <a:t>Let's take an example of fixed size partitioning scheme, we will divide a memory size of 15 KB into fixed-size partitions: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023" y="3478900"/>
            <a:ext cx="6305264"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20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182" y="0"/>
            <a:ext cx="6714699" cy="830997"/>
          </a:xfrm>
          <a:prstGeom prst="rect">
            <a:avLst/>
          </a:prstGeom>
        </p:spPr>
        <p:txBody>
          <a:bodyPr wrap="square">
            <a:spAutoFit/>
          </a:bodyPr>
          <a:lstStyle/>
          <a:p>
            <a:r>
              <a:rPr lang="en-US" sz="2400" b="1" dirty="0" smtClean="0">
                <a:latin typeface="Times New Roman" pitchFamily="18" charset="0"/>
                <a:cs typeface="Times New Roman" pitchFamily="18" charset="0"/>
              </a:rPr>
              <a:t>Advantages and Disadvantages </a:t>
            </a:r>
            <a:r>
              <a:rPr lang="en-US" sz="2400" b="1" dirty="0">
                <a:latin typeface="Times New Roman" pitchFamily="18" charset="0"/>
                <a:cs typeface="Times New Roman" pitchFamily="18" charset="0"/>
              </a:rPr>
              <a:t>of Fixed-size Partition Scheme</a:t>
            </a:r>
          </a:p>
        </p:txBody>
      </p:sp>
      <p:sp>
        <p:nvSpPr>
          <p:cNvPr id="5" name="Rectangle 4"/>
          <p:cNvSpPr/>
          <p:nvPr/>
        </p:nvSpPr>
        <p:spPr>
          <a:xfrm>
            <a:off x="600501" y="1568316"/>
            <a:ext cx="7028597" cy="1200329"/>
          </a:xfrm>
          <a:prstGeom prst="rect">
            <a:avLst/>
          </a:prstGeom>
        </p:spPr>
        <p:txBody>
          <a:bodyPr wrap="square">
            <a:spAutoFit/>
          </a:bodyPr>
          <a:lstStyle/>
          <a:p>
            <a:pPr>
              <a:buFont typeface="Arial"/>
              <a:buChar char="•"/>
            </a:pPr>
            <a:r>
              <a:rPr lang="en-US" dirty="0" smtClean="0">
                <a:solidFill>
                  <a:srgbClr val="212529"/>
                </a:solidFill>
                <a:latin typeface="system-ui"/>
              </a:rPr>
              <a:t>   </a:t>
            </a:r>
            <a:r>
              <a:rPr lang="en-US" dirty="0" smtClean="0">
                <a:solidFill>
                  <a:srgbClr val="212529"/>
                </a:solidFill>
                <a:latin typeface="Times New Roman" pitchFamily="18" charset="0"/>
                <a:cs typeface="Times New Roman" pitchFamily="18" charset="0"/>
              </a:rPr>
              <a:t>This </a:t>
            </a:r>
            <a:r>
              <a:rPr lang="en-US" dirty="0">
                <a:solidFill>
                  <a:srgbClr val="212529"/>
                </a:solidFill>
                <a:latin typeface="Times New Roman" pitchFamily="18" charset="0"/>
                <a:cs typeface="Times New Roman" pitchFamily="18" charset="0"/>
              </a:rPr>
              <a:t>scheme is simple and is easy to implement</a:t>
            </a:r>
          </a:p>
          <a:p>
            <a:pPr>
              <a:buFont typeface="Arial"/>
              <a:buChar char="•"/>
            </a:pPr>
            <a:r>
              <a:rPr lang="en-US" dirty="0" smtClean="0">
                <a:solidFill>
                  <a:srgbClr val="212529"/>
                </a:solidFill>
                <a:latin typeface="Times New Roman" pitchFamily="18" charset="0"/>
                <a:cs typeface="Times New Roman" pitchFamily="18" charset="0"/>
              </a:rPr>
              <a:t>   It </a:t>
            </a:r>
            <a:r>
              <a:rPr lang="en-US" dirty="0">
                <a:solidFill>
                  <a:srgbClr val="212529"/>
                </a:solidFill>
                <a:latin typeface="Times New Roman" pitchFamily="18" charset="0"/>
                <a:cs typeface="Times New Roman" pitchFamily="18" charset="0"/>
              </a:rPr>
              <a:t>supports multiprogramming as multiple processes can be stored inside the main memory.</a:t>
            </a:r>
          </a:p>
          <a:p>
            <a:pPr>
              <a:buFont typeface="Arial"/>
              <a:buChar char="•"/>
            </a:pPr>
            <a:r>
              <a:rPr lang="en-US" dirty="0" smtClean="0">
                <a:solidFill>
                  <a:srgbClr val="212529"/>
                </a:solidFill>
                <a:latin typeface="Times New Roman" pitchFamily="18" charset="0"/>
                <a:cs typeface="Times New Roman" pitchFamily="18" charset="0"/>
              </a:rPr>
              <a:t>   Management </a:t>
            </a:r>
            <a:r>
              <a:rPr lang="en-US" dirty="0">
                <a:solidFill>
                  <a:srgbClr val="212529"/>
                </a:solidFill>
                <a:latin typeface="Times New Roman" pitchFamily="18" charset="0"/>
                <a:cs typeface="Times New Roman" pitchFamily="18" charset="0"/>
              </a:rPr>
              <a:t>is easy using this scheme</a:t>
            </a:r>
            <a:endParaRPr lang="en-US" b="0" i="0" dirty="0">
              <a:solidFill>
                <a:srgbClr val="212529"/>
              </a:solidFill>
              <a:effectLst/>
              <a:latin typeface="Times New Roman" pitchFamily="18" charset="0"/>
              <a:cs typeface="Times New Roman" pitchFamily="18" charset="0"/>
            </a:endParaRPr>
          </a:p>
        </p:txBody>
      </p:sp>
      <p:sp>
        <p:nvSpPr>
          <p:cNvPr id="6" name="Rectangle 5"/>
          <p:cNvSpPr/>
          <p:nvPr/>
        </p:nvSpPr>
        <p:spPr>
          <a:xfrm>
            <a:off x="767719" y="1006101"/>
            <a:ext cx="1396536" cy="369332"/>
          </a:xfrm>
          <a:prstGeom prst="rect">
            <a:avLst/>
          </a:prstGeom>
        </p:spPr>
        <p:txBody>
          <a:bodyPr wrap="none">
            <a:spAutoFit/>
          </a:bodyPr>
          <a:lstStyle/>
          <a:p>
            <a:r>
              <a:rPr lang="en-US" b="1" dirty="0">
                <a:latin typeface="Times New Roman" pitchFamily="18" charset="0"/>
                <a:cs typeface="Times New Roman" pitchFamily="18" charset="0"/>
              </a:rPr>
              <a:t>Advantages </a:t>
            </a:r>
          </a:p>
        </p:txBody>
      </p:sp>
      <p:sp>
        <p:nvSpPr>
          <p:cNvPr id="7" name="Rectangle 6"/>
          <p:cNvSpPr/>
          <p:nvPr/>
        </p:nvSpPr>
        <p:spPr>
          <a:xfrm>
            <a:off x="767719" y="3059668"/>
            <a:ext cx="1665841" cy="369332"/>
          </a:xfrm>
          <a:prstGeom prst="rect">
            <a:avLst/>
          </a:prstGeom>
        </p:spPr>
        <p:txBody>
          <a:bodyPr wrap="none">
            <a:spAutoFit/>
          </a:bodyPr>
          <a:lstStyle/>
          <a:p>
            <a:r>
              <a:rPr lang="en-US" b="1" dirty="0" smtClean="0">
                <a:latin typeface="Times New Roman" pitchFamily="18" charset="0"/>
                <a:cs typeface="Times New Roman" pitchFamily="18" charset="0"/>
              </a:rPr>
              <a:t>Disadvantages </a:t>
            </a:r>
            <a:endParaRPr lang="en-US" b="1" dirty="0">
              <a:latin typeface="Times New Roman" pitchFamily="18" charset="0"/>
              <a:cs typeface="Times New Roman" pitchFamily="18" charset="0"/>
            </a:endParaRPr>
          </a:p>
        </p:txBody>
      </p:sp>
      <p:sp>
        <p:nvSpPr>
          <p:cNvPr id="8" name="Rectangle 7"/>
          <p:cNvSpPr/>
          <p:nvPr/>
        </p:nvSpPr>
        <p:spPr>
          <a:xfrm>
            <a:off x="481116" y="3479758"/>
            <a:ext cx="7680308" cy="2585323"/>
          </a:xfrm>
          <a:prstGeom prst="rect">
            <a:avLst/>
          </a:prstGeom>
        </p:spPr>
        <p:txBody>
          <a:bodyPr wrap="none">
            <a:spAutoFit/>
          </a:bodyPr>
          <a:lstStyle/>
          <a:p>
            <a:pPr marL="285750" indent="-285750" algn="just">
              <a:buFont typeface="Arial" pitchFamily="34" charset="0"/>
              <a:buChar char="•"/>
            </a:pPr>
            <a:r>
              <a:rPr lang="en-US" b="1" dirty="0" smtClean="0">
                <a:latin typeface="Times New Roman" pitchFamily="18" charset="0"/>
                <a:cs typeface="Times New Roman" pitchFamily="18" charset="0"/>
              </a:rPr>
              <a:t>Internal Fragmentation</a:t>
            </a:r>
          </a:p>
          <a:p>
            <a:pPr algn="just"/>
            <a:r>
              <a:rPr lang="en-US" dirty="0">
                <a:latin typeface="Times New Roman" pitchFamily="18" charset="0"/>
                <a:cs typeface="Times New Roman" pitchFamily="18" charset="0"/>
              </a:rPr>
              <a:t>Suppose the size of the process is lesser than the size of the partition in that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case </a:t>
            </a:r>
            <a:r>
              <a:rPr lang="en-US" dirty="0">
                <a:latin typeface="Times New Roman" pitchFamily="18" charset="0"/>
                <a:cs typeface="Times New Roman" pitchFamily="18" charset="0"/>
              </a:rPr>
              <a:t>some size of the partition </a:t>
            </a:r>
            <a:r>
              <a:rPr lang="en-US" dirty="0" smtClean="0">
                <a:latin typeface="Times New Roman" pitchFamily="18" charset="0"/>
                <a:cs typeface="Times New Roman" pitchFamily="18" charset="0"/>
              </a:rPr>
              <a:t>gets </a:t>
            </a:r>
            <a:r>
              <a:rPr lang="en-US" dirty="0">
                <a:latin typeface="Times New Roman" pitchFamily="18" charset="0"/>
                <a:cs typeface="Times New Roman" pitchFamily="18" charset="0"/>
              </a:rPr>
              <a:t>wasted and remains unused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wastage</a:t>
            </a:r>
          </a:p>
          <a:p>
            <a:pPr algn="just"/>
            <a:r>
              <a:rPr lang="en-US" dirty="0" smtClean="0">
                <a:latin typeface="Times New Roman" pitchFamily="18" charset="0"/>
                <a:cs typeface="Times New Roman" pitchFamily="18" charset="0"/>
              </a:rPr>
              <a:t> inside the </a:t>
            </a:r>
            <a:r>
              <a:rPr lang="en-US" dirty="0">
                <a:latin typeface="Times New Roman" pitchFamily="18" charset="0"/>
                <a:cs typeface="Times New Roman" pitchFamily="18" charset="0"/>
              </a:rPr>
              <a:t>memory is generally termed as Internal </a:t>
            </a:r>
            <a:r>
              <a:rPr lang="en-US" dirty="0" smtClean="0">
                <a:latin typeface="Times New Roman" pitchFamily="18" charset="0"/>
                <a:cs typeface="Times New Roman" pitchFamily="18" charset="0"/>
              </a:rPr>
              <a:t>fragmentation.</a:t>
            </a: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b="1" dirty="0" smtClean="0">
                <a:latin typeface="Times New Roman" pitchFamily="18" charset="0"/>
                <a:cs typeface="Times New Roman" pitchFamily="18" charset="0"/>
              </a:rPr>
              <a:t>Limitation on the size of the process</a:t>
            </a:r>
          </a:p>
          <a:p>
            <a:pPr algn="just"/>
            <a:r>
              <a:rPr lang="en-US" dirty="0">
                <a:solidFill>
                  <a:srgbClr val="212529"/>
                </a:solidFill>
                <a:latin typeface="Times New Roman" pitchFamily="18" charset="0"/>
                <a:cs typeface="Times New Roman" pitchFamily="18" charset="0"/>
              </a:rPr>
              <a:t>If in a case size of a process is more than that of a </a:t>
            </a:r>
            <a:r>
              <a:rPr lang="en-US" dirty="0" smtClean="0">
                <a:solidFill>
                  <a:srgbClr val="212529"/>
                </a:solidFill>
                <a:latin typeface="Times New Roman" pitchFamily="18" charset="0"/>
                <a:cs typeface="Times New Roman" pitchFamily="18" charset="0"/>
              </a:rPr>
              <a:t>maximum-sized partition </a:t>
            </a:r>
            <a:r>
              <a:rPr lang="en-US" dirty="0">
                <a:solidFill>
                  <a:srgbClr val="212529"/>
                </a:solidFill>
                <a:latin typeface="Times New Roman" pitchFamily="18" charset="0"/>
                <a:cs typeface="Times New Roman" pitchFamily="18" charset="0"/>
              </a:rPr>
              <a:t>then </a:t>
            </a:r>
            <a:endParaRPr lang="en-US" dirty="0" smtClean="0">
              <a:solidFill>
                <a:srgbClr val="212529"/>
              </a:solidFill>
              <a:latin typeface="Times New Roman" pitchFamily="18" charset="0"/>
              <a:cs typeface="Times New Roman" pitchFamily="18" charset="0"/>
            </a:endParaRPr>
          </a:p>
          <a:p>
            <a:pPr algn="just"/>
            <a:r>
              <a:rPr lang="en-US" dirty="0" smtClean="0">
                <a:solidFill>
                  <a:srgbClr val="212529"/>
                </a:solidFill>
                <a:latin typeface="Times New Roman" pitchFamily="18" charset="0"/>
                <a:cs typeface="Times New Roman" pitchFamily="18" charset="0"/>
              </a:rPr>
              <a:t>that </a:t>
            </a:r>
            <a:r>
              <a:rPr lang="en-US" dirty="0">
                <a:solidFill>
                  <a:srgbClr val="212529"/>
                </a:solidFill>
                <a:latin typeface="Times New Roman" pitchFamily="18" charset="0"/>
                <a:cs typeface="Times New Roman" pitchFamily="18" charset="0"/>
              </a:rPr>
              <a:t>process cannot be loaded into the memory. </a:t>
            </a:r>
            <a:endParaRPr lang="en-US" dirty="0" smtClean="0">
              <a:solidFill>
                <a:srgbClr val="212529"/>
              </a:solidFill>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75205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46" y="1129986"/>
            <a:ext cx="8543499" cy="2308324"/>
          </a:xfrm>
          <a:prstGeom prst="rect">
            <a:avLst/>
          </a:prstGeom>
        </p:spPr>
        <p:txBody>
          <a:bodyPr wrap="square">
            <a:spAutoFit/>
          </a:bodyPr>
          <a:lstStyle/>
          <a:p>
            <a:pPr marL="285750" indent="-285750">
              <a:buFont typeface="Arial" pitchFamily="34" charset="0"/>
              <a:buChar char="•"/>
            </a:pPr>
            <a:r>
              <a:rPr lang="en-US" b="1" dirty="0"/>
              <a:t>External Fragmentation</a:t>
            </a:r>
          </a:p>
          <a:p>
            <a:r>
              <a:rPr lang="en-US" dirty="0"/>
              <a:t>It is another drawback of the fixed-size partition scheme as total unused space by various </a:t>
            </a:r>
            <a:r>
              <a:rPr lang="en-US" dirty="0" smtClean="0"/>
              <a:t>partitions cannot </a:t>
            </a:r>
            <a:r>
              <a:rPr lang="en-US" dirty="0"/>
              <a:t>be used in order to load the processes even though there is the availability of </a:t>
            </a:r>
            <a:r>
              <a:rPr lang="en-US" dirty="0" smtClean="0"/>
              <a:t>space but </a:t>
            </a:r>
            <a:r>
              <a:rPr lang="en-US" dirty="0"/>
              <a:t>it is not in the contiguous </a:t>
            </a:r>
            <a:r>
              <a:rPr lang="en-US" dirty="0" smtClean="0"/>
              <a:t>fashion.</a:t>
            </a:r>
          </a:p>
          <a:p>
            <a:endParaRPr lang="en-US" dirty="0"/>
          </a:p>
          <a:p>
            <a:pPr marL="285750" indent="-285750">
              <a:buFont typeface="Arial" pitchFamily="34" charset="0"/>
              <a:buChar char="•"/>
            </a:pPr>
            <a:r>
              <a:rPr lang="en-US" b="1" dirty="0"/>
              <a:t>Degree of multiprogramming is </a:t>
            </a:r>
            <a:r>
              <a:rPr lang="en-US" b="1" dirty="0" smtClean="0"/>
              <a:t>less</a:t>
            </a:r>
          </a:p>
          <a:p>
            <a:r>
              <a:rPr lang="en-US" dirty="0"/>
              <a:t>In this partition scheme, as the size of the partition cannot change according to the size of the process. Thus the degree of multiprogramming is very less and is fixed.</a:t>
            </a:r>
          </a:p>
        </p:txBody>
      </p:sp>
      <p:sp>
        <p:nvSpPr>
          <p:cNvPr id="5" name="Rectangle 4"/>
          <p:cNvSpPr/>
          <p:nvPr/>
        </p:nvSpPr>
        <p:spPr>
          <a:xfrm>
            <a:off x="0" y="60572"/>
            <a:ext cx="6077305" cy="830997"/>
          </a:xfrm>
          <a:prstGeom prst="rect">
            <a:avLst/>
          </a:prstGeom>
        </p:spPr>
        <p:txBody>
          <a:bodyPr wrap="none">
            <a:spAutoFit/>
          </a:bodyPr>
          <a:lstStyle/>
          <a:p>
            <a:r>
              <a:rPr lang="en-US" sz="2400" b="1" dirty="0" smtClean="0">
                <a:latin typeface="Times New Roman" pitchFamily="18" charset="0"/>
                <a:cs typeface="Times New Roman" pitchFamily="18" charset="0"/>
              </a:rPr>
              <a:t>Advantages and Disadvantages </a:t>
            </a:r>
            <a:r>
              <a:rPr lang="en-US" sz="2400" b="1" dirty="0">
                <a:latin typeface="Times New Roman" pitchFamily="18" charset="0"/>
                <a:cs typeface="Times New Roman" pitchFamily="18" charset="0"/>
              </a:rPr>
              <a:t>of Fixed-size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Partition Scheme(Cont.)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409521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76" y="146292"/>
            <a:ext cx="4896597" cy="523220"/>
          </a:xfrm>
          <a:prstGeom prst="rect">
            <a:avLst/>
          </a:prstGeom>
        </p:spPr>
        <p:txBody>
          <a:bodyPr wrap="none">
            <a:spAutoFit/>
          </a:bodyPr>
          <a:lstStyle/>
          <a:p>
            <a:r>
              <a:rPr lang="en-US" sz="2800" b="1" dirty="0">
                <a:latin typeface="Times New Roman" pitchFamily="18" charset="0"/>
                <a:cs typeface="Times New Roman" pitchFamily="18" charset="0"/>
              </a:rPr>
              <a:t>Variable-size Partition Scheme</a:t>
            </a:r>
          </a:p>
        </p:txBody>
      </p:sp>
      <p:sp>
        <p:nvSpPr>
          <p:cNvPr id="5" name="Rectangle 4"/>
          <p:cNvSpPr/>
          <p:nvPr/>
        </p:nvSpPr>
        <p:spPr>
          <a:xfrm>
            <a:off x="348017" y="1132470"/>
            <a:ext cx="8563971" cy="1477328"/>
          </a:xfrm>
          <a:prstGeom prst="rect">
            <a:avLst/>
          </a:prstGeom>
        </p:spPr>
        <p:txBody>
          <a:bodyPr wrap="square">
            <a:spAutoFit/>
          </a:bodyPr>
          <a:lstStyle/>
          <a:p>
            <a:pPr algn="just"/>
            <a:r>
              <a:rPr lang="en-US" dirty="0"/>
              <a:t>This scheme is also known as </a:t>
            </a:r>
            <a:r>
              <a:rPr lang="en-US" b="1" dirty="0"/>
              <a:t>Dynamic partitioning</a:t>
            </a:r>
            <a:r>
              <a:rPr lang="en-US" dirty="0"/>
              <a:t> and is came into existence to overcome the drawback </a:t>
            </a:r>
            <a:r>
              <a:rPr lang="en-US" dirty="0" smtClean="0"/>
              <a:t>i.e. </a:t>
            </a:r>
            <a:r>
              <a:rPr lang="en-US" dirty="0"/>
              <a:t>internal fragmentation that is caused by </a:t>
            </a:r>
            <a:r>
              <a:rPr lang="en-US" b="1" dirty="0"/>
              <a:t>Static partitioning</a:t>
            </a:r>
            <a:r>
              <a:rPr lang="en-US" dirty="0"/>
              <a:t>. In this partitioning, scheme allocation is done dynamically</a:t>
            </a:r>
            <a:r>
              <a:rPr lang="en-US" dirty="0" smtClean="0"/>
              <a:t>.</a:t>
            </a:r>
          </a:p>
          <a:p>
            <a:pPr algn="just"/>
            <a:endParaRPr lang="en-US" dirty="0"/>
          </a:p>
          <a:p>
            <a:pPr algn="just"/>
            <a:endParaRPr lang="en-US" dirty="0"/>
          </a:p>
        </p:txBody>
      </p:sp>
      <p:sp>
        <p:nvSpPr>
          <p:cNvPr id="6" name="Rectangle 5"/>
          <p:cNvSpPr/>
          <p:nvPr/>
        </p:nvSpPr>
        <p:spPr>
          <a:xfrm>
            <a:off x="348016" y="2210643"/>
            <a:ext cx="8454789" cy="1754326"/>
          </a:xfrm>
          <a:prstGeom prst="rect">
            <a:avLst/>
          </a:prstGeom>
        </p:spPr>
        <p:txBody>
          <a:bodyPr wrap="square">
            <a:spAutoFit/>
          </a:bodyPr>
          <a:lstStyle/>
          <a:p>
            <a:r>
              <a:rPr lang="en-US" dirty="0"/>
              <a:t>The size of the partition is not declared initially. Whenever any process arrives, a partition of size equal to the size of the process is created and then allocated to the process. Thus the size of each partition is equal to the size of the process</a:t>
            </a:r>
            <a:r>
              <a:rPr lang="en-US" dirty="0" smtClean="0"/>
              <a:t>.</a:t>
            </a:r>
          </a:p>
          <a:p>
            <a:endParaRPr lang="en-US" dirty="0"/>
          </a:p>
          <a:p>
            <a:r>
              <a:rPr lang="en-US" dirty="0"/>
              <a:t>As partition size varies according to the need of the process so in this partition scheme there is no internal fragmentation.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44" y="4107976"/>
            <a:ext cx="6400800" cy="25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984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255" y="21441"/>
            <a:ext cx="6134670" cy="830997"/>
          </a:xfrm>
          <a:prstGeom prst="rect">
            <a:avLst/>
          </a:prstGeom>
        </p:spPr>
        <p:txBody>
          <a:bodyPr wrap="square">
            <a:spAutoFit/>
          </a:bodyPr>
          <a:lstStyle/>
          <a:p>
            <a:r>
              <a:rPr lang="en-US" sz="2400" b="1" dirty="0" smtClean="0">
                <a:latin typeface="Times New Roman" pitchFamily="18" charset="0"/>
                <a:cs typeface="Times New Roman" pitchFamily="18" charset="0"/>
              </a:rPr>
              <a:t>Advantages and Disadvantages </a:t>
            </a:r>
            <a:r>
              <a:rPr lang="en-US" sz="2400" b="1" dirty="0">
                <a:latin typeface="Times New Roman" pitchFamily="18" charset="0"/>
                <a:cs typeface="Times New Roman" pitchFamily="18" charset="0"/>
              </a:rPr>
              <a:t>of Variable-size Partition Scheme</a:t>
            </a:r>
          </a:p>
        </p:txBody>
      </p:sp>
      <p:sp>
        <p:nvSpPr>
          <p:cNvPr id="5" name="Rectangle 4"/>
          <p:cNvSpPr/>
          <p:nvPr/>
        </p:nvSpPr>
        <p:spPr>
          <a:xfrm>
            <a:off x="532262" y="1214863"/>
            <a:ext cx="7942997" cy="3970318"/>
          </a:xfrm>
          <a:prstGeom prst="rect">
            <a:avLst/>
          </a:prstGeom>
        </p:spPr>
        <p:txBody>
          <a:bodyPr wrap="square">
            <a:spAutoFit/>
          </a:bodyPr>
          <a:lstStyle/>
          <a:p>
            <a:r>
              <a:rPr lang="en-US" b="1" dirty="0" smtClean="0">
                <a:latin typeface="Times New Roman" pitchFamily="18" charset="0"/>
                <a:cs typeface="Times New Roman" pitchFamily="18" charset="0"/>
              </a:rPr>
              <a:t>Some </a:t>
            </a:r>
            <a:r>
              <a:rPr lang="en-US" b="1" dirty="0">
                <a:latin typeface="Times New Roman" pitchFamily="18" charset="0"/>
                <a:cs typeface="Times New Roman" pitchFamily="18" charset="0"/>
              </a:rPr>
              <a:t>Advantages of using this partition scheme are as </a:t>
            </a:r>
            <a:r>
              <a:rPr lang="en-US" b="1" dirty="0" smtClean="0">
                <a:latin typeface="Times New Roman" pitchFamily="18" charset="0"/>
                <a:cs typeface="Times New Roman" pitchFamily="18" charset="0"/>
              </a:rPr>
              <a:t>follows </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No Internal </a:t>
            </a:r>
            <a:r>
              <a:rPr lang="en-US" b="1" dirty="0" smtClean="0">
                <a:latin typeface="Times New Roman" pitchFamily="18" charset="0"/>
                <a:cs typeface="Times New Roman" pitchFamily="18" charset="0"/>
              </a:rPr>
              <a:t>Fragmentation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in this partition scheme space in the main memory is allocated strictly according to the requirement of the process thus there is no chance of internal fragmentation. Also, there will be no unused space left in the partition.</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Degree of Multiprogramming is </a:t>
            </a:r>
            <a:r>
              <a:rPr lang="en-US" b="1" dirty="0" smtClean="0">
                <a:latin typeface="Times New Roman" pitchFamily="18" charset="0"/>
                <a:cs typeface="Times New Roman" pitchFamily="18" charset="0"/>
              </a:rPr>
              <a:t>Dynamic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there is no internal fragmentation in this partition scheme due to which there is no unused space in the memory. Thus more processes can be loaded into the memory at the same time.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No Limitation on the Size of Process </a:t>
            </a:r>
            <a:r>
              <a:rPr lang="en-US" dirty="0" smtClean="0">
                <a:latin typeface="Times New Roman" pitchFamily="18" charset="0"/>
                <a:cs typeface="Times New Roman" pitchFamily="18" charset="0"/>
              </a:rPr>
              <a:t> : In </a:t>
            </a:r>
            <a:r>
              <a:rPr lang="en-US" dirty="0">
                <a:latin typeface="Times New Roman" pitchFamily="18" charset="0"/>
                <a:cs typeface="Times New Roman" pitchFamily="18" charset="0"/>
              </a:rPr>
              <a:t>this partition scheme as the partition is allocated to the process dynamically thus the size of the process cannot be restricted because the partition size is decided according to the process size.</a:t>
            </a:r>
          </a:p>
        </p:txBody>
      </p:sp>
    </p:spTree>
    <p:extLst>
      <p:ext uri="{BB962C8B-B14F-4D97-AF65-F5344CB8AC3E}">
        <p14:creationId xmlns:p14="http://schemas.microsoft.com/office/powerpoint/2010/main" val="292060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9211" y="1313936"/>
            <a:ext cx="8045355" cy="4247317"/>
          </a:xfrm>
          <a:prstGeom prst="rect">
            <a:avLst/>
          </a:prstGeom>
        </p:spPr>
        <p:txBody>
          <a:bodyPr wrap="square">
            <a:spAutoFit/>
          </a:bodyPr>
          <a:lstStyle/>
          <a:p>
            <a:pPr algn="just"/>
            <a:r>
              <a:rPr lang="en-US" b="1" dirty="0">
                <a:latin typeface="Times New Roman" pitchFamily="18" charset="0"/>
                <a:cs typeface="Times New Roman" pitchFamily="18" charset="0"/>
              </a:rPr>
              <a:t>External </a:t>
            </a:r>
            <a:r>
              <a:rPr lang="en-US" b="1" dirty="0" smtClean="0">
                <a:latin typeface="Times New Roman" pitchFamily="18" charset="0"/>
                <a:cs typeface="Times New Roman" pitchFamily="18" charset="0"/>
              </a:rPr>
              <a:t>Fragmentation</a:t>
            </a:r>
          </a:p>
          <a:p>
            <a:pPr algn="just"/>
            <a:r>
              <a:rPr lang="en-US" dirty="0">
                <a:latin typeface="Times New Roman" pitchFamily="18" charset="0"/>
                <a:cs typeface="Times New Roman" pitchFamily="18" charset="0"/>
              </a:rPr>
              <a:t>External fragmentation happens when there’s a sufficient quantity of area within the memory to satisfy the memory request of a method. However, the process’s memory request cannot be fulfilled because the memory offered is in a non-contiguous manner.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Difficult Implementation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implementation of this partition scheme is difficult as compared to the Fixed Partitioning scheme as it involves the allocation of memory at run-time rather than during the system configuration. As we know that OS keeps the track of all the partitions but here allocation and </a:t>
            </a:r>
            <a:r>
              <a:rPr lang="en-US" dirty="0" err="1">
                <a:latin typeface="Times New Roman" pitchFamily="18" charset="0"/>
                <a:cs typeface="Times New Roman" pitchFamily="18" charset="0"/>
              </a:rPr>
              <a:t>deallocation</a:t>
            </a:r>
            <a:r>
              <a:rPr lang="en-US" dirty="0">
                <a:latin typeface="Times New Roman" pitchFamily="18" charset="0"/>
                <a:cs typeface="Times New Roman" pitchFamily="18" charset="0"/>
              </a:rPr>
              <a:t> are done very frequently and partition size will be changed at each time so it will be difficult for the operating system to manage everything.</a:t>
            </a:r>
          </a:p>
          <a:p>
            <a:endParaRPr lang="en-US" dirty="0">
              <a:latin typeface="Times New Roman" pitchFamily="18" charset="0"/>
              <a:cs typeface="Times New Roman" pitchFamily="18" charset="0"/>
            </a:endParaRPr>
          </a:p>
        </p:txBody>
      </p:sp>
      <p:sp>
        <p:nvSpPr>
          <p:cNvPr id="3" name="Rectangle 2"/>
          <p:cNvSpPr/>
          <p:nvPr/>
        </p:nvSpPr>
        <p:spPr>
          <a:xfrm>
            <a:off x="416255" y="21441"/>
            <a:ext cx="6134670" cy="830997"/>
          </a:xfrm>
          <a:prstGeom prst="rect">
            <a:avLst/>
          </a:prstGeom>
        </p:spPr>
        <p:txBody>
          <a:bodyPr wrap="square">
            <a:spAutoFit/>
          </a:bodyPr>
          <a:lstStyle/>
          <a:p>
            <a:r>
              <a:rPr lang="en-US" sz="2400" b="1" dirty="0" smtClean="0">
                <a:latin typeface="Times New Roman" pitchFamily="18" charset="0"/>
                <a:cs typeface="Times New Roman" pitchFamily="18" charset="0"/>
              </a:rPr>
              <a:t>Advantages and Disadvantages </a:t>
            </a:r>
            <a:r>
              <a:rPr lang="en-US" sz="2400" b="1" dirty="0">
                <a:latin typeface="Times New Roman" pitchFamily="18" charset="0"/>
                <a:cs typeface="Times New Roman" pitchFamily="18" charset="0"/>
              </a:rPr>
              <a:t>of Variable-size Partition </a:t>
            </a:r>
            <a:r>
              <a:rPr lang="en-US" sz="2400" b="1" dirty="0" smtClean="0">
                <a:latin typeface="Times New Roman" pitchFamily="18" charset="0"/>
                <a:cs typeface="Times New Roman" pitchFamily="18" charset="0"/>
              </a:rPr>
              <a:t>Scheme(Cont.)</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55508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3200" b="1" strike="noStrike" spc="-1" dirty="0">
                <a:solidFill>
                  <a:srgbClr val="000000"/>
                </a:solidFill>
                <a:latin typeface="Times New Roman"/>
                <a:ea typeface="MS PGothic"/>
              </a:rPr>
              <a:t>Index</a:t>
            </a:r>
            <a:endParaRPr lang="en-US" sz="3200" b="0" strike="noStrike" spc="-1" dirty="0">
              <a:solidFill>
                <a:srgbClr val="000000"/>
              </a:solidFill>
              <a:latin typeface="Arial"/>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a:t>
            </a:fld>
            <a:endParaRPr lang="en-GB" sz="1200" b="0" strike="noStrike" spc="-1">
              <a:latin typeface="Times New Roman"/>
            </a:endParaRPr>
          </a:p>
        </p:txBody>
      </p:sp>
      <p:sp>
        <p:nvSpPr>
          <p:cNvPr id="7" name="Footer Placeholder 1"/>
          <p:cNvSpPr txBox="1">
            <a:spLocks/>
          </p:cNvSpPr>
          <p:nvPr/>
        </p:nvSpPr>
        <p:spPr>
          <a:xfrm>
            <a:off x="245660" y="6356075"/>
            <a:ext cx="87345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Prabhjot Chahal		Operating System	 		</a:t>
            </a:r>
            <a:endParaRPr lang="en-US" sz="1600" dirty="0"/>
          </a:p>
        </p:txBody>
      </p:sp>
      <p:sp>
        <p:nvSpPr>
          <p:cNvPr id="2" name="Rectangle 1"/>
          <p:cNvSpPr/>
          <p:nvPr/>
        </p:nvSpPr>
        <p:spPr>
          <a:xfrm>
            <a:off x="607326" y="1329099"/>
            <a:ext cx="4572000" cy="2862322"/>
          </a:xfrm>
          <a:prstGeom prst="rect">
            <a:avLst/>
          </a:prstGeom>
        </p:spPr>
        <p:txBody>
          <a:bodyPr>
            <a:spAutoFit/>
          </a:bodyPr>
          <a:lstStyle/>
          <a:p>
            <a:pPr marL="228600" lvl="0" indent="-228600" eaLnBrk="0" fontAlgn="base" hangingPunct="0">
              <a:spcBef>
                <a:spcPct val="50000"/>
              </a:spcBef>
              <a:spcAft>
                <a:spcPct val="0"/>
              </a:spcAft>
              <a:buSzPct val="140000"/>
              <a:buFontTx/>
              <a:buChar char="•"/>
            </a:pPr>
            <a:r>
              <a:rPr lang="en-US" kern="0" dirty="0">
                <a:solidFill>
                  <a:srgbClr val="000000"/>
                </a:solidFill>
                <a:latin typeface="Times New Roman" pitchFamily="18" charset="0"/>
                <a:cs typeface="Times New Roman" pitchFamily="18" charset="0"/>
              </a:rPr>
              <a:t>Background</a:t>
            </a:r>
          </a:p>
          <a:p>
            <a:pPr marL="228600" lvl="0" indent="-228600" eaLnBrk="0" fontAlgn="base" hangingPunct="0">
              <a:spcBef>
                <a:spcPct val="50000"/>
              </a:spcBef>
              <a:spcAft>
                <a:spcPct val="0"/>
              </a:spcAft>
              <a:buSzPct val="140000"/>
              <a:buFontTx/>
              <a:buChar char="•"/>
            </a:pPr>
            <a:r>
              <a:rPr lang="en-US" kern="0" dirty="0">
                <a:solidFill>
                  <a:srgbClr val="000000"/>
                </a:solidFill>
                <a:latin typeface="Times New Roman" pitchFamily="18" charset="0"/>
                <a:cs typeface="Times New Roman" pitchFamily="18" charset="0"/>
              </a:rPr>
              <a:t>Logical versus Physical Address Space</a:t>
            </a:r>
          </a:p>
          <a:p>
            <a:pPr marL="228600" lvl="0" indent="-228600" eaLnBrk="0" fontAlgn="base" hangingPunct="0">
              <a:spcBef>
                <a:spcPct val="50000"/>
              </a:spcBef>
              <a:spcAft>
                <a:spcPct val="0"/>
              </a:spcAft>
              <a:buSzPct val="140000"/>
              <a:buFontTx/>
              <a:buChar char="•"/>
            </a:pPr>
            <a:r>
              <a:rPr lang="en-US" kern="0" dirty="0">
                <a:solidFill>
                  <a:srgbClr val="000000"/>
                </a:solidFill>
                <a:latin typeface="Times New Roman" pitchFamily="18" charset="0"/>
                <a:cs typeface="Times New Roman" pitchFamily="18" charset="0"/>
              </a:rPr>
              <a:t>Swapping </a:t>
            </a:r>
          </a:p>
          <a:p>
            <a:pPr marL="228600" lvl="0" indent="-228600" eaLnBrk="0" fontAlgn="base" hangingPunct="0">
              <a:spcBef>
                <a:spcPct val="50000"/>
              </a:spcBef>
              <a:spcAft>
                <a:spcPct val="0"/>
              </a:spcAft>
              <a:buSzPct val="140000"/>
              <a:buFontTx/>
              <a:buChar char="•"/>
            </a:pPr>
            <a:r>
              <a:rPr lang="en-US" kern="0" dirty="0">
                <a:solidFill>
                  <a:srgbClr val="000000"/>
                </a:solidFill>
                <a:latin typeface="Times New Roman" pitchFamily="18" charset="0"/>
                <a:cs typeface="Times New Roman" pitchFamily="18" charset="0"/>
              </a:rPr>
              <a:t>Contiguous Allocation</a:t>
            </a:r>
          </a:p>
          <a:p>
            <a:pPr marL="228600" lvl="0" indent="-228600" eaLnBrk="0" fontAlgn="base" hangingPunct="0">
              <a:spcBef>
                <a:spcPct val="50000"/>
              </a:spcBef>
              <a:spcAft>
                <a:spcPct val="0"/>
              </a:spcAft>
              <a:buSzPct val="140000"/>
              <a:buFontTx/>
              <a:buChar char="•"/>
            </a:pPr>
            <a:r>
              <a:rPr lang="en-US" kern="0" dirty="0" smtClean="0">
                <a:solidFill>
                  <a:srgbClr val="000000"/>
                </a:solidFill>
                <a:latin typeface="Times New Roman" pitchFamily="18" charset="0"/>
                <a:cs typeface="Times New Roman" pitchFamily="18" charset="0"/>
              </a:rPr>
              <a:t>Segmentation</a:t>
            </a:r>
            <a:endParaRPr lang="en-US" kern="0" dirty="0">
              <a:solidFill>
                <a:srgbClr val="000000"/>
              </a:solidFill>
              <a:latin typeface="Times New Roman" pitchFamily="18" charset="0"/>
              <a:cs typeface="Times New Roman" pitchFamily="18" charset="0"/>
            </a:endParaRPr>
          </a:p>
          <a:p>
            <a:pPr marL="228600" lvl="0" indent="-228600" eaLnBrk="0" fontAlgn="base" hangingPunct="0">
              <a:spcBef>
                <a:spcPct val="50000"/>
              </a:spcBef>
              <a:spcAft>
                <a:spcPct val="0"/>
              </a:spcAft>
              <a:buSzPct val="140000"/>
              <a:buFontTx/>
              <a:buChar char="•"/>
            </a:pPr>
            <a:r>
              <a:rPr lang="en-US" kern="0" dirty="0" smtClean="0">
                <a:solidFill>
                  <a:srgbClr val="000000"/>
                </a:solidFill>
                <a:latin typeface="Times New Roman" pitchFamily="18" charset="0"/>
                <a:cs typeface="Times New Roman" pitchFamily="18" charset="0"/>
              </a:rPr>
              <a:t>Paging</a:t>
            </a:r>
            <a:endParaRPr lang="en-US" kern="0" dirty="0">
              <a:solidFill>
                <a:srgbClr val="000000"/>
              </a:solidFill>
              <a:latin typeface="Times New Roman" pitchFamily="18" charset="0"/>
              <a:cs typeface="Times New Roman" pitchFamily="18" charset="0"/>
            </a:endParaRPr>
          </a:p>
          <a:p>
            <a:pPr marL="228600" lvl="0" indent="-228600" eaLnBrk="0" fontAlgn="base" hangingPunct="0">
              <a:spcBef>
                <a:spcPct val="50000"/>
              </a:spcBef>
              <a:spcAft>
                <a:spcPct val="0"/>
              </a:spcAft>
              <a:buSzPct val="140000"/>
              <a:buFontTx/>
              <a:buChar char="•"/>
            </a:pPr>
            <a:r>
              <a:rPr lang="en-US" kern="0" dirty="0">
                <a:solidFill>
                  <a:srgbClr val="000000"/>
                </a:solidFill>
                <a:latin typeface="Times New Roman" pitchFamily="18" charset="0"/>
                <a:cs typeface="Times New Roman" pitchFamily="18" charset="0"/>
              </a:rPr>
              <a:t>Segmentation with Paging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7547" y="154586"/>
            <a:ext cx="7772400" cy="576263"/>
          </a:xfrm>
        </p:spPr>
        <p:txBody>
          <a:bodyPr>
            <a:normAutofit/>
          </a:bodyPr>
          <a:lstStyle/>
          <a:p>
            <a:pPr eaLnBrk="1" hangingPunct="1"/>
            <a:r>
              <a:rPr lang="en-US" sz="2800" b="1" dirty="0" smtClean="0">
                <a:latin typeface="Times New Roman" pitchFamily="18" charset="0"/>
                <a:cs typeface="Times New Roman" pitchFamily="18" charset="0"/>
              </a:rPr>
              <a:t>Dynamic Storage-Allocation Problem</a:t>
            </a:r>
          </a:p>
        </p:txBody>
      </p:sp>
      <p:sp>
        <p:nvSpPr>
          <p:cNvPr id="5" name="Text Box 4"/>
          <p:cNvSpPr txBox="1">
            <a:spLocks noChangeArrowheads="1"/>
          </p:cNvSpPr>
          <p:nvPr/>
        </p:nvSpPr>
        <p:spPr bwMode="auto">
          <a:xfrm>
            <a:off x="762000" y="1183380"/>
            <a:ext cx="6096531" cy="784826"/>
          </a:xfrm>
          <a:prstGeom prst="rect">
            <a:avLst/>
          </a:prstGeom>
          <a:noFill/>
          <a:ln w="9525">
            <a:noFill/>
            <a:miter lim="800000"/>
            <a:headEnd/>
            <a:tailEnd/>
          </a:ln>
        </p:spPr>
        <p:txBody>
          <a:bodyPr wrap="none" lIns="91435" tIns="45718" rIns="91435" bIns="45718" anchor="ctr">
            <a:spAutoFit/>
          </a:bodyPr>
          <a:lstStyle/>
          <a:p>
            <a:pPr>
              <a:spcBef>
                <a:spcPct val="50000"/>
              </a:spcBef>
            </a:pPr>
            <a:r>
              <a:rPr lang="en-US" dirty="0">
                <a:latin typeface="Helvetica" pitchFamily="34" charset="0"/>
              </a:rPr>
              <a:t>How to satisfy a request of size </a:t>
            </a:r>
            <a:r>
              <a:rPr lang="en-US" i="1" dirty="0">
                <a:latin typeface="Helvetica" pitchFamily="34" charset="0"/>
              </a:rPr>
              <a:t>n</a:t>
            </a:r>
            <a:r>
              <a:rPr lang="en-US" dirty="0">
                <a:latin typeface="Helvetica" pitchFamily="34" charset="0"/>
              </a:rPr>
              <a:t> from a list of free holes</a:t>
            </a:r>
            <a:r>
              <a:rPr lang="en-US" dirty="0" smtClean="0">
                <a:latin typeface="Helvetica" pitchFamily="34" charset="0"/>
              </a:rPr>
              <a:t>?</a:t>
            </a:r>
          </a:p>
          <a:p>
            <a:pPr>
              <a:spcBef>
                <a:spcPct val="50000"/>
              </a:spcBef>
            </a:pPr>
            <a:r>
              <a:rPr lang="en-US" dirty="0" smtClean="0">
                <a:latin typeface="Helvetica" pitchFamily="34" charset="0"/>
              </a:rPr>
              <a:t>Dynamic storage allocation problem</a:t>
            </a:r>
            <a:endParaRPr lang="en-US" dirty="0">
              <a:latin typeface="Helvetica" pitchFamily="34" charset="0"/>
            </a:endParaRPr>
          </a:p>
        </p:txBody>
      </p:sp>
      <p:sp>
        <p:nvSpPr>
          <p:cNvPr id="6" name="Rectangle 3"/>
          <p:cNvSpPr txBox="1">
            <a:spLocks noChangeArrowheads="1"/>
          </p:cNvSpPr>
          <p:nvPr/>
        </p:nvSpPr>
        <p:spPr>
          <a:xfrm>
            <a:off x="762000" y="2588473"/>
            <a:ext cx="7611533" cy="2107406"/>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3366FF"/>
                </a:solidFill>
              </a:rPr>
              <a:t>First-fit</a:t>
            </a:r>
            <a:r>
              <a:rPr lang="en-US" dirty="0" smtClean="0"/>
              <a:t>:  Allocate the </a:t>
            </a:r>
            <a:r>
              <a:rPr lang="en-US" i="1" dirty="0" smtClean="0"/>
              <a:t>first</a:t>
            </a:r>
            <a:r>
              <a:rPr lang="en-US" dirty="0" smtClean="0"/>
              <a:t> hole that is big enough</a:t>
            </a:r>
          </a:p>
          <a:p>
            <a:endParaRPr lang="en-US" dirty="0" smtClean="0"/>
          </a:p>
          <a:p>
            <a:r>
              <a:rPr lang="en-US" b="1" dirty="0" smtClean="0">
                <a:solidFill>
                  <a:srgbClr val="3366FF"/>
                </a:solidFill>
              </a:rPr>
              <a:t>Best-fit</a:t>
            </a:r>
            <a:r>
              <a:rPr lang="en-US" dirty="0" smtClean="0"/>
              <a:t>:  Allocate the </a:t>
            </a:r>
            <a:r>
              <a:rPr lang="en-US" i="1" dirty="0" smtClean="0"/>
              <a:t>smallest</a:t>
            </a:r>
            <a:r>
              <a:rPr lang="en-US" dirty="0" smtClean="0"/>
              <a:t> hole that is big enough; must search entire list, unless ordered by size  </a:t>
            </a:r>
          </a:p>
          <a:p>
            <a:pPr lvl="1"/>
            <a:r>
              <a:rPr lang="en-US" dirty="0" smtClean="0"/>
              <a:t>Produces the smallest leftover hole</a:t>
            </a:r>
          </a:p>
          <a:p>
            <a:pPr lvl="1"/>
            <a:endParaRPr lang="en-US" dirty="0" smtClean="0"/>
          </a:p>
          <a:p>
            <a:r>
              <a:rPr lang="en-US" b="1" dirty="0" smtClean="0">
                <a:solidFill>
                  <a:srgbClr val="3366FF"/>
                </a:solidFill>
              </a:rPr>
              <a:t>Worst-fit</a:t>
            </a:r>
            <a:r>
              <a:rPr lang="en-US" dirty="0" smtClean="0"/>
              <a:t>:  Allocate the </a:t>
            </a:r>
            <a:r>
              <a:rPr lang="en-US" i="1" dirty="0" smtClean="0"/>
              <a:t>largest</a:t>
            </a:r>
            <a:r>
              <a:rPr lang="en-US" dirty="0" smtClean="0"/>
              <a:t> hole; must also search entire list  </a:t>
            </a:r>
          </a:p>
          <a:p>
            <a:pPr lvl="1"/>
            <a:r>
              <a:rPr lang="en-US" dirty="0" smtClean="0"/>
              <a:t>Produces the largest leftover hole</a:t>
            </a:r>
          </a:p>
        </p:txBody>
      </p:sp>
    </p:spTree>
    <p:extLst>
      <p:ext uri="{BB962C8B-B14F-4D97-AF65-F5344CB8AC3E}">
        <p14:creationId xmlns:p14="http://schemas.microsoft.com/office/powerpoint/2010/main" val="974215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42" y="137587"/>
            <a:ext cx="2281394"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itchFamily="18" charset="0"/>
                <a:ea typeface="+mj-ea"/>
                <a:cs typeface="Times New Roman" pitchFamily="18" charset="0"/>
              </a:rPr>
              <a:t>Segmentation</a:t>
            </a:r>
            <a:endParaRPr kumimoji="0" lang="en-IN" sz="2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3"/>
          <p:cNvSpPr txBox="1">
            <a:spLocks noChangeArrowheads="1"/>
          </p:cNvSpPr>
          <p:nvPr/>
        </p:nvSpPr>
        <p:spPr bwMode="auto">
          <a:xfrm>
            <a:off x="406305" y="1260001"/>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Memory-management scheme that supports user view of memory. </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A program is a collection of segments.  A segment is a logical unit such as:</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main program,</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procedure, </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function,</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local variables, global variables,</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common block,</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stack,</a:t>
            </a:r>
          </a:p>
          <a:p>
            <a:pPr marL="228600" marR="0" lvl="0" indent="-228600" algn="l" defTabSz="914400" rtl="0" eaLnBrk="0" fontAlgn="base" latinLnBrk="0" hangingPunct="0">
              <a:lnSpc>
                <a:spcPct val="100000"/>
              </a:lnSpc>
              <a:spcBef>
                <a:spcPct val="20000"/>
              </a:spcBef>
              <a:spcAft>
                <a:spcPct val="0"/>
              </a:spcAft>
              <a:buClrTx/>
              <a:buSzPct val="140000"/>
              <a:buFontTx/>
              <a:buNone/>
              <a:tabLst>
                <a:tab pos="1833563" algn="l"/>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symbol table, arrays</a:t>
            </a:r>
          </a:p>
        </p:txBody>
      </p:sp>
    </p:spTree>
    <p:extLst>
      <p:ext uri="{BB962C8B-B14F-4D97-AF65-F5344CB8AC3E}">
        <p14:creationId xmlns:p14="http://schemas.microsoft.com/office/powerpoint/2010/main" val="662057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2492" y="154106"/>
            <a:ext cx="6886575"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Logical View of Segmentation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45" y="1814513"/>
            <a:ext cx="7929349" cy="408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309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3451" y="159940"/>
            <a:ext cx="4380623" cy="523220"/>
          </a:xfrm>
          <a:prstGeom prst="rect">
            <a:avLst/>
          </a:prstGeom>
        </p:spPr>
        <p:txBody>
          <a:bodyPr wrap="none">
            <a:spAutoFit/>
          </a:bodyPr>
          <a:lstStyle/>
          <a:p>
            <a:r>
              <a:rPr lang="en-US" sz="2800" b="1" dirty="0">
                <a:latin typeface="Times New Roman" pitchFamily="18" charset="0"/>
                <a:cs typeface="Times New Roman" pitchFamily="18" charset="0"/>
              </a:rPr>
              <a:t>Segmentation Architecture </a:t>
            </a:r>
            <a:endParaRPr lang="en-IN" sz="2800" b="1" dirty="0">
              <a:latin typeface="Times New Roman" pitchFamily="18" charset="0"/>
              <a:cs typeface="Times New Roman" pitchFamily="18" charset="0"/>
            </a:endParaRPr>
          </a:p>
        </p:txBody>
      </p:sp>
      <p:sp>
        <p:nvSpPr>
          <p:cNvPr id="5" name="Rectangle 3"/>
          <p:cNvSpPr txBox="1">
            <a:spLocks noChangeArrowheads="1"/>
          </p:cNvSpPr>
          <p:nvPr/>
        </p:nvSpPr>
        <p:spPr bwMode="auto">
          <a:xfrm>
            <a:off x="733851" y="1246353"/>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0388" algn="l"/>
                <a:tab pos="2857500" algn="ct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Logical address consists of a two tuple:</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1830388" algn="l"/>
                <a:tab pos="2857500" algn="ct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&lt;segment-number, offset&gt;,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0388" algn="l"/>
                <a:tab pos="2857500" algn="ctr"/>
              </a:tabLst>
              <a:defRPr/>
            </a:pP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Segment table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 maps two-dimensional physical addresses; each table entry has:</a:t>
            </a:r>
          </a:p>
          <a:p>
            <a:pPr marL="742950" marR="0" lvl="1" indent="-285750" algn="l" defTabSz="914400" rtl="0" eaLnBrk="0" fontAlgn="base" latinLnBrk="0" hangingPunct="0">
              <a:lnSpc>
                <a:spcPct val="100000"/>
              </a:lnSpc>
              <a:spcBef>
                <a:spcPct val="20000"/>
              </a:spcBef>
              <a:spcAft>
                <a:spcPct val="0"/>
              </a:spcAft>
              <a:buClrTx/>
              <a:buSzTx/>
              <a:buFontTx/>
              <a:buChar char="–"/>
              <a:tabLst>
                <a:tab pos="1830388" algn="l"/>
                <a:tab pos="2857500" algn="ct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base – contains the starting physical address where the segments reside in memory.</a:t>
            </a:r>
          </a:p>
          <a:p>
            <a:pPr marL="742950" marR="0" lvl="1" indent="-285750" algn="l" defTabSz="914400" rtl="0" eaLnBrk="0" fontAlgn="base" latinLnBrk="0" hangingPunct="0">
              <a:lnSpc>
                <a:spcPct val="100000"/>
              </a:lnSpc>
              <a:spcBef>
                <a:spcPct val="20000"/>
              </a:spcBef>
              <a:spcAft>
                <a:spcPct val="0"/>
              </a:spcAft>
              <a:buClrTx/>
              <a:buSzTx/>
              <a:buFontTx/>
              <a:buChar char="–"/>
              <a:tabLst>
                <a:tab pos="1830388" algn="l"/>
                <a:tab pos="2857500" algn="ctr"/>
              </a:tabLst>
              <a:defRPr/>
            </a:pP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limit</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 specifies the length of the segment.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0388" algn="l"/>
                <a:tab pos="2857500" algn="ctr"/>
              </a:tabLst>
              <a:defRPr/>
            </a:pP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Segment-table base register (STBR)</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points to the segment table’s location in memory.</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830388" algn="l"/>
                <a:tab pos="2857500" algn="ctr"/>
              </a:tabLst>
              <a:defRPr/>
            </a:pP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Segment-table length register (STLR)</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indicates number of segments used by a program;</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1830388" algn="l"/>
                <a:tab pos="2857500" algn="ctr"/>
              </a:tabLst>
              <a:defRPr/>
            </a:pP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segment number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is legal if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s</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&lt; STLR.</a:t>
            </a:r>
          </a:p>
        </p:txBody>
      </p:sp>
    </p:spTree>
    <p:extLst>
      <p:ext uri="{BB962C8B-B14F-4D97-AF65-F5344CB8AC3E}">
        <p14:creationId xmlns:p14="http://schemas.microsoft.com/office/powerpoint/2010/main" val="2272288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194" y="31326"/>
            <a:ext cx="6086902"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itchFamily="18" charset="0"/>
                <a:ea typeface="+mj-ea"/>
                <a:cs typeface="Times New Roman" pitchFamily="18" charset="0"/>
              </a:rPr>
              <a:t>Segmentation Architecture (Cont.)</a:t>
            </a:r>
            <a:endParaRPr kumimoji="0" lang="en-IN"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3"/>
          <p:cNvSpPr txBox="1">
            <a:spLocks noChangeArrowheads="1"/>
          </p:cNvSpPr>
          <p:nvPr/>
        </p:nvSpPr>
        <p:spPr bwMode="auto">
          <a:xfrm>
            <a:off x="1047750" y="1382831"/>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Relocation.</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dynamic</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by segment table </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Sharing.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shared segments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same segment number </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Allocation.</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first fit/best fit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external fragmentation</a:t>
            </a:r>
          </a:p>
        </p:txBody>
      </p:sp>
    </p:spTree>
    <p:extLst>
      <p:ext uri="{BB962C8B-B14F-4D97-AF65-F5344CB8AC3E}">
        <p14:creationId xmlns:p14="http://schemas.microsoft.com/office/powerpoint/2010/main" val="3099045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4002" y="181402"/>
            <a:ext cx="6886575" cy="457200"/>
          </a:xfrm>
        </p:spPr>
        <p:txBody>
          <a:bodyPr/>
          <a:lstStyle/>
          <a:p>
            <a:r>
              <a:rPr lang="en-US" sz="2800" b="1" dirty="0">
                <a:latin typeface="Times New Roman" pitchFamily="18" charset="0"/>
                <a:cs typeface="Times New Roman" pitchFamily="18" charset="0"/>
              </a:rPr>
              <a:t>Segmentation Architecture (Cont</a:t>
            </a:r>
            <a:r>
              <a:rPr lang="en-US" sz="2800" dirty="0"/>
              <a:t>.)</a:t>
            </a:r>
          </a:p>
        </p:txBody>
      </p:sp>
      <p:sp>
        <p:nvSpPr>
          <p:cNvPr id="5" name="Rectangle 3"/>
          <p:cNvSpPr txBox="1">
            <a:spLocks noChangeArrowheads="1"/>
          </p:cNvSpPr>
          <p:nvPr/>
        </p:nvSpPr>
        <p:spPr bwMode="auto">
          <a:xfrm>
            <a:off x="1047750" y="172402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Protection.  With each entry in segment table associate: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rgbClr val="000000"/>
                </a:solidFill>
                <a:effectLst/>
                <a:uLnTx/>
                <a:uFillTx/>
                <a:latin typeface="Helvetica"/>
              </a:rPr>
              <a:t>validation bit = 0 </a:t>
            </a:r>
            <a:r>
              <a:rPr kumimoji="0" lang="en-US" sz="1800" b="0" i="0" u="none" strike="noStrike" kern="0" cap="none" spc="0" normalizeH="0" baseline="0" noProof="0" smtClean="0">
                <a:ln>
                  <a:noFill/>
                </a:ln>
                <a:solidFill>
                  <a:srgbClr val="000000"/>
                </a:solidFill>
                <a:effectLst/>
                <a:uLnTx/>
                <a:uFillTx/>
                <a:latin typeface="Helvetica"/>
                <a:sym typeface="Symbol" pitchFamily="18" charset="2"/>
              </a:rPr>
              <a:t> illegal segment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rgbClr val="000000"/>
                </a:solidFill>
                <a:effectLst/>
                <a:uLnTx/>
                <a:uFillTx/>
                <a:latin typeface="Helvetica"/>
                <a:sym typeface="Symbol" pitchFamily="18" charset="2"/>
              </a:rPr>
              <a:t>read/write/execute privileges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Protection bits associated with segments; code sharing occurs at segment level.</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Since segments vary in length, memory allocation is a dynamic storage-allocation problem.</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A segmentation example is shown in the following diagram</a:t>
            </a: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p:txBody>
      </p:sp>
    </p:spTree>
    <p:extLst>
      <p:ext uri="{BB962C8B-B14F-4D97-AF65-F5344CB8AC3E}">
        <p14:creationId xmlns:p14="http://schemas.microsoft.com/office/powerpoint/2010/main" val="4069644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7776" y="126811"/>
            <a:ext cx="6886575" cy="457200"/>
          </a:xfrm>
        </p:spPr>
        <p:txBody>
          <a:bodyPr/>
          <a:lstStyle/>
          <a:p>
            <a:r>
              <a:rPr lang="en-US" sz="2800" b="1" dirty="0">
                <a:latin typeface="Times New Roman" pitchFamily="18" charset="0"/>
                <a:cs typeface="Times New Roman" pitchFamily="18" charset="0"/>
              </a:rPr>
              <a:t>Sharing of segments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2006222" y="1366838"/>
            <a:ext cx="4905754" cy="4759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731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25321" y="195049"/>
            <a:ext cx="6886575" cy="457200"/>
          </a:xfrm>
        </p:spPr>
        <p:txBody>
          <a:bodyPr/>
          <a:lstStyle/>
          <a:p>
            <a:r>
              <a:rPr lang="en-US" sz="2800" b="1" dirty="0">
                <a:latin typeface="Times New Roman" pitchFamily="18" charset="0"/>
                <a:cs typeface="Times New Roman" pitchFamily="18" charset="0"/>
              </a:rPr>
              <a:t>Segmentation with Paging – MULTICS</a:t>
            </a:r>
          </a:p>
        </p:txBody>
      </p:sp>
      <p:sp>
        <p:nvSpPr>
          <p:cNvPr id="5" name="Rectangle 3"/>
          <p:cNvSpPr txBox="1">
            <a:spLocks noChangeArrowheads="1"/>
          </p:cNvSpPr>
          <p:nvPr/>
        </p:nvSpPr>
        <p:spPr bwMode="auto">
          <a:xfrm>
            <a:off x="733852" y="1410126"/>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The MULTICS system solved problems of external fragmentation and lengthy search times by paging the segments.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Solution differs from pure segmentation in that the segment-table entry contains not the base address of the segment, but rather the base address of a </a:t>
            </a:r>
            <a:r>
              <a:rPr kumimoji="0" lang="en-US" sz="1800" b="0" i="1" u="none" strike="noStrike" kern="0" cap="none" spc="0" normalizeH="0" baseline="0" noProof="0" smtClean="0">
                <a:ln>
                  <a:noFill/>
                </a:ln>
                <a:solidFill>
                  <a:srgbClr val="000000"/>
                </a:solidFill>
                <a:effectLst/>
                <a:uLnTx/>
                <a:uFillTx/>
                <a:latin typeface="Helvetica"/>
                <a:ea typeface="+mn-ea"/>
                <a:cs typeface="+mn-cs"/>
              </a:rPr>
              <a:t>page table</a:t>
            </a:r>
            <a:r>
              <a:rPr kumimoji="0" lang="en-US" sz="1800" b="0" i="0" u="none" strike="noStrike" kern="0" cap="none" spc="0" normalizeH="0" baseline="0" noProof="0" smtClean="0">
                <a:ln>
                  <a:noFill/>
                </a:ln>
                <a:solidFill>
                  <a:srgbClr val="000000"/>
                </a:solidFill>
                <a:effectLst/>
                <a:uLnTx/>
                <a:uFillTx/>
                <a:latin typeface="Helvetica"/>
                <a:ea typeface="+mn-ea"/>
                <a:cs typeface="+mn-cs"/>
              </a:rPr>
              <a:t> for this segment.</a:t>
            </a: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p:txBody>
      </p:sp>
    </p:spTree>
    <p:extLst>
      <p:ext uri="{BB962C8B-B14F-4D97-AF65-F5344CB8AC3E}">
        <p14:creationId xmlns:p14="http://schemas.microsoft.com/office/powerpoint/2010/main" val="1184240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93309" y="140459"/>
            <a:ext cx="6886575" cy="457200"/>
          </a:xfrm>
        </p:spPr>
        <p:txBody>
          <a:bodyPr/>
          <a:lstStyle/>
          <a:p>
            <a:r>
              <a:rPr lang="en-US" sz="2400" b="1" dirty="0">
                <a:latin typeface="Times New Roman" pitchFamily="18" charset="0"/>
                <a:cs typeface="Times New Roman" pitchFamily="18" charset="0"/>
              </a:rPr>
              <a:t>MULTICS Address Translation Scheme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6540" t="1048" r="6540" b="420"/>
          <a:stretch>
            <a:fillRect/>
          </a:stretch>
        </p:blipFill>
        <p:spPr bwMode="auto">
          <a:xfrm>
            <a:off x="1676400" y="1171575"/>
            <a:ext cx="5229367" cy="47421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470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381000" y="1066800"/>
            <a:ext cx="8140700" cy="549949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mtClean="0"/>
          </a:p>
          <a:p>
            <a:r>
              <a:rPr lang="en-US" smtClean="0"/>
              <a:t>Physical  address space of a process can be noncontiguous; </a:t>
            </a:r>
          </a:p>
          <a:p>
            <a:pPr lvl="1"/>
            <a:r>
              <a:rPr lang="en-US" smtClean="0"/>
              <a:t>process allocates physical memory whenever the latter is available</a:t>
            </a:r>
          </a:p>
          <a:p>
            <a:endParaRPr lang="en-US" sz="800" smtClean="0"/>
          </a:p>
          <a:p>
            <a:r>
              <a:rPr lang="en-US" smtClean="0"/>
              <a:t>Divide physical memory into fixed-sized blocks called </a:t>
            </a:r>
            <a:r>
              <a:rPr lang="en-US" b="1" smtClean="0">
                <a:solidFill>
                  <a:srgbClr val="3366FF"/>
                </a:solidFill>
              </a:rPr>
              <a:t>frames</a:t>
            </a:r>
            <a:endParaRPr lang="en-US" smtClean="0">
              <a:solidFill>
                <a:srgbClr val="3366FF"/>
              </a:solidFill>
            </a:endParaRPr>
          </a:p>
          <a:p>
            <a:pPr lvl="1"/>
            <a:r>
              <a:rPr lang="en-US" smtClean="0">
                <a:solidFill>
                  <a:srgbClr val="000000"/>
                </a:solidFill>
              </a:rPr>
              <a:t>Size </a:t>
            </a:r>
            <a:r>
              <a:rPr lang="en-US" smtClean="0"/>
              <a:t>is power of 2, between 512 bytes and 16 Mbytes</a:t>
            </a:r>
            <a:endParaRPr lang="en-US" sz="800" smtClean="0"/>
          </a:p>
          <a:p>
            <a:endParaRPr lang="en-US" smtClean="0"/>
          </a:p>
          <a:p>
            <a:r>
              <a:rPr lang="en-US" smtClean="0"/>
              <a:t>Divide logical memory into blocks of same size called </a:t>
            </a:r>
            <a:r>
              <a:rPr lang="en-US" b="1" smtClean="0">
                <a:solidFill>
                  <a:srgbClr val="3366FF"/>
                </a:solidFill>
              </a:rPr>
              <a:t>pages</a:t>
            </a:r>
          </a:p>
          <a:p>
            <a:pPr lvl="1"/>
            <a:r>
              <a:rPr lang="en-US" smtClean="0"/>
              <a:t>To run a program of size </a:t>
            </a:r>
            <a:r>
              <a:rPr lang="en-US" i="1" smtClean="0"/>
              <a:t>N </a:t>
            </a:r>
            <a:r>
              <a:rPr lang="en-US" smtClean="0"/>
              <a:t>pages, need to find </a:t>
            </a:r>
            <a:r>
              <a:rPr lang="en-US" i="1" smtClean="0"/>
              <a:t>N</a:t>
            </a:r>
            <a:r>
              <a:rPr lang="en-US" smtClean="0"/>
              <a:t> free frames and load program</a:t>
            </a:r>
          </a:p>
          <a:p>
            <a:pPr marL="457200" lvl="1" indent="0">
              <a:buFont typeface="Arial" panose="020B0604020202020204" pitchFamily="34" charset="0"/>
              <a:buNone/>
            </a:pPr>
            <a:endParaRPr lang="en-US" b="1" smtClean="0">
              <a:solidFill>
                <a:srgbClr val="3366FF"/>
              </a:solidFill>
            </a:endParaRPr>
          </a:p>
          <a:p>
            <a:endParaRPr lang="en-US" b="1" smtClean="0">
              <a:solidFill>
                <a:srgbClr val="3366FF"/>
              </a:solidFill>
            </a:endParaRPr>
          </a:p>
          <a:p>
            <a:r>
              <a:rPr lang="en-US" smtClean="0"/>
              <a:t>Backing store likewise split into pages</a:t>
            </a:r>
          </a:p>
          <a:p>
            <a:endParaRPr lang="en-US" b="1" smtClean="0">
              <a:solidFill>
                <a:srgbClr val="3366FF"/>
              </a:solidFill>
            </a:endParaRPr>
          </a:p>
          <a:p>
            <a:endParaRPr lang="en-US" sz="800" b="1" smtClean="0">
              <a:solidFill>
                <a:srgbClr val="3366FF"/>
              </a:solidFill>
            </a:endParaRPr>
          </a:p>
          <a:p>
            <a:endParaRPr lang="en-US" sz="800" smtClean="0"/>
          </a:p>
          <a:p>
            <a:endParaRPr lang="en-US" sz="800" smtClean="0"/>
          </a:p>
          <a:p>
            <a:r>
              <a:rPr lang="en-US" smtClean="0"/>
              <a:t>Set up a </a:t>
            </a:r>
            <a:r>
              <a:rPr lang="en-US" b="1" smtClean="0">
                <a:solidFill>
                  <a:srgbClr val="3366FF"/>
                </a:solidFill>
              </a:rPr>
              <a:t>page table</a:t>
            </a:r>
            <a:r>
              <a:rPr lang="en-US" smtClean="0"/>
              <a:t> to translate </a:t>
            </a:r>
            <a:r>
              <a:rPr lang="en-US" smtClean="0">
                <a:solidFill>
                  <a:srgbClr val="FF0000"/>
                </a:solidFill>
              </a:rPr>
              <a:t>logica</a:t>
            </a:r>
            <a:r>
              <a:rPr lang="en-US" smtClean="0"/>
              <a:t>l to </a:t>
            </a:r>
            <a:r>
              <a:rPr lang="en-US" smtClean="0">
                <a:solidFill>
                  <a:srgbClr val="FF0000"/>
                </a:solidFill>
              </a:rPr>
              <a:t>physical </a:t>
            </a:r>
            <a:r>
              <a:rPr lang="en-US" smtClean="0"/>
              <a:t>addresses</a:t>
            </a:r>
          </a:p>
          <a:p>
            <a:endParaRPr lang="en-US" sz="800" smtClean="0"/>
          </a:p>
          <a:p>
            <a:endParaRPr lang="en-US" smtClean="0"/>
          </a:p>
          <a:p>
            <a:r>
              <a:rPr lang="en-US" smtClean="0"/>
              <a:t>System keeps track of all free frames</a:t>
            </a:r>
            <a:endParaRPr lang="en-US" dirty="0"/>
          </a:p>
        </p:txBody>
      </p:sp>
      <p:sp>
        <p:nvSpPr>
          <p:cNvPr id="5" name="Rectangle 4"/>
          <p:cNvSpPr/>
          <p:nvPr/>
        </p:nvSpPr>
        <p:spPr>
          <a:xfrm>
            <a:off x="381000" y="28125"/>
            <a:ext cx="139172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prstClr val="black"/>
                </a:solidFill>
                <a:effectLst/>
                <a:uLnTx/>
                <a:uFillTx/>
                <a:latin typeface="Times New Roman" pitchFamily="18" charset="0"/>
                <a:ea typeface="+mj-ea"/>
                <a:cs typeface="Times New Roman" pitchFamily="18" charset="0"/>
              </a:rPr>
              <a:t>Paging</a:t>
            </a:r>
            <a:endParaRPr kumimoji="0" lang="en-IN"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16582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Background</a:t>
            </a:r>
          </a:p>
        </p:txBody>
      </p:sp>
      <p:sp>
        <p:nvSpPr>
          <p:cNvPr id="5" name="Rectangle 3"/>
          <p:cNvSpPr txBox="1">
            <a:spLocks noChangeArrowheads="1"/>
          </p:cNvSpPr>
          <p:nvPr/>
        </p:nvSpPr>
        <p:spPr>
          <a:xfrm>
            <a:off x="300251" y="1532956"/>
            <a:ext cx="785314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Times New Roman" pitchFamily="18" charset="0"/>
                <a:cs typeface="Times New Roman" pitchFamily="18" charset="0"/>
              </a:rPr>
              <a:t>Program must be brought into memory and placed within a process for it to be executed.</a:t>
            </a:r>
          </a:p>
          <a:p>
            <a:r>
              <a:rPr lang="en-US" sz="1800" i="1" dirty="0" smtClean="0">
                <a:latin typeface="Times New Roman" pitchFamily="18" charset="0"/>
                <a:cs typeface="Times New Roman" pitchFamily="18" charset="0"/>
              </a:rPr>
              <a:t>Input queue</a:t>
            </a:r>
            <a:r>
              <a:rPr lang="en-US" sz="1800" dirty="0" smtClean="0">
                <a:latin typeface="Times New Roman" pitchFamily="18" charset="0"/>
                <a:cs typeface="Times New Roman" pitchFamily="18" charset="0"/>
              </a:rPr>
              <a:t> – collection of processes on the disk that are waiting to be brought into memory for execution.</a:t>
            </a:r>
          </a:p>
          <a:p>
            <a:r>
              <a:rPr lang="en-US" sz="1800" dirty="0" smtClean="0">
                <a:latin typeface="Times New Roman" pitchFamily="18" charset="0"/>
                <a:cs typeface="Times New Roman" pitchFamily="18" charset="0"/>
              </a:rPr>
              <a:t>User programs go through several steps before being executed.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47435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txBox="1">
            <a:spLocks/>
          </p:cNvSpPr>
          <p:nvPr/>
        </p:nvSpPr>
        <p:spPr>
          <a:xfrm>
            <a:off x="245660" y="6356075"/>
            <a:ext cx="87345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Prabhjot Chahal		Operating System	 		</a:t>
            </a:r>
            <a:endParaRPr lang="en-US" sz="1600" dirty="0"/>
          </a:p>
        </p:txBody>
      </p:sp>
      <p:sp>
        <p:nvSpPr>
          <p:cNvPr id="3" name="Rectangle 2"/>
          <p:cNvSpPr/>
          <p:nvPr/>
        </p:nvSpPr>
        <p:spPr>
          <a:xfrm>
            <a:off x="245660" y="0"/>
            <a:ext cx="6175612" cy="830997"/>
          </a:xfrm>
          <a:prstGeom prst="rect">
            <a:avLst/>
          </a:prstGeom>
        </p:spPr>
        <p:txBody>
          <a:bodyPr wrap="square">
            <a:spAutoFit/>
          </a:bodyPr>
          <a:lstStyle/>
          <a:p>
            <a:r>
              <a:rPr lang="en-US" sz="2400" b="1" dirty="0">
                <a:latin typeface="Times New Roman" pitchFamily="18" charset="0"/>
                <a:cs typeface="Times New Roman" pitchFamily="18" charset="0"/>
              </a:rPr>
              <a:t>Paging Model of Logical and Physical Memory</a:t>
            </a:r>
            <a:endParaRPr lang="en-IN" sz="2400" b="1" dirty="0">
              <a:latin typeface="Times New Roman" pitchFamily="18" charset="0"/>
              <a:cs typeface="Times New Roman" pitchFamily="18" charset="0"/>
            </a:endParaRPr>
          </a:p>
        </p:txBody>
      </p:sp>
      <p:pic>
        <p:nvPicPr>
          <p:cNvPr id="5" name="Picture 1030"/>
          <p:cNvPicPr>
            <a:picLocks noChangeAspect="1" noChangeArrowheads="1"/>
          </p:cNvPicPr>
          <p:nvPr/>
        </p:nvPicPr>
        <p:blipFill>
          <a:blip r:embed="rId2"/>
          <a:srcRect/>
          <a:stretch>
            <a:fillRect/>
          </a:stretch>
        </p:blipFill>
        <p:spPr bwMode="auto">
          <a:xfrm>
            <a:off x="1929343" y="1203723"/>
            <a:ext cx="4938183" cy="4612481"/>
          </a:xfrm>
          <a:prstGeom prst="rect">
            <a:avLst/>
          </a:prstGeom>
          <a:noFill/>
          <a:ln w="9525">
            <a:noFill/>
            <a:miter lim="800000"/>
            <a:headEnd/>
            <a:tailEnd/>
          </a:ln>
        </p:spPr>
      </p:pic>
      <p:sp>
        <p:nvSpPr>
          <p:cNvPr id="4" name="Rectangle 3"/>
          <p:cNvSpPr/>
          <p:nvPr/>
        </p:nvSpPr>
        <p:spPr>
          <a:xfrm>
            <a:off x="907576" y="4716270"/>
            <a:ext cx="4572000" cy="646331"/>
          </a:xfrm>
          <a:prstGeom prst="rect">
            <a:avLst/>
          </a:prstGeom>
        </p:spPr>
        <p:txBody>
          <a:bodyPr>
            <a:spAutoFit/>
          </a:bodyPr>
          <a:lstStyle/>
          <a:p>
            <a:pPr marL="285750" indent="-285750">
              <a:buFont typeface="Arial" pitchFamily="34" charset="0"/>
              <a:buChar char="•"/>
            </a:pPr>
            <a:r>
              <a:rPr lang="en-US" b="1" dirty="0" smtClean="0">
                <a:solidFill>
                  <a:srgbClr val="3366FF"/>
                </a:solidFill>
              </a:rPr>
              <a:t>Page </a:t>
            </a:r>
            <a:r>
              <a:rPr lang="en-US" b="1" dirty="0">
                <a:solidFill>
                  <a:srgbClr val="3366FF"/>
                </a:solidFill>
              </a:rPr>
              <a:t>table</a:t>
            </a:r>
            <a:r>
              <a:rPr lang="en-US" dirty="0"/>
              <a:t> to translate </a:t>
            </a:r>
            <a:r>
              <a:rPr lang="en-US" dirty="0">
                <a:solidFill>
                  <a:srgbClr val="FF0000"/>
                </a:solidFill>
              </a:rPr>
              <a:t>logical </a:t>
            </a:r>
            <a:r>
              <a:rPr lang="en-US" dirty="0"/>
              <a:t>to </a:t>
            </a:r>
            <a:r>
              <a:rPr lang="en-US" dirty="0">
                <a:solidFill>
                  <a:srgbClr val="FF0000"/>
                </a:solidFill>
              </a:rPr>
              <a:t>physical </a:t>
            </a:r>
            <a:r>
              <a:rPr lang="en-US" dirty="0" smtClean="0">
                <a:solidFill>
                  <a:srgbClr val="FF0000"/>
                </a:solidFill>
              </a:rPr>
              <a:t>addresses.</a:t>
            </a:r>
            <a:endParaRPr lang="en-US" dirty="0">
              <a:solidFill>
                <a:srgbClr val="FF0000"/>
              </a:solidFill>
            </a:endParaRPr>
          </a:p>
        </p:txBody>
      </p:sp>
    </p:spTree>
    <p:extLst>
      <p:ext uri="{BB962C8B-B14F-4D97-AF65-F5344CB8AC3E}">
        <p14:creationId xmlns:p14="http://schemas.microsoft.com/office/powerpoint/2010/main" val="1519828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txBox="1">
            <a:spLocks/>
          </p:cNvSpPr>
          <p:nvPr/>
        </p:nvSpPr>
        <p:spPr>
          <a:xfrm>
            <a:off x="245660" y="6356075"/>
            <a:ext cx="87345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Prabhjot Chahal		Operating System	 		</a:t>
            </a:r>
            <a:endParaRPr lang="en-US" sz="1600" dirty="0"/>
          </a:p>
        </p:txBody>
      </p:sp>
      <p:sp>
        <p:nvSpPr>
          <p:cNvPr id="4" name="Rectangle 3"/>
          <p:cNvSpPr/>
          <p:nvPr/>
        </p:nvSpPr>
        <p:spPr>
          <a:xfrm>
            <a:off x="466388" y="132644"/>
            <a:ext cx="5179175" cy="584775"/>
          </a:xfrm>
          <a:prstGeom prst="rect">
            <a:avLst/>
          </a:prstGeom>
        </p:spPr>
        <p:txBody>
          <a:bodyPr wrap="none">
            <a:spAutoFit/>
          </a:bodyPr>
          <a:lstStyle/>
          <a:p>
            <a:r>
              <a:rPr lang="en-US" sz="3200" b="1" dirty="0">
                <a:latin typeface="Times New Roman" pitchFamily="18" charset="0"/>
                <a:cs typeface="Times New Roman" pitchFamily="18" charset="0"/>
              </a:rPr>
              <a:t>Address Translation Scheme</a:t>
            </a:r>
            <a:endParaRPr lang="en-IN" sz="3200" b="1" dirty="0">
              <a:latin typeface="Times New Roman" pitchFamily="18" charset="0"/>
              <a:cs typeface="Times New Roman" pitchFamily="18" charset="0"/>
            </a:endParaRPr>
          </a:p>
        </p:txBody>
      </p:sp>
      <p:sp>
        <p:nvSpPr>
          <p:cNvPr id="9" name="Rectangle 1027"/>
          <p:cNvSpPr txBox="1">
            <a:spLocks noChangeArrowheads="1"/>
          </p:cNvSpPr>
          <p:nvPr/>
        </p:nvSpPr>
        <p:spPr>
          <a:xfrm>
            <a:off x="762000" y="1377554"/>
            <a:ext cx="7731125" cy="448389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Calibri"/>
                <a:ea typeface="+mn-ea"/>
                <a:cs typeface="+mn-cs"/>
              </a:rPr>
              <a:t>Address generated by CPU is divided into:</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3366FF"/>
                </a:solidFill>
                <a:effectLst/>
                <a:uLnTx/>
                <a:uFillTx/>
                <a:latin typeface="Calibri"/>
                <a:ea typeface="+mn-ea"/>
                <a:cs typeface="+mn-cs"/>
              </a:rPr>
              <a:t>Page number (</a:t>
            </a:r>
            <a:r>
              <a:rPr kumimoji="0" lang="en-US" sz="2800" b="1" i="1" u="none" strike="noStrike" kern="1200" cap="none" spc="0" normalizeH="0" baseline="0" noProof="0" dirty="0" smtClean="0">
                <a:ln>
                  <a:noFill/>
                </a:ln>
                <a:solidFill>
                  <a:srgbClr val="3366FF"/>
                </a:solidFill>
                <a:effectLst/>
                <a:uLnTx/>
                <a:uFillTx/>
                <a:latin typeface="Calibri"/>
                <a:ea typeface="+mn-ea"/>
                <a:cs typeface="+mn-cs"/>
              </a:rPr>
              <a:t>p</a:t>
            </a:r>
            <a:r>
              <a:rPr kumimoji="0" lang="en-US" sz="2800" b="1" i="0" u="none" strike="noStrike" kern="1200" cap="none" spc="0" normalizeH="0" baseline="0" noProof="0" dirty="0" smtClean="0">
                <a:ln>
                  <a:noFill/>
                </a:ln>
                <a:solidFill>
                  <a:srgbClr val="3366FF"/>
                </a:solidFill>
                <a:effectLst/>
                <a:uLnTx/>
                <a:uFillTx/>
                <a:latin typeface="Calibri"/>
                <a:ea typeface="+mn-ea"/>
                <a:cs typeface="+mn-cs"/>
              </a:rPr>
              <a:t>)</a:t>
            </a:r>
            <a:r>
              <a:rPr kumimoji="0" lang="en-US" sz="2800" b="0" i="0" u="none" strike="noStrike" kern="1200" cap="none" spc="0" normalizeH="0" baseline="0" noProof="0" dirty="0" smtClean="0">
                <a:ln>
                  <a:noFill/>
                </a:ln>
                <a:solidFill>
                  <a:srgbClr val="3366FF"/>
                </a:solidFill>
                <a:effectLst/>
                <a:uLnTx/>
                <a:uFillTx/>
                <a:latin typeface="Calibri"/>
                <a:ea typeface="+mn-ea"/>
                <a:cs typeface="+mn-cs"/>
              </a:rPr>
              <a:t> </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used as an index into a </a:t>
            </a:r>
            <a:r>
              <a:rPr kumimoji="0" lang="en-US" sz="2800" b="1" i="0" u="none" strike="noStrike" kern="1200" cap="none" spc="0" normalizeH="0" baseline="0" noProof="0" dirty="0" smtClean="0">
                <a:ln>
                  <a:noFill/>
                </a:ln>
                <a:solidFill>
                  <a:srgbClr val="3366FF"/>
                </a:solidFill>
                <a:effectLst/>
                <a:uLnTx/>
                <a:uFillTx/>
                <a:latin typeface="Calibri"/>
                <a:ea typeface="+mn-ea"/>
                <a:cs typeface="+mn-cs"/>
              </a:rPr>
              <a:t>page table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which contains base address of each page in physical memory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3366FF"/>
                </a:solidFill>
                <a:effectLst/>
                <a:uLnTx/>
                <a:uFillTx/>
                <a:latin typeface="Calibri"/>
                <a:ea typeface="+mn-ea"/>
                <a:cs typeface="+mn-cs"/>
              </a:rPr>
              <a:t>Page offset (</a:t>
            </a:r>
            <a:r>
              <a:rPr kumimoji="0" lang="en-US" sz="2800" b="1" i="1" u="none" strike="noStrike" kern="1200" cap="none" spc="0" normalizeH="0" baseline="0" noProof="0" dirty="0" smtClean="0">
                <a:ln>
                  <a:noFill/>
                </a:ln>
                <a:solidFill>
                  <a:srgbClr val="3366FF"/>
                </a:solidFill>
                <a:effectLst/>
                <a:uLnTx/>
                <a:uFillTx/>
                <a:latin typeface="Calibri"/>
                <a:ea typeface="+mn-ea"/>
                <a:cs typeface="+mn-cs"/>
              </a:rPr>
              <a:t>d</a:t>
            </a:r>
            <a:r>
              <a:rPr kumimoji="0" lang="en-US" sz="2800" b="1" i="0" u="none" strike="noStrike" kern="1200" cap="none" spc="0" normalizeH="0" baseline="0" noProof="0" dirty="0" smtClean="0">
                <a:ln>
                  <a:noFill/>
                </a:ln>
                <a:solidFill>
                  <a:srgbClr val="3366FF"/>
                </a:solidFill>
                <a:effectLst/>
                <a:uLnTx/>
                <a:uFillTx/>
                <a:latin typeface="Calibri"/>
                <a:ea typeface="+mn-ea"/>
                <a:cs typeface="+mn-cs"/>
              </a:rPr>
              <a:t>)</a:t>
            </a:r>
            <a:r>
              <a:rPr kumimoji="0" lang="en-US" sz="2800" b="0" i="0" u="none" strike="noStrike" kern="1200" cap="none" spc="0" normalizeH="0" baseline="0" noProof="0" dirty="0" smtClean="0">
                <a:ln>
                  <a:noFill/>
                </a:ln>
                <a:solidFill>
                  <a:srgbClr val="3366FF"/>
                </a:solidFill>
                <a:effectLst/>
                <a:uLnTx/>
                <a:uFillTx/>
                <a:latin typeface="Calibri"/>
                <a:ea typeface="+mn-ea"/>
                <a:cs typeface="+mn-cs"/>
              </a:rPr>
              <a:t> </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offset within a page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combined with base address to define the physical memory address that is sent to the memory unit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alibri"/>
                <a:ea typeface="+mn-ea"/>
                <a:cs typeface="+mn-cs"/>
              </a:rPr>
              <a:t>For given logical address space 2</a:t>
            </a:r>
            <a:r>
              <a:rPr kumimoji="0" lang="en-US" sz="2800" b="1" i="1" u="none" strike="noStrike" kern="1200" cap="none" spc="0" normalizeH="0" baseline="30000" noProof="0" dirty="0" smtClean="0">
                <a:ln>
                  <a:noFill/>
                </a:ln>
                <a:solidFill>
                  <a:sysClr val="windowText" lastClr="000000"/>
                </a:solidFill>
                <a:effectLst/>
                <a:uLnTx/>
                <a:uFillTx/>
                <a:latin typeface="Calibri"/>
                <a:ea typeface="+mn-ea"/>
                <a:cs typeface="+mn-cs"/>
              </a:rPr>
              <a:t>m </a:t>
            </a:r>
            <a:r>
              <a:rPr kumimoji="0" lang="en-US" sz="2800" b="1" i="0" u="none" strike="noStrike" kern="1200" cap="none" spc="0" normalizeH="0" baseline="0" noProof="0" dirty="0" smtClean="0">
                <a:ln>
                  <a:noFill/>
                </a:ln>
                <a:solidFill>
                  <a:sysClr val="windowText" lastClr="000000"/>
                </a:solidFill>
                <a:effectLst/>
                <a:uLnTx/>
                <a:uFillTx/>
                <a:latin typeface="Calibri"/>
                <a:ea typeface="+mn-ea"/>
                <a:cs typeface="+mn-cs"/>
              </a:rPr>
              <a:t>and page size</a:t>
            </a:r>
            <a:r>
              <a:rPr kumimoji="0" lang="en-US" sz="2800" b="1" i="0" u="none" strike="noStrike" kern="1200" cap="none" spc="0" normalizeH="0" baseline="30000" noProof="0" dirty="0" smtClean="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smtClean="0">
                <a:ln>
                  <a:noFill/>
                </a:ln>
                <a:solidFill>
                  <a:sysClr val="windowText" lastClr="000000"/>
                </a:solidFill>
                <a:effectLst/>
                <a:uLnTx/>
                <a:uFillTx/>
                <a:latin typeface="Calibri"/>
                <a:ea typeface="+mn-ea"/>
                <a:cs typeface="+mn-cs"/>
              </a:rPr>
              <a:t>2</a:t>
            </a:r>
            <a:r>
              <a:rPr kumimoji="0" lang="en-US" sz="2800" b="1" i="0" u="none" strike="noStrike" kern="1200" cap="none" spc="0" normalizeH="0" baseline="30000" noProof="0" dirty="0" smtClean="0">
                <a:ln>
                  <a:noFill/>
                </a:ln>
                <a:solidFill>
                  <a:sysClr val="windowText" lastClr="000000"/>
                </a:solidFill>
                <a:effectLst/>
                <a:uLnTx/>
                <a:uFillTx/>
                <a:latin typeface="Calibri"/>
                <a:ea typeface="+mn-ea"/>
                <a:cs typeface="+mn-cs"/>
              </a:rPr>
              <a:t>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679" y="3302758"/>
            <a:ext cx="4204008" cy="1343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759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168234"/>
            <a:ext cx="7937500" cy="576263"/>
          </a:xfrm>
        </p:spPr>
        <p:txBody>
          <a:bodyPr>
            <a:normAutofit/>
          </a:bodyPr>
          <a:lstStyle/>
          <a:p>
            <a:pPr eaLnBrk="1" hangingPunct="1"/>
            <a:r>
              <a:rPr lang="en-US" sz="3200" dirty="0" smtClean="0">
                <a:latin typeface="Times New Roman" pitchFamily="18" charset="0"/>
                <a:cs typeface="Times New Roman" pitchFamily="18" charset="0"/>
              </a:rPr>
              <a:t>Paging Hardware</a:t>
            </a:r>
          </a:p>
        </p:txBody>
      </p:sp>
      <p:pic>
        <p:nvPicPr>
          <p:cNvPr id="5" name="Picture 4" descr="8"/>
          <p:cNvPicPr>
            <a:picLocks noChangeAspect="1" noChangeArrowheads="1"/>
          </p:cNvPicPr>
          <p:nvPr/>
        </p:nvPicPr>
        <p:blipFill>
          <a:blip r:embed="rId2"/>
          <a:srcRect/>
          <a:stretch>
            <a:fillRect/>
          </a:stretch>
        </p:blipFill>
        <p:spPr bwMode="auto">
          <a:xfrm>
            <a:off x="1205441" y="1364776"/>
            <a:ext cx="6772275" cy="4039790"/>
          </a:xfrm>
          <a:prstGeom prst="rect">
            <a:avLst/>
          </a:prstGeom>
          <a:noFill/>
          <a:ln w="9525">
            <a:noFill/>
            <a:miter lim="800000"/>
            <a:headEnd/>
            <a:tailEnd/>
          </a:ln>
        </p:spPr>
      </p:pic>
    </p:spTree>
    <p:extLst>
      <p:ext uri="{BB962C8B-B14F-4D97-AF65-F5344CB8AC3E}">
        <p14:creationId xmlns:p14="http://schemas.microsoft.com/office/powerpoint/2010/main" val="3217125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1070" y="154106"/>
            <a:ext cx="7666488" cy="457200"/>
          </a:xfrm>
        </p:spPr>
        <p:txBody>
          <a:bodyPr/>
          <a:lstStyle/>
          <a:p>
            <a:r>
              <a:rPr lang="en-US" sz="3200" b="1" dirty="0">
                <a:latin typeface="Times New Roman" pitchFamily="18" charset="0"/>
                <a:cs typeface="Times New Roman" pitchFamily="18" charset="0"/>
              </a:rPr>
              <a:t>Implementation of Page Table</a:t>
            </a:r>
          </a:p>
        </p:txBody>
      </p:sp>
      <p:sp>
        <p:nvSpPr>
          <p:cNvPr id="5" name="Rectangle 3"/>
          <p:cNvSpPr>
            <a:spLocks noGrp="1" noChangeArrowheads="1"/>
          </p:cNvSpPr>
          <p:nvPr>
            <p:ph type="subTitle"/>
          </p:nvPr>
        </p:nvSpPr>
        <p:spPr>
          <a:xfrm>
            <a:off x="457200" y="1004018"/>
            <a:ext cx="8229240" cy="3977280"/>
          </a:xfrm>
          <a:prstGeom prst="rect">
            <a:avLst/>
          </a:prstGeom>
        </p:spPr>
        <p:txBody>
          <a:bodyPr/>
          <a:lstStyle/>
          <a:p>
            <a:pPr marR="0" lvl="0" defTabSz="914400" eaLnBrk="1" fontAlgn="auto" latinLnBrk="0" hangingPunct="1">
              <a:lnSpc>
                <a:spcPct val="100000"/>
              </a:lnSpc>
              <a:spcBef>
                <a:spcPts val="0"/>
              </a:spcBef>
              <a:spcAft>
                <a:spcPts val="0"/>
              </a:spcAft>
              <a:buClrTx/>
              <a:buSzTx/>
              <a:tabLst/>
              <a:defRPr/>
            </a:pPr>
            <a:r>
              <a:rPr kumimoji="0" lang="en-US" sz="1800" b="0" i="0" u="none" strike="noStrike" kern="0" cap="none" spc="0" normalizeH="0" baseline="0" noProof="0" dirty="0" smtClean="0">
                <a:ln>
                  <a:noFill/>
                </a:ln>
                <a:solidFill>
                  <a:sysClr val="windowText" lastClr="000000"/>
                </a:solidFill>
                <a:effectLst/>
                <a:uLnTx/>
                <a:uFillTx/>
              </a:rPr>
              <a:t>Page table is kept in main memory.</a:t>
            </a:r>
          </a:p>
          <a:p>
            <a:pPr marR="0" lvl="0" defTabSz="914400" eaLnBrk="1" fontAlgn="auto" latinLnBrk="0" hangingPunct="1">
              <a:lnSpc>
                <a:spcPct val="100000"/>
              </a:lnSpc>
              <a:spcBef>
                <a:spcPts val="0"/>
              </a:spcBef>
              <a:spcAft>
                <a:spcPts val="0"/>
              </a:spcAft>
              <a:buClrTx/>
              <a:buSzTx/>
              <a:tabLst/>
              <a:defRPr/>
            </a:pPr>
            <a:endParaRPr lang="en-US" sz="1800" kern="0" dirty="0">
              <a:solidFill>
                <a:sysClr val="windowText" lastClr="000000"/>
              </a:solidFill>
            </a:endParaRPr>
          </a:p>
          <a:p>
            <a:pPr marR="0" lvl="0" defTabSz="914400" eaLnBrk="1" fontAlgn="auto" latinLnBrk="0" hangingPunct="1">
              <a:lnSpc>
                <a:spcPct val="100000"/>
              </a:lnSpc>
              <a:spcBef>
                <a:spcPts val="0"/>
              </a:spcBef>
              <a:spcAft>
                <a:spcPts val="0"/>
              </a:spcAft>
              <a:buClrTx/>
              <a:buSzTx/>
              <a:tabLst/>
              <a:defRPr/>
            </a:pPr>
            <a:r>
              <a:rPr kumimoji="0" lang="en-US" sz="1800" b="0" i="1" u="none" strike="noStrike" kern="0" cap="none" spc="0" normalizeH="0" baseline="0" noProof="0" dirty="0" smtClean="0">
                <a:ln>
                  <a:noFill/>
                </a:ln>
                <a:solidFill>
                  <a:sysClr val="windowText" lastClr="000000"/>
                </a:solidFill>
                <a:effectLst/>
                <a:uLnTx/>
                <a:uFillTx/>
              </a:rPr>
              <a:t>Page-table</a:t>
            </a:r>
            <a:r>
              <a:rPr kumimoji="0" lang="en-US" sz="1800" b="0" i="0" u="none" strike="noStrike" kern="0" cap="none" spc="0" normalizeH="0" baseline="0" noProof="0" dirty="0" smtClean="0">
                <a:ln>
                  <a:noFill/>
                </a:ln>
                <a:solidFill>
                  <a:sysClr val="windowText" lastClr="000000"/>
                </a:solidFill>
                <a:effectLst/>
                <a:uLnTx/>
                <a:uFillTx/>
              </a:rPr>
              <a:t> </a:t>
            </a:r>
            <a:r>
              <a:rPr kumimoji="0" lang="en-US" sz="1800" b="0" i="1" u="none" strike="noStrike" kern="0" cap="none" spc="0" normalizeH="0" baseline="0" noProof="0" dirty="0" smtClean="0">
                <a:ln>
                  <a:noFill/>
                </a:ln>
                <a:solidFill>
                  <a:sysClr val="windowText" lastClr="000000"/>
                </a:solidFill>
                <a:effectLst/>
                <a:uLnTx/>
                <a:uFillTx/>
              </a:rPr>
              <a:t>base register (</a:t>
            </a:r>
            <a:r>
              <a:rPr kumimoji="0" lang="en-US" sz="1800" b="0" i="0" u="none" strike="noStrike" kern="0" cap="none" spc="0" normalizeH="0" baseline="0" noProof="0" dirty="0" smtClean="0">
                <a:ln>
                  <a:noFill/>
                </a:ln>
                <a:solidFill>
                  <a:sysClr val="windowText" lastClr="000000"/>
                </a:solidFill>
                <a:effectLst/>
                <a:uLnTx/>
                <a:uFillTx/>
              </a:rPr>
              <a:t>PTBR) points to the page table.</a:t>
            </a:r>
          </a:p>
          <a:p>
            <a:pPr marR="0" lvl="0" defTabSz="914400" eaLnBrk="1" fontAlgn="auto" latinLnBrk="0" hangingPunct="1">
              <a:lnSpc>
                <a:spcPct val="100000"/>
              </a:lnSpc>
              <a:spcBef>
                <a:spcPts val="0"/>
              </a:spcBef>
              <a:spcAft>
                <a:spcPts val="0"/>
              </a:spcAft>
              <a:buClrTx/>
              <a:buSzTx/>
              <a:tabLst/>
              <a:defRPr/>
            </a:pPr>
            <a:endParaRPr lang="en-US" sz="1800" kern="0" dirty="0">
              <a:solidFill>
                <a:sysClr val="windowText" lastClr="000000"/>
              </a:solidFill>
            </a:endParaRPr>
          </a:p>
          <a:p>
            <a:pPr marR="0" lvl="0" defTabSz="914400" eaLnBrk="1" fontAlgn="auto" latinLnBrk="0" hangingPunct="1">
              <a:lnSpc>
                <a:spcPct val="100000"/>
              </a:lnSpc>
              <a:spcBef>
                <a:spcPts val="0"/>
              </a:spcBef>
              <a:spcAft>
                <a:spcPts val="0"/>
              </a:spcAft>
              <a:buClrTx/>
              <a:buSzTx/>
              <a:tabLst/>
              <a:defRPr/>
            </a:pPr>
            <a:r>
              <a:rPr kumimoji="0" lang="en-US" sz="1800" b="0" i="1" u="none" strike="noStrike" kern="0" cap="none" spc="0" normalizeH="0" baseline="0" noProof="0" dirty="0" smtClean="0">
                <a:ln>
                  <a:noFill/>
                </a:ln>
                <a:solidFill>
                  <a:sysClr val="windowText" lastClr="000000"/>
                </a:solidFill>
                <a:effectLst/>
                <a:uLnTx/>
                <a:uFillTx/>
              </a:rPr>
              <a:t>Page-table length register</a:t>
            </a:r>
            <a:r>
              <a:rPr kumimoji="0" lang="en-US" sz="1800" b="0" i="0" u="none" strike="noStrike" kern="0" cap="none" spc="0" normalizeH="0" baseline="0" noProof="0" dirty="0" smtClean="0">
                <a:ln>
                  <a:noFill/>
                </a:ln>
                <a:solidFill>
                  <a:sysClr val="windowText" lastClr="000000"/>
                </a:solidFill>
                <a:effectLst/>
                <a:uLnTx/>
                <a:uFillTx/>
              </a:rPr>
              <a:t> (PRLR) indicates size of the page table.</a:t>
            </a:r>
          </a:p>
          <a:p>
            <a:pPr marR="0" lvl="0" defTabSz="914400" eaLnBrk="1" fontAlgn="auto" latinLnBrk="0" hangingPunct="1">
              <a:lnSpc>
                <a:spcPct val="100000"/>
              </a:lnSpc>
              <a:spcBef>
                <a:spcPts val="0"/>
              </a:spcBef>
              <a:spcAft>
                <a:spcPts val="0"/>
              </a:spcAft>
              <a:buClrTx/>
              <a:buSzTx/>
              <a:tabLst/>
              <a:defRPr/>
            </a:pPr>
            <a:endParaRPr lang="en-US" sz="1800" kern="0" dirty="0">
              <a:solidFill>
                <a:sysClr val="windowText" lastClr="000000"/>
              </a:solidFill>
            </a:endParaRPr>
          </a:p>
          <a:p>
            <a:pPr marR="0" lvl="0" defTabSz="914400" eaLnBrk="1" fontAlgn="auto" latinLnBrk="0" hangingPunct="1">
              <a:lnSpc>
                <a:spcPct val="100000"/>
              </a:lnSpc>
              <a:spcBef>
                <a:spcPts val="0"/>
              </a:spcBef>
              <a:spcAft>
                <a:spcPts val="0"/>
              </a:spcAft>
              <a:buClrTx/>
              <a:buSzTx/>
              <a:tabLst/>
              <a:defRPr/>
            </a:pPr>
            <a:r>
              <a:rPr kumimoji="0" lang="en-US" sz="1800" b="0" i="0" u="none" strike="noStrike" kern="0" cap="none" spc="0" normalizeH="0" baseline="0" noProof="0" dirty="0" smtClean="0">
                <a:ln>
                  <a:noFill/>
                </a:ln>
                <a:solidFill>
                  <a:sysClr val="windowText" lastClr="000000"/>
                </a:solidFill>
                <a:effectLst/>
                <a:uLnTx/>
                <a:uFillTx/>
              </a:rPr>
              <a:t>In this scheme every data/instruction access requires two memory accesses.</a:t>
            </a:r>
          </a:p>
          <a:p>
            <a:pPr marR="0" lvl="0" defTabSz="914400" eaLnBrk="1" fontAlgn="auto" latinLnBrk="0" hangingPunct="1">
              <a:lnSpc>
                <a:spcPct val="100000"/>
              </a:lnSpc>
              <a:spcBef>
                <a:spcPts val="0"/>
              </a:spcBef>
              <a:spcAft>
                <a:spcPts val="0"/>
              </a:spcAft>
              <a:buClrTx/>
              <a:buSzTx/>
              <a:tabLst/>
              <a:defRPr/>
            </a:pPr>
            <a:endParaRPr lang="en-US" sz="1800" kern="0" dirty="0">
              <a:solidFill>
                <a:sysClr val="windowText" lastClr="000000"/>
              </a:solidFill>
            </a:endParaRPr>
          </a:p>
          <a:p>
            <a:pPr marR="0" lvl="0" defTabSz="914400" eaLnBrk="1" fontAlgn="auto" latinLnBrk="0" hangingPunct="1">
              <a:lnSpc>
                <a:spcPct val="100000"/>
              </a:lnSpc>
              <a:spcBef>
                <a:spcPts val="0"/>
              </a:spcBef>
              <a:spcAft>
                <a:spcPts val="0"/>
              </a:spcAft>
              <a:buClrTx/>
              <a:buSzTx/>
              <a:tabLst/>
              <a:defRPr/>
            </a:pPr>
            <a:r>
              <a:rPr kumimoji="0" lang="en-US" sz="1800" b="0" i="0" u="none" strike="noStrike" kern="0" cap="none" spc="0" normalizeH="0" baseline="0" noProof="0" dirty="0" smtClean="0">
                <a:ln>
                  <a:noFill/>
                </a:ln>
                <a:solidFill>
                  <a:sysClr val="windowText" lastClr="000000"/>
                </a:solidFill>
                <a:effectLst/>
                <a:uLnTx/>
                <a:uFillTx/>
              </a:rPr>
              <a:t>One for the page table and one for the data/instruction.</a:t>
            </a:r>
          </a:p>
          <a:p>
            <a:pPr marR="0" lvl="0" defTabSz="914400" eaLnBrk="1" fontAlgn="auto" latinLnBrk="0" hangingPunct="1">
              <a:lnSpc>
                <a:spcPct val="100000"/>
              </a:lnSpc>
              <a:spcBef>
                <a:spcPts val="0"/>
              </a:spcBef>
              <a:spcAft>
                <a:spcPts val="0"/>
              </a:spcAft>
              <a:buClrTx/>
              <a:buSzTx/>
              <a:tabLst/>
              <a:defRPr/>
            </a:pPr>
            <a:endParaRPr lang="en-US" sz="1800" kern="0" dirty="0">
              <a:solidFill>
                <a:sysClr val="windowText" lastClr="000000"/>
              </a:solidFill>
            </a:endParaRPr>
          </a:p>
          <a:p>
            <a:pPr marR="0" lvl="0" defTabSz="914400" eaLnBrk="1" fontAlgn="auto" latinLnBrk="0" hangingPunct="1">
              <a:lnSpc>
                <a:spcPct val="100000"/>
              </a:lnSpc>
              <a:spcBef>
                <a:spcPts val="0"/>
              </a:spcBef>
              <a:spcAft>
                <a:spcPts val="0"/>
              </a:spcAft>
              <a:buClrTx/>
              <a:buSzTx/>
              <a:tabLst/>
              <a:defRPr/>
            </a:pPr>
            <a:r>
              <a:rPr kumimoji="0" lang="en-US" sz="1800" b="0" i="0" u="none" strike="noStrike" kern="0" cap="none" spc="0" normalizeH="0" baseline="0" noProof="0" dirty="0" smtClean="0">
                <a:ln>
                  <a:noFill/>
                </a:ln>
                <a:solidFill>
                  <a:sysClr val="windowText" lastClr="000000"/>
                </a:solidFill>
                <a:effectLst/>
                <a:uLnTx/>
                <a:uFillTx/>
              </a:rPr>
              <a:t>The two memory access problem can be solved by the use of a special fast-lookup hardware cache called </a:t>
            </a:r>
            <a:r>
              <a:rPr kumimoji="0" lang="en-US" sz="1800" b="0" i="1" u="none" strike="noStrike" kern="0" cap="none" spc="0" normalizeH="0" baseline="0" noProof="0" dirty="0" smtClean="0">
                <a:ln>
                  <a:noFill/>
                </a:ln>
                <a:solidFill>
                  <a:sysClr val="windowText" lastClr="000000"/>
                </a:solidFill>
                <a:effectLst/>
                <a:uLnTx/>
                <a:uFillTx/>
              </a:rPr>
              <a:t>associative registers</a:t>
            </a:r>
            <a:r>
              <a:rPr kumimoji="0" lang="en-US" sz="1800" b="0" i="0" u="none" strike="noStrike" kern="0" cap="none" spc="0" normalizeH="0" baseline="0" noProof="0" dirty="0" smtClean="0">
                <a:ln>
                  <a:noFill/>
                </a:ln>
                <a:solidFill>
                  <a:sysClr val="windowText" lastClr="000000"/>
                </a:solidFill>
                <a:effectLst/>
                <a:uLnTx/>
                <a:uFillTx/>
              </a:rPr>
              <a:t> or </a:t>
            </a:r>
            <a:r>
              <a:rPr kumimoji="0" lang="en-US" sz="1800" b="0" i="1" u="none" strike="noStrike" kern="0" cap="none" spc="0" normalizeH="0" baseline="0" noProof="0" dirty="0" smtClean="0">
                <a:ln>
                  <a:noFill/>
                </a:ln>
                <a:solidFill>
                  <a:sysClr val="windowText" lastClr="000000"/>
                </a:solidFill>
                <a:effectLst/>
                <a:uLnTx/>
                <a:uFillTx/>
              </a:rPr>
              <a:t>translation look-aside buffers</a:t>
            </a:r>
            <a:r>
              <a:rPr kumimoji="0" lang="en-US" sz="1800" b="0" i="0" u="none" strike="noStrike" kern="0" cap="none" spc="0" normalizeH="0" baseline="0" noProof="0" dirty="0" smtClean="0">
                <a:ln>
                  <a:noFill/>
                </a:ln>
                <a:solidFill>
                  <a:sysClr val="windowText" lastClr="000000"/>
                </a:solidFill>
                <a:effectLst/>
                <a:uLnTx/>
                <a:uFillTx/>
              </a:rPr>
              <a:t> </a:t>
            </a:r>
            <a:r>
              <a:rPr kumimoji="0" lang="en-US" sz="1800" b="0" i="1" u="none" strike="noStrike" kern="0" cap="none" spc="0" normalizeH="0" baseline="0" noProof="0" dirty="0" smtClean="0">
                <a:ln>
                  <a:noFill/>
                </a:ln>
                <a:solidFill>
                  <a:sysClr val="windowText" lastClr="000000"/>
                </a:solidFill>
                <a:effectLst/>
                <a:uLnTx/>
                <a:uFillTx/>
              </a:rPr>
              <a:t>(TLBs)</a:t>
            </a:r>
          </a:p>
        </p:txBody>
      </p:sp>
    </p:spTree>
    <p:extLst>
      <p:ext uri="{BB962C8B-B14F-4D97-AF65-F5344CB8AC3E}">
        <p14:creationId xmlns:p14="http://schemas.microsoft.com/office/powerpoint/2010/main" val="3228572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4128" y="181401"/>
            <a:ext cx="6886575" cy="457200"/>
          </a:xfrm>
        </p:spPr>
        <p:txBody>
          <a:bodyPr/>
          <a:lstStyle/>
          <a:p>
            <a:r>
              <a:rPr lang="en-US" sz="3200" b="1" dirty="0">
                <a:latin typeface="Times New Roman" pitchFamily="18" charset="0"/>
                <a:cs typeface="Times New Roman" pitchFamily="18" charset="0"/>
              </a:rPr>
              <a:t>Associative Register</a:t>
            </a:r>
          </a:p>
        </p:txBody>
      </p:sp>
      <p:sp>
        <p:nvSpPr>
          <p:cNvPr id="5" name="Rectangle 3"/>
          <p:cNvSpPr txBox="1">
            <a:spLocks noChangeArrowheads="1"/>
          </p:cNvSpPr>
          <p:nvPr/>
        </p:nvSpPr>
        <p:spPr bwMode="auto">
          <a:xfrm>
            <a:off x="1047750" y="172402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Associative registers – parallel search </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228600" marR="0" lvl="0" indent="-228600" algn="l" defTabSz="914400" rtl="0" eaLnBrk="0" fontAlgn="base" latinLnBrk="0" hangingPunct="0">
              <a:lnSpc>
                <a:spcPct val="100000"/>
              </a:lnSpc>
              <a:spcBef>
                <a:spcPct val="50000"/>
              </a:spcBef>
              <a:spcAft>
                <a:spcPct val="0"/>
              </a:spcAft>
              <a:buClrTx/>
              <a:buSzPct val="140000"/>
              <a:buFontTx/>
              <a:buNone/>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Address translation (A´, A´´)</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If A´ is in associative register, get frame # out. </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Otherwise get frame # from page table in memory</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rgbClr val="000000"/>
              </a:solidFill>
              <a:effectLst/>
              <a:uLnTx/>
              <a:uFillTx/>
              <a:latin typeface="Helvetic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47" y="2358219"/>
            <a:ext cx="4022109" cy="159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598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6140" y="208697"/>
            <a:ext cx="6886575" cy="457200"/>
          </a:xfrm>
        </p:spPr>
        <p:txBody>
          <a:bodyPr/>
          <a:lstStyle/>
          <a:p>
            <a:r>
              <a:rPr lang="en-US" sz="2800" b="1" dirty="0">
                <a:latin typeface="Times New Roman" pitchFamily="18" charset="0"/>
                <a:cs typeface="Times New Roman" pitchFamily="18" charset="0"/>
              </a:rPr>
              <a:t>Effective Access Time</a:t>
            </a:r>
          </a:p>
        </p:txBody>
      </p:sp>
      <p:sp>
        <p:nvSpPr>
          <p:cNvPr id="6" name="Rectangle 3"/>
          <p:cNvSpPr txBox="1">
            <a:spLocks noChangeArrowheads="1"/>
          </p:cNvSpPr>
          <p:nvPr/>
        </p:nvSpPr>
        <p:spPr bwMode="auto">
          <a:xfrm>
            <a:off x="1047750" y="172402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Associative Lookup = </a:t>
            </a: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 time unit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Assume memory cycle time is 1 microsecond</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Hit ration – percentage of times that a page number is found in the associative registers; ration related to number of associative registers.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Hit ratio = </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Effective Access Time (EAT)</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		EAT = (1 + </a:t>
            </a: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  + (2 + )(1 – )</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sym typeface="Symbol" pitchFamily="18" charset="2"/>
              </a:rPr>
              <a:t>			= 2 +  – </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2063750" algn="l"/>
                <a:tab pos="2568575" algn="l"/>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 </a:t>
            </a:r>
            <a:endParaRPr kumimoji="0" lang="en-US" sz="1800" b="0" i="0" u="none" strike="noStrike" kern="0" cap="none" spc="0" normalizeH="0" baseline="0" noProof="0" dirty="0" smtClean="0">
              <a:ln>
                <a:noFill/>
              </a:ln>
              <a:solidFill>
                <a:srgbClr val="000000"/>
              </a:solidFill>
              <a:effectLst/>
              <a:uLnTx/>
              <a:uFillTx/>
              <a:latin typeface="Helvetica"/>
              <a:ea typeface="+mn-ea"/>
              <a:cs typeface="+mn-cs"/>
            </a:endParaRPr>
          </a:p>
        </p:txBody>
      </p:sp>
    </p:spTree>
    <p:extLst>
      <p:ext uri="{BB962C8B-B14F-4D97-AF65-F5344CB8AC3E}">
        <p14:creationId xmlns:p14="http://schemas.microsoft.com/office/powerpoint/2010/main" val="634773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3058" y="167754"/>
            <a:ext cx="6886575" cy="457200"/>
          </a:xfrm>
        </p:spPr>
        <p:txBody>
          <a:bodyPr/>
          <a:lstStyle/>
          <a:p>
            <a:r>
              <a:rPr lang="en-US" sz="2800" b="1" dirty="0">
                <a:latin typeface="Times New Roman" pitchFamily="18" charset="0"/>
                <a:cs typeface="Times New Roman" pitchFamily="18" charset="0"/>
              </a:rPr>
              <a:t>Memory Protection</a:t>
            </a:r>
          </a:p>
        </p:txBody>
      </p:sp>
      <p:sp>
        <p:nvSpPr>
          <p:cNvPr id="5" name="Rectangle 3"/>
          <p:cNvSpPr txBox="1">
            <a:spLocks noChangeArrowheads="1"/>
          </p:cNvSpPr>
          <p:nvPr/>
        </p:nvSpPr>
        <p:spPr bwMode="auto">
          <a:xfrm>
            <a:off x="1047750" y="172402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smtClean="0">
                <a:ln>
                  <a:noFill/>
                </a:ln>
                <a:solidFill>
                  <a:srgbClr val="000000"/>
                </a:solidFill>
                <a:effectLst/>
                <a:uLnTx/>
                <a:uFillTx/>
                <a:latin typeface="Helvetica"/>
                <a:ea typeface="+mn-ea"/>
                <a:cs typeface="+mn-cs"/>
              </a:rPr>
              <a:t>Memory protection implemented by associating protection bit with each frame.</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1" u="none" strike="noStrike" kern="0" cap="none" spc="0" normalizeH="0" baseline="0" noProof="0" smtClean="0">
                <a:ln>
                  <a:noFill/>
                </a:ln>
                <a:solidFill>
                  <a:srgbClr val="000000"/>
                </a:solidFill>
                <a:effectLst/>
                <a:uLnTx/>
                <a:uFillTx/>
                <a:latin typeface="Helvetica"/>
                <a:ea typeface="+mn-ea"/>
                <a:cs typeface="+mn-cs"/>
              </a:rPr>
              <a:t>Valid-invalid</a:t>
            </a:r>
            <a:r>
              <a:rPr kumimoji="0" lang="en-US" sz="1800" b="0" i="0" u="none" strike="noStrike" kern="0" cap="none" spc="0" normalizeH="0" baseline="0" noProof="0" smtClean="0">
                <a:ln>
                  <a:noFill/>
                </a:ln>
                <a:solidFill>
                  <a:srgbClr val="000000"/>
                </a:solidFill>
                <a:effectLst/>
                <a:uLnTx/>
                <a:uFillTx/>
                <a:latin typeface="Helvetica"/>
                <a:ea typeface="+mn-ea"/>
                <a:cs typeface="+mn-cs"/>
              </a:rPr>
              <a:t> bit attached to each entry in the page table: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rgbClr val="000000"/>
                </a:solidFill>
                <a:effectLst/>
                <a:uLnTx/>
                <a:uFillTx/>
                <a:latin typeface="Helvetica"/>
              </a:rPr>
              <a:t>“valid” indicates that the associated page is in the process’ logical address space, and is thus a legal page.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rgbClr val="000000"/>
                </a:solidFill>
                <a:effectLst/>
                <a:uLnTx/>
                <a:uFillTx/>
                <a:latin typeface="Helvetica"/>
              </a:rPr>
              <a:t>“invalid” indicates that the page is not in the process’ logical address space.</a:t>
            </a:r>
            <a:endParaRPr kumimoji="0" lang="en-US" sz="1800" b="0" i="0" u="none" strike="noStrike" kern="0" cap="none" spc="0" normalizeH="0" baseline="0" noProof="0" dirty="0" smtClean="0">
              <a:ln>
                <a:noFill/>
              </a:ln>
              <a:solidFill>
                <a:srgbClr val="000000"/>
              </a:solidFill>
              <a:effectLst/>
              <a:uLnTx/>
              <a:uFillTx/>
              <a:latin typeface="Helvetica"/>
            </a:endParaRPr>
          </a:p>
        </p:txBody>
      </p:sp>
    </p:spTree>
    <p:extLst>
      <p:ext uri="{BB962C8B-B14F-4D97-AF65-F5344CB8AC3E}">
        <p14:creationId xmlns:p14="http://schemas.microsoft.com/office/powerpoint/2010/main" val="2544964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8365" y="181402"/>
            <a:ext cx="8048625" cy="457200"/>
          </a:xfrm>
        </p:spPr>
        <p:txBody>
          <a:bodyPr/>
          <a:lstStyle/>
          <a:p>
            <a:r>
              <a:rPr lang="en-US" sz="2800" b="1" dirty="0">
                <a:latin typeface="Times New Roman" pitchFamily="18" charset="0"/>
                <a:cs typeface="Times New Roman" pitchFamily="18" charset="0"/>
              </a:rPr>
              <a:t>Two-Level Page-Table Scheme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2540" t="900" r="12395" b="1082"/>
          <a:stretch>
            <a:fillRect/>
          </a:stretch>
        </p:blipFill>
        <p:spPr bwMode="auto">
          <a:xfrm>
            <a:off x="1952625" y="1238250"/>
            <a:ext cx="4960938" cy="5181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752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84" y="0"/>
            <a:ext cx="5315803"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itchFamily="18" charset="0"/>
                <a:ea typeface="+mj-ea"/>
                <a:cs typeface="Times New Roman" pitchFamily="18" charset="0"/>
              </a:rPr>
              <a:t>Two-Level Paging Example</a:t>
            </a:r>
            <a:endParaRPr kumimoji="0" lang="en-IN" sz="2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3"/>
          <p:cNvSpPr txBox="1">
            <a:spLocks noChangeArrowheads="1"/>
          </p:cNvSpPr>
          <p:nvPr/>
        </p:nvSpPr>
        <p:spPr bwMode="auto">
          <a:xfrm>
            <a:off x="1066800" y="1371600"/>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A logical address (on 32-bit machine with 4K page size) is divided into:</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a page number consisting of 20 bits.</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a page offset consisting of 12 bits.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Since the page table is paged, the page number is further divided into:</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a 10-bit page number. </a:t>
            </a:r>
          </a:p>
          <a:p>
            <a:pPr marL="6286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a 10-bit page offset.</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Thus, a logical address is as follows:</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where</a:t>
            </a:r>
            <a:r>
              <a:rPr kumimoji="0" lang="en-US" sz="1800" b="0" i="1" u="none" strike="noStrike" kern="0" cap="none" spc="0" normalizeH="0" baseline="0" noProof="0" dirty="0" smtClean="0">
                <a:ln>
                  <a:noFill/>
                </a:ln>
                <a:solidFill>
                  <a:srgbClr val="000000"/>
                </a:solidFill>
                <a:effectLst/>
                <a:uLnTx/>
                <a:uFillTx/>
                <a:latin typeface="Helvetica"/>
                <a:ea typeface="+mn-ea"/>
                <a:cs typeface="+mn-cs"/>
              </a:rPr>
              <a:t> p</a:t>
            </a:r>
            <a:r>
              <a:rPr kumimoji="0" lang="en-US" sz="1800" b="0" i="1" u="none" strike="noStrike" kern="0" cap="none" spc="0" normalizeH="0" baseline="-25000" noProof="0" dirty="0" smtClean="0">
                <a:ln>
                  <a:noFill/>
                </a:ln>
                <a:solidFill>
                  <a:srgbClr val="000000"/>
                </a:solidFill>
                <a:effectLst/>
                <a:uLnTx/>
                <a:uFillTx/>
                <a:latin typeface="Helvetica"/>
                <a:ea typeface="+mn-ea"/>
                <a:cs typeface="+mn-cs"/>
              </a:rPr>
              <a:t>i</a:t>
            </a: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is an index into the outer page table, and </a:t>
            </a:r>
            <a:r>
              <a:rPr kumimoji="0" lang="en-US" sz="1800" b="0" i="1" u="none" strike="noStrike" kern="0" cap="none" spc="0" normalizeH="0" baseline="0" noProof="0" dirty="0" smtClean="0">
                <a:ln>
                  <a:noFill/>
                </a:ln>
                <a:solidFill>
                  <a:srgbClr val="000000"/>
                </a:solidFill>
                <a:effectLst/>
                <a:uLnTx/>
                <a:uFillTx/>
                <a:latin typeface="Helvetica"/>
                <a:ea typeface="+mn-ea"/>
                <a:cs typeface="+mn-cs"/>
              </a:rPr>
              <a:t>p</a:t>
            </a:r>
            <a:r>
              <a:rPr kumimoji="0" lang="en-US" sz="1800" b="0" i="1" u="none" strike="noStrike" kern="0" cap="none" spc="0" normalizeH="0" baseline="-25000" noProof="0" dirty="0" smtClean="0">
                <a:ln>
                  <a:noFill/>
                </a:ln>
                <a:solidFill>
                  <a:srgbClr val="000000"/>
                </a:solidFill>
                <a:effectLst/>
                <a:uLnTx/>
                <a:uFillTx/>
                <a:latin typeface="Helvetica"/>
                <a:ea typeface="+mn-ea"/>
                <a:cs typeface="+mn-cs"/>
              </a:rPr>
              <a:t>2</a:t>
            </a: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is the displacement within the page of the outer page table.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551" y="4695824"/>
            <a:ext cx="429904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537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6014" y="181401"/>
            <a:ext cx="6886575" cy="457200"/>
          </a:xfrm>
        </p:spPr>
        <p:txBody>
          <a:bodyPr/>
          <a:lstStyle/>
          <a:p>
            <a:r>
              <a:rPr lang="en-US" sz="3200" b="1" dirty="0">
                <a:latin typeface="Times New Roman" pitchFamily="18" charset="0"/>
                <a:cs typeface="Times New Roman" pitchFamily="18" charset="0"/>
              </a:rPr>
              <a:t>Address-Translation Scheme</a:t>
            </a:r>
          </a:p>
        </p:txBody>
      </p:sp>
      <p:sp>
        <p:nvSpPr>
          <p:cNvPr id="5" name="Rectangle 3"/>
          <p:cNvSpPr txBox="1">
            <a:spLocks noChangeArrowheads="1"/>
          </p:cNvSpPr>
          <p:nvPr/>
        </p:nvSpPr>
        <p:spPr bwMode="auto">
          <a:xfrm>
            <a:off x="856681" y="1290637"/>
            <a:ext cx="71056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Address-translation scheme for a two-level 32-bit paging architecture</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494" t="19753" r="330" b="19548"/>
          <a:stretch>
            <a:fillRect/>
          </a:stretch>
        </p:blipFill>
        <p:spPr bwMode="auto">
          <a:xfrm>
            <a:off x="1181100" y="2581275"/>
            <a:ext cx="7197725" cy="352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44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0" y="0"/>
            <a:ext cx="6919415" cy="750627"/>
          </a:xfrm>
        </p:spPr>
        <p:txBody>
          <a:bodyPr/>
          <a:lstStyle/>
          <a:p>
            <a:r>
              <a:rPr lang="en-US" sz="2800" b="1" dirty="0">
                <a:latin typeface="Times New Roman" pitchFamily="18" charset="0"/>
                <a:cs typeface="Times New Roman" pitchFamily="18" charset="0"/>
              </a:rPr>
              <a:t>Binding of Instructions and Data to </a:t>
            </a:r>
            <a:r>
              <a:rPr lang="en-US" sz="2400" b="1" dirty="0">
                <a:latin typeface="Times New Roman" pitchFamily="18" charset="0"/>
                <a:cs typeface="Times New Roman" pitchFamily="18" charset="0"/>
              </a:rPr>
              <a:t>Memory</a:t>
            </a:r>
          </a:p>
        </p:txBody>
      </p:sp>
      <p:sp>
        <p:nvSpPr>
          <p:cNvPr id="6" name="Rectangle 1027"/>
          <p:cNvSpPr txBox="1">
            <a:spLocks noChangeArrowheads="1"/>
          </p:cNvSpPr>
          <p:nvPr/>
        </p:nvSpPr>
        <p:spPr bwMode="auto">
          <a:xfrm>
            <a:off x="1047750" y="2248468"/>
            <a:ext cx="70294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just" defTabSz="914400" rtl="0" eaLnBrk="0" fontAlgn="base" latinLnBrk="0" hangingPunct="0">
              <a:lnSpc>
                <a:spcPct val="100000"/>
              </a:lnSpc>
              <a:spcBef>
                <a:spcPct val="50000"/>
              </a:spcBef>
              <a:spcAft>
                <a:spcPct val="0"/>
              </a:spcAft>
              <a:buClrTx/>
              <a:buSzPct val="140000"/>
              <a:buFontTx/>
              <a:buChar char="•"/>
              <a:tabLst/>
              <a:defRPr/>
            </a:pPr>
            <a:r>
              <a:rPr kumimoji="0" lang="en-US" sz="18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Compile time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If memory location known a priori, absolute code can be generated; must recompile code if starting location changes.</a:t>
            </a:r>
          </a:p>
          <a:p>
            <a:pPr marL="228600" marR="0" lvl="0" indent="-228600" algn="just" defTabSz="914400" rtl="0" eaLnBrk="0" fontAlgn="base" latinLnBrk="0" hangingPunct="0">
              <a:lnSpc>
                <a:spcPct val="100000"/>
              </a:lnSpc>
              <a:spcBef>
                <a:spcPct val="50000"/>
              </a:spcBef>
              <a:spcAft>
                <a:spcPct val="0"/>
              </a:spcAft>
              <a:buClrTx/>
              <a:buSzPct val="140000"/>
              <a:buFontTx/>
              <a:buChar char="•"/>
              <a:tabLst/>
              <a:defRPr/>
            </a:pPr>
            <a:r>
              <a:rPr kumimoji="0" lang="en-US" sz="18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Load time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Must generate </a:t>
            </a:r>
            <a:r>
              <a:rPr kumimoji="0" lang="en-US" sz="1800" b="0" i="1" u="none" strike="noStrike" kern="0" cap="none" spc="0" normalizeH="0" baseline="0" noProof="0" dirty="0" err="1" smtClean="0">
                <a:ln>
                  <a:noFill/>
                </a:ln>
                <a:solidFill>
                  <a:srgbClr val="000000"/>
                </a:solidFill>
                <a:effectLst/>
                <a:uLnTx/>
                <a:uFillTx/>
                <a:latin typeface="Times New Roman" pitchFamily="18" charset="0"/>
                <a:cs typeface="Times New Roman" pitchFamily="18" charset="0"/>
              </a:rPr>
              <a:t>relocatable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code if memory location is not known at compile time.</a:t>
            </a:r>
          </a:p>
          <a:p>
            <a:pPr marL="228600" marR="0" lvl="0" indent="-228600" algn="just" defTabSz="914400" rtl="0" eaLnBrk="0" fontAlgn="base" latinLnBrk="0" hangingPunct="0">
              <a:lnSpc>
                <a:spcPct val="100000"/>
              </a:lnSpc>
              <a:spcBef>
                <a:spcPct val="50000"/>
              </a:spcBef>
              <a:spcAft>
                <a:spcPct val="0"/>
              </a:spcAft>
              <a:buClrTx/>
              <a:buSzPct val="140000"/>
              <a:buFontTx/>
              <a:buChar char="•"/>
              <a:tabLst/>
              <a:defRPr/>
            </a:pPr>
            <a:r>
              <a:rPr kumimoji="0" lang="en-US" sz="1800" b="1"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Execution time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Binding delayed until run time if the process can be moved during its execution from one memory segment to another.  Need hardware support for address maps (e.g.,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base</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and </a:t>
            </a:r>
            <a:r>
              <a:rPr kumimoji="0" lang="en-US" sz="1800" b="0" i="1"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limit registers</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457" y="1148426"/>
            <a:ext cx="702945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42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5535" y="235992"/>
            <a:ext cx="7884852" cy="457200"/>
          </a:xfrm>
        </p:spPr>
        <p:txBody>
          <a:bodyPr/>
          <a:lstStyle/>
          <a:p>
            <a:r>
              <a:rPr lang="en-US" sz="3200" b="1" dirty="0">
                <a:latin typeface="Times New Roman" pitchFamily="18" charset="0"/>
                <a:cs typeface="Times New Roman" pitchFamily="18" charset="0"/>
              </a:rPr>
              <a:t>Multilevel Paging and Performance</a:t>
            </a:r>
          </a:p>
        </p:txBody>
      </p:sp>
      <p:sp>
        <p:nvSpPr>
          <p:cNvPr id="5" name="Rectangle 3"/>
          <p:cNvSpPr txBox="1">
            <a:spLocks noChangeArrowheads="1"/>
          </p:cNvSpPr>
          <p:nvPr/>
        </p:nvSpPr>
        <p:spPr bwMode="auto">
          <a:xfrm>
            <a:off x="938568" y="1451069"/>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139825" algn="l"/>
                <a:tab pos="3319463" algn="l"/>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Since each level is stored as a separate table in memory, covering a logical address to a physical one may take four memory accesses.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139825" algn="l"/>
                <a:tab pos="3319463" algn="l"/>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Even though time needed for one memory access is quintupled, caching permits performance to remain reasonable.</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tab pos="1139825" algn="l"/>
                <a:tab pos="3319463" algn="l"/>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Cache hit rate of 98 percent yields:</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1139825" algn="l"/>
                <a:tab pos="3319463" algn="l"/>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effective access time = 0.98 x 120 + 0.02 x 520</a:t>
            </a:r>
          </a:p>
          <a:p>
            <a:pPr marL="228600" marR="0" lvl="0" indent="-228600" algn="l" defTabSz="914400" rtl="0" eaLnBrk="0" fontAlgn="base" latinLnBrk="0" hangingPunct="0">
              <a:lnSpc>
                <a:spcPct val="100000"/>
              </a:lnSpc>
              <a:spcBef>
                <a:spcPct val="50000"/>
              </a:spcBef>
              <a:spcAft>
                <a:spcPct val="0"/>
              </a:spcAft>
              <a:buClrTx/>
              <a:buSzPct val="140000"/>
              <a:buFontTx/>
              <a:buNone/>
              <a:tabLst>
                <a:tab pos="1139825" algn="l"/>
                <a:tab pos="3319463" algn="l"/>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 128 nanoseconds.</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
            </a:r>
            <a:br>
              <a:rPr kumimoji="0" lang="en-US" sz="1800" b="0" i="0" u="none" strike="noStrike" kern="0" cap="none" spc="0" normalizeH="0" baseline="0" noProof="0" dirty="0" smtClean="0">
                <a:ln>
                  <a:noFill/>
                </a:ln>
                <a:solidFill>
                  <a:srgbClr val="000000"/>
                </a:solidFill>
                <a:effectLst/>
                <a:uLnTx/>
                <a:uFillTx/>
                <a:latin typeface="Helvetica"/>
                <a:ea typeface="+mn-ea"/>
                <a:cs typeface="+mn-cs"/>
              </a:rPr>
            </a:b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which is only a 28 percent slowdown in memory access time.</a:t>
            </a:r>
          </a:p>
        </p:txBody>
      </p:sp>
    </p:spTree>
    <p:extLst>
      <p:ext uri="{BB962C8B-B14F-4D97-AF65-F5344CB8AC3E}">
        <p14:creationId xmlns:p14="http://schemas.microsoft.com/office/powerpoint/2010/main" val="2173984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79010" y="1164467"/>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One entry for each real page of memory.</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Entry consists of the virtual address of the page stored in that real memory location, with information about the process that owns that page.</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Decreases memory needed to store each page table, but increases time needed to search the table when a page reference occurs.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Use hash table to limit the search to one — or at most a few — page-table entries.</a:t>
            </a:r>
          </a:p>
        </p:txBody>
      </p:sp>
      <p:sp>
        <p:nvSpPr>
          <p:cNvPr id="4" name="TextBox 3"/>
          <p:cNvSpPr txBox="1"/>
          <p:nvPr/>
        </p:nvSpPr>
        <p:spPr>
          <a:xfrm>
            <a:off x="198419" y="40101"/>
            <a:ext cx="3696589"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Inverted Page Table</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862459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9184" y="126811"/>
            <a:ext cx="7407180" cy="457200"/>
          </a:xfrm>
        </p:spPr>
        <p:txBody>
          <a:bodyPr/>
          <a:lstStyle/>
          <a:p>
            <a:r>
              <a:rPr lang="en-US" sz="3200" b="1" dirty="0">
                <a:latin typeface="Times New Roman" pitchFamily="18" charset="0"/>
                <a:cs typeface="Times New Roman" pitchFamily="18" charset="0"/>
              </a:rPr>
              <a:t>Inverted Page Table Architecture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639" t="4491" r="479" b="4591"/>
          <a:stretch>
            <a:fillRect/>
          </a:stretch>
        </p:blipFill>
        <p:spPr bwMode="auto">
          <a:xfrm>
            <a:off x="1714500" y="1376363"/>
            <a:ext cx="5899150" cy="433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290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8844" y="222345"/>
            <a:ext cx="6886575" cy="457200"/>
          </a:xfrm>
        </p:spPr>
        <p:txBody>
          <a:bodyPr/>
          <a:lstStyle/>
          <a:p>
            <a:r>
              <a:rPr lang="en-US" sz="3200" b="1" dirty="0">
                <a:latin typeface="Times New Roman" pitchFamily="18" charset="0"/>
                <a:cs typeface="Times New Roman" pitchFamily="18" charset="0"/>
              </a:rPr>
              <a:t>Shared Pages</a:t>
            </a:r>
          </a:p>
        </p:txBody>
      </p:sp>
      <p:sp>
        <p:nvSpPr>
          <p:cNvPr id="5" name="Rectangle 3"/>
          <p:cNvSpPr txBox="1">
            <a:spLocks noChangeArrowheads="1"/>
          </p:cNvSpPr>
          <p:nvPr/>
        </p:nvSpPr>
        <p:spPr bwMode="auto">
          <a:xfrm>
            <a:off x="829386" y="1355535"/>
            <a:ext cx="71056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Shared code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One copy of read-only (reentrant) code shared among processes (i.e., text editors, compilers, window systems).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Shared code must appear in same location in the logical address space of all processes.</a:t>
            </a:r>
          </a:p>
          <a:p>
            <a:pPr marL="228600" marR="0" lvl="0" indent="-228600" algn="l" defTabSz="914400" rtl="0" eaLnBrk="0" fontAlgn="base" latinLnBrk="0" hangingPunct="0">
              <a:lnSpc>
                <a:spcPct val="100000"/>
              </a:lnSpc>
              <a:spcBef>
                <a:spcPct val="50000"/>
              </a:spcBef>
              <a:spcAft>
                <a:spcPct val="0"/>
              </a:spcAft>
              <a:buClrTx/>
              <a:buSzPct val="140000"/>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ea typeface="+mn-ea"/>
                <a:cs typeface="+mn-cs"/>
              </a:rPr>
              <a:t>Private code and data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Each process keeps a separate copy of the code and data.</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000000"/>
                </a:solidFill>
                <a:effectLst/>
                <a:uLnTx/>
                <a:uFillTx/>
                <a:latin typeface="Helvetica"/>
              </a:rPr>
              <a:t>The pages for the private code and data can appear anywhere in the logical address space.</a:t>
            </a:r>
          </a:p>
        </p:txBody>
      </p:sp>
    </p:spTree>
    <p:extLst>
      <p:ext uri="{BB962C8B-B14F-4D97-AF65-F5344CB8AC3E}">
        <p14:creationId xmlns:p14="http://schemas.microsoft.com/office/powerpoint/2010/main" val="556498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9182" y="113163"/>
            <a:ext cx="7025043" cy="457200"/>
          </a:xfrm>
        </p:spPr>
        <p:txBody>
          <a:bodyPr/>
          <a:lstStyle/>
          <a:p>
            <a:r>
              <a:rPr lang="en-US" sz="3200" b="1" dirty="0">
                <a:latin typeface="Times New Roman" pitchFamily="18" charset="0"/>
                <a:cs typeface="Times New Roman" pitchFamily="18" charset="0"/>
              </a:rPr>
              <a:t>Shared Pages Example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698" t="848" r="1698" b="850"/>
          <a:stretch>
            <a:fillRect/>
          </a:stretch>
        </p:blipFill>
        <p:spPr bwMode="auto">
          <a:xfrm>
            <a:off x="1427612" y="1320799"/>
            <a:ext cx="6018213" cy="4899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705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596" y="0"/>
            <a:ext cx="6939887"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prstClr val="black"/>
                </a:solidFill>
                <a:effectLst/>
                <a:uLnTx/>
                <a:uFillTx/>
                <a:latin typeface="Times New Roman" pitchFamily="18" charset="0"/>
                <a:ea typeface="+mj-ea"/>
                <a:cs typeface="Times New Roman" pitchFamily="18" charset="0"/>
              </a:rPr>
              <a:t>Segmentation with Paging</a:t>
            </a:r>
            <a:endParaRPr kumimoji="0" lang="en-IN"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3"/>
          <p:cNvSpPr txBox="1">
            <a:spLocks noChangeArrowheads="1"/>
          </p:cNvSpPr>
          <p:nvPr/>
        </p:nvSpPr>
        <p:spPr>
          <a:xfrm>
            <a:off x="304800" y="1233487"/>
            <a:ext cx="8245475" cy="5472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rPr>
              <a:t>Key idea: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R="0" lvl="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rPr>
              <a:t>Segments are splitted into multiple pages.</a:t>
            </a:r>
          </a:p>
          <a:p>
            <a:pPr marR="0" lvl="0" algn="l" defTabSz="914400" rtl="0" eaLnBrk="1" fontAlgn="auto" latinLnBrk="0" hangingPunct="1">
              <a:lnSpc>
                <a:spcPct val="100000"/>
              </a:lnSpc>
              <a:spcBef>
                <a:spcPct val="20000"/>
              </a:spcBef>
              <a:spcAft>
                <a:spcPts val="0"/>
              </a:spcAft>
              <a:buClrTx/>
              <a:buSzTx/>
              <a:tabLst/>
              <a:defRPr/>
            </a:pPr>
            <a:endParaRPr lang="en-US" sz="2400" dirty="0">
              <a:solidFill>
                <a:sysClr val="windowText" lastClr="000000"/>
              </a:solidFill>
              <a:latin typeface="Times New Roman" pitchFamily="18" charset="0"/>
              <a:cs typeface="Times New Roman" pitchFamily="18" charset="0"/>
            </a:endParaRPr>
          </a:p>
          <a:p>
            <a:pPr marR="0" lvl="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rPr>
              <a:t>Each page is loaded into frames in the memory.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5067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233487"/>
            <a:ext cx="8245475" cy="54721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None/>
              <a:tabLst/>
              <a:defRPr/>
            </a:pPr>
            <a:endParaRPr kumimoji="0" lang="en-US" sz="3200" b="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5" name="Rectangle 4"/>
          <p:cNvSpPr/>
          <p:nvPr/>
        </p:nvSpPr>
        <p:spPr>
          <a:xfrm>
            <a:off x="170596" y="0"/>
            <a:ext cx="6939887"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prstClr val="black"/>
                </a:solidFill>
                <a:effectLst/>
                <a:uLnTx/>
                <a:uFillTx/>
                <a:latin typeface="Times New Roman" pitchFamily="18" charset="0"/>
                <a:ea typeface="+mj-ea"/>
                <a:cs typeface="Times New Roman" pitchFamily="18" charset="0"/>
              </a:rPr>
              <a:t>Segmentation with Paging(Cont.)</a:t>
            </a:r>
            <a:endParaRPr kumimoji="0" lang="en-IN"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sp>
        <p:nvSpPr>
          <p:cNvPr id="6" name="Rectangle 5"/>
          <p:cNvSpPr/>
          <p:nvPr/>
        </p:nvSpPr>
        <p:spPr>
          <a:xfrm>
            <a:off x="304799" y="1233487"/>
            <a:ext cx="7774675" cy="3693319"/>
          </a:xfrm>
          <a:prstGeom prst="rect">
            <a:avLst/>
          </a:prstGeom>
        </p:spPr>
        <p:txBody>
          <a:bodyPr wrap="square">
            <a:spAutoFit/>
          </a:bodyPr>
          <a:lstStyle/>
          <a:p>
            <a:r>
              <a:rPr lang="en-US" dirty="0"/>
              <a:t>Pure segmentation is not being used in many of the operating </a:t>
            </a:r>
            <a:r>
              <a:rPr lang="en-US" dirty="0" smtClean="0"/>
              <a:t>systems</a:t>
            </a:r>
          </a:p>
          <a:p>
            <a:endParaRPr lang="en-US" dirty="0"/>
          </a:p>
          <a:p>
            <a:endParaRPr lang="en-US" dirty="0" smtClean="0"/>
          </a:p>
          <a:p>
            <a:r>
              <a:rPr lang="en-US" dirty="0" smtClean="0"/>
              <a:t> </a:t>
            </a:r>
            <a:r>
              <a:rPr lang="en-US" dirty="0"/>
              <a:t>• In Segmented Paging, the main memory is divided into variable size segments which are further divided into fixed size pages</a:t>
            </a:r>
            <a:r>
              <a:rPr lang="en-US" dirty="0" smtClean="0"/>
              <a:t>.</a:t>
            </a:r>
          </a:p>
          <a:p>
            <a:endParaRPr lang="en-US" dirty="0"/>
          </a:p>
          <a:p>
            <a:r>
              <a:rPr lang="en-US" dirty="0" smtClean="0"/>
              <a:t> </a:t>
            </a:r>
            <a:r>
              <a:rPr lang="en-US" dirty="0"/>
              <a:t>1. Pages are smaller than segments</a:t>
            </a:r>
            <a:r>
              <a:rPr lang="en-US" dirty="0" smtClean="0"/>
              <a:t>.</a:t>
            </a:r>
          </a:p>
          <a:p>
            <a:endParaRPr lang="en-US" dirty="0"/>
          </a:p>
          <a:p>
            <a:r>
              <a:rPr lang="en-US" dirty="0" smtClean="0"/>
              <a:t> </a:t>
            </a:r>
            <a:r>
              <a:rPr lang="en-US" dirty="0"/>
              <a:t>2. Each Segment has a page table which means every program has multiple page tables</a:t>
            </a:r>
            <a:r>
              <a:rPr lang="en-US" dirty="0" smtClean="0"/>
              <a:t>.</a:t>
            </a:r>
          </a:p>
          <a:p>
            <a:endParaRPr lang="en-US" dirty="0"/>
          </a:p>
          <a:p>
            <a:r>
              <a:rPr lang="en-US" dirty="0" smtClean="0"/>
              <a:t> </a:t>
            </a:r>
            <a:r>
              <a:rPr lang="en-US" dirty="0"/>
              <a:t>3. The logical address is represented as Segment Number (base address), Page number and page </a:t>
            </a:r>
            <a:r>
              <a:rPr lang="en-US" dirty="0" err="1"/>
              <a:t>offse</a:t>
            </a:r>
            <a:endParaRPr lang="en-IN" dirty="0"/>
          </a:p>
        </p:txBody>
      </p:sp>
    </p:spTree>
    <p:extLst>
      <p:ext uri="{BB962C8B-B14F-4D97-AF65-F5344CB8AC3E}">
        <p14:creationId xmlns:p14="http://schemas.microsoft.com/office/powerpoint/2010/main" val="3086363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14882" y="0"/>
            <a:ext cx="7670800" cy="817676"/>
          </a:xfrm>
        </p:spPr>
        <p:txBody>
          <a:bodyPr>
            <a:normAutofit/>
          </a:bodyPr>
          <a:lstStyle/>
          <a:p>
            <a:pPr eaLnBrk="1" hangingPunct="1"/>
            <a:r>
              <a:rPr lang="en-US" sz="2800" b="1" dirty="0">
                <a:latin typeface="Times New Roman" pitchFamily="18" charset="0"/>
                <a:cs typeface="Times New Roman" pitchFamily="18" charset="0"/>
              </a:rPr>
              <a:t>Logical to Physical Address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Translation in Pentium</a:t>
            </a:r>
          </a:p>
        </p:txBody>
      </p:sp>
      <p:pic>
        <p:nvPicPr>
          <p:cNvPr id="5" name="Picture 5"/>
          <p:cNvPicPr>
            <a:picLocks noChangeAspect="1" noChangeArrowheads="1"/>
          </p:cNvPicPr>
          <p:nvPr/>
        </p:nvPicPr>
        <p:blipFill>
          <a:blip r:embed="rId2"/>
          <a:srcRect/>
          <a:stretch>
            <a:fillRect/>
          </a:stretch>
        </p:blipFill>
        <p:spPr bwMode="auto">
          <a:xfrm>
            <a:off x="409433" y="2180036"/>
            <a:ext cx="8161361" cy="1641338"/>
          </a:xfrm>
          <a:prstGeom prst="rect">
            <a:avLst/>
          </a:prstGeom>
          <a:noFill/>
          <a:ln w="9525">
            <a:noFill/>
            <a:miter lim="800000"/>
            <a:headEnd/>
            <a:tailEnd/>
          </a:ln>
        </p:spPr>
      </p:pic>
    </p:spTree>
    <p:extLst>
      <p:ext uri="{BB962C8B-B14F-4D97-AF65-F5344CB8AC3E}">
        <p14:creationId xmlns:p14="http://schemas.microsoft.com/office/powerpoint/2010/main" val="3117585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22361"/>
            <a:ext cx="8318310" cy="3416320"/>
          </a:xfrm>
          <a:prstGeom prst="rect">
            <a:avLst/>
          </a:prstGeom>
        </p:spPr>
        <p:txBody>
          <a:bodyPr wrap="square">
            <a:spAutoFit/>
          </a:bodyPr>
          <a:lstStyle/>
          <a:p>
            <a:r>
              <a:rPr lang="en-US" b="1" dirty="0"/>
              <a:t>Advantages of Segmented Paging </a:t>
            </a:r>
            <a:endParaRPr lang="en-US" b="1" dirty="0" smtClean="0"/>
          </a:p>
          <a:p>
            <a:endParaRPr lang="en-US" dirty="0"/>
          </a:p>
          <a:p>
            <a:r>
              <a:rPr lang="en-US" dirty="0" smtClean="0"/>
              <a:t>• </a:t>
            </a:r>
            <a:r>
              <a:rPr lang="en-US" dirty="0"/>
              <a:t>It reduces memory usage. </a:t>
            </a:r>
            <a:endParaRPr lang="en-US" dirty="0" smtClean="0"/>
          </a:p>
          <a:p>
            <a:r>
              <a:rPr lang="en-US" dirty="0" smtClean="0"/>
              <a:t>• </a:t>
            </a:r>
            <a:r>
              <a:rPr lang="en-US" dirty="0"/>
              <a:t>Page table size is limited by the segment </a:t>
            </a:r>
            <a:r>
              <a:rPr lang="en-US" dirty="0" smtClean="0"/>
              <a:t>size</a:t>
            </a:r>
          </a:p>
          <a:p>
            <a:r>
              <a:rPr lang="en-US" dirty="0" smtClean="0"/>
              <a:t>• </a:t>
            </a:r>
            <a:r>
              <a:rPr lang="en-US" dirty="0"/>
              <a:t>Segment table has only one entry corresponding to one actual </a:t>
            </a:r>
            <a:r>
              <a:rPr lang="en-US" dirty="0" smtClean="0"/>
              <a:t>segment</a:t>
            </a:r>
          </a:p>
          <a:p>
            <a:r>
              <a:rPr lang="en-US" dirty="0" smtClean="0"/>
              <a:t>• </a:t>
            </a:r>
            <a:r>
              <a:rPr lang="en-US" dirty="0"/>
              <a:t>External Fragmentation is not </a:t>
            </a:r>
            <a:r>
              <a:rPr lang="en-US" dirty="0" smtClean="0"/>
              <a:t>there</a:t>
            </a:r>
            <a:r>
              <a:rPr lang="en-US" dirty="0"/>
              <a:t> </a:t>
            </a:r>
            <a:endParaRPr lang="en-US" dirty="0" smtClean="0"/>
          </a:p>
          <a:p>
            <a:r>
              <a:rPr lang="en-US" dirty="0" smtClean="0"/>
              <a:t>• </a:t>
            </a:r>
            <a:r>
              <a:rPr lang="en-US" dirty="0"/>
              <a:t>It simplifies memory allocation</a:t>
            </a:r>
            <a:r>
              <a:rPr lang="en-US" dirty="0" smtClean="0"/>
              <a:t>.</a:t>
            </a:r>
          </a:p>
          <a:p>
            <a:endParaRPr lang="en-US" dirty="0"/>
          </a:p>
          <a:p>
            <a:r>
              <a:rPr lang="en-US" dirty="0" smtClean="0"/>
              <a:t> </a:t>
            </a:r>
            <a:r>
              <a:rPr lang="en-US" b="1" dirty="0"/>
              <a:t>Disadvantages of Segmented </a:t>
            </a:r>
            <a:r>
              <a:rPr lang="en-US" b="1" dirty="0" smtClean="0"/>
              <a:t>Paging</a:t>
            </a:r>
          </a:p>
          <a:p>
            <a:endParaRPr lang="en-US" dirty="0" smtClean="0"/>
          </a:p>
          <a:p>
            <a:r>
              <a:rPr lang="en-US" dirty="0" smtClean="0"/>
              <a:t> </a:t>
            </a:r>
            <a:r>
              <a:rPr lang="en-US" dirty="0"/>
              <a:t>• Internal Fragmentation will be there. </a:t>
            </a:r>
            <a:endParaRPr lang="en-US" dirty="0" smtClean="0"/>
          </a:p>
          <a:p>
            <a:r>
              <a:rPr lang="en-US" dirty="0"/>
              <a:t> </a:t>
            </a:r>
            <a:r>
              <a:rPr lang="en-US" dirty="0" smtClean="0"/>
              <a:t>• </a:t>
            </a:r>
            <a:r>
              <a:rPr lang="en-US" dirty="0"/>
              <a:t>The complexity level will be much higher as compare to paging. </a:t>
            </a:r>
            <a:endParaRPr lang="en-IN" dirty="0"/>
          </a:p>
        </p:txBody>
      </p:sp>
      <p:sp>
        <p:nvSpPr>
          <p:cNvPr id="5" name="Rectangle 4"/>
          <p:cNvSpPr/>
          <p:nvPr/>
        </p:nvSpPr>
        <p:spPr>
          <a:xfrm>
            <a:off x="0" y="0"/>
            <a:ext cx="6823881" cy="830997"/>
          </a:xfrm>
          <a:prstGeom prst="rect">
            <a:avLst/>
          </a:prstGeom>
        </p:spPr>
        <p:txBody>
          <a:bodyPr wrap="square">
            <a:spAutoFit/>
          </a:bodyPr>
          <a:lstStyle/>
          <a:p>
            <a:r>
              <a:rPr lang="en-US" sz="2400" b="1" dirty="0" smtClean="0">
                <a:latin typeface="Times New Roman" pitchFamily="18" charset="0"/>
                <a:cs typeface="Times New Roman" pitchFamily="18" charset="0"/>
              </a:rPr>
              <a:t>Advantages and Disadvantages of </a:t>
            </a:r>
            <a:r>
              <a:rPr lang="en-US" sz="2400" b="1" dirty="0">
                <a:latin typeface="Times New Roman" pitchFamily="18" charset="0"/>
                <a:cs typeface="Times New Roman" pitchFamily="18" charset="0"/>
              </a:rPr>
              <a:t>Segmented Paging </a:t>
            </a:r>
          </a:p>
        </p:txBody>
      </p:sp>
    </p:spTree>
    <p:extLst>
      <p:ext uri="{BB962C8B-B14F-4D97-AF65-F5344CB8AC3E}">
        <p14:creationId xmlns:p14="http://schemas.microsoft.com/office/powerpoint/2010/main" val="1198548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074459" y="2565779"/>
            <a:ext cx="5486040" cy="914040"/>
          </a:xfrm>
        </p:spPr>
        <p:txBody>
          <a:bodyPr/>
          <a:lstStyle/>
          <a:p>
            <a:pPr marL="0" indent="0" algn="ctr">
              <a:buNone/>
            </a:pPr>
            <a:r>
              <a:rPr lang="en-US" dirty="0" smtClean="0"/>
              <a:t>Thank You</a:t>
            </a:r>
          </a:p>
          <a:p>
            <a:pPr marL="0" indent="0" algn="ctr">
              <a:buNone/>
            </a:pPr>
            <a:endParaRPr lang="en-US" dirty="0"/>
          </a:p>
        </p:txBody>
      </p:sp>
      <p:sp>
        <p:nvSpPr>
          <p:cNvPr id="5" name="Footer Placeholder 1"/>
          <p:cNvSpPr txBox="1">
            <a:spLocks/>
          </p:cNvSpPr>
          <p:nvPr/>
        </p:nvSpPr>
        <p:spPr>
          <a:xfrm>
            <a:off x="245660" y="6356075"/>
            <a:ext cx="87345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Prabhjot Chahal		Operating System	 		</a:t>
            </a:r>
            <a:endParaRPr lang="en-US" sz="1600" dirty="0"/>
          </a:p>
        </p:txBody>
      </p:sp>
    </p:spTree>
    <p:extLst>
      <p:ext uri="{BB962C8B-B14F-4D97-AF65-F5344CB8AC3E}">
        <p14:creationId xmlns:p14="http://schemas.microsoft.com/office/powerpoint/2010/main" val="1404847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Dynamic Loading</a:t>
            </a:r>
          </a:p>
        </p:txBody>
      </p:sp>
      <p:sp>
        <p:nvSpPr>
          <p:cNvPr id="4" name="Rectangle 3"/>
          <p:cNvSpPr/>
          <p:nvPr/>
        </p:nvSpPr>
        <p:spPr>
          <a:xfrm>
            <a:off x="368490" y="1726906"/>
            <a:ext cx="8093122" cy="2585323"/>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Routine is not loaded until it is </a:t>
            </a:r>
            <a:r>
              <a:rPr lang="en-US" dirty="0" smtClean="0">
                <a:latin typeface="Times New Roman" pitchFamily="18" charset="0"/>
                <a:cs typeface="Times New Roman" pitchFamily="18" charset="0"/>
              </a:rPr>
              <a:t>called</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Better </a:t>
            </a:r>
            <a:r>
              <a:rPr lang="en-US" dirty="0">
                <a:latin typeface="Times New Roman" pitchFamily="18" charset="0"/>
                <a:cs typeface="Times New Roman" pitchFamily="18" charset="0"/>
              </a:rPr>
              <a:t>memory-space utilization; unused routine is never </a:t>
            </a:r>
            <a:r>
              <a:rPr lang="en-US" dirty="0" smtClean="0">
                <a:latin typeface="Times New Roman" pitchFamily="18" charset="0"/>
                <a:cs typeface="Times New Roman" pitchFamily="18" charset="0"/>
              </a:rPr>
              <a:t>loaded.</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Useful </a:t>
            </a:r>
            <a:r>
              <a:rPr lang="en-US" dirty="0">
                <a:latin typeface="Times New Roman" pitchFamily="18" charset="0"/>
                <a:cs typeface="Times New Roman" pitchFamily="18" charset="0"/>
              </a:rPr>
              <a:t>when large amounts of code are needed to handle infrequently occurring </a:t>
            </a:r>
            <a:r>
              <a:rPr lang="en-US" dirty="0" smtClean="0">
                <a:latin typeface="Times New Roman" pitchFamily="18" charset="0"/>
                <a:cs typeface="Times New Roman" pitchFamily="18" charset="0"/>
              </a:rPr>
              <a:t>cases.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No </a:t>
            </a:r>
            <a:r>
              <a:rPr lang="en-US" dirty="0">
                <a:latin typeface="Times New Roman" pitchFamily="18" charset="0"/>
                <a:cs typeface="Times New Roman" pitchFamily="18" charset="0"/>
              </a:rPr>
              <a:t>special support from the operating system is required implemented through program design.</a:t>
            </a:r>
          </a:p>
        </p:txBody>
      </p:sp>
    </p:spTree>
    <p:extLst>
      <p:ext uri="{BB962C8B-B14F-4D97-AF65-F5344CB8AC3E}">
        <p14:creationId xmlns:p14="http://schemas.microsoft.com/office/powerpoint/2010/main" val="423687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Overlays</a:t>
            </a:r>
          </a:p>
        </p:txBody>
      </p:sp>
      <p:sp>
        <p:nvSpPr>
          <p:cNvPr id="4" name="Rectangle 3"/>
          <p:cNvSpPr/>
          <p:nvPr/>
        </p:nvSpPr>
        <p:spPr>
          <a:xfrm>
            <a:off x="928048" y="1566715"/>
            <a:ext cx="7206018" cy="2308324"/>
          </a:xfrm>
          <a:prstGeom prst="rect">
            <a:avLst/>
          </a:prstGeom>
        </p:spPr>
        <p:txBody>
          <a:bodyPr wrap="square">
            <a:spAutoFit/>
          </a:bodyPr>
          <a:lstStyle/>
          <a:p>
            <a:pPr marL="285750" indent="-285750">
              <a:buFont typeface="Arial" pitchFamily="34" charset="0"/>
              <a:buChar char="•"/>
            </a:pPr>
            <a:r>
              <a:rPr lang="en-US" dirty="0"/>
              <a:t>Keep in memory only those instructions and data that are needed at any given </a:t>
            </a:r>
            <a:r>
              <a:rPr lang="en-US" dirty="0" smtClean="0"/>
              <a:t>time.</a:t>
            </a:r>
          </a:p>
          <a:p>
            <a:pPr marL="285750" indent="-285750">
              <a:buFont typeface="Arial" pitchFamily="34" charset="0"/>
              <a:buChar char="•"/>
            </a:pPr>
            <a:endParaRPr lang="en-US" dirty="0"/>
          </a:p>
          <a:p>
            <a:pPr marL="285750" indent="-285750">
              <a:buFont typeface="Arial" pitchFamily="34" charset="0"/>
              <a:buChar char="•"/>
            </a:pPr>
            <a:r>
              <a:rPr lang="en-US" dirty="0" smtClean="0"/>
              <a:t>Needed </a:t>
            </a:r>
            <a:r>
              <a:rPr lang="en-US" dirty="0"/>
              <a:t>when process is larger than amount of memory allocated to </a:t>
            </a:r>
            <a:r>
              <a:rPr lang="en-US" dirty="0" smtClean="0"/>
              <a:t>it.</a:t>
            </a:r>
          </a:p>
          <a:p>
            <a:pPr marL="285750" indent="-285750">
              <a:buFont typeface="Arial" pitchFamily="34" charset="0"/>
              <a:buChar char="•"/>
            </a:pPr>
            <a:endParaRPr lang="en-US" dirty="0"/>
          </a:p>
          <a:p>
            <a:pPr marL="285750" indent="-285750">
              <a:buFont typeface="Arial" pitchFamily="34" charset="0"/>
              <a:buChar char="•"/>
            </a:pPr>
            <a:r>
              <a:rPr lang="en-US" dirty="0" smtClean="0"/>
              <a:t>Implemented </a:t>
            </a:r>
            <a:r>
              <a:rPr lang="en-US" dirty="0"/>
              <a:t>by user, no special support needed from operating system, programming design of overlay structure is complex</a:t>
            </a:r>
          </a:p>
        </p:txBody>
      </p:sp>
    </p:spTree>
    <p:extLst>
      <p:ext uri="{BB962C8B-B14F-4D97-AF65-F5344CB8AC3E}">
        <p14:creationId xmlns:p14="http://schemas.microsoft.com/office/powerpoint/2010/main" val="146874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332561" cy="914040"/>
          </a:xfrm>
        </p:spPr>
        <p:txBody>
          <a:bodyPr/>
          <a:lstStyle/>
          <a:p>
            <a:r>
              <a:rPr lang="en-US" sz="2800" b="1" dirty="0">
                <a:latin typeface="Times New Roman" pitchFamily="18" charset="0"/>
                <a:cs typeface="Times New Roman" pitchFamily="18" charset="0"/>
              </a:rPr>
              <a:t>Introduction to  </a:t>
            </a:r>
            <a:r>
              <a:rPr lang="en-US" sz="2800" b="1" dirty="0" smtClean="0">
                <a:latin typeface="Times New Roman" pitchFamily="18" charset="0"/>
                <a:cs typeface="Times New Roman" pitchFamily="18" charset="0"/>
              </a:rPr>
              <a:t>Memory Management</a:t>
            </a:r>
            <a:endParaRPr lang="en-US" b="1" dirty="0">
              <a:latin typeface="Times New Roman" pitchFamily="18" charset="0"/>
              <a:cs typeface="Times New Roman" pitchFamily="18" charset="0"/>
            </a:endParaRPr>
          </a:p>
        </p:txBody>
      </p:sp>
      <p:sp>
        <p:nvSpPr>
          <p:cNvPr id="4" name="Rectangle 3"/>
          <p:cNvSpPr/>
          <p:nvPr/>
        </p:nvSpPr>
        <p:spPr>
          <a:xfrm>
            <a:off x="225188" y="1582845"/>
            <a:ext cx="8331958" cy="3693319"/>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term </a:t>
            </a:r>
            <a:r>
              <a:rPr lang="en-US" b="1" dirty="0">
                <a:latin typeface="Times New Roman" pitchFamily="18" charset="0"/>
                <a:cs typeface="Times New Roman" pitchFamily="18" charset="0"/>
              </a:rPr>
              <a:t>Memory</a:t>
            </a:r>
            <a:r>
              <a:rPr lang="en-US" dirty="0">
                <a:latin typeface="Times New Roman" pitchFamily="18" charset="0"/>
                <a:cs typeface="Times New Roman" pitchFamily="18" charset="0"/>
              </a:rPr>
              <a:t> can be defined as a collection of data in a specific format. It is used to store instructions and processed data. The memory comprises a large array or group of words or bytes, each with its own location</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Memory Management </a:t>
            </a:r>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 multiprogramming computer, the operating system resides in a part of memory and the rest is used by multiple processes. The task of subdividing the memory among different processes is called memory management.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Memory </a:t>
            </a:r>
            <a:r>
              <a:rPr lang="en-US" dirty="0">
                <a:latin typeface="Times New Roman" pitchFamily="18" charset="0"/>
                <a:cs typeface="Times New Roman" pitchFamily="18" charset="0"/>
              </a:rPr>
              <a:t>management is a method in the operating system to manage operations between main memory and disk during process execution. The main aim of memory management is to achieve efficient utilization of memory. </a:t>
            </a:r>
          </a:p>
        </p:txBody>
      </p:sp>
    </p:spTree>
    <p:extLst>
      <p:ext uri="{BB962C8B-B14F-4D97-AF65-F5344CB8AC3E}">
        <p14:creationId xmlns:p14="http://schemas.microsoft.com/office/powerpoint/2010/main" val="3897124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96084" cy="914040"/>
          </a:xfrm>
        </p:spPr>
        <p:txBody>
          <a:bodyPr/>
          <a:lstStyle/>
          <a:p>
            <a:r>
              <a:rPr lang="en-US" sz="2800" b="1" dirty="0" smtClean="0">
                <a:latin typeface="Times New Roman" pitchFamily="18" charset="0"/>
                <a:cs typeface="Times New Roman" pitchFamily="18" charset="0"/>
              </a:rPr>
              <a:t>Requirement of Memory Management</a:t>
            </a:r>
            <a:endParaRPr lang="en-US" sz="2800" b="1" dirty="0">
              <a:latin typeface="Times New Roman" pitchFamily="18" charset="0"/>
              <a:cs typeface="Times New Roman" pitchFamily="18" charset="0"/>
            </a:endParaRPr>
          </a:p>
        </p:txBody>
      </p:sp>
      <p:sp>
        <p:nvSpPr>
          <p:cNvPr id="3" name="Subtitle 2"/>
          <p:cNvSpPr>
            <a:spLocks noGrp="1"/>
          </p:cNvSpPr>
          <p:nvPr>
            <p:ph type="subTitle"/>
          </p:nvPr>
        </p:nvSpPr>
        <p:spPr>
          <a:xfrm>
            <a:off x="429905" y="703769"/>
            <a:ext cx="8229240" cy="3977280"/>
          </a:xfrm>
        </p:spPr>
        <p:txBody>
          <a:bodyPr/>
          <a:lstStyle/>
          <a:p>
            <a:pPr marL="342900" indent="-342900">
              <a:buFont typeface="Arial" pitchFamily="34" charset="0"/>
              <a:buChar char="•"/>
            </a:pPr>
            <a:r>
              <a:rPr lang="en-US" sz="2000" dirty="0">
                <a:latin typeface="Times New Roman" pitchFamily="18" charset="0"/>
                <a:cs typeface="Times New Roman" pitchFamily="18" charset="0"/>
              </a:rPr>
              <a:t>Allocate and de-allocate memory before and after process </a:t>
            </a:r>
            <a:r>
              <a:rPr lang="en-US" sz="2000" dirty="0" smtClean="0">
                <a:latin typeface="Times New Roman" pitchFamily="18" charset="0"/>
                <a:cs typeface="Times New Roman" pitchFamily="18" charset="0"/>
              </a:rPr>
              <a:t>execution.</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keep track of used memory space by </a:t>
            </a:r>
            <a:r>
              <a:rPr lang="en-US" sz="2000" dirty="0" smtClean="0">
                <a:latin typeface="Times New Roman" pitchFamily="18" charset="0"/>
                <a:cs typeface="Times New Roman" pitchFamily="18" charset="0"/>
              </a:rPr>
              <a:t>processes.</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minimize fragmentation </a:t>
            </a:r>
            <a:r>
              <a:rPr lang="en-US" sz="2000" dirty="0" smtClean="0">
                <a:latin typeface="Times New Roman" pitchFamily="18" charset="0"/>
                <a:cs typeface="Times New Roman" pitchFamily="18" charset="0"/>
              </a:rPr>
              <a:t>issues.</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proper utilization of main </a:t>
            </a:r>
            <a:r>
              <a:rPr lang="en-US" sz="2000" dirty="0" smtClean="0">
                <a:latin typeface="Times New Roman" pitchFamily="18" charset="0"/>
                <a:cs typeface="Times New Roman" pitchFamily="18" charset="0"/>
              </a:rPr>
              <a:t>memory.</a:t>
            </a:r>
          </a:p>
          <a:p>
            <a:pPr marL="342900" indent="-342900">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maintain data integrity while executing of process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130668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Logical vs. Physical Address Space</a:t>
            </a:r>
          </a:p>
        </p:txBody>
      </p:sp>
      <p:sp>
        <p:nvSpPr>
          <p:cNvPr id="4" name="Rectangle 3"/>
          <p:cNvSpPr/>
          <p:nvPr/>
        </p:nvSpPr>
        <p:spPr>
          <a:xfrm>
            <a:off x="61414" y="1502475"/>
            <a:ext cx="8523027" cy="2862322"/>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The concept of a Logical address space that is bound to a separate physical address space is central to proper memory </a:t>
            </a:r>
            <a:r>
              <a:rPr lang="en-US" dirty="0" smtClean="0">
                <a:latin typeface="Times New Roman" pitchFamily="18" charset="0"/>
                <a:cs typeface="Times New Roman" pitchFamily="18" charset="0"/>
              </a:rPr>
              <a:t>management.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Logical </a:t>
            </a:r>
            <a:r>
              <a:rPr lang="en-US" dirty="0">
                <a:latin typeface="Times New Roman" pitchFamily="18" charset="0"/>
                <a:cs typeface="Times New Roman" pitchFamily="18" charset="0"/>
              </a:rPr>
              <a:t>address – generated by the CPU; also referred to as virtual </a:t>
            </a:r>
            <a:r>
              <a:rPr lang="en-US" dirty="0" smtClean="0">
                <a:latin typeface="Times New Roman" pitchFamily="18" charset="0"/>
                <a:cs typeface="Times New Roman" pitchFamily="18" charset="0"/>
              </a:rPr>
              <a:t>address.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Physical </a:t>
            </a:r>
            <a:r>
              <a:rPr lang="en-US" dirty="0">
                <a:latin typeface="Times New Roman" pitchFamily="18" charset="0"/>
                <a:cs typeface="Times New Roman" pitchFamily="18" charset="0"/>
              </a:rPr>
              <a:t>address – address seen by the memory </a:t>
            </a:r>
            <a:r>
              <a:rPr lang="en-US" dirty="0" smtClean="0">
                <a:latin typeface="Times New Roman" pitchFamily="18" charset="0"/>
                <a:cs typeface="Times New Roman" pitchFamily="18" charset="0"/>
              </a:rPr>
              <a:t>unit.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Logical </a:t>
            </a:r>
            <a:r>
              <a:rPr lang="en-US" dirty="0">
                <a:latin typeface="Times New Roman" pitchFamily="18" charset="0"/>
                <a:cs typeface="Times New Roman" pitchFamily="18" charset="0"/>
              </a:rPr>
              <a:t>and physical addresses are the same in compile-time and load-time address-binding schemes; logical (virtual) and physical addresses differ in execution-time address-binding scheme.</a:t>
            </a:r>
          </a:p>
        </p:txBody>
      </p:sp>
    </p:spTree>
    <p:extLst>
      <p:ext uri="{BB962C8B-B14F-4D97-AF65-F5344CB8AC3E}">
        <p14:creationId xmlns:p14="http://schemas.microsoft.com/office/powerpoint/2010/main" val="2725313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36640</TotalTime>
  <Words>2500</Words>
  <Application>Microsoft Office PowerPoint</Application>
  <PresentationFormat>On-screen Show (4:3)</PresentationFormat>
  <Paragraphs>323</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Background</vt:lpstr>
      <vt:lpstr>Binding of Instructions and Data to Memory</vt:lpstr>
      <vt:lpstr>Dynamic Loading</vt:lpstr>
      <vt:lpstr>Overlays</vt:lpstr>
      <vt:lpstr>Introduction to  Memory Management</vt:lpstr>
      <vt:lpstr>Requirement of Memory Management</vt:lpstr>
      <vt:lpstr>Logical vs. Physical Address Space</vt:lpstr>
      <vt:lpstr>Memory-Management Unit (MMU)</vt:lpstr>
      <vt:lpstr>Swapping</vt:lpstr>
      <vt:lpstr>Schematic View of Swapping</vt:lpstr>
      <vt:lpstr>Contiguous Memory Allocation</vt:lpstr>
      <vt:lpstr>Fixed-size Partition Scheme</vt:lpstr>
      <vt:lpstr>PowerPoint Presentation</vt:lpstr>
      <vt:lpstr>PowerPoint Presentation</vt:lpstr>
      <vt:lpstr>PowerPoint Presentation</vt:lpstr>
      <vt:lpstr>PowerPoint Presentation</vt:lpstr>
      <vt:lpstr>PowerPoint Presentation</vt:lpstr>
      <vt:lpstr>Dynamic Storage-Allocation Problem</vt:lpstr>
      <vt:lpstr>PowerPoint Presentation</vt:lpstr>
      <vt:lpstr>Logical View of Segmentation</vt:lpstr>
      <vt:lpstr>PowerPoint Presentation</vt:lpstr>
      <vt:lpstr>PowerPoint Presentation</vt:lpstr>
      <vt:lpstr>Segmentation Architecture (Cont.)</vt:lpstr>
      <vt:lpstr>Sharing of segments</vt:lpstr>
      <vt:lpstr>Segmentation with Paging – MULTICS</vt:lpstr>
      <vt:lpstr>MULTICS Address Translation Scheme</vt:lpstr>
      <vt:lpstr>PowerPoint Presentation</vt:lpstr>
      <vt:lpstr>PowerPoint Presentation</vt:lpstr>
      <vt:lpstr>PowerPoint Presentation</vt:lpstr>
      <vt:lpstr>Paging Hardware</vt:lpstr>
      <vt:lpstr>Implementation of Page Table</vt:lpstr>
      <vt:lpstr>Associative Register</vt:lpstr>
      <vt:lpstr>Effective Access Time</vt:lpstr>
      <vt:lpstr>Memory Protection</vt:lpstr>
      <vt:lpstr>Two-Level Page-Table Scheme</vt:lpstr>
      <vt:lpstr>PowerPoint Presentation</vt:lpstr>
      <vt:lpstr>Address-Translation Scheme</vt:lpstr>
      <vt:lpstr>Multilevel Paging and Performance</vt:lpstr>
      <vt:lpstr>PowerPoint Presentation</vt:lpstr>
      <vt:lpstr>Inverted Page Table Architecture</vt:lpstr>
      <vt:lpstr>Shared Pages</vt:lpstr>
      <vt:lpstr>Shared Pages Example</vt:lpstr>
      <vt:lpstr>PowerPoint Presentation</vt:lpstr>
      <vt:lpstr>PowerPoint Presentation</vt:lpstr>
      <vt:lpstr>Logical to Physical Address  Translation in Pentium</vt:lpstr>
      <vt:lpstr>PowerPoint Presentation</vt:lpstr>
      <vt:lpstr>PowerPoint Presentation</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Prabhjot</cp:lastModifiedBy>
  <cp:revision>2395</cp:revision>
  <dcterms:created xsi:type="dcterms:W3CDTF">2010-04-09T07:36:15Z</dcterms:created>
  <dcterms:modified xsi:type="dcterms:W3CDTF">2023-04-06T08:22:44Z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