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937" r:id="rId2"/>
    <p:sldId id="810" r:id="rId3"/>
    <p:sldId id="812" r:id="rId4"/>
    <p:sldId id="813" r:id="rId5"/>
    <p:sldId id="814" r:id="rId6"/>
    <p:sldId id="815" r:id="rId7"/>
    <p:sldId id="816" r:id="rId8"/>
    <p:sldId id="865" r:id="rId9"/>
    <p:sldId id="866" r:id="rId10"/>
    <p:sldId id="867" r:id="rId11"/>
    <p:sldId id="868" r:id="rId12"/>
    <p:sldId id="869" r:id="rId13"/>
    <p:sldId id="870" r:id="rId14"/>
    <p:sldId id="871" r:id="rId15"/>
    <p:sldId id="872" r:id="rId16"/>
    <p:sldId id="873" r:id="rId17"/>
    <p:sldId id="874" r:id="rId18"/>
    <p:sldId id="875" r:id="rId19"/>
    <p:sldId id="876" r:id="rId20"/>
    <p:sldId id="877" r:id="rId21"/>
    <p:sldId id="878" r:id="rId22"/>
    <p:sldId id="879" r:id="rId23"/>
    <p:sldId id="880" r:id="rId24"/>
    <p:sldId id="881" r:id="rId25"/>
    <p:sldId id="882" r:id="rId26"/>
    <p:sldId id="883" r:id="rId27"/>
    <p:sldId id="939" r:id="rId28"/>
    <p:sldId id="938" r:id="rId29"/>
    <p:sldId id="884" r:id="rId30"/>
    <p:sldId id="885" r:id="rId31"/>
    <p:sldId id="886" r:id="rId32"/>
    <p:sldId id="887" r:id="rId33"/>
    <p:sldId id="888" r:id="rId34"/>
    <p:sldId id="889" r:id="rId35"/>
    <p:sldId id="890" r:id="rId36"/>
    <p:sldId id="891" r:id="rId37"/>
    <p:sldId id="892" r:id="rId38"/>
    <p:sldId id="893" r:id="rId39"/>
    <p:sldId id="894" r:id="rId40"/>
    <p:sldId id="895" r:id="rId41"/>
    <p:sldId id="896" r:id="rId42"/>
    <p:sldId id="897" r:id="rId43"/>
    <p:sldId id="898" r:id="rId44"/>
    <p:sldId id="899" r:id="rId45"/>
    <p:sldId id="900" r:id="rId46"/>
    <p:sldId id="901" r:id="rId47"/>
    <p:sldId id="902" r:id="rId48"/>
    <p:sldId id="903" r:id="rId49"/>
    <p:sldId id="904" r:id="rId50"/>
    <p:sldId id="905" r:id="rId51"/>
    <p:sldId id="906" r:id="rId52"/>
    <p:sldId id="940" r:id="rId53"/>
    <p:sldId id="907" r:id="rId54"/>
    <p:sldId id="908" r:id="rId55"/>
    <p:sldId id="909" r:id="rId56"/>
    <p:sldId id="910" r:id="rId57"/>
    <p:sldId id="911" r:id="rId58"/>
    <p:sldId id="912" r:id="rId59"/>
    <p:sldId id="913" r:id="rId60"/>
    <p:sldId id="914" r:id="rId61"/>
    <p:sldId id="915" r:id="rId62"/>
    <p:sldId id="916" r:id="rId63"/>
    <p:sldId id="917" r:id="rId64"/>
    <p:sldId id="918" r:id="rId65"/>
    <p:sldId id="919" r:id="rId66"/>
    <p:sldId id="920" r:id="rId67"/>
    <p:sldId id="921" r:id="rId68"/>
    <p:sldId id="922" r:id="rId69"/>
    <p:sldId id="923" r:id="rId70"/>
    <p:sldId id="924" r:id="rId71"/>
    <p:sldId id="925" r:id="rId72"/>
    <p:sldId id="926" r:id="rId73"/>
    <p:sldId id="927" r:id="rId74"/>
    <p:sldId id="928" r:id="rId75"/>
    <p:sldId id="929" r:id="rId76"/>
    <p:sldId id="930" r:id="rId77"/>
    <p:sldId id="931" r:id="rId78"/>
  </p:sldIdLst>
  <p:sldSz cx="14538325" cy="8229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593">
          <p15:clr>
            <a:srgbClr val="A4A3A4"/>
          </p15:clr>
        </p15:guide>
        <p15:guide id="4" pos="45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lpi Harnal" initials="S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EAC"/>
    <a:srgbClr val="FFCC99"/>
    <a:srgbClr val="99FFCC"/>
    <a:srgbClr val="FF3300"/>
    <a:srgbClr val="F139E4"/>
    <a:srgbClr val="3A30FA"/>
    <a:srgbClr val="FF6600"/>
    <a:srgbClr val="B8525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9644" autoAdjust="0"/>
  </p:normalViewPr>
  <p:slideViewPr>
    <p:cSldViewPr>
      <p:cViewPr>
        <p:scale>
          <a:sx n="50" d="100"/>
          <a:sy n="50" d="100"/>
        </p:scale>
        <p:origin x="-1182" y="-306"/>
      </p:cViewPr>
      <p:guideLst>
        <p:guide orient="horz" pos="2160"/>
        <p:guide orient="horz" pos="2593"/>
        <p:guide pos="3840"/>
        <p:guide pos="45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0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DCCA-6CA6-4809-9791-9F24A8695380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C69C9-B3D7-4862-83BA-7284A1C15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1091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8709C98-B80A-4F28-AF74-CF08CF81A715}" type="datetime1">
              <a:rPr lang="en-US"/>
              <a:pPr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0050" y="685800"/>
            <a:ext cx="6057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112868-65FD-4572-A383-97DC0EC9B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1983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947821-1C5B-4BBF-9303-FAF25CFA90C0}" type="slidenum">
              <a:rPr lang="en-US" altLang="en-US" smtClean="0">
                <a:latin typeface="Times New Roman" pitchFamily="18" charset="0"/>
              </a:rPr>
              <a:pPr/>
              <a:t>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41CE1CC-A15E-4192-A96C-539A522D68F8}" type="slidenum">
              <a:rPr lang="en-US" altLang="en-US" smtClean="0">
                <a:latin typeface="Times New Roman" pitchFamily="18" charset="0"/>
              </a:rPr>
              <a:pPr/>
              <a:t>19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E0ED565-C04B-4ABE-BB3C-D76E07A3E510}" type="slidenum">
              <a:rPr lang="en-US" altLang="en-US" smtClean="0">
                <a:latin typeface="Times New Roman" pitchFamily="18" charset="0"/>
              </a:rPr>
              <a:pPr/>
              <a:t>20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7CF4AFD-83B3-46B0-9B96-536D56BBE0AA}" type="slidenum">
              <a:rPr lang="en-US" altLang="en-US" smtClean="0">
                <a:latin typeface="Times New Roman" pitchFamily="18" charset="0"/>
              </a:rPr>
              <a:pPr/>
              <a:t>21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949EB14-39B9-418C-A7A4-652E44EEEA34}" type="slidenum">
              <a:rPr lang="en-US" altLang="en-US" smtClean="0">
                <a:latin typeface="Times New Roman" pitchFamily="18" charset="0"/>
              </a:rPr>
              <a:pPr/>
              <a:t>23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4AABC3D-CECF-4B69-8680-06D03F647EE3}" type="slidenum">
              <a:rPr lang="en-US" altLang="en-US" smtClean="0">
                <a:latin typeface="Times New Roman" pitchFamily="18" charset="0"/>
              </a:rPr>
              <a:pPr/>
              <a:t>24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B315231-8B95-4834-932D-980C3258C6ED}" type="slidenum">
              <a:rPr lang="en-US" altLang="en-US" smtClean="0">
                <a:latin typeface="Times New Roman" pitchFamily="18" charset="0"/>
              </a:rPr>
              <a:pPr/>
              <a:t>25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22C4C60-76EC-440A-BFD7-830A813F377E}" type="slidenum">
              <a:rPr lang="en-US" altLang="en-US" smtClean="0">
                <a:latin typeface="Times New Roman" pitchFamily="18" charset="0"/>
              </a:rPr>
              <a:pPr/>
              <a:t>26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435A2AC-909B-4184-A27D-292443A98177}" type="slidenum">
              <a:rPr lang="en-US" altLang="en-US" smtClean="0">
                <a:latin typeface="Times New Roman" pitchFamily="18" charset="0"/>
              </a:rPr>
              <a:pPr/>
              <a:t>29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5A43762-CF0F-4DD1-BD3C-6E5CEA1305D3}" type="slidenum">
              <a:rPr lang="en-US" altLang="en-US" smtClean="0">
                <a:latin typeface="Times New Roman" pitchFamily="18" charset="0"/>
              </a:rPr>
              <a:pPr/>
              <a:t>30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AB507E6-5378-4D39-AA38-58890993C237}" type="slidenum">
              <a:rPr lang="en-US" altLang="en-US" smtClean="0">
                <a:latin typeface="Times New Roman" pitchFamily="18" charset="0"/>
              </a:rPr>
              <a:pPr/>
              <a:t>31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3C1CF4E-4337-44A3-8AB4-3DB85231725A}" type="slidenum">
              <a:rPr lang="en-US" altLang="en-US" smtClean="0">
                <a:latin typeface="Times New Roman" pitchFamily="18" charset="0"/>
              </a:rPr>
              <a:pPr/>
              <a:t>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470D596-E040-4507-AB05-0F46ECC8D4D5}" type="slidenum">
              <a:rPr lang="en-US" altLang="en-US" smtClean="0">
                <a:latin typeface="Times New Roman" pitchFamily="18" charset="0"/>
              </a:rPr>
              <a:pPr/>
              <a:t>32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9ABBD55-D22D-43D6-B4F0-A32F8934E193}" type="slidenum">
              <a:rPr lang="en-US" altLang="en-US" smtClean="0">
                <a:latin typeface="Times New Roman" pitchFamily="18" charset="0"/>
              </a:rPr>
              <a:pPr/>
              <a:t>33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E332E38-AAE9-4725-9D38-36FDC84864B3}" type="slidenum">
              <a:rPr lang="en-US" altLang="en-US" smtClean="0">
                <a:latin typeface="Times New Roman" pitchFamily="18" charset="0"/>
              </a:rPr>
              <a:pPr/>
              <a:t>34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8B77649-C544-4160-B065-F7CFA84B1707}" type="slidenum">
              <a:rPr lang="en-US" altLang="en-US" smtClean="0">
                <a:latin typeface="Times New Roman" pitchFamily="18" charset="0"/>
              </a:rPr>
              <a:pPr/>
              <a:t>35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565A142-97DD-450C-8C22-059D877C589A}" type="slidenum">
              <a:rPr lang="en-US" altLang="en-US" smtClean="0">
                <a:latin typeface="Times New Roman" pitchFamily="18" charset="0"/>
              </a:rPr>
              <a:pPr/>
              <a:t>36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9BA79BC-023E-48E6-BAE0-1A000F03BB97}" type="slidenum">
              <a:rPr lang="en-US" altLang="en-US" smtClean="0">
                <a:latin typeface="Times New Roman" pitchFamily="18" charset="0"/>
              </a:rPr>
              <a:pPr/>
              <a:t>37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A354CFE-F389-42E7-9878-8333C6E6E2D5}" type="slidenum">
              <a:rPr lang="en-US" altLang="en-US" smtClean="0">
                <a:latin typeface="Times New Roman" pitchFamily="18" charset="0"/>
              </a:rPr>
              <a:pPr/>
              <a:t>38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E1D76B6-4AA7-4304-A93F-200DFAE645DD}" type="slidenum">
              <a:rPr lang="en-US" altLang="en-US" smtClean="0">
                <a:latin typeface="Times New Roman" pitchFamily="18" charset="0"/>
              </a:rPr>
              <a:pPr/>
              <a:t>39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51FA428-FEF7-43E1-8941-BBBB0CAE28F5}" type="slidenum">
              <a:rPr lang="en-US" altLang="en-US" smtClean="0">
                <a:latin typeface="Times New Roman" pitchFamily="18" charset="0"/>
              </a:rPr>
              <a:pPr/>
              <a:t>40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65A8B62-4DEB-4342-AA2E-C33D795DAECD}" type="slidenum">
              <a:rPr lang="en-US" altLang="en-US" smtClean="0">
                <a:latin typeface="Times New Roman" pitchFamily="18" charset="0"/>
              </a:rPr>
              <a:pPr/>
              <a:t>41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EB854EC-9320-4BE1-8054-8DE6E5EA404D}" type="slidenum">
              <a:rPr lang="en-US" altLang="en-US" smtClean="0">
                <a:latin typeface="Times New Roman" pitchFamily="18" charset="0"/>
              </a:rPr>
              <a:pPr/>
              <a:t>10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075B281-24C2-46D0-8600-4FDC382BB55A}" type="slidenum">
              <a:rPr lang="en-US" altLang="en-US" smtClean="0">
                <a:latin typeface="Times New Roman" pitchFamily="18" charset="0"/>
              </a:rPr>
              <a:pPr/>
              <a:t>42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8755562-0437-4DD4-A4F8-B8AC8BE85852}" type="slidenum">
              <a:rPr lang="en-US" altLang="en-US" smtClean="0">
                <a:latin typeface="Times New Roman" pitchFamily="18" charset="0"/>
              </a:rPr>
              <a:pPr/>
              <a:t>43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099F6E8-7722-49BE-95EC-277A0F188086}" type="slidenum">
              <a:rPr lang="en-US" altLang="en-US" smtClean="0">
                <a:latin typeface="Times New Roman" pitchFamily="18" charset="0"/>
              </a:rPr>
              <a:pPr/>
              <a:t>44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0E99821-1828-4E4E-ABB5-85215838211B}" type="slidenum">
              <a:rPr lang="en-US" altLang="en-US" smtClean="0">
                <a:latin typeface="Times New Roman" pitchFamily="18" charset="0"/>
              </a:rPr>
              <a:pPr/>
              <a:t>47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06A7A54-37FA-4C9C-8FA9-8EEC85096E90}" type="slidenum">
              <a:rPr lang="en-US" altLang="en-US" smtClean="0">
                <a:latin typeface="Times New Roman" pitchFamily="18" charset="0"/>
              </a:rPr>
              <a:pPr/>
              <a:t>48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E7EC7C9-37AB-4910-8FD4-FD7CB55DFAD4}" type="slidenum">
              <a:rPr lang="en-US" altLang="en-US" smtClean="0">
                <a:latin typeface="Times New Roman" pitchFamily="18" charset="0"/>
              </a:rPr>
              <a:pPr/>
              <a:t>49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78002C9-6F5B-4E03-8C6F-0D37B67F3B61}" type="slidenum">
              <a:rPr lang="en-US" altLang="en-US" smtClean="0">
                <a:latin typeface="Times New Roman" pitchFamily="18" charset="0"/>
              </a:rPr>
              <a:pPr/>
              <a:t>50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7110C97-C2D8-4F48-8281-2D28CE4C8210}" type="slidenum">
              <a:rPr lang="en-US" altLang="en-US" smtClean="0">
                <a:latin typeface="Times New Roman" pitchFamily="18" charset="0"/>
              </a:rPr>
              <a:pPr/>
              <a:t>53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2BB35F-C075-49D6-98FB-C192B69BE0F5}" type="slidenum">
              <a:rPr lang="en-US" altLang="en-US" smtClean="0">
                <a:latin typeface="Times New Roman" pitchFamily="18" charset="0"/>
              </a:rPr>
              <a:pPr/>
              <a:t>54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72F1E91-4DAF-4B3A-8056-0C1336195E64}" type="slidenum">
              <a:rPr lang="en-US" altLang="en-US" smtClean="0">
                <a:latin typeface="Times New Roman" pitchFamily="18" charset="0"/>
              </a:rPr>
              <a:pPr/>
              <a:t>55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0B324A3-D9C0-4C26-BAA8-D04347511AED}" type="slidenum">
              <a:rPr lang="en-US" altLang="en-US" smtClean="0">
                <a:latin typeface="Times New Roman" pitchFamily="18" charset="0"/>
              </a:rPr>
              <a:pPr/>
              <a:t>11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40E1E90-0EC4-4058-9B47-0A2A13D80323}" type="slidenum">
              <a:rPr lang="en-US" altLang="en-US" smtClean="0">
                <a:latin typeface="Times New Roman" pitchFamily="18" charset="0"/>
              </a:rPr>
              <a:pPr/>
              <a:t>56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E060693-2AA8-4FF3-9748-6922B6CB2295}" type="slidenum">
              <a:rPr lang="en-US" altLang="en-US" smtClean="0">
                <a:latin typeface="Times New Roman" pitchFamily="18" charset="0"/>
              </a:rPr>
              <a:pPr/>
              <a:t>57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47732F9-A1E3-4A07-A8BE-A6FCD415DD71}" type="slidenum">
              <a:rPr lang="en-US" altLang="en-US" smtClean="0">
                <a:latin typeface="Times New Roman" pitchFamily="18" charset="0"/>
              </a:rPr>
              <a:pPr/>
              <a:t>58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7659D05-0919-4CD0-95DF-358D8A61951A}" type="slidenum">
              <a:rPr lang="en-US" altLang="en-US" smtClean="0">
                <a:latin typeface="Times New Roman" pitchFamily="18" charset="0"/>
              </a:rPr>
              <a:pPr/>
              <a:t>59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144E6CA-E536-44BD-8D7E-1EA9796275ED}" type="slidenum">
              <a:rPr lang="en-US" altLang="en-US" smtClean="0">
                <a:latin typeface="Times New Roman" pitchFamily="18" charset="0"/>
              </a:rPr>
              <a:pPr/>
              <a:t>61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A1F3B58-F5E2-4F26-A754-9AFE72859697}" type="slidenum">
              <a:rPr lang="en-US" altLang="en-US" smtClean="0">
                <a:latin typeface="Times New Roman" pitchFamily="18" charset="0"/>
              </a:rPr>
              <a:pPr/>
              <a:t>63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8694E7-84E6-47E4-AF64-DD07615A7ECA}" type="slidenum">
              <a:rPr lang="en-US" altLang="en-US" smtClean="0">
                <a:latin typeface="Times New Roman" pitchFamily="18" charset="0"/>
              </a:rPr>
              <a:pPr/>
              <a:t>64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D48B027-7722-4907-9651-4AC54D0ACBF0}" type="slidenum">
              <a:rPr lang="en-US" altLang="en-US" smtClean="0">
                <a:latin typeface="Times New Roman" pitchFamily="18" charset="0"/>
              </a:rPr>
              <a:pPr/>
              <a:t>65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8C9AFFA-195F-47B7-BF5D-A16E596DC1BF}" type="slidenum">
              <a:rPr lang="en-US" altLang="en-US" smtClean="0">
                <a:latin typeface="Times New Roman" pitchFamily="18" charset="0"/>
              </a:rPr>
              <a:pPr/>
              <a:t>66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F89CCAF-8A78-4E4D-8875-C04B9FF6F56A}" type="slidenum">
              <a:rPr lang="en-US" altLang="en-US" smtClean="0">
                <a:latin typeface="Times New Roman" pitchFamily="18" charset="0"/>
              </a:rPr>
              <a:pPr/>
              <a:t>13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FD791B9-8103-4EE6-9AC3-F517F9AE0B50}" type="slidenum">
              <a:rPr lang="en-US" altLang="en-US" smtClean="0">
                <a:latin typeface="Times New Roman" pitchFamily="18" charset="0"/>
              </a:rPr>
              <a:pPr/>
              <a:t>67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563E03E-DEDE-4D22-9311-46D94EB19FAE}" type="slidenum">
              <a:rPr lang="en-US" altLang="en-US" smtClean="0">
                <a:latin typeface="Times New Roman" pitchFamily="18" charset="0"/>
              </a:rPr>
              <a:pPr/>
              <a:t>68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0B18E76-E583-42F4-BDB0-0FE8DCD6E6E8}" type="slidenum">
              <a:rPr lang="en-US" altLang="en-US" smtClean="0">
                <a:latin typeface="Times New Roman" pitchFamily="18" charset="0"/>
              </a:rPr>
              <a:pPr/>
              <a:t>69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149A8C8-4B4B-403C-9C03-95B7C407BEB3}" type="slidenum">
              <a:rPr lang="en-US" altLang="en-US" smtClean="0">
                <a:latin typeface="Times New Roman" pitchFamily="18" charset="0"/>
              </a:rPr>
              <a:pPr/>
              <a:t>70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E4F377D-EC6F-473B-AA8D-C74C860F28DC}" type="slidenum">
              <a:rPr lang="en-US" altLang="en-US" smtClean="0">
                <a:latin typeface="Times New Roman" pitchFamily="18" charset="0"/>
              </a:rPr>
              <a:pPr/>
              <a:t>71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3EBD92F-0183-4E76-BAF2-053B05191F32}" type="slidenum">
              <a:rPr lang="en-US" altLang="en-US" smtClean="0">
                <a:latin typeface="Times New Roman" pitchFamily="18" charset="0"/>
              </a:rPr>
              <a:pPr/>
              <a:t>72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AE37034-6AD6-46BE-955C-CDB512DD689A}" type="slidenum">
              <a:rPr lang="en-US" altLang="en-US" smtClean="0">
                <a:latin typeface="Times New Roman" pitchFamily="18" charset="0"/>
              </a:rPr>
              <a:pPr/>
              <a:t>73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E96C233-B327-4B7C-80EC-2FCA2BFC0805}" type="slidenum">
              <a:rPr lang="en-US" altLang="en-US" smtClean="0">
                <a:latin typeface="Times New Roman" pitchFamily="18" charset="0"/>
              </a:rPr>
              <a:pPr/>
              <a:t>74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201E935-542F-4966-A304-7ACDB64C6C9B}" type="slidenum">
              <a:rPr lang="en-US" altLang="en-US" smtClean="0">
                <a:latin typeface="Times New Roman" pitchFamily="18" charset="0"/>
              </a:rPr>
              <a:pPr/>
              <a:t>75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159BB88-53FB-4622-8ED6-C82DD01D94A7}" type="slidenum">
              <a:rPr lang="en-US" altLang="en-US" smtClean="0">
                <a:latin typeface="Times New Roman" pitchFamily="18" charset="0"/>
              </a:rPr>
              <a:pPr/>
              <a:t>76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F543CDA-3148-4BF1-895F-AAA91D0CCC53}" type="slidenum">
              <a:rPr lang="en-US" altLang="en-US" smtClean="0">
                <a:latin typeface="Times New Roman" pitchFamily="18" charset="0"/>
              </a:rPr>
              <a:pPr/>
              <a:t>14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B326A52-8FED-4131-9547-B3A7690246C9}" type="slidenum">
              <a:rPr lang="en-US" altLang="en-US" smtClean="0">
                <a:latin typeface="Times New Roman" pitchFamily="18" charset="0"/>
              </a:rPr>
              <a:pPr/>
              <a:t>77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67EE496-336D-4021-B35D-AE5837DD57BD}" type="slidenum">
              <a:rPr lang="en-US" altLang="en-US" smtClean="0">
                <a:latin typeface="Times New Roman" pitchFamily="18" charset="0"/>
              </a:rPr>
              <a:pPr/>
              <a:t>15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10094C8-6836-47AD-8D4E-CD1F8419F15D}" type="slidenum">
              <a:rPr lang="en-US" altLang="en-US" smtClean="0">
                <a:latin typeface="Times New Roman" pitchFamily="18" charset="0"/>
              </a:rPr>
              <a:pPr/>
              <a:t>16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93A7703-967F-46C3-B572-26D7486ED3F3}" type="slidenum">
              <a:rPr lang="en-US" altLang="en-US" smtClean="0">
                <a:latin typeface="Times New Roman" pitchFamily="18" charset="0"/>
              </a:rPr>
              <a:pPr/>
              <a:t>18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" y="1"/>
            <a:ext cx="8722995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8069" y="1645921"/>
            <a:ext cx="12963340" cy="5669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C5FDDD-1FD6-4DF7-8AF5-7C8C006F78A2}" type="datetime1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4ABB8-5B0F-4AA4-B6A6-7C7E2BD089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 userDrawn="1"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10419136" y="274320"/>
            <a:ext cx="32711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9772985" y="1"/>
            <a:ext cx="4765340" cy="105156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19136" y="274320"/>
            <a:ext cx="3054058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F6386-4703-4FB1-926A-B954F88E6580}" type="datetime1">
              <a:rPr lang="en-US" smtClean="0"/>
              <a:pPr/>
              <a:t>4/6/2023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8F058-9003-4658-AA47-7D4800AF7E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University of Utah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B7D8AC-ECD6-44F9-B359-3E9960DC4E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6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0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"/>
            <a:ext cx="10297980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6919" y="1645925"/>
            <a:ext cx="13084493" cy="543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6916" y="7627625"/>
            <a:ext cx="3392276" cy="4381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6503B275-8BCE-439E-9C2A-3EFE483E439D}" type="datetime1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7264" y="7627625"/>
            <a:ext cx="4603803" cy="4381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9133" y="7627625"/>
            <a:ext cx="3392276" cy="4381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75DC763-8AAC-4A07-A453-38B55A3783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3" y="1"/>
            <a:ext cx="14538325" cy="100584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3" y="8046720"/>
            <a:ext cx="14538325" cy="23774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6" cstate="print"/>
          <a:srcRect b="10713"/>
          <a:stretch>
            <a:fillRect/>
          </a:stretch>
        </p:blipFill>
        <p:spPr bwMode="auto">
          <a:xfrm>
            <a:off x="10419136" y="274320"/>
            <a:ext cx="32711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6" cstate="print"/>
          <a:srcRect b="10713"/>
          <a:stretch>
            <a:fillRect/>
          </a:stretch>
        </p:blipFill>
        <p:spPr bwMode="auto">
          <a:xfrm>
            <a:off x="10419136" y="274320"/>
            <a:ext cx="327112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7"/>
          <p:cNvGrpSpPr>
            <a:grpSpLocks/>
          </p:cNvGrpSpPr>
          <p:nvPr/>
        </p:nvGrpSpPr>
        <p:grpSpPr bwMode="auto">
          <a:xfrm>
            <a:off x="9772985" y="1"/>
            <a:ext cx="4765340" cy="105156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6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19136" y="274320"/>
            <a:ext cx="3054058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  <p:sldLayoutId id="2147484506" r:id="rId3"/>
    <p:sldLayoutId id="2147484508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200" dirty="0" smtClean="0">
                <a:latin typeface="Times New Roman" pitchFamily="18" charset="0"/>
                <a:cs typeface="Times New Roman" pitchFamily="18" charset="0"/>
              </a:rPr>
              <a:t>Virtual Memory </a:t>
            </a:r>
            <a:endParaRPr lang="en-US" sz="5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562" y="2286000"/>
            <a:ext cx="12963340" cy="2316479"/>
          </a:xfrm>
        </p:spPr>
        <p:txBody>
          <a:bodyPr/>
          <a:lstStyle/>
          <a:p>
            <a:pPr marL="571500" indent="-571500" algn="l">
              <a:buFont typeface="Arial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 to Virtual </a:t>
            </a: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Demand Paging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creation:  Copy- on write </a:t>
            </a:r>
          </a:p>
          <a:p>
            <a:pPr algn="l"/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ABB8-5B0F-4AA4-B6A6-7C7E2BD089D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4562" y="7467600"/>
            <a:ext cx="2434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Dr. Prabhjot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Chahal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3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2" y="228600"/>
            <a:ext cx="12021881" cy="691514"/>
          </a:xfrm>
        </p:spPr>
        <p:txBody>
          <a:bodyPr/>
          <a:lstStyle/>
          <a:p>
            <a:pPr algn="l" eaLnBrk="1" hangingPunct="1"/>
            <a:r>
              <a:rPr lang="en-US" alt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Shared Library Using Virtual Memory</a:t>
            </a:r>
          </a:p>
        </p:txBody>
      </p:sp>
      <p:pic>
        <p:nvPicPr>
          <p:cNvPr id="122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823" y="1506856"/>
            <a:ext cx="10010243" cy="498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243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26916" y="150496"/>
            <a:ext cx="13084493" cy="691514"/>
          </a:xfrm>
        </p:spPr>
        <p:txBody>
          <a:bodyPr/>
          <a:lstStyle/>
          <a:p>
            <a:pPr algn="l" eaLnBrk="1" hangingPunct="1"/>
            <a:r>
              <a:rPr lang="en-US" alt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Demand Paging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663" y="1152526"/>
            <a:ext cx="6653303" cy="64217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300"/>
              <a:t>Could bring entire process into memory at load time</a:t>
            </a:r>
          </a:p>
          <a:p>
            <a:pPr>
              <a:lnSpc>
                <a:spcPct val="90000"/>
              </a:lnSpc>
            </a:pPr>
            <a:r>
              <a:rPr lang="en-US" altLang="en-US" sz="2300"/>
              <a:t>Or bring a page into memory only when it is needed</a:t>
            </a:r>
          </a:p>
          <a:p>
            <a:pPr lvl="1">
              <a:lnSpc>
                <a:spcPct val="90000"/>
              </a:lnSpc>
            </a:pPr>
            <a:r>
              <a:rPr lang="en-US" altLang="en-US" sz="2300"/>
              <a:t>Less I/O needed, no unnecessary I/O</a:t>
            </a:r>
          </a:p>
          <a:p>
            <a:pPr lvl="1">
              <a:lnSpc>
                <a:spcPct val="90000"/>
              </a:lnSpc>
            </a:pPr>
            <a:r>
              <a:rPr lang="en-US" altLang="en-US" sz="2300"/>
              <a:t>Less memory needed </a:t>
            </a:r>
          </a:p>
          <a:p>
            <a:pPr lvl="1">
              <a:lnSpc>
                <a:spcPct val="90000"/>
              </a:lnSpc>
            </a:pPr>
            <a:r>
              <a:rPr lang="en-US" altLang="en-US" sz="2300"/>
              <a:t>Faster response</a:t>
            </a:r>
          </a:p>
          <a:p>
            <a:pPr lvl="1">
              <a:lnSpc>
                <a:spcPct val="90000"/>
              </a:lnSpc>
            </a:pPr>
            <a:r>
              <a:rPr lang="en-US" altLang="en-US" sz="2300"/>
              <a:t>More users</a:t>
            </a:r>
          </a:p>
          <a:p>
            <a:pPr>
              <a:lnSpc>
                <a:spcPct val="90000"/>
              </a:lnSpc>
            </a:pPr>
            <a:r>
              <a:rPr lang="en-US" altLang="en-US" sz="2300"/>
              <a:t>Similar to paging system with swapping (diagram on right)</a:t>
            </a:r>
          </a:p>
          <a:p>
            <a:pPr>
              <a:lnSpc>
                <a:spcPct val="90000"/>
              </a:lnSpc>
            </a:pPr>
            <a:r>
              <a:rPr lang="en-US" altLang="en-US" sz="2300"/>
              <a:t>Page is needed </a:t>
            </a:r>
            <a:r>
              <a:rPr lang="en-US" altLang="en-US" sz="2300">
                <a:sym typeface="Symbol" pitchFamily="18" charset="2"/>
              </a:rPr>
              <a:t> reference to it</a:t>
            </a:r>
          </a:p>
          <a:p>
            <a:pPr lvl="1">
              <a:lnSpc>
                <a:spcPct val="90000"/>
              </a:lnSpc>
            </a:pPr>
            <a:r>
              <a:rPr lang="en-US" altLang="en-US" sz="2300"/>
              <a:t>invalid reference </a:t>
            </a:r>
            <a:r>
              <a:rPr lang="en-US" altLang="en-US" sz="2300">
                <a:sym typeface="Symbol" pitchFamily="18" charset="2"/>
              </a:rPr>
              <a:t> abort</a:t>
            </a:r>
          </a:p>
          <a:p>
            <a:pPr lvl="1">
              <a:lnSpc>
                <a:spcPct val="90000"/>
              </a:lnSpc>
            </a:pPr>
            <a:r>
              <a:rPr lang="en-US" altLang="en-US" sz="2300">
                <a:sym typeface="Symbol" pitchFamily="18" charset="2"/>
              </a:rPr>
              <a:t>not-in-memory  bring to memory</a:t>
            </a:r>
          </a:p>
          <a:p>
            <a:pPr>
              <a:lnSpc>
                <a:spcPct val="90000"/>
              </a:lnSpc>
            </a:pPr>
            <a:r>
              <a:rPr lang="en-US" altLang="en-US" sz="2300" b="1">
                <a:solidFill>
                  <a:srgbClr val="3366FF"/>
                </a:solidFill>
                <a:sym typeface="Symbol" pitchFamily="18" charset="2"/>
              </a:rPr>
              <a:t>Lazy swapper</a:t>
            </a:r>
            <a:r>
              <a:rPr lang="en-US" altLang="en-US" sz="230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altLang="en-US" sz="2300">
                <a:sym typeface="Symbol" pitchFamily="18" charset="2"/>
              </a:rPr>
              <a:t>– never swaps a page into memory unless page will be needed</a:t>
            </a:r>
          </a:p>
          <a:p>
            <a:pPr lvl="1">
              <a:lnSpc>
                <a:spcPct val="90000"/>
              </a:lnSpc>
            </a:pPr>
            <a:r>
              <a:rPr lang="en-US" altLang="en-US" sz="2300">
                <a:sym typeface="Symbol" pitchFamily="18" charset="2"/>
              </a:rPr>
              <a:t>Swapper that deals with pages is a </a:t>
            </a:r>
            <a:r>
              <a:rPr lang="en-US" altLang="en-US" sz="2300" b="1">
                <a:solidFill>
                  <a:srgbClr val="3366FF"/>
                </a:solidFill>
                <a:sym typeface="Symbol" pitchFamily="18" charset="2"/>
              </a:rPr>
              <a:t>pager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mtClean="0">
              <a:sym typeface="Symbol" pitchFamily="18" charset="2"/>
            </a:endParaRPr>
          </a:p>
        </p:txBody>
      </p:sp>
      <p:pic>
        <p:nvPicPr>
          <p:cNvPr id="13316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014" y="2042160"/>
            <a:ext cx="6166169" cy="426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22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726916" y="241936"/>
            <a:ext cx="13084493" cy="691514"/>
          </a:xfrm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Basic Concepts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34962" y="1373506"/>
            <a:ext cx="12890875" cy="6322694"/>
          </a:xfrm>
        </p:spPr>
        <p:txBody>
          <a:bodyPr/>
          <a:lstStyle/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With swapping, pager guesses which pages will be used before swapping out again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Instead, pager brings in only those pages into memory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How to determine that set of pages?</a:t>
            </a:r>
          </a:p>
          <a:p>
            <a:pPr lvl="1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Need new MMU functionality to implement demand paging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If pages needed are already 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memory resident</a:t>
            </a:r>
          </a:p>
          <a:p>
            <a:pPr lvl="1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No difference from non demand-paging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If page needed and not memory resident</a:t>
            </a:r>
          </a:p>
          <a:p>
            <a:pPr lvl="1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Need to detect and load the page into memory from storage</a:t>
            </a:r>
          </a:p>
          <a:p>
            <a:pPr lvl="2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Without changing program behavior</a:t>
            </a:r>
          </a:p>
          <a:p>
            <a:pPr lvl="2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Without programmer needing to change code</a:t>
            </a:r>
          </a:p>
          <a:p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40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26916" y="211456"/>
            <a:ext cx="13084493" cy="691514"/>
          </a:xfrm>
        </p:spPr>
        <p:txBody>
          <a:bodyPr/>
          <a:lstStyle/>
          <a:p>
            <a:pPr algn="l" eaLnBrk="1" hangingPunct="1"/>
            <a:r>
              <a:rPr lang="en-US" alt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Valid-Invalid Bit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562" y="1255396"/>
            <a:ext cx="13334999" cy="656653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With each page table entry a valid–invalid bit is associated</a:t>
            </a:r>
            <a:b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in-memory – </a:t>
            </a:r>
            <a:r>
              <a:rPr lang="en-US" altLang="en-US" sz="24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memory resident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 not-in-memory)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Initially valid–invalid bit is set to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on all entries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Example of a page table snapshot:</a:t>
            </a:r>
            <a:b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endParaRPr lang="en-US" alt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During MMU address translation, if valid–invalid bit in page table entry is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 page fault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285" y="3429000"/>
            <a:ext cx="4497794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927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67640"/>
            <a:ext cx="10164762" cy="601980"/>
          </a:xfrm>
        </p:spPr>
        <p:txBody>
          <a:bodyPr/>
          <a:lstStyle/>
          <a:p>
            <a:pPr algn="l" eaLnBrk="1" hangingPunct="1"/>
            <a:r>
              <a:rPr lang="en-US" altLang="en-US" sz="2800" b="1" dirty="0">
                <a:solidFill>
                  <a:schemeClr val="bg1"/>
                </a:solidFill>
              </a:rPr>
              <a:t>Page Table When Some Pages </a:t>
            </a:r>
            <a:r>
              <a:rPr lang="en-US" altLang="en-US" sz="2800" b="1" dirty="0" smtClean="0">
                <a:solidFill>
                  <a:schemeClr val="bg1"/>
                </a:solidFill>
              </a:rPr>
              <a:t>are </a:t>
            </a:r>
            <a:r>
              <a:rPr lang="en-US" altLang="en-US" sz="2800" b="1" dirty="0">
                <a:solidFill>
                  <a:schemeClr val="bg1"/>
                </a:solidFill>
              </a:rPr>
              <a:t>Not in Main Memory</a:t>
            </a:r>
          </a:p>
        </p:txBody>
      </p:sp>
      <p:pic>
        <p:nvPicPr>
          <p:cNvPr id="16387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010" y="1409700"/>
            <a:ext cx="7897643" cy="57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499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6916" y="241936"/>
            <a:ext cx="13084493" cy="691514"/>
          </a:xfrm>
        </p:spPr>
        <p:txBody>
          <a:bodyPr/>
          <a:lstStyle/>
          <a:p>
            <a:pPr algn="l" eaLnBrk="1" hangingPunct="1"/>
            <a:r>
              <a:rPr lang="en-US" alt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Page Fault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0926" y="1085850"/>
            <a:ext cx="11350494" cy="638175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If there is a reference to a page, first reference to that page will trap to operating system: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800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</a:t>
            </a:r>
            <a:r>
              <a:rPr lang="en-US" altLang="en-US" sz="28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page fault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Operating system looks at another table to decide:</a:t>
            </a:r>
          </a:p>
          <a:p>
            <a:pPr marL="1136124" lvl="1" indent="-485620">
              <a:lnSpc>
                <a:spcPct val="9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Invalid reference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abort</a:t>
            </a:r>
          </a:p>
          <a:p>
            <a:pPr marL="1136124" lvl="1" indent="-485620">
              <a:lnSpc>
                <a:spcPct val="9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Just not in memory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Find free frame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Swap page into frame via scheduled disk operation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Reset tables to indicate page now in memory</a:t>
            </a:r>
            <a:br>
              <a:rPr lang="en-US" alt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Set validation bit = </a:t>
            </a:r>
            <a:r>
              <a:rPr lang="en-US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endParaRPr lang="en-US" altLang="en-US" sz="28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Restart the instruction that caused the page fault</a:t>
            </a:r>
          </a:p>
        </p:txBody>
      </p:sp>
    </p:spTree>
    <p:extLst>
      <p:ext uri="{BB962C8B-B14F-4D97-AF65-F5344CB8AC3E}">
        <p14:creationId xmlns:p14="http://schemas.microsoft.com/office/powerpoint/2010/main" val="4010147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2" y="226696"/>
            <a:ext cx="13552648" cy="691514"/>
          </a:xfrm>
        </p:spPr>
        <p:txBody>
          <a:bodyPr/>
          <a:lstStyle/>
          <a:p>
            <a:pPr algn="l" eaLnBrk="1" hangingPunct="1"/>
            <a:r>
              <a:rPr lang="en-US" alt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Steps in Handling a Page Fault</a:t>
            </a:r>
          </a:p>
        </p:txBody>
      </p:sp>
      <p:pic>
        <p:nvPicPr>
          <p:cNvPr id="18435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321" y="1461136"/>
            <a:ext cx="9222750" cy="58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432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726916" y="241936"/>
            <a:ext cx="13084493" cy="691514"/>
          </a:xfrm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Aspects of Demand Paging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362968" y="1297306"/>
            <a:ext cx="12307096" cy="5865494"/>
          </a:xfrm>
        </p:spPr>
        <p:txBody>
          <a:bodyPr/>
          <a:lstStyle/>
          <a:p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Extreme case – start process with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pages in memory</a:t>
            </a:r>
          </a:p>
          <a:p>
            <a:pPr lvl="1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OS sets instruction pointer to first instruction of process, non-memory-resident -&gt; page fault</a:t>
            </a:r>
          </a:p>
          <a:p>
            <a:pPr lvl="1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And for every other process pages on first access</a:t>
            </a:r>
          </a:p>
          <a:p>
            <a:pPr lvl="1"/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Pure demand paging</a:t>
            </a:r>
          </a:p>
          <a:p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Actually, a given instruction could access multiple pages -&gt; multiple page faults</a:t>
            </a:r>
          </a:p>
          <a:p>
            <a:pPr lvl="1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Consider fetch and decode of instruction which adds 2 numbers from memory and stores result back to memory</a:t>
            </a:r>
          </a:p>
          <a:p>
            <a:pPr lvl="1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Pain decreased because of 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locality of reference</a:t>
            </a:r>
          </a:p>
          <a:p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Hardware support needed for demand paging</a:t>
            </a:r>
          </a:p>
          <a:p>
            <a:pPr lvl="1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Page table with valid / invalid bit</a:t>
            </a:r>
          </a:p>
          <a:p>
            <a:pPr lvl="1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Secondary memory (swap device with 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swap space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Instruction restart</a:t>
            </a:r>
          </a:p>
        </p:txBody>
      </p:sp>
    </p:spTree>
    <p:extLst>
      <p:ext uri="{BB962C8B-B14F-4D97-AF65-F5344CB8AC3E}">
        <p14:creationId xmlns:p14="http://schemas.microsoft.com/office/powerpoint/2010/main" val="752950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26916" y="241936"/>
            <a:ext cx="13084493" cy="691514"/>
          </a:xfrm>
        </p:spPr>
        <p:txBody>
          <a:bodyPr/>
          <a:lstStyle/>
          <a:p>
            <a:pPr algn="l" eaLnBrk="1" hangingPunct="1"/>
            <a:r>
              <a:rPr lang="en-US" alt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Instruction Restart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1693" y="1388746"/>
            <a:ext cx="12246520" cy="4937760"/>
          </a:xfrm>
        </p:spPr>
        <p:txBody>
          <a:bodyPr/>
          <a:lstStyle/>
          <a:p>
            <a:r>
              <a:rPr lang="en-US" altLang="en-US" smtClean="0"/>
              <a:t>Consider an instruction that could access several different locations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ym typeface="Symbol" pitchFamily="18" charset="2"/>
              </a:rPr>
              <a:t>block move</a:t>
            </a:r>
            <a:br>
              <a:rPr lang="en-US" altLang="en-US" smtClean="0">
                <a:sym typeface="Symbol" pitchFamily="18" charset="2"/>
              </a:rPr>
            </a:br>
            <a:r>
              <a:rPr lang="en-US" altLang="en-US" sz="2300">
                <a:sym typeface="Symbol" pitchFamily="18" charset="2"/>
              </a:rPr>
              <a:t/>
            </a:r>
            <a:br>
              <a:rPr lang="en-US" altLang="en-US" sz="2300">
                <a:sym typeface="Symbol" pitchFamily="18" charset="2"/>
              </a:rPr>
            </a:br>
            <a:r>
              <a:rPr lang="en-US" altLang="en-US" sz="2300">
                <a:sym typeface="Symbol" pitchFamily="18" charset="2"/>
              </a:rPr>
              <a:t/>
            </a:r>
            <a:br>
              <a:rPr lang="en-US" altLang="en-US" sz="2300">
                <a:sym typeface="Symbol" pitchFamily="18" charset="2"/>
              </a:rPr>
            </a:br>
            <a:r>
              <a:rPr lang="en-US" altLang="en-US" sz="2300">
                <a:sym typeface="Symbol" pitchFamily="18" charset="2"/>
              </a:rPr>
              <a:t/>
            </a:r>
            <a:br>
              <a:rPr lang="en-US" altLang="en-US" sz="2300">
                <a:sym typeface="Symbol" pitchFamily="18" charset="2"/>
              </a:rPr>
            </a:br>
            <a:r>
              <a:rPr lang="en-US" altLang="en-US" sz="2300">
                <a:sym typeface="Symbol" pitchFamily="18" charset="2"/>
              </a:rPr>
              <a:t/>
            </a:r>
            <a:br>
              <a:rPr lang="en-US" altLang="en-US" sz="2300">
                <a:sym typeface="Symbol" pitchFamily="18" charset="2"/>
              </a:rPr>
            </a:br>
            <a:endParaRPr lang="en-US" altLang="en-US" sz="2300"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300"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300"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30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mtClean="0">
                <a:sym typeface="Symbol" pitchFamily="18" charset="2"/>
              </a:rPr>
              <a:t>auto increment/decrement location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sym typeface="Symbol" pitchFamily="18" charset="2"/>
              </a:rPr>
              <a:t>Restart the whole operation?</a:t>
            </a:r>
          </a:p>
          <a:p>
            <a:pPr lvl="2">
              <a:lnSpc>
                <a:spcPct val="90000"/>
              </a:lnSpc>
            </a:pPr>
            <a:r>
              <a:rPr lang="en-US" altLang="en-US" smtClean="0">
                <a:sym typeface="Symbol" pitchFamily="18" charset="2"/>
              </a:rPr>
              <a:t>What if source and destination overlap?</a:t>
            </a:r>
          </a:p>
        </p:txBody>
      </p:sp>
      <p:pic>
        <p:nvPicPr>
          <p:cNvPr id="2048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734" y="2293621"/>
            <a:ext cx="2486154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609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2" y="241936"/>
            <a:ext cx="13476447" cy="691514"/>
          </a:xfrm>
        </p:spPr>
        <p:txBody>
          <a:bodyPr/>
          <a:lstStyle/>
          <a:p>
            <a:pPr algn="l" eaLnBrk="1" hangingPunct="1"/>
            <a:r>
              <a:rPr lang="en-US" alt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Performance of Demand Paging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2" y="990600"/>
            <a:ext cx="12387864" cy="7391400"/>
          </a:xfrm>
        </p:spPr>
        <p:txBody>
          <a:bodyPr/>
          <a:lstStyle/>
          <a:p>
            <a:pPr algn="just">
              <a:tabLst>
                <a:tab pos="3078602" algn="l"/>
                <a:tab pos="4063393" algn="l"/>
              </a:tabLst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Stages in Demand Paging (worse case)</a:t>
            </a:r>
          </a:p>
          <a:p>
            <a:pPr algn="just">
              <a:buFont typeface="Arial" pitchFamily="34" charset="0"/>
              <a:buAutoNum type="arabicPeriod"/>
              <a:tabLst>
                <a:tab pos="3078602" algn="l"/>
                <a:tab pos="4063393" algn="l"/>
              </a:tabLst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Trap to the operating system</a:t>
            </a:r>
          </a:p>
          <a:p>
            <a:pPr algn="just">
              <a:buFont typeface="Arial" pitchFamily="34" charset="0"/>
              <a:buAutoNum type="arabicPeriod"/>
              <a:tabLst>
                <a:tab pos="3078602" algn="l"/>
                <a:tab pos="4063393" algn="l"/>
              </a:tabLst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Save the user registers and process state</a:t>
            </a:r>
          </a:p>
          <a:p>
            <a:pPr algn="just">
              <a:buFont typeface="Arial" pitchFamily="34" charset="0"/>
              <a:buAutoNum type="arabicPeriod"/>
              <a:tabLst>
                <a:tab pos="3078602" algn="l"/>
                <a:tab pos="4063393" algn="l"/>
              </a:tabLst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Determine that the interrupt was a page fault</a:t>
            </a:r>
          </a:p>
          <a:p>
            <a:pPr algn="just">
              <a:buFont typeface="Arial" pitchFamily="34" charset="0"/>
              <a:buAutoNum type="arabicPeriod"/>
              <a:tabLst>
                <a:tab pos="3078602" algn="l"/>
                <a:tab pos="4063393" algn="l"/>
              </a:tabLst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Check that the page reference was legal and determine the location of the page on the disk</a:t>
            </a:r>
          </a:p>
          <a:p>
            <a:pPr algn="just">
              <a:buFont typeface="Arial" pitchFamily="34" charset="0"/>
              <a:buAutoNum type="arabicPeriod"/>
              <a:tabLst>
                <a:tab pos="3078602" algn="l"/>
                <a:tab pos="4063393" algn="l"/>
              </a:tabLst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Issue a read from the disk to a free frame:</a:t>
            </a:r>
          </a:p>
          <a:p>
            <a:pPr marL="1136124" lvl="1" indent="-485620" algn="just">
              <a:buFont typeface="Arial" pitchFamily="34" charset="0"/>
              <a:buAutoNum type="arabicPeriod"/>
              <a:tabLst>
                <a:tab pos="3078602" algn="l"/>
                <a:tab pos="4063393" algn="l"/>
              </a:tabLst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Wait in a queue for this device until the read request is serviced</a:t>
            </a:r>
          </a:p>
          <a:p>
            <a:pPr marL="1136124" lvl="1" indent="-485620" algn="just">
              <a:buFont typeface="Arial" pitchFamily="34" charset="0"/>
              <a:buAutoNum type="arabicPeriod"/>
              <a:tabLst>
                <a:tab pos="3078602" algn="l"/>
                <a:tab pos="4063393" algn="l"/>
              </a:tabLst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Wait for the device seek and/or latency time</a:t>
            </a:r>
          </a:p>
          <a:p>
            <a:pPr marL="1136124" lvl="1" indent="-485620" algn="just">
              <a:buFont typeface="Arial" pitchFamily="34" charset="0"/>
              <a:buAutoNum type="arabicPeriod"/>
              <a:tabLst>
                <a:tab pos="3078602" algn="l"/>
                <a:tab pos="4063393" algn="l"/>
              </a:tabLst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Begin the transfer of the page to a free frame</a:t>
            </a:r>
          </a:p>
          <a:p>
            <a:pPr algn="just">
              <a:buFont typeface="Arial" pitchFamily="34" charset="0"/>
              <a:buAutoNum type="arabicPeriod"/>
              <a:tabLst>
                <a:tab pos="3078602" algn="l"/>
                <a:tab pos="4063393" algn="l"/>
              </a:tabLst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While waiting, allocate the CPU to some other user</a:t>
            </a:r>
          </a:p>
          <a:p>
            <a:pPr algn="just">
              <a:buFont typeface="Arial" pitchFamily="34" charset="0"/>
              <a:buAutoNum type="arabicPeriod"/>
              <a:tabLst>
                <a:tab pos="3078602" algn="l"/>
                <a:tab pos="4063393" algn="l"/>
              </a:tabLst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Receive an interrupt from the disk I/O subsystem (I/O completed)</a:t>
            </a:r>
          </a:p>
          <a:p>
            <a:pPr algn="just">
              <a:buFont typeface="Arial" pitchFamily="34" charset="0"/>
              <a:buAutoNum type="arabicPeriod"/>
              <a:tabLst>
                <a:tab pos="3078602" algn="l"/>
                <a:tab pos="4063393" algn="l"/>
              </a:tabLst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Save the registers and process state for the other user</a:t>
            </a:r>
          </a:p>
          <a:p>
            <a:pPr algn="just">
              <a:buFont typeface="Arial" pitchFamily="34" charset="0"/>
              <a:buAutoNum type="arabicPeriod"/>
              <a:tabLst>
                <a:tab pos="3078602" algn="l"/>
                <a:tab pos="4063393" algn="l"/>
              </a:tabLst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Determine that the interrupt was from the disk</a:t>
            </a:r>
          </a:p>
          <a:p>
            <a:pPr algn="just">
              <a:buFont typeface="Arial" pitchFamily="34" charset="0"/>
              <a:buAutoNum type="arabicPeriod"/>
              <a:tabLst>
                <a:tab pos="3078602" algn="l"/>
                <a:tab pos="4063393" algn="l"/>
              </a:tabLst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Correct the page table and other tables to show page is now in memory</a:t>
            </a:r>
          </a:p>
          <a:p>
            <a:pPr algn="just">
              <a:buFont typeface="Arial" pitchFamily="34" charset="0"/>
              <a:buAutoNum type="arabicPeriod"/>
              <a:tabLst>
                <a:tab pos="3078602" algn="l"/>
                <a:tab pos="4063393" algn="l"/>
              </a:tabLst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Wait for the CPU to be allocated to this process again</a:t>
            </a:r>
          </a:p>
          <a:p>
            <a:pPr algn="just">
              <a:buFont typeface="Arial" pitchFamily="34" charset="0"/>
              <a:buAutoNum type="arabicPeriod"/>
              <a:tabLst>
                <a:tab pos="3078602" algn="l"/>
                <a:tab pos="4063393" algn="l"/>
              </a:tabLst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Restore the user registers, process state, and new page table, and then resume the interrupted instruction</a:t>
            </a:r>
          </a:p>
          <a:p>
            <a:pPr algn="just">
              <a:tabLst>
                <a:tab pos="3078602" algn="l"/>
                <a:tab pos="4063393" algn="l"/>
              </a:tabLst>
            </a:pPr>
            <a:endParaRPr lang="en-US" altLang="en-US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403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D8AC-ECD6-44F9-B359-3E9960DC4ED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228600"/>
            <a:ext cx="6396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alt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6962" y="1447800"/>
            <a:ext cx="11887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Background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Demand Paging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Copy-on-Write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Page Replacement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Allocation of Frames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Thrashing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Memory-Mapped Files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Allocating Kernel Memory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Other Considerations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Operating-System Examples</a:t>
            </a:r>
          </a:p>
        </p:txBody>
      </p:sp>
    </p:spTree>
    <p:extLst>
      <p:ext uri="{BB962C8B-B14F-4D97-AF65-F5344CB8AC3E}">
        <p14:creationId xmlns:p14="http://schemas.microsoft.com/office/powerpoint/2010/main" val="35411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8763" y="226696"/>
            <a:ext cx="14443626" cy="691514"/>
          </a:xfrm>
        </p:spPr>
        <p:txBody>
          <a:bodyPr/>
          <a:lstStyle/>
          <a:p>
            <a:pPr algn="l" eaLnBrk="1" hangingPunct="1"/>
            <a:r>
              <a:rPr lang="en-US" alt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Performance of Demand Paging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2776" y="1343026"/>
            <a:ext cx="13195549" cy="5575934"/>
          </a:xfrm>
        </p:spPr>
        <p:txBody>
          <a:bodyPr/>
          <a:lstStyle/>
          <a:p>
            <a:pPr>
              <a:tabLst>
                <a:tab pos="3078602" algn="l"/>
                <a:tab pos="4063393" algn="l"/>
              </a:tabLst>
            </a:pPr>
            <a:r>
              <a:rPr lang="en-US" altLang="en-US" smtClean="0"/>
              <a:t>Three major activities</a:t>
            </a:r>
          </a:p>
          <a:p>
            <a:pPr lvl="1">
              <a:tabLst>
                <a:tab pos="3078602" algn="l"/>
                <a:tab pos="4063393" algn="l"/>
              </a:tabLst>
            </a:pPr>
            <a:r>
              <a:rPr lang="en-US" altLang="en-US" smtClean="0"/>
              <a:t>Service the interrupt – careful coding means just several hundred instructions needed</a:t>
            </a:r>
          </a:p>
          <a:p>
            <a:pPr lvl="1">
              <a:tabLst>
                <a:tab pos="3078602" algn="l"/>
                <a:tab pos="4063393" algn="l"/>
              </a:tabLst>
            </a:pPr>
            <a:r>
              <a:rPr lang="en-US" altLang="en-US" smtClean="0"/>
              <a:t>Read the page – lots of time</a:t>
            </a:r>
          </a:p>
          <a:p>
            <a:pPr lvl="1">
              <a:tabLst>
                <a:tab pos="3078602" algn="l"/>
                <a:tab pos="4063393" algn="l"/>
              </a:tabLst>
            </a:pPr>
            <a:r>
              <a:rPr lang="en-US" altLang="en-US" smtClean="0"/>
              <a:t>Restart the process – again just a small amount of time</a:t>
            </a:r>
          </a:p>
          <a:p>
            <a:pPr>
              <a:tabLst>
                <a:tab pos="3078602" algn="l"/>
                <a:tab pos="4063393" algn="l"/>
              </a:tabLst>
            </a:pPr>
            <a:r>
              <a:rPr lang="en-US" altLang="en-US" smtClean="0"/>
              <a:t>Page Fault Rate 0 </a:t>
            </a:r>
            <a:r>
              <a:rPr lang="en-US" altLang="en-US" smtClean="0">
                <a:sym typeface="Symbol" pitchFamily="18" charset="2"/>
              </a:rPr>
              <a:t> </a:t>
            </a:r>
            <a:r>
              <a:rPr lang="en-US" altLang="en-US" i="1" smtClean="0">
                <a:sym typeface="Symbol" pitchFamily="18" charset="2"/>
              </a:rPr>
              <a:t>p</a:t>
            </a:r>
            <a:r>
              <a:rPr lang="en-US" altLang="en-US" smtClean="0">
                <a:sym typeface="Symbol" pitchFamily="18" charset="2"/>
              </a:rPr>
              <a:t>  1</a:t>
            </a:r>
          </a:p>
          <a:p>
            <a:pPr lvl="1">
              <a:tabLst>
                <a:tab pos="3078602" algn="l"/>
                <a:tab pos="4063393" algn="l"/>
              </a:tabLst>
            </a:pPr>
            <a:r>
              <a:rPr lang="en-US" altLang="en-US" smtClean="0">
                <a:sym typeface="Symbol" pitchFamily="18" charset="2"/>
              </a:rPr>
              <a:t>if </a:t>
            </a:r>
            <a:r>
              <a:rPr lang="en-US" altLang="en-US" i="1" smtClean="0">
                <a:sym typeface="Symbol" pitchFamily="18" charset="2"/>
              </a:rPr>
              <a:t>p</a:t>
            </a:r>
            <a:r>
              <a:rPr lang="en-US" altLang="en-US" smtClean="0">
                <a:sym typeface="Symbol" pitchFamily="18" charset="2"/>
              </a:rPr>
              <a:t> = 0 no page faults </a:t>
            </a:r>
          </a:p>
          <a:p>
            <a:pPr lvl="1">
              <a:tabLst>
                <a:tab pos="3078602" algn="l"/>
                <a:tab pos="4063393" algn="l"/>
              </a:tabLst>
            </a:pPr>
            <a:r>
              <a:rPr lang="en-US" altLang="en-US" smtClean="0">
                <a:sym typeface="Symbol" pitchFamily="18" charset="2"/>
              </a:rPr>
              <a:t>if </a:t>
            </a:r>
            <a:r>
              <a:rPr lang="en-US" altLang="en-US" i="1" smtClean="0">
                <a:sym typeface="Symbol" pitchFamily="18" charset="2"/>
              </a:rPr>
              <a:t>p</a:t>
            </a:r>
            <a:r>
              <a:rPr lang="en-US" altLang="en-US" smtClean="0">
                <a:sym typeface="Symbol" pitchFamily="18" charset="2"/>
              </a:rPr>
              <a:t> = 1, every reference is a fault</a:t>
            </a:r>
          </a:p>
          <a:p>
            <a:pPr>
              <a:tabLst>
                <a:tab pos="3078602" algn="l"/>
                <a:tab pos="4063393" algn="l"/>
              </a:tabLst>
            </a:pPr>
            <a:r>
              <a:rPr lang="en-US" altLang="en-US" smtClean="0">
                <a:sym typeface="Symbol" pitchFamily="18" charset="2"/>
              </a:rPr>
              <a:t>Effective Access Time (EAT)</a:t>
            </a:r>
          </a:p>
          <a:p>
            <a:pPr>
              <a:buNone/>
              <a:tabLst>
                <a:tab pos="3078602" algn="l"/>
                <a:tab pos="4063393" algn="l"/>
              </a:tabLst>
            </a:pPr>
            <a:r>
              <a:rPr lang="en-US" altLang="en-US" smtClean="0">
                <a:sym typeface="Symbol" pitchFamily="18" charset="2"/>
              </a:rPr>
              <a:t>		EAT = (1 – </a:t>
            </a:r>
            <a:r>
              <a:rPr lang="en-US" altLang="en-US" i="1" smtClean="0">
                <a:sym typeface="Symbol" pitchFamily="18" charset="2"/>
              </a:rPr>
              <a:t>p</a:t>
            </a:r>
            <a:r>
              <a:rPr lang="en-US" altLang="en-US" smtClean="0">
                <a:sym typeface="Symbol" pitchFamily="18" charset="2"/>
              </a:rPr>
              <a:t>) x memory access</a:t>
            </a:r>
          </a:p>
          <a:p>
            <a:pPr>
              <a:buNone/>
              <a:tabLst>
                <a:tab pos="3078602" algn="l"/>
                <a:tab pos="4063393" algn="l"/>
              </a:tabLst>
            </a:pPr>
            <a:r>
              <a:rPr lang="en-US" altLang="en-US" smtClean="0">
                <a:sym typeface="Symbol" pitchFamily="18" charset="2"/>
              </a:rPr>
              <a:t>			+ </a:t>
            </a:r>
            <a:r>
              <a:rPr lang="en-US" altLang="en-US" i="1" smtClean="0">
                <a:sym typeface="Symbol" pitchFamily="18" charset="2"/>
              </a:rPr>
              <a:t>p</a:t>
            </a:r>
            <a:r>
              <a:rPr lang="en-US" altLang="en-US" smtClean="0">
                <a:sym typeface="Symbol" pitchFamily="18" charset="2"/>
              </a:rPr>
              <a:t> (page fault overhead</a:t>
            </a:r>
          </a:p>
          <a:p>
            <a:pPr>
              <a:buNone/>
              <a:tabLst>
                <a:tab pos="3078602" algn="l"/>
                <a:tab pos="4063393" algn="l"/>
              </a:tabLst>
            </a:pPr>
            <a:r>
              <a:rPr lang="en-US" altLang="en-US" smtClean="0">
                <a:sym typeface="Symbol" pitchFamily="18" charset="2"/>
              </a:rPr>
              <a:t>			           + swap page out</a:t>
            </a:r>
          </a:p>
          <a:p>
            <a:pPr>
              <a:buNone/>
              <a:tabLst>
                <a:tab pos="3078602" algn="l"/>
                <a:tab pos="4063393" algn="l"/>
              </a:tabLst>
            </a:pPr>
            <a:r>
              <a:rPr lang="en-US" altLang="en-US" smtClean="0">
                <a:sym typeface="Symbol" pitchFamily="18" charset="2"/>
              </a:rPr>
              <a:t>			           + swap page in )</a:t>
            </a:r>
          </a:p>
          <a:p>
            <a:pPr>
              <a:buNone/>
              <a:tabLst>
                <a:tab pos="3078602" algn="l"/>
                <a:tab pos="4063393" algn="l"/>
              </a:tabLst>
            </a:pPr>
            <a:r>
              <a:rPr lang="en-US" altLang="en-US" smtClean="0">
                <a:sym typeface="Symbol" pitchFamily="18" charset="2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413609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6646" y="257176"/>
            <a:ext cx="12324763" cy="691514"/>
          </a:xfrm>
        </p:spPr>
        <p:txBody>
          <a:bodyPr/>
          <a:lstStyle/>
          <a:p>
            <a:pPr algn="l" eaLnBrk="1" hangingPunct="1"/>
            <a:r>
              <a:rPr lang="en-US" altLang="en-US" b="1" dirty="0" smtClean="0">
                <a:solidFill>
                  <a:schemeClr val="bg1"/>
                </a:solidFill>
              </a:rPr>
              <a:t>Demand Paging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2968" y="1282066"/>
            <a:ext cx="12266712" cy="5819774"/>
          </a:xfrm>
        </p:spPr>
        <p:txBody>
          <a:bodyPr/>
          <a:lstStyle/>
          <a:p>
            <a:pPr>
              <a:tabLst>
                <a:tab pos="2522963" algn="l"/>
                <a:tab pos="3241228" algn="l"/>
              </a:tabLst>
            </a:pPr>
            <a:r>
              <a:rPr lang="en-US" altLang="en-US" sz="2800" dirty="0" smtClean="0"/>
              <a:t>Memory access time = 200 nanoseconds</a:t>
            </a:r>
          </a:p>
          <a:p>
            <a:pPr>
              <a:tabLst>
                <a:tab pos="2522963" algn="l"/>
                <a:tab pos="3241228" algn="l"/>
              </a:tabLst>
            </a:pPr>
            <a:r>
              <a:rPr lang="en-US" altLang="en-US" sz="2800" dirty="0" smtClean="0"/>
              <a:t>Average page-fault service time = 8 milliseconds</a:t>
            </a:r>
          </a:p>
          <a:p>
            <a:pPr>
              <a:tabLst>
                <a:tab pos="2522963" algn="l"/>
                <a:tab pos="3241228" algn="l"/>
              </a:tabLst>
            </a:pPr>
            <a:r>
              <a:rPr lang="en-US" altLang="en-US" sz="2800" dirty="0" smtClean="0"/>
              <a:t>EAT = (1 – p) x 200 + p (8 milliseconds) </a:t>
            </a:r>
          </a:p>
          <a:p>
            <a:pPr>
              <a:buNone/>
              <a:tabLst>
                <a:tab pos="2522963" algn="l"/>
                <a:tab pos="3241228" algn="l"/>
              </a:tabLst>
            </a:pPr>
            <a:r>
              <a:rPr lang="en-US" altLang="en-US" sz="2800" dirty="0" smtClean="0"/>
              <a:t>	        = (1 – p  x 200 + p x 8,000,000 </a:t>
            </a:r>
          </a:p>
          <a:p>
            <a:pPr>
              <a:buNone/>
              <a:tabLst>
                <a:tab pos="2522963" algn="l"/>
                <a:tab pos="3241228" algn="l"/>
              </a:tabLst>
            </a:pPr>
            <a:r>
              <a:rPr lang="en-US" altLang="en-US" sz="2800" dirty="0" smtClean="0"/>
              <a:t>              = 200 + p x 7,999,800</a:t>
            </a:r>
          </a:p>
          <a:p>
            <a:pPr>
              <a:tabLst>
                <a:tab pos="2522963" algn="l"/>
                <a:tab pos="3241228" algn="l"/>
              </a:tabLst>
            </a:pPr>
            <a:r>
              <a:rPr lang="en-US" altLang="en-US" sz="2800" dirty="0" smtClean="0"/>
              <a:t>If one access out of 1,000 causes a page fault, then</a:t>
            </a:r>
          </a:p>
          <a:p>
            <a:pPr>
              <a:buNone/>
              <a:tabLst>
                <a:tab pos="2522963" algn="l"/>
                <a:tab pos="3241228" algn="l"/>
              </a:tabLst>
            </a:pPr>
            <a:r>
              <a:rPr lang="en-US" altLang="en-US" sz="2800" dirty="0" smtClean="0"/>
              <a:t>         EAT = 8.2 microseconds. </a:t>
            </a:r>
          </a:p>
          <a:p>
            <a:pPr>
              <a:buNone/>
              <a:tabLst>
                <a:tab pos="2522963" algn="l"/>
                <a:tab pos="3241228" algn="l"/>
              </a:tabLst>
            </a:pPr>
            <a:r>
              <a:rPr lang="en-US" altLang="en-US" sz="2800" dirty="0" smtClean="0"/>
              <a:t>      This is a slowdown by a factor of 40!!</a:t>
            </a:r>
          </a:p>
          <a:p>
            <a:pPr>
              <a:tabLst>
                <a:tab pos="2522963" algn="l"/>
                <a:tab pos="3241228" algn="l"/>
              </a:tabLst>
            </a:pPr>
            <a:r>
              <a:rPr lang="en-US" altLang="en-US" sz="2800" dirty="0" smtClean="0"/>
              <a:t>If want performance degradation &lt; 10 percent</a:t>
            </a:r>
          </a:p>
          <a:p>
            <a:pPr lvl="1">
              <a:tabLst>
                <a:tab pos="2522963" algn="l"/>
                <a:tab pos="3241228" algn="l"/>
              </a:tabLst>
            </a:pPr>
            <a:r>
              <a:rPr lang="en-US" altLang="en-US" dirty="0" smtClean="0"/>
              <a:t>220 &gt; 200 + 7,999,800 x p</a:t>
            </a:r>
            <a:br>
              <a:rPr lang="en-US" altLang="en-US" dirty="0" smtClean="0"/>
            </a:br>
            <a:r>
              <a:rPr lang="en-US" altLang="en-US" dirty="0" smtClean="0"/>
              <a:t>20 &gt; 7,999,800 x p</a:t>
            </a:r>
          </a:p>
          <a:p>
            <a:pPr lvl="1">
              <a:tabLst>
                <a:tab pos="2522963" algn="l"/>
                <a:tab pos="3241228" algn="l"/>
              </a:tabLst>
            </a:pPr>
            <a:r>
              <a:rPr lang="en-US" altLang="en-US" dirty="0" smtClean="0"/>
              <a:t>p &lt; .0000025</a:t>
            </a:r>
          </a:p>
          <a:p>
            <a:pPr lvl="1">
              <a:tabLst>
                <a:tab pos="2522963" algn="l"/>
                <a:tab pos="3241228" algn="l"/>
              </a:tabLst>
            </a:pPr>
            <a:r>
              <a:rPr lang="en-US" altLang="en-US" dirty="0" smtClean="0"/>
              <a:t>&lt; one page fault in every 400,000 memory accesses</a:t>
            </a:r>
          </a:p>
          <a:p>
            <a:pPr>
              <a:buNone/>
              <a:tabLst>
                <a:tab pos="2522963" algn="l"/>
                <a:tab pos="3241228" algn="l"/>
              </a:tabLst>
            </a:pPr>
            <a:r>
              <a:rPr lang="en-US" altLang="en-US" sz="28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4154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827877" y="196216"/>
            <a:ext cx="13084493" cy="691514"/>
          </a:xfrm>
        </p:spPr>
        <p:txBody>
          <a:bodyPr/>
          <a:lstStyle/>
          <a:p>
            <a:pPr algn="l"/>
            <a:r>
              <a:rPr lang="en-US" alt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Demand Paging Optimizations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282200" y="1234440"/>
            <a:ext cx="12044598" cy="6278880"/>
          </a:xfrm>
        </p:spPr>
        <p:txBody>
          <a:bodyPr/>
          <a:lstStyle/>
          <a:p>
            <a:r>
              <a:rPr lang="en-US" altLang="en-US" sz="2300"/>
              <a:t>Swap space I/O faster than file system I/O even if on the same device</a:t>
            </a:r>
          </a:p>
          <a:p>
            <a:pPr lvl="1"/>
            <a:r>
              <a:rPr lang="en-US" altLang="en-US" sz="2300"/>
              <a:t>Swap allocated in larger chunks, less management needed than file system</a:t>
            </a:r>
          </a:p>
          <a:p>
            <a:r>
              <a:rPr lang="en-US" altLang="en-US" sz="2300"/>
              <a:t>Copy entire process image to swap space at process load time</a:t>
            </a:r>
          </a:p>
          <a:p>
            <a:pPr lvl="1"/>
            <a:r>
              <a:rPr lang="en-US" altLang="en-US" sz="2300"/>
              <a:t>Then page in and out of swap space</a:t>
            </a:r>
          </a:p>
          <a:p>
            <a:pPr lvl="1"/>
            <a:r>
              <a:rPr lang="en-US" altLang="en-US" sz="2300"/>
              <a:t>Used in older BSD Unix</a:t>
            </a:r>
          </a:p>
          <a:p>
            <a:r>
              <a:rPr lang="en-US" altLang="en-US" sz="2300"/>
              <a:t>Demand page in from program binary on disk, but discard rather than paging out when freeing frame</a:t>
            </a:r>
          </a:p>
          <a:p>
            <a:pPr lvl="1"/>
            <a:r>
              <a:rPr lang="en-US" altLang="en-US" sz="2300"/>
              <a:t>Used in Solaris and current BSD</a:t>
            </a:r>
          </a:p>
          <a:p>
            <a:pPr lvl="1"/>
            <a:r>
              <a:rPr lang="en-US" altLang="en-US" sz="2300"/>
              <a:t>Still need to write to swap space</a:t>
            </a:r>
          </a:p>
          <a:p>
            <a:pPr lvl="2"/>
            <a:r>
              <a:rPr lang="en-US" altLang="en-US" sz="2300"/>
              <a:t>Pages not associated with a file (like stack and heap) – </a:t>
            </a:r>
            <a:r>
              <a:rPr lang="en-US" altLang="en-US" sz="2300" b="1">
                <a:solidFill>
                  <a:srgbClr val="3366FF"/>
                </a:solidFill>
              </a:rPr>
              <a:t>anonymous</a:t>
            </a:r>
            <a:r>
              <a:rPr lang="en-US" altLang="en-US" sz="2300"/>
              <a:t> </a:t>
            </a:r>
            <a:r>
              <a:rPr lang="en-US" altLang="en-US" sz="2300" b="1">
                <a:solidFill>
                  <a:srgbClr val="3366FF"/>
                </a:solidFill>
              </a:rPr>
              <a:t>memory</a:t>
            </a:r>
          </a:p>
          <a:p>
            <a:pPr lvl="2"/>
            <a:r>
              <a:rPr lang="en-US" altLang="en-US" sz="2300"/>
              <a:t>Pages modified in memory but not yet written back to the file system</a:t>
            </a:r>
          </a:p>
          <a:p>
            <a:r>
              <a:rPr lang="en-US" altLang="en-US" sz="2300"/>
              <a:t>Mobile systems</a:t>
            </a:r>
          </a:p>
          <a:p>
            <a:pPr lvl="1"/>
            <a:r>
              <a:rPr lang="en-US" altLang="en-US" sz="2300"/>
              <a:t>Typically don’t support swapping</a:t>
            </a:r>
          </a:p>
          <a:p>
            <a:pPr lvl="1"/>
            <a:r>
              <a:rPr lang="en-US" altLang="en-US" sz="2300"/>
              <a:t>Instead, demand page from file system and reclaim read-only pages (such as code)</a:t>
            </a:r>
          </a:p>
        </p:txBody>
      </p:sp>
    </p:spTree>
    <p:extLst>
      <p:ext uri="{BB962C8B-B14F-4D97-AF65-F5344CB8AC3E}">
        <p14:creationId xmlns:p14="http://schemas.microsoft.com/office/powerpoint/2010/main" val="1076354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26916" y="150496"/>
            <a:ext cx="13084493" cy="691514"/>
          </a:xfrm>
        </p:spPr>
        <p:txBody>
          <a:bodyPr/>
          <a:lstStyle/>
          <a:p>
            <a:pPr algn="l" eaLnBrk="1" hangingPunct="1"/>
            <a:r>
              <a:rPr lang="en-US" alt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Copy-on-Write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3160" y="1327786"/>
            <a:ext cx="11660948" cy="5436870"/>
          </a:xfrm>
        </p:spPr>
        <p:txBody>
          <a:bodyPr/>
          <a:lstStyle/>
          <a:p>
            <a:r>
              <a:rPr lang="en-US" altLang="en-US" sz="2300" b="1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Copy-on-Write </a:t>
            </a:r>
            <a:r>
              <a:rPr lang="en-US" altLang="en-US" sz="2300" dirty="0">
                <a:latin typeface="Times New Roman" pitchFamily="18" charset="0"/>
                <a:cs typeface="Times New Roman" pitchFamily="18" charset="0"/>
              </a:rPr>
              <a:t>(COW) allows both parent and child processes to initially </a:t>
            </a:r>
            <a:r>
              <a:rPr lang="en-US" altLang="en-US" sz="2300" b="1" i="1" dirty="0">
                <a:latin typeface="Times New Roman" pitchFamily="18" charset="0"/>
                <a:cs typeface="Times New Roman" pitchFamily="18" charset="0"/>
              </a:rPr>
              <a:t>share</a:t>
            </a:r>
            <a:r>
              <a:rPr lang="en-US" altLang="en-US" sz="2300" dirty="0">
                <a:latin typeface="Times New Roman" pitchFamily="18" charset="0"/>
                <a:cs typeface="Times New Roman" pitchFamily="18" charset="0"/>
              </a:rPr>
              <a:t> the same pages in memory</a:t>
            </a:r>
          </a:p>
          <a:p>
            <a:pPr lvl="1"/>
            <a:r>
              <a:rPr lang="en-US" altLang="en-US" sz="2300" dirty="0">
                <a:latin typeface="Times New Roman" pitchFamily="18" charset="0"/>
                <a:cs typeface="Times New Roman" pitchFamily="18" charset="0"/>
              </a:rPr>
              <a:t>If either process modifies a shared page, only then is the page copied</a:t>
            </a:r>
          </a:p>
          <a:p>
            <a:r>
              <a:rPr lang="en-US" altLang="en-US" sz="2300" dirty="0">
                <a:latin typeface="Times New Roman" pitchFamily="18" charset="0"/>
                <a:cs typeface="Times New Roman" pitchFamily="18" charset="0"/>
              </a:rPr>
              <a:t>COW allows more efficient process creation as only modified pages are copied</a:t>
            </a:r>
          </a:p>
          <a:p>
            <a:r>
              <a:rPr lang="en-US" altLang="en-US" sz="2300" dirty="0">
                <a:latin typeface="Times New Roman" pitchFamily="18" charset="0"/>
                <a:cs typeface="Times New Roman" pitchFamily="18" charset="0"/>
              </a:rPr>
              <a:t>In general, free pages are allocated from a </a:t>
            </a:r>
            <a:r>
              <a:rPr lang="en-US" altLang="en-US" sz="2300" b="1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pool</a:t>
            </a:r>
            <a:r>
              <a:rPr lang="en-US" altLang="en-US" sz="2300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3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en-US" sz="2300" b="1" dirty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zero-fill-on-demand </a:t>
            </a:r>
            <a:r>
              <a:rPr lang="en-US" altLang="en-US" sz="2300" dirty="0">
                <a:latin typeface="Times New Roman" pitchFamily="18" charset="0"/>
                <a:cs typeface="Times New Roman" pitchFamily="18" charset="0"/>
              </a:rPr>
              <a:t>pages</a:t>
            </a:r>
          </a:p>
          <a:p>
            <a:pPr lvl="1"/>
            <a:r>
              <a:rPr lang="en-US" altLang="en-US" sz="2300" dirty="0">
                <a:latin typeface="Times New Roman" pitchFamily="18" charset="0"/>
                <a:cs typeface="Times New Roman" pitchFamily="18" charset="0"/>
              </a:rPr>
              <a:t>Pool should always have free frames for fast demand page execution</a:t>
            </a:r>
          </a:p>
          <a:p>
            <a:pPr lvl="2"/>
            <a:r>
              <a:rPr lang="en-US" altLang="en-US" sz="2300" dirty="0">
                <a:latin typeface="Times New Roman" pitchFamily="18" charset="0"/>
                <a:cs typeface="Times New Roman" pitchFamily="18" charset="0"/>
              </a:rPr>
              <a:t>Don’t want to have to free a frame as well as other processing on page fault</a:t>
            </a:r>
          </a:p>
          <a:p>
            <a:pPr lvl="1"/>
            <a:r>
              <a:rPr lang="en-US" altLang="en-US" sz="2300" dirty="0">
                <a:latin typeface="Times New Roman" pitchFamily="18" charset="0"/>
                <a:cs typeface="Times New Roman" pitchFamily="18" charset="0"/>
              </a:rPr>
              <a:t>Why zero-out a page before allocating it?</a:t>
            </a:r>
          </a:p>
          <a:p>
            <a:r>
              <a:rPr lang="en-US" altLang="en-US" sz="2300" dirty="0" err="1">
                <a:latin typeface="Times New Roman" pitchFamily="18" charset="0"/>
                <a:cs typeface="Times New Roman" pitchFamily="18" charset="0"/>
              </a:rPr>
              <a:t>vfork</a:t>
            </a:r>
            <a:r>
              <a:rPr lang="en-US" altLang="en-US" sz="2300" dirty="0">
                <a:latin typeface="Times New Roman" pitchFamily="18" charset="0"/>
                <a:cs typeface="Times New Roman" pitchFamily="18" charset="0"/>
              </a:rPr>
              <a:t>() variation on fork() system call has parent suspend and child using copy-on-write address space of parent</a:t>
            </a:r>
          </a:p>
          <a:p>
            <a:pPr lvl="1"/>
            <a:r>
              <a:rPr lang="en-US" altLang="en-US" sz="2300" dirty="0">
                <a:latin typeface="Times New Roman" pitchFamily="18" charset="0"/>
                <a:cs typeface="Times New Roman" pitchFamily="18" charset="0"/>
              </a:rPr>
              <a:t>Designed to have child call exec()</a:t>
            </a:r>
          </a:p>
          <a:p>
            <a:pPr lvl="1"/>
            <a:r>
              <a:rPr lang="en-US" altLang="en-US" sz="2300" dirty="0">
                <a:latin typeface="Times New Roman" pitchFamily="18" charset="0"/>
                <a:cs typeface="Times New Roman" pitchFamily="18" charset="0"/>
              </a:rPr>
              <a:t>Very efficient</a:t>
            </a:r>
          </a:p>
        </p:txBody>
      </p:sp>
    </p:spTree>
    <p:extLst>
      <p:ext uri="{BB962C8B-B14F-4D97-AF65-F5344CB8AC3E}">
        <p14:creationId xmlns:p14="http://schemas.microsoft.com/office/powerpoint/2010/main" val="495696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4889" y="272416"/>
            <a:ext cx="12387864" cy="691514"/>
          </a:xfrm>
        </p:spPr>
        <p:txBody>
          <a:bodyPr/>
          <a:lstStyle/>
          <a:p>
            <a:pPr algn="l" eaLnBrk="1" hangingPunct="1"/>
            <a:r>
              <a:rPr lang="en-US" altLang="en-US" b="1" dirty="0" smtClean="0">
                <a:solidFill>
                  <a:schemeClr val="bg1"/>
                </a:solidFill>
              </a:rPr>
              <a:t>Before Process 1 Modifies Page C</a:t>
            </a:r>
          </a:p>
        </p:txBody>
      </p:sp>
      <p:pic>
        <p:nvPicPr>
          <p:cNvPr id="26627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405" y="1624966"/>
            <a:ext cx="11668521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762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13448" y="165736"/>
            <a:ext cx="12418153" cy="691514"/>
          </a:xfrm>
        </p:spPr>
        <p:txBody>
          <a:bodyPr/>
          <a:lstStyle/>
          <a:p>
            <a:pPr algn="l" eaLnBrk="1" hangingPunct="1"/>
            <a:r>
              <a:rPr lang="en-US" altLang="en-US" b="1" dirty="0" smtClean="0">
                <a:solidFill>
                  <a:schemeClr val="bg1"/>
                </a:solidFill>
              </a:rPr>
              <a:t>After Process 1 Modifies Page C</a:t>
            </a:r>
          </a:p>
        </p:txBody>
      </p:sp>
      <p:pic>
        <p:nvPicPr>
          <p:cNvPr id="27651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784" y="1583056"/>
            <a:ext cx="10181876" cy="355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354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9624" y="173356"/>
            <a:ext cx="12511540" cy="691514"/>
          </a:xfrm>
        </p:spPr>
        <p:txBody>
          <a:bodyPr/>
          <a:lstStyle/>
          <a:p>
            <a:pPr algn="l" eaLnBrk="1" hangingPunct="1"/>
            <a:r>
              <a:rPr lang="en-US" alt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What Happens if There is no Free Frame?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5397" y="1360171"/>
            <a:ext cx="11607943" cy="5414010"/>
          </a:xfrm>
        </p:spPr>
        <p:txBody>
          <a:bodyPr/>
          <a:lstStyle/>
          <a:p>
            <a:r>
              <a:rPr lang="en-US" altLang="en-US" smtClean="0"/>
              <a:t>Used up by process pages</a:t>
            </a:r>
          </a:p>
          <a:p>
            <a:r>
              <a:rPr lang="en-US" altLang="en-US" smtClean="0"/>
              <a:t>Also in demand from the kernel, I/O buffers, etc</a:t>
            </a:r>
          </a:p>
          <a:p>
            <a:r>
              <a:rPr lang="en-US" altLang="en-US" smtClean="0"/>
              <a:t>How much to allocate to each?</a:t>
            </a:r>
          </a:p>
          <a:p>
            <a:r>
              <a:rPr lang="en-US" altLang="en-US" smtClean="0"/>
              <a:t>Page replacement – find some page in memory, but not really in use, page it out</a:t>
            </a:r>
          </a:p>
          <a:p>
            <a:pPr lvl="1"/>
            <a:r>
              <a:rPr lang="en-US" altLang="en-US" smtClean="0"/>
              <a:t>Algorithm – terminate? swap out? replace the page?</a:t>
            </a:r>
          </a:p>
          <a:p>
            <a:pPr lvl="1"/>
            <a:r>
              <a:rPr lang="en-US" altLang="en-US" smtClean="0"/>
              <a:t>Performance – want an algorithm which will result in minimum number of page faults</a:t>
            </a:r>
          </a:p>
          <a:p>
            <a:r>
              <a:rPr lang="en-US" altLang="en-US" smtClean="0"/>
              <a:t>Same page may be brought into memory several times</a:t>
            </a:r>
          </a:p>
          <a:p>
            <a:pPr>
              <a:buFont typeface="Monotype Sorts" pitchFamily="-84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8434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400" dirty="0" smtClean="0"/>
          </a:p>
          <a:p>
            <a:endParaRPr lang="en-US" sz="4400" dirty="0" smtClean="0"/>
          </a:p>
          <a:p>
            <a:endParaRPr lang="en-US" sz="4400" dirty="0" smtClean="0"/>
          </a:p>
          <a:p>
            <a:pPr marL="3657600" lvl="8" indent="0">
              <a:buNone/>
            </a:pPr>
            <a:r>
              <a:rPr lang="en-US" sz="4400" dirty="0" smtClean="0"/>
              <a:t>Thank You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15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Page Replacement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Allocation of Frame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Thrashing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9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9554" y="226696"/>
            <a:ext cx="12281856" cy="691514"/>
          </a:xfrm>
        </p:spPr>
        <p:txBody>
          <a:bodyPr/>
          <a:lstStyle/>
          <a:p>
            <a:pPr algn="l" eaLnBrk="1" hangingPunct="1"/>
            <a:r>
              <a:rPr lang="en-US" alt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Page Replacement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3544" y="1480186"/>
            <a:ext cx="10348461" cy="5436870"/>
          </a:xfrm>
        </p:spPr>
        <p:txBody>
          <a:bodyPr/>
          <a:lstStyle/>
          <a:p>
            <a:r>
              <a:rPr lang="en-US" altLang="en-US" dirty="0" smtClean="0"/>
              <a:t>Prevent </a:t>
            </a:r>
            <a:r>
              <a:rPr lang="en-US" altLang="en-US" b="1" dirty="0" smtClean="0">
                <a:solidFill>
                  <a:srgbClr val="3366FF"/>
                </a:solidFill>
              </a:rPr>
              <a:t>over-allocation</a:t>
            </a:r>
            <a:r>
              <a:rPr lang="en-US" altLang="en-US" dirty="0" smtClean="0"/>
              <a:t> of memory by modifying page-fault service routine to include page replacement</a:t>
            </a:r>
          </a:p>
          <a:p>
            <a:r>
              <a:rPr lang="en-US" altLang="en-US" dirty="0" smtClean="0"/>
              <a:t>Use </a:t>
            </a:r>
            <a:r>
              <a:rPr lang="en-US" altLang="en-US" b="1" dirty="0" smtClean="0">
                <a:solidFill>
                  <a:srgbClr val="3366FF"/>
                </a:solidFill>
              </a:rPr>
              <a:t>modify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dirty</a:t>
            </a:r>
            <a:r>
              <a:rPr lang="en-US" altLang="en-US" dirty="0" smtClean="0"/>
              <a:t>)</a:t>
            </a:r>
            <a:r>
              <a:rPr lang="en-US" altLang="en-US" b="1" dirty="0" smtClean="0">
                <a:solidFill>
                  <a:srgbClr val="3366FF"/>
                </a:solidFill>
              </a:rPr>
              <a:t> bit </a:t>
            </a:r>
            <a:r>
              <a:rPr lang="en-US" altLang="en-US" dirty="0" smtClean="0"/>
              <a:t>to reduce overhead of page transfers – only modified pages are written to disk</a:t>
            </a:r>
          </a:p>
          <a:p>
            <a:r>
              <a:rPr lang="en-US" altLang="en-US" dirty="0" smtClean="0"/>
              <a:t>Page replacement completes separation between logical memory and physical memory – large virtual memory can be provided on a smaller 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309811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describe the benefits of a virtual memory system</a:t>
            </a:r>
          </a:p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explain the concepts of demand paging, page-replacement algorithms, and allocation of page frames</a:t>
            </a:r>
          </a:p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discuss the principle of the working-set model</a:t>
            </a:r>
          </a:p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examine the relationship between shared memory and memory-mapped files</a:t>
            </a:r>
          </a:p>
          <a:p>
            <a:pPr marL="457200" indent="-457200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explore how kernel memory is managed</a:t>
            </a:r>
          </a:p>
          <a:p>
            <a:pPr algn="l">
              <a:lnSpc>
                <a:spcPct val="150000"/>
              </a:lnSpc>
            </a:pPr>
            <a:endParaRPr lang="en-US" alt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ABB8-5B0F-4AA4-B6A6-7C7E2BD089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80034" y="226696"/>
            <a:ext cx="12231376" cy="691514"/>
          </a:xfrm>
        </p:spPr>
        <p:txBody>
          <a:bodyPr/>
          <a:lstStyle/>
          <a:p>
            <a:pPr algn="l" eaLnBrk="1" hangingPunct="1"/>
            <a:r>
              <a:rPr lang="en-US" alt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Need For Page Replacement</a:t>
            </a:r>
          </a:p>
        </p:txBody>
      </p:sp>
      <p:pic>
        <p:nvPicPr>
          <p:cNvPr id="30723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128" y="1430656"/>
            <a:ext cx="9846182" cy="541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598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6330" y="196216"/>
            <a:ext cx="12095079" cy="691514"/>
          </a:xfrm>
        </p:spPr>
        <p:txBody>
          <a:bodyPr/>
          <a:lstStyle/>
          <a:p>
            <a:pPr algn="l" eaLnBrk="1" hangingPunct="1"/>
            <a:r>
              <a:rPr lang="en-US" alt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Basic Page Replacement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3736" y="1346836"/>
            <a:ext cx="12168276" cy="5349240"/>
          </a:xfrm>
        </p:spPr>
        <p:txBody>
          <a:bodyPr/>
          <a:lstStyle/>
          <a:p>
            <a:pPr marL="539829" indent="-539829">
              <a:buFont typeface="Monotype Sorts" pitchFamily="-84" charset="2"/>
              <a:buAutoNum type="arabicPeriod"/>
            </a:pPr>
            <a:r>
              <a:rPr lang="en-US" altLang="en-US" sz="2400" dirty="0" smtClean="0"/>
              <a:t>Find the location of the desired page on disk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 marL="539829" indent="-539829">
              <a:buFont typeface="Monotype Sorts" pitchFamily="-84" charset="2"/>
              <a:buAutoNum type="arabicPeriod"/>
            </a:pPr>
            <a:r>
              <a:rPr lang="en-US" altLang="en-US" sz="2400" dirty="0" smtClean="0"/>
              <a:t>Find a free frame:</a:t>
            </a:r>
            <a:br>
              <a:rPr lang="en-US" altLang="en-US" sz="2400" dirty="0" smtClean="0"/>
            </a:br>
            <a:r>
              <a:rPr lang="en-US" altLang="en-US" sz="2400" dirty="0" smtClean="0"/>
              <a:t>   -  If there is a free frame, use it</a:t>
            </a:r>
            <a:br>
              <a:rPr lang="en-US" altLang="en-US" sz="2400" dirty="0" smtClean="0"/>
            </a:br>
            <a:r>
              <a:rPr lang="en-US" altLang="en-US" sz="2400" dirty="0" smtClean="0"/>
              <a:t>   -  If there is no free frame, use a page replacement algorithm to select a 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victim</a:t>
            </a:r>
            <a:r>
              <a:rPr lang="en-US" altLang="en-US" sz="2400" dirty="0" smtClean="0">
                <a:solidFill>
                  <a:srgbClr val="3366FF"/>
                </a:solidFill>
              </a:rPr>
              <a:t> 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frame</a:t>
            </a:r>
            <a:br>
              <a:rPr lang="en-US" altLang="en-US" sz="2400" b="1" dirty="0" smtClean="0">
                <a:solidFill>
                  <a:srgbClr val="3366FF"/>
                </a:solidFill>
              </a:rPr>
            </a:br>
            <a:r>
              <a:rPr lang="en-US" altLang="en-US" sz="2400" b="1" dirty="0" smtClean="0">
                <a:solidFill>
                  <a:srgbClr val="3366FF"/>
                </a:solidFill>
              </a:rPr>
              <a:t>	- </a:t>
            </a:r>
            <a:r>
              <a:rPr lang="en-US" altLang="en-US" sz="2400" dirty="0" smtClean="0"/>
              <a:t>Write victim frame to disk if dirty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 marL="539829" indent="-539829">
              <a:buFont typeface="Monotype Sorts" pitchFamily="-84" charset="2"/>
              <a:buAutoNum type="arabicPeriod"/>
            </a:pPr>
            <a:r>
              <a:rPr lang="en-US" altLang="en-US" sz="2400" dirty="0" smtClean="0"/>
              <a:t>Bring  the desired page into the (newly) free frame; update the page and frame tables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 marL="539829" indent="-539829">
              <a:buFont typeface="Monotype Sorts" pitchFamily="-84" charset="2"/>
              <a:buAutoNum type="arabicPeriod"/>
            </a:pPr>
            <a:r>
              <a:rPr lang="en-US" altLang="en-US" sz="2400" dirty="0" smtClean="0"/>
              <a:t>Continue the process by restarting the instruction that caused the trap</a:t>
            </a:r>
          </a:p>
          <a:p>
            <a:pPr marL="539829" indent="-539829">
              <a:buFont typeface="Monotype Sorts" pitchFamily="-84" charset="2"/>
              <a:buAutoNum type="arabicPeriod"/>
            </a:pPr>
            <a:endParaRPr lang="en-US" altLang="en-US" sz="2400" dirty="0" smtClean="0"/>
          </a:p>
          <a:p>
            <a:pPr marL="539829" indent="-539829">
              <a:buNone/>
            </a:pPr>
            <a:r>
              <a:rPr lang="en-US" altLang="en-US" sz="2400" dirty="0" smtClean="0"/>
              <a:t>Note now potentially 2 page transfers for page fault – increasing EAT</a:t>
            </a:r>
          </a:p>
        </p:txBody>
      </p:sp>
    </p:spTree>
    <p:extLst>
      <p:ext uri="{BB962C8B-B14F-4D97-AF65-F5344CB8AC3E}">
        <p14:creationId xmlns:p14="http://schemas.microsoft.com/office/powerpoint/2010/main" val="1628898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466" y="211456"/>
            <a:ext cx="12185943" cy="691514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Page Replacement</a:t>
            </a:r>
          </a:p>
        </p:txBody>
      </p:sp>
      <p:pic>
        <p:nvPicPr>
          <p:cNvPr id="32771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857" y="1468756"/>
            <a:ext cx="996481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909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2" y="196216"/>
            <a:ext cx="13992305" cy="691514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Page and Frame Replacement Algorithms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3160" y="1360171"/>
            <a:ext cx="11903254" cy="5878830"/>
          </a:xfrm>
        </p:spPr>
        <p:txBody>
          <a:bodyPr/>
          <a:lstStyle/>
          <a:p>
            <a:pPr>
              <a:tabLst>
                <a:tab pos="4474476" algn="ctr"/>
              </a:tabLst>
            </a:pPr>
            <a:r>
              <a:rPr lang="en-US" altLang="en-US" sz="24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Frame-allocation algorithm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determines </a:t>
            </a:r>
          </a:p>
          <a:p>
            <a:pPr lvl="1">
              <a:tabLst>
                <a:tab pos="4474476" algn="ctr"/>
              </a:tabLst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How many frames to give each process</a:t>
            </a:r>
          </a:p>
          <a:p>
            <a:pPr lvl="1">
              <a:tabLst>
                <a:tab pos="4474476" algn="ctr"/>
              </a:tabLst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Which frames to replace</a:t>
            </a:r>
          </a:p>
          <a:p>
            <a:pPr>
              <a:tabLst>
                <a:tab pos="4474476" algn="ctr"/>
              </a:tabLst>
            </a:pPr>
            <a:r>
              <a:rPr lang="en-US" altLang="en-US" sz="24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Page-replacement algorithm</a:t>
            </a:r>
          </a:p>
          <a:p>
            <a:pPr lvl="1">
              <a:tabLst>
                <a:tab pos="4474476" algn="ctr"/>
              </a:tabLst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Want lowest page-fault rate on both first access and re-access</a:t>
            </a:r>
          </a:p>
          <a:p>
            <a:pPr>
              <a:tabLst>
                <a:tab pos="4474476" algn="ctr"/>
              </a:tabLst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Evaluate algorithm by running it on a particular string of memory references (reference string) and computing the number of page faults on that string</a:t>
            </a:r>
          </a:p>
          <a:p>
            <a:pPr lvl="1">
              <a:tabLst>
                <a:tab pos="4474476" algn="ctr"/>
              </a:tabLst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String is just page numbers, not full addresses</a:t>
            </a:r>
          </a:p>
          <a:p>
            <a:pPr lvl="1">
              <a:tabLst>
                <a:tab pos="4474476" algn="ctr"/>
              </a:tabLst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Repeated access to the same page does not cause a page fault</a:t>
            </a:r>
          </a:p>
          <a:p>
            <a:pPr lvl="1">
              <a:tabLst>
                <a:tab pos="4474476" algn="ctr"/>
              </a:tabLst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Results depend on number of frames available</a:t>
            </a:r>
          </a:p>
          <a:p>
            <a:pPr>
              <a:tabLst>
                <a:tab pos="4474476" algn="ctr"/>
              </a:tabLst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In all our examples, the </a:t>
            </a:r>
            <a:r>
              <a:rPr lang="en-US" altLang="en-US" sz="24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reference string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of referenced page numbers is </a:t>
            </a:r>
          </a:p>
          <a:p>
            <a:pPr>
              <a:buNone/>
              <a:tabLst>
                <a:tab pos="4474476" algn="ctr"/>
              </a:tabLst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	               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7,0,1,2,0,3,0,4,2,3,0,3,0,3,2,1,2,0,1,7,0,1</a:t>
            </a:r>
          </a:p>
        </p:txBody>
      </p:sp>
    </p:spTree>
    <p:extLst>
      <p:ext uri="{BB962C8B-B14F-4D97-AF65-F5344CB8AC3E}">
        <p14:creationId xmlns:p14="http://schemas.microsoft.com/office/powerpoint/2010/main" val="1285759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2" y="118110"/>
            <a:ext cx="14506245" cy="691516"/>
          </a:xfrm>
        </p:spPr>
        <p:txBody>
          <a:bodyPr/>
          <a:lstStyle/>
          <a:p>
            <a:pPr algn="l" eaLnBrk="1" hangingPunct="1"/>
            <a:r>
              <a:rPr lang="en-US" alt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Graph of Page Faults Versus The Number of Frames</a:t>
            </a: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823" y="1485900"/>
            <a:ext cx="9611448" cy="426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612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6742" y="211456"/>
            <a:ext cx="12435820" cy="691514"/>
          </a:xfrm>
        </p:spPr>
        <p:txBody>
          <a:bodyPr/>
          <a:lstStyle/>
          <a:p>
            <a:pPr algn="l" eaLnBrk="1" hangingPunct="1"/>
            <a:r>
              <a:rPr lang="en-US" altLang="en-US" b="1" dirty="0" smtClean="0"/>
              <a:t>First-In-First-Out (FIFO) Algorithm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3736" y="1263016"/>
            <a:ext cx="11580180" cy="6915150"/>
          </a:xfrm>
        </p:spPr>
        <p:txBody>
          <a:bodyPr/>
          <a:lstStyle/>
          <a:p>
            <a:r>
              <a:rPr lang="en-US" altLang="en-US" smtClean="0"/>
              <a:t>Reference string: </a:t>
            </a:r>
            <a:r>
              <a:rPr lang="en-US" altLang="en-US" b="1" smtClean="0">
                <a:solidFill>
                  <a:srgbClr val="FF0000"/>
                </a:solidFill>
              </a:rPr>
              <a:t>7,0,1,2,0,3,0,4,2,3,0,3,0,3,2,1,2,0,1,7,0,1</a:t>
            </a:r>
            <a:endParaRPr lang="en-US" altLang="en-US" smtClean="0"/>
          </a:p>
          <a:p>
            <a:r>
              <a:rPr lang="en-US" altLang="en-US" smtClean="0"/>
              <a:t>3 frames (3 pages can be in memory at a time per process)</a:t>
            </a:r>
          </a:p>
          <a:p>
            <a:pPr>
              <a:buFont typeface="Monotype Sorts" pitchFamily="-84" charset="2"/>
              <a:buNone/>
            </a:pPr>
            <a:endParaRPr lang="en-US" altLang="en-US" smtClean="0"/>
          </a:p>
          <a:p>
            <a:pPr>
              <a:buFont typeface="Monotype Sorts" pitchFamily="-84" charset="2"/>
              <a:buNone/>
            </a:pPr>
            <a:endParaRPr lang="en-US" altLang="en-US" smtClean="0"/>
          </a:p>
          <a:p>
            <a:pPr>
              <a:buFont typeface="Monotype Sorts" pitchFamily="-84" charset="2"/>
              <a:buNone/>
            </a:pP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  <a:p>
            <a:pPr>
              <a:buFont typeface="Monotype Sorts" pitchFamily="-84" charset="2"/>
              <a:buNone/>
            </a:pPr>
            <a:endParaRPr lang="en-US" altLang="en-US" sz="1100"/>
          </a:p>
          <a:p>
            <a:pPr>
              <a:buFont typeface="Monotype Sorts" pitchFamily="-84" charset="2"/>
              <a:buNone/>
            </a:pPr>
            <a:endParaRPr lang="en-US" altLang="en-US" sz="1100"/>
          </a:p>
          <a:p>
            <a:pPr>
              <a:buFont typeface="Monotype Sorts" pitchFamily="-84" charset="2"/>
              <a:buNone/>
            </a:pPr>
            <a:endParaRPr lang="en-US" altLang="en-US" smtClean="0"/>
          </a:p>
          <a:p>
            <a:r>
              <a:rPr lang="en-US" altLang="en-US" smtClean="0"/>
              <a:t>Can vary by reference string: consider 1,2,3,4,1,2,5,1,2,3,4,5</a:t>
            </a:r>
          </a:p>
          <a:p>
            <a:pPr lvl="1"/>
            <a:r>
              <a:rPr lang="en-US" altLang="en-US" smtClean="0"/>
              <a:t>Adding more frames can cause more page faults!</a:t>
            </a:r>
          </a:p>
          <a:p>
            <a:pPr lvl="2"/>
            <a:r>
              <a:rPr lang="en-US" altLang="en-US" b="1" smtClean="0">
                <a:solidFill>
                  <a:srgbClr val="3366FF"/>
                </a:solidFill>
              </a:rPr>
              <a:t>Belady</a:t>
            </a:r>
            <a:r>
              <a:rPr lang="ja-JP" altLang="en-US" b="1" smtClean="0">
                <a:solidFill>
                  <a:srgbClr val="3366FF"/>
                </a:solidFill>
              </a:rPr>
              <a:t>’</a:t>
            </a:r>
            <a:r>
              <a:rPr lang="en-US" altLang="ja-JP" b="1" smtClean="0">
                <a:solidFill>
                  <a:srgbClr val="3366FF"/>
                </a:solidFill>
              </a:rPr>
              <a:t>s Anomaly</a:t>
            </a:r>
            <a:endParaRPr lang="en-US" altLang="en-US" sz="1100"/>
          </a:p>
          <a:p>
            <a:r>
              <a:rPr lang="en-US" altLang="en-US" smtClean="0"/>
              <a:t>How to track ages of pages? </a:t>
            </a:r>
          </a:p>
          <a:p>
            <a:pPr lvl="1"/>
            <a:r>
              <a:rPr lang="en-US" altLang="en-US" smtClean="0"/>
              <a:t>Just use a FIFO queue</a:t>
            </a:r>
          </a:p>
        </p:txBody>
      </p:sp>
      <p:sp>
        <p:nvSpPr>
          <p:cNvPr id="35844" name="Text Box 16"/>
          <p:cNvSpPr txBox="1">
            <a:spLocks noChangeArrowheads="1"/>
          </p:cNvSpPr>
          <p:nvPr/>
        </p:nvSpPr>
        <p:spPr bwMode="auto">
          <a:xfrm>
            <a:off x="2562856" y="4273520"/>
            <a:ext cx="1711844" cy="40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94" tIns="65048" rIns="130094" bIns="6504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15 page faults</a:t>
            </a:r>
          </a:p>
        </p:txBody>
      </p:sp>
      <p:pic>
        <p:nvPicPr>
          <p:cNvPr id="3584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980" y="2225040"/>
            <a:ext cx="8470594" cy="203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668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675" y="257176"/>
            <a:ext cx="12297000" cy="691514"/>
          </a:xfrm>
        </p:spPr>
        <p:txBody>
          <a:bodyPr/>
          <a:lstStyle/>
          <a:p>
            <a:pPr algn="l" eaLnBrk="1" hangingPunct="1"/>
            <a:r>
              <a:rPr lang="en-US" altLang="en-US" smtClean="0"/>
              <a:t>FIFO Illustrating Belady</a:t>
            </a:r>
            <a:r>
              <a:rPr lang="ja-JP" altLang="en-US" smtClean="0"/>
              <a:t>’</a:t>
            </a:r>
            <a:r>
              <a:rPr lang="en-US" altLang="ja-JP" smtClean="0"/>
              <a:t>s Anomaly</a:t>
            </a:r>
            <a:endParaRPr lang="en-US" altLang="en-US" smtClean="0"/>
          </a:p>
        </p:txBody>
      </p:sp>
      <p:pic>
        <p:nvPicPr>
          <p:cNvPr id="36867" name="Picture 1" descr="9_1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212" y="1564006"/>
            <a:ext cx="9025877" cy="487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302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1335" y="165736"/>
            <a:ext cx="12620074" cy="691514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Optimal Algorithm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3544" y="1343026"/>
            <a:ext cx="13084493" cy="5436870"/>
          </a:xfrm>
        </p:spPr>
        <p:txBody>
          <a:bodyPr/>
          <a:lstStyle/>
          <a:p>
            <a:pPr>
              <a:tabLst>
                <a:tab pos="2687847" algn="l"/>
              </a:tabLst>
            </a:pPr>
            <a:r>
              <a:rPr lang="en-US" altLang="en-US" smtClean="0"/>
              <a:t>Replace page that will not be used for longest period of time</a:t>
            </a:r>
          </a:p>
          <a:p>
            <a:pPr lvl="1">
              <a:tabLst>
                <a:tab pos="2687847" algn="l"/>
              </a:tabLst>
            </a:pPr>
            <a:r>
              <a:rPr lang="en-US" altLang="en-US" smtClean="0"/>
              <a:t>9 is optimal for the example</a:t>
            </a:r>
          </a:p>
          <a:p>
            <a:pPr>
              <a:tabLst>
                <a:tab pos="2687847" algn="l"/>
              </a:tabLst>
            </a:pPr>
            <a:r>
              <a:rPr lang="en-US" altLang="en-US" smtClean="0"/>
              <a:t>How do you know this?</a:t>
            </a:r>
          </a:p>
          <a:p>
            <a:pPr lvl="1">
              <a:tabLst>
                <a:tab pos="2687847" algn="l"/>
              </a:tabLst>
            </a:pPr>
            <a:r>
              <a:rPr lang="en-US" altLang="en-US" smtClean="0"/>
              <a:t>Can</a:t>
            </a:r>
            <a:r>
              <a:rPr lang="ja-JP" altLang="en-US" smtClean="0"/>
              <a:t>’</a:t>
            </a:r>
            <a:r>
              <a:rPr lang="en-US" altLang="ja-JP" smtClean="0"/>
              <a:t>t read the future</a:t>
            </a:r>
            <a:endParaRPr lang="en-US" altLang="en-US" smtClean="0"/>
          </a:p>
          <a:p>
            <a:pPr>
              <a:tabLst>
                <a:tab pos="2687847" algn="l"/>
              </a:tabLst>
            </a:pPr>
            <a:r>
              <a:rPr lang="en-US" altLang="en-US" smtClean="0"/>
              <a:t>Used for measuring how well your algorithm performs</a:t>
            </a:r>
          </a:p>
        </p:txBody>
      </p:sp>
      <p:pic>
        <p:nvPicPr>
          <p:cNvPr id="3789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400" y="3790951"/>
            <a:ext cx="9952191" cy="2526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115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75702" y="196216"/>
            <a:ext cx="12201087" cy="691514"/>
          </a:xfrm>
        </p:spPr>
        <p:txBody>
          <a:bodyPr/>
          <a:lstStyle/>
          <a:p>
            <a:pPr algn="l" eaLnBrk="1" hangingPunct="1"/>
            <a:r>
              <a:rPr lang="en-US" altLang="en-US" b="1" dirty="0" smtClean="0"/>
              <a:t>Least Recently Used (LRU) Algorithm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3448" y="872491"/>
            <a:ext cx="11852773" cy="5802630"/>
          </a:xfrm>
        </p:spPr>
        <p:txBody>
          <a:bodyPr/>
          <a:lstStyle/>
          <a:p>
            <a:pPr>
              <a:buFont typeface="Monotype Sorts" pitchFamily="-84" charset="2"/>
              <a:buNone/>
              <a:defRPr/>
            </a:pPr>
            <a:endParaRPr lang="en-US" altLang="en-US" sz="2400" dirty="0" smtClean="0"/>
          </a:p>
          <a:p>
            <a:pPr>
              <a:defRPr/>
            </a:pPr>
            <a:r>
              <a:rPr lang="en-US" altLang="en-US" sz="2400" dirty="0" smtClean="0"/>
              <a:t>Use past knowledge rather than future</a:t>
            </a:r>
          </a:p>
          <a:p>
            <a:pPr>
              <a:defRPr/>
            </a:pPr>
            <a:r>
              <a:rPr lang="en-US" altLang="en-US" sz="2400" dirty="0" smtClean="0"/>
              <a:t>Replace page that has not been used in the most amount of time</a:t>
            </a:r>
          </a:p>
          <a:p>
            <a:pPr>
              <a:defRPr/>
            </a:pPr>
            <a:r>
              <a:rPr lang="en-US" altLang="en-US" sz="2400" dirty="0" smtClean="0"/>
              <a:t>Associate time of last use with each page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sz="2400" dirty="0" smtClean="0"/>
          </a:p>
          <a:p>
            <a:pPr>
              <a:buFont typeface="Monotype Sorts" pitchFamily="-84" charset="2"/>
              <a:buNone/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sz="2400" dirty="0" smtClean="0"/>
          </a:p>
          <a:p>
            <a:pPr marL="0" indent="0">
              <a:buNone/>
              <a:defRPr/>
            </a:pPr>
            <a:endParaRPr lang="en-US" altLang="en-US" sz="2400" dirty="0" smtClean="0"/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r>
              <a:rPr lang="en-US" altLang="en-US" sz="2400" dirty="0" smtClean="0"/>
              <a:t>12 faults – better than FIFO but worse than OPT</a:t>
            </a:r>
          </a:p>
          <a:p>
            <a:pPr>
              <a:defRPr/>
            </a:pPr>
            <a:r>
              <a:rPr lang="en-US" altLang="en-US" sz="2400" dirty="0" smtClean="0"/>
              <a:t>Generally good algorithm and frequently used</a:t>
            </a:r>
          </a:p>
          <a:p>
            <a:pPr>
              <a:defRPr/>
            </a:pPr>
            <a:r>
              <a:rPr lang="en-US" altLang="en-US" sz="2400" dirty="0" smtClean="0"/>
              <a:t>But how to implement?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sz="2400" dirty="0" smtClean="0"/>
          </a:p>
        </p:txBody>
      </p:sp>
      <p:pic>
        <p:nvPicPr>
          <p:cNvPr id="38916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579" y="2836546"/>
            <a:ext cx="10974416" cy="2261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332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26916" y="211456"/>
            <a:ext cx="13084493" cy="691514"/>
          </a:xfrm>
        </p:spPr>
        <p:txBody>
          <a:bodyPr/>
          <a:lstStyle/>
          <a:p>
            <a:pPr eaLnBrk="1" hangingPunct="1"/>
            <a:r>
              <a:rPr lang="en-US" altLang="en-US" smtClean="0"/>
              <a:t>LRU Algorithm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3544" y="1141096"/>
            <a:ext cx="11963830" cy="6296024"/>
          </a:xfrm>
        </p:spPr>
        <p:txBody>
          <a:bodyPr/>
          <a:lstStyle/>
          <a:p>
            <a:r>
              <a:rPr lang="en-US" altLang="en-US" sz="2400" dirty="0" smtClean="0"/>
              <a:t>Counter implementation</a:t>
            </a:r>
          </a:p>
          <a:p>
            <a:pPr lvl="1"/>
            <a:r>
              <a:rPr lang="en-US" altLang="en-US" sz="2400" dirty="0" smtClean="0"/>
              <a:t>Every page entry has a counter; every time page is referenced through this entry, copy the clock into the counter</a:t>
            </a:r>
          </a:p>
          <a:p>
            <a:pPr lvl="1"/>
            <a:r>
              <a:rPr lang="en-US" altLang="en-US" sz="2400" dirty="0" smtClean="0"/>
              <a:t>When a page needs to be changed, look at the counters to find smallest value</a:t>
            </a:r>
          </a:p>
          <a:p>
            <a:pPr lvl="2"/>
            <a:r>
              <a:rPr lang="en-US" altLang="en-US" dirty="0" smtClean="0"/>
              <a:t>Search through table needed</a:t>
            </a:r>
          </a:p>
          <a:p>
            <a:r>
              <a:rPr lang="en-US" altLang="en-US" sz="2400" dirty="0" smtClean="0"/>
              <a:t>Stack implementation</a:t>
            </a:r>
          </a:p>
          <a:p>
            <a:pPr lvl="1"/>
            <a:r>
              <a:rPr lang="en-US" altLang="en-US" sz="2400" dirty="0" smtClean="0"/>
              <a:t>Keep a stack of page numbers in a double link form:</a:t>
            </a:r>
          </a:p>
          <a:p>
            <a:pPr lvl="1"/>
            <a:r>
              <a:rPr lang="en-US" altLang="en-US" sz="2400" dirty="0" smtClean="0"/>
              <a:t>Page referenced:</a:t>
            </a:r>
          </a:p>
          <a:p>
            <a:pPr lvl="2"/>
            <a:r>
              <a:rPr lang="en-US" altLang="en-US" dirty="0" smtClean="0"/>
              <a:t>move it to the top</a:t>
            </a:r>
          </a:p>
          <a:p>
            <a:pPr lvl="2"/>
            <a:r>
              <a:rPr lang="en-US" altLang="en-US" dirty="0" smtClean="0"/>
              <a:t>requires 6 pointers to be changed</a:t>
            </a:r>
          </a:p>
          <a:p>
            <a:pPr lvl="1"/>
            <a:r>
              <a:rPr lang="en-US" altLang="en-US" sz="2400" dirty="0" smtClean="0"/>
              <a:t>But each update more expensive</a:t>
            </a:r>
          </a:p>
          <a:p>
            <a:pPr lvl="1"/>
            <a:r>
              <a:rPr lang="en-US" altLang="en-US" sz="2400" dirty="0" smtClean="0"/>
              <a:t>No search for replacement</a:t>
            </a:r>
          </a:p>
          <a:p>
            <a:r>
              <a:rPr lang="en-US" altLang="en-US" sz="2400" dirty="0" smtClean="0"/>
              <a:t>LRU and OPT are cases of 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stack algorithms </a:t>
            </a:r>
            <a:r>
              <a:rPr lang="en-US" altLang="en-US" sz="2400" dirty="0" smtClean="0"/>
              <a:t>that don</a:t>
            </a:r>
            <a:r>
              <a:rPr lang="ja-JP" altLang="en-US" sz="2400" dirty="0" smtClean="0"/>
              <a:t>’</a:t>
            </a:r>
            <a:r>
              <a:rPr lang="en-US" altLang="ja-JP" sz="2400" dirty="0" smtClean="0"/>
              <a:t>t have </a:t>
            </a:r>
            <a:r>
              <a:rPr lang="en-US" altLang="ja-JP" sz="2400" dirty="0" err="1" smtClean="0"/>
              <a:t>Belady</a:t>
            </a:r>
            <a:r>
              <a:rPr lang="ja-JP" altLang="en-US" sz="2400" dirty="0" smtClean="0"/>
              <a:t>’</a:t>
            </a:r>
            <a:r>
              <a:rPr lang="en-US" altLang="ja-JP" sz="2400" dirty="0" smtClean="0"/>
              <a:t>s Anomaly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9403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Code needs to be in memory to execute, but entire program rarely used</a:t>
            </a:r>
          </a:p>
          <a:p>
            <a:pPr lvl="1"/>
            <a:r>
              <a:rPr lang="en-US" altLang="en-US" dirty="0"/>
              <a:t>Error code, unusual routines, large data structures</a:t>
            </a:r>
          </a:p>
          <a:p>
            <a:r>
              <a:rPr lang="en-US" altLang="en-US" dirty="0"/>
              <a:t>Entire program code not needed at same time</a:t>
            </a:r>
          </a:p>
          <a:p>
            <a:r>
              <a:rPr lang="en-US" altLang="en-US" dirty="0"/>
              <a:t>Consider ability to execute partially-loaded program</a:t>
            </a:r>
          </a:p>
          <a:p>
            <a:pPr lvl="1"/>
            <a:r>
              <a:rPr lang="en-US" altLang="en-US" dirty="0"/>
              <a:t>Program no longer constrained by limits of physical memory</a:t>
            </a:r>
          </a:p>
          <a:p>
            <a:pPr lvl="1"/>
            <a:r>
              <a:rPr lang="en-US" altLang="en-US" dirty="0"/>
              <a:t>Each program takes less memory while running -&gt; more programs run at the same time</a:t>
            </a:r>
          </a:p>
          <a:p>
            <a:pPr lvl="2"/>
            <a:r>
              <a:rPr lang="en-US" altLang="en-US" dirty="0"/>
              <a:t>Increased CPU utilization and throughput with no increase in response time or turnaround time</a:t>
            </a:r>
          </a:p>
          <a:p>
            <a:pPr lvl="1"/>
            <a:r>
              <a:rPr lang="en-US" altLang="en-US" dirty="0"/>
              <a:t>Less I/O needed to load or swap programs into memory -&gt; each user program runs faster</a:t>
            </a:r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954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116" y="123826"/>
            <a:ext cx="12125367" cy="691514"/>
          </a:xfrm>
        </p:spPr>
        <p:txBody>
          <a:bodyPr/>
          <a:lstStyle/>
          <a:p>
            <a:pPr algn="l" eaLnBrk="1" hangingPunct="1"/>
            <a:r>
              <a:rPr lang="en-US" altLang="en-US" sz="2800" dirty="0"/>
              <a:t>Use Of A Stack to Record Most Recent Page References</a:t>
            </a:r>
          </a:p>
        </p:txBody>
      </p:sp>
      <p:pic>
        <p:nvPicPr>
          <p:cNvPr id="40963" name="Picture 1" descr="9_1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937" y="1369696"/>
            <a:ext cx="7476132" cy="440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002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53833" y="180976"/>
            <a:ext cx="12357576" cy="691514"/>
          </a:xfrm>
        </p:spPr>
        <p:txBody>
          <a:bodyPr/>
          <a:lstStyle/>
          <a:p>
            <a:pPr algn="l" eaLnBrk="1" hangingPunct="1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LRU Approximation Algorithms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1405" y="1179196"/>
            <a:ext cx="11719000" cy="6176010"/>
          </a:xfrm>
        </p:spPr>
        <p:txBody>
          <a:bodyPr/>
          <a:lstStyle/>
          <a:p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LRU needs special hardware and still slow</a:t>
            </a:r>
          </a:p>
          <a:p>
            <a:r>
              <a:rPr lang="en-US" altLang="en-US" sz="24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Reference bit</a:t>
            </a:r>
          </a:p>
          <a:p>
            <a:pPr lvl="1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With each page associate a bit, initially = 0</a:t>
            </a:r>
          </a:p>
          <a:p>
            <a:pPr lvl="1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When page is referenced bit set to 1</a:t>
            </a:r>
          </a:p>
          <a:p>
            <a:pPr lvl="1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Replace any with reference bit = 0 (if one exists)</a:t>
            </a:r>
          </a:p>
          <a:p>
            <a:pPr lvl="2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We do not know the order, however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4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Second-chance algorithm</a:t>
            </a:r>
          </a:p>
          <a:p>
            <a:pPr lvl="1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Generally FIFO, plus hardware-provided reference bit</a:t>
            </a:r>
          </a:p>
          <a:p>
            <a:pPr lvl="1"/>
            <a:r>
              <a:rPr lang="en-US" altLang="en-US" sz="2400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Clock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replacement</a:t>
            </a:r>
          </a:p>
          <a:p>
            <a:pPr lvl="1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If page to be replaced has </a:t>
            </a:r>
          </a:p>
          <a:p>
            <a:pPr lvl="2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Reference bit = 0 -&gt; replace it</a:t>
            </a:r>
          </a:p>
          <a:p>
            <a:pPr lvl="2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reference bit = 1 then:</a:t>
            </a:r>
          </a:p>
          <a:p>
            <a:pPr lvl="3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set reference bit 0, leave page in memory</a:t>
            </a:r>
          </a:p>
          <a:p>
            <a:pPr lvl="3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replace next page, subject to same rules</a:t>
            </a:r>
          </a:p>
        </p:txBody>
      </p:sp>
    </p:spTree>
    <p:extLst>
      <p:ext uri="{BB962C8B-B14F-4D97-AF65-F5344CB8AC3E}">
        <p14:creationId xmlns:p14="http://schemas.microsoft.com/office/powerpoint/2010/main" val="4142815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026" y="213360"/>
            <a:ext cx="12736178" cy="556260"/>
          </a:xfrm>
        </p:spPr>
        <p:txBody>
          <a:bodyPr/>
          <a:lstStyle/>
          <a:p>
            <a:pPr algn="l" eaLnBrk="1" hangingPunct="1"/>
            <a:r>
              <a:rPr lang="en-US" altLang="en-US" sz="2800" dirty="0"/>
              <a:t>Second-Chance (clock) Page-Replacement Algorithm</a:t>
            </a:r>
          </a:p>
        </p:txBody>
      </p:sp>
      <p:pic>
        <p:nvPicPr>
          <p:cNvPr id="43011" name="Picture 1" descr="9_1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804" y="1310640"/>
            <a:ext cx="6999094" cy="533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841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5370" y="165736"/>
            <a:ext cx="12357576" cy="691514"/>
          </a:xfrm>
        </p:spPr>
        <p:txBody>
          <a:bodyPr/>
          <a:lstStyle/>
          <a:p>
            <a:pPr algn="l" eaLnBrk="1" hangingPunct="1"/>
            <a:r>
              <a:rPr lang="en-US" altLang="en-US" sz="3200" b="1" dirty="0">
                <a:latin typeface="Times New Roman" pitchFamily="18" charset="0"/>
                <a:cs typeface="Times New Roman" pitchFamily="18" charset="0"/>
              </a:rPr>
              <a:t>Enhanced Second-Chance Algorithm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1214" y="1285876"/>
            <a:ext cx="11380782" cy="6176010"/>
          </a:xfrm>
        </p:spPr>
        <p:txBody>
          <a:bodyPr/>
          <a:lstStyle/>
          <a:p>
            <a:r>
              <a:rPr lang="en-US" altLang="en-US" sz="2400" dirty="0" smtClean="0"/>
              <a:t>Improve algorithm by using reference bit and modify bit (if available) in concert</a:t>
            </a:r>
          </a:p>
          <a:p>
            <a:r>
              <a:rPr lang="en-US" altLang="en-US" sz="2400" dirty="0" smtClean="0"/>
              <a:t>Take ordered pair (reference, modify)</a:t>
            </a:r>
          </a:p>
          <a:p>
            <a:pPr>
              <a:buFont typeface="Arial" pitchFamily="34" charset="0"/>
              <a:buAutoNum type="arabicPeriod"/>
            </a:pPr>
            <a:r>
              <a:rPr lang="en-US" altLang="en-US" sz="2400" dirty="0" smtClean="0"/>
              <a:t>(0, 0) neither recently used not modified – best page to replace</a:t>
            </a:r>
          </a:p>
          <a:p>
            <a:pPr>
              <a:buFont typeface="Arial" pitchFamily="34" charset="0"/>
              <a:buAutoNum type="arabicPeriod"/>
            </a:pPr>
            <a:r>
              <a:rPr lang="en-US" altLang="en-US" sz="2400" dirty="0" smtClean="0"/>
              <a:t>(0, 1) not recently used but modified – not quite as good, must write out before replacement</a:t>
            </a:r>
          </a:p>
          <a:p>
            <a:pPr>
              <a:buFont typeface="Arial" pitchFamily="34" charset="0"/>
              <a:buAutoNum type="arabicPeriod"/>
            </a:pPr>
            <a:r>
              <a:rPr lang="en-US" altLang="en-US" sz="2400" dirty="0" smtClean="0"/>
              <a:t>(1, 0) recently used but clean – probably will be used again soon</a:t>
            </a:r>
          </a:p>
          <a:p>
            <a:pPr>
              <a:buFont typeface="Arial" pitchFamily="34" charset="0"/>
              <a:buAutoNum type="arabicPeriod"/>
            </a:pPr>
            <a:r>
              <a:rPr lang="en-US" altLang="en-US" sz="2400" dirty="0" smtClean="0"/>
              <a:t>(1, 1) recently used and modified – probably will be used again soon and need to write out before replacement</a:t>
            </a:r>
          </a:p>
          <a:p>
            <a:r>
              <a:rPr lang="en-US" altLang="en-US" sz="2400" dirty="0" smtClean="0"/>
              <a:t>When page replacement called for, use the clock scheme  but use the four classes replace page in lowest non-empty class</a:t>
            </a:r>
          </a:p>
          <a:p>
            <a:pPr lvl="1"/>
            <a:r>
              <a:rPr lang="en-US" altLang="en-US" sz="2400" dirty="0" smtClean="0"/>
              <a:t>Might need to search circular queue several times</a:t>
            </a:r>
          </a:p>
        </p:txBody>
      </p:sp>
    </p:spTree>
    <p:extLst>
      <p:ext uri="{BB962C8B-B14F-4D97-AF65-F5344CB8AC3E}">
        <p14:creationId xmlns:p14="http://schemas.microsoft.com/office/powerpoint/2010/main" val="2157933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26916" y="196216"/>
            <a:ext cx="13084493" cy="691514"/>
          </a:xfrm>
        </p:spPr>
        <p:txBody>
          <a:bodyPr/>
          <a:lstStyle/>
          <a:p>
            <a:pPr algn="l" eaLnBrk="1" hangingPunct="1"/>
            <a:r>
              <a:rPr lang="en-US" altLang="en-US" b="1" dirty="0" smtClean="0">
                <a:solidFill>
                  <a:schemeClr val="bg1"/>
                </a:solidFill>
              </a:rPr>
              <a:t>Counting Algorithms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6357" y="1386840"/>
            <a:ext cx="11729096" cy="5461636"/>
          </a:xfrm>
        </p:spPr>
        <p:txBody>
          <a:bodyPr/>
          <a:lstStyle/>
          <a:p>
            <a:r>
              <a:rPr lang="en-US" altLang="en-US" dirty="0" smtClean="0"/>
              <a:t>Keep a counter of the number of references that have been made to each page</a:t>
            </a:r>
          </a:p>
          <a:p>
            <a:pPr lvl="1"/>
            <a:r>
              <a:rPr lang="en-US" altLang="en-US" dirty="0" smtClean="0"/>
              <a:t>Not common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Lease Frequently Used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LFU</a:t>
            </a:r>
            <a:r>
              <a:rPr lang="en-US" altLang="en-US" dirty="0" smtClean="0"/>
              <a:t>)</a:t>
            </a:r>
            <a:r>
              <a:rPr lang="en-US" altLang="en-US" b="1" dirty="0" smtClean="0">
                <a:solidFill>
                  <a:srgbClr val="3366FF"/>
                </a:solidFill>
              </a:rPr>
              <a:t> Algorithm</a:t>
            </a:r>
            <a:r>
              <a:rPr lang="en-US" altLang="en-US" dirty="0" smtClean="0"/>
              <a:t>:  replaces page with smallest count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Most Frequently Used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3366FF"/>
                </a:solidFill>
              </a:rPr>
              <a:t>MFU</a:t>
            </a:r>
            <a:r>
              <a:rPr lang="en-US" altLang="en-US" dirty="0" smtClean="0"/>
              <a:t>)</a:t>
            </a:r>
            <a:r>
              <a:rPr lang="en-US" altLang="en-US" b="1" dirty="0" smtClean="0">
                <a:solidFill>
                  <a:srgbClr val="3366FF"/>
                </a:solidFill>
              </a:rPr>
              <a:t> Algorithm</a:t>
            </a:r>
            <a:r>
              <a:rPr lang="en-US" altLang="en-US" dirty="0" smtClean="0"/>
              <a:t>: based on the argument that the page with the smallest count was probably just brought in and has yet to be used</a:t>
            </a:r>
          </a:p>
        </p:txBody>
      </p:sp>
    </p:spTree>
    <p:extLst>
      <p:ext uri="{BB962C8B-B14F-4D97-AF65-F5344CB8AC3E}">
        <p14:creationId xmlns:p14="http://schemas.microsoft.com/office/powerpoint/2010/main" val="6955664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726916" y="241936"/>
            <a:ext cx="13084493" cy="691514"/>
          </a:xfrm>
        </p:spPr>
        <p:txBody>
          <a:bodyPr/>
          <a:lstStyle/>
          <a:p>
            <a:pPr algn="l"/>
            <a:r>
              <a:rPr lang="en-US" altLang="en-US" dirty="0" smtClean="0"/>
              <a:t>Page-Buffering Algorithms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1383160" y="1312546"/>
            <a:ext cx="11499411" cy="6094094"/>
          </a:xfrm>
        </p:spPr>
        <p:txBody>
          <a:bodyPr/>
          <a:lstStyle/>
          <a:p>
            <a:r>
              <a:rPr lang="en-US" altLang="en-US" smtClean="0"/>
              <a:t>Keep a pool of free frames, always</a:t>
            </a:r>
          </a:p>
          <a:p>
            <a:pPr lvl="1"/>
            <a:r>
              <a:rPr lang="en-US" altLang="en-US" smtClean="0"/>
              <a:t>Then frame available when needed, not found at fault time</a:t>
            </a:r>
          </a:p>
          <a:p>
            <a:pPr lvl="1"/>
            <a:r>
              <a:rPr lang="en-US" altLang="en-US" smtClean="0"/>
              <a:t>Read page into free frame and select victim to evict and add to free pool</a:t>
            </a:r>
          </a:p>
          <a:p>
            <a:pPr lvl="1"/>
            <a:r>
              <a:rPr lang="en-US" altLang="en-US" smtClean="0"/>
              <a:t>When convenient, evict victim</a:t>
            </a:r>
          </a:p>
          <a:p>
            <a:r>
              <a:rPr lang="en-US" altLang="en-US" smtClean="0"/>
              <a:t>Possibly, keep list of modified pages</a:t>
            </a:r>
          </a:p>
          <a:p>
            <a:pPr lvl="1"/>
            <a:r>
              <a:rPr lang="en-US" altLang="en-US" smtClean="0"/>
              <a:t>When backing store otherwise idle, write pages there and set to non-dirty</a:t>
            </a:r>
          </a:p>
          <a:p>
            <a:r>
              <a:rPr lang="en-US" altLang="en-US" smtClean="0"/>
              <a:t>Possibly, keep free frame contents intact and note what is in them</a:t>
            </a:r>
          </a:p>
          <a:p>
            <a:pPr lvl="1"/>
            <a:r>
              <a:rPr lang="en-US" altLang="en-US" smtClean="0"/>
              <a:t>If referenced again before reused, no need to load contents again from disk</a:t>
            </a:r>
          </a:p>
          <a:p>
            <a:pPr lvl="1"/>
            <a:r>
              <a:rPr lang="en-US" altLang="en-US" smtClean="0"/>
              <a:t>Generally useful to reduce penalty if wrong victim frame selected  </a:t>
            </a:r>
          </a:p>
        </p:txBody>
      </p:sp>
    </p:spTree>
    <p:extLst>
      <p:ext uri="{BB962C8B-B14F-4D97-AF65-F5344CB8AC3E}">
        <p14:creationId xmlns:p14="http://schemas.microsoft.com/office/powerpoint/2010/main" val="23675491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322584" y="165736"/>
            <a:ext cx="12509017" cy="691514"/>
          </a:xfrm>
        </p:spPr>
        <p:txBody>
          <a:bodyPr/>
          <a:lstStyle/>
          <a:p>
            <a:pPr algn="l"/>
            <a:r>
              <a:rPr lang="en-US" altLang="en-US" sz="4000" dirty="0"/>
              <a:t>Applications and Page Replacement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1423544" y="1358266"/>
            <a:ext cx="11236914" cy="5436870"/>
          </a:xfrm>
        </p:spPr>
        <p:txBody>
          <a:bodyPr/>
          <a:lstStyle/>
          <a:p>
            <a:r>
              <a:rPr lang="en-US" altLang="en-US" smtClean="0"/>
              <a:t>All of these algorithms have OS guessing about future page access</a:t>
            </a:r>
          </a:p>
          <a:p>
            <a:r>
              <a:rPr lang="en-US" altLang="en-US" smtClean="0"/>
              <a:t>Some applications have better knowledge – i.e. databases</a:t>
            </a:r>
          </a:p>
          <a:p>
            <a:r>
              <a:rPr lang="en-US" altLang="en-US" smtClean="0"/>
              <a:t>Memory intensive applications can cause double buffering</a:t>
            </a:r>
          </a:p>
          <a:p>
            <a:pPr lvl="1"/>
            <a:r>
              <a:rPr lang="en-US" altLang="en-US" smtClean="0"/>
              <a:t>OS keeps copy of page in memory as I/O buffer</a:t>
            </a:r>
          </a:p>
          <a:p>
            <a:pPr lvl="1"/>
            <a:r>
              <a:rPr lang="en-US" altLang="en-US" smtClean="0"/>
              <a:t>Application keeps page in memory for its own work</a:t>
            </a:r>
          </a:p>
          <a:p>
            <a:r>
              <a:rPr lang="en-US" altLang="en-US" smtClean="0"/>
              <a:t>Operating system can given direct access to the disk, getting out of the way of the applications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Raw</a:t>
            </a:r>
            <a:r>
              <a:rPr lang="en-US" altLang="en-US" b="1" smtClean="0"/>
              <a:t> </a:t>
            </a:r>
            <a:r>
              <a:rPr lang="en-US" altLang="en-US" b="1" smtClean="0">
                <a:solidFill>
                  <a:srgbClr val="3366FF"/>
                </a:solidFill>
              </a:rPr>
              <a:t>disk</a:t>
            </a:r>
            <a:r>
              <a:rPr lang="en-US" altLang="en-US" b="1" smtClean="0"/>
              <a:t> </a:t>
            </a:r>
            <a:r>
              <a:rPr lang="en-US" altLang="en-US" smtClean="0"/>
              <a:t>mode</a:t>
            </a:r>
          </a:p>
          <a:p>
            <a:r>
              <a:rPr lang="en-US" altLang="en-US" smtClean="0"/>
              <a:t>Bypasses buffering, locking, etc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959972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725" y="196216"/>
            <a:ext cx="12526684" cy="691514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Allocation of Frames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5973" y="1344930"/>
            <a:ext cx="11688712" cy="5379720"/>
          </a:xfrm>
        </p:spPr>
        <p:txBody>
          <a:bodyPr/>
          <a:lstStyle/>
          <a:p>
            <a:r>
              <a:rPr lang="en-US" altLang="en-US" smtClean="0"/>
              <a:t>Each process needs </a:t>
            </a:r>
            <a:r>
              <a:rPr lang="en-US" altLang="en-US" b="1" i="1" smtClean="0"/>
              <a:t>minimum</a:t>
            </a:r>
            <a:r>
              <a:rPr lang="en-US" altLang="en-US" smtClean="0"/>
              <a:t> number of frames</a:t>
            </a:r>
          </a:p>
          <a:p>
            <a:r>
              <a:rPr lang="en-US" altLang="en-US" smtClean="0"/>
              <a:t>Example:  IBM 370 – 6 pages to handle SS MOVE instruction:</a:t>
            </a:r>
          </a:p>
          <a:p>
            <a:pPr lvl="1"/>
            <a:r>
              <a:rPr lang="en-US" altLang="en-US" smtClean="0"/>
              <a:t>instruction is 6 bytes, might span 2 pages</a:t>
            </a:r>
          </a:p>
          <a:p>
            <a:pPr lvl="1"/>
            <a:r>
              <a:rPr lang="en-US" altLang="en-US" smtClean="0"/>
              <a:t>2 pages to handle </a:t>
            </a:r>
            <a:r>
              <a:rPr lang="en-US" altLang="en-US" i="1" smtClean="0"/>
              <a:t>from</a:t>
            </a:r>
          </a:p>
          <a:p>
            <a:pPr lvl="1"/>
            <a:r>
              <a:rPr lang="en-US" altLang="en-US" smtClean="0"/>
              <a:t>2 pages to handle </a:t>
            </a:r>
            <a:r>
              <a:rPr lang="en-US" altLang="en-US" i="1" smtClean="0"/>
              <a:t>to</a:t>
            </a:r>
          </a:p>
          <a:p>
            <a:r>
              <a:rPr lang="en-US" altLang="en-US" b="1" i="1" smtClean="0"/>
              <a:t>Maximum</a:t>
            </a:r>
            <a:r>
              <a:rPr lang="en-US" altLang="en-US" i="1" smtClean="0"/>
              <a:t> </a:t>
            </a:r>
            <a:r>
              <a:rPr lang="en-US" altLang="en-US" smtClean="0"/>
              <a:t>of course is total frames in the system</a:t>
            </a:r>
          </a:p>
          <a:p>
            <a:r>
              <a:rPr lang="en-US" altLang="en-US" smtClean="0"/>
              <a:t>Two major allocation schemes</a:t>
            </a:r>
          </a:p>
          <a:p>
            <a:pPr lvl="1"/>
            <a:r>
              <a:rPr lang="en-US" altLang="en-US" smtClean="0"/>
              <a:t>fixed allocation</a:t>
            </a:r>
          </a:p>
          <a:p>
            <a:pPr lvl="1"/>
            <a:r>
              <a:rPr lang="en-US" altLang="en-US" smtClean="0"/>
              <a:t>priority allocation</a:t>
            </a:r>
          </a:p>
          <a:p>
            <a:r>
              <a:rPr lang="en-US" altLang="en-US" smtClean="0"/>
              <a:t>Many variations</a:t>
            </a:r>
          </a:p>
        </p:txBody>
      </p:sp>
    </p:spTree>
    <p:extLst>
      <p:ext uri="{BB962C8B-B14F-4D97-AF65-F5344CB8AC3E}">
        <p14:creationId xmlns:p14="http://schemas.microsoft.com/office/powerpoint/2010/main" val="34685307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668" y="226696"/>
            <a:ext cx="12637741" cy="691514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Fixed Allocation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3640" y="1299211"/>
            <a:ext cx="11489315" cy="5574030"/>
          </a:xfrm>
        </p:spPr>
        <p:txBody>
          <a:bodyPr/>
          <a:lstStyle/>
          <a:p>
            <a:r>
              <a:rPr lang="en-US" altLang="en-US" smtClean="0"/>
              <a:t>Equal allocation – For example, if there are 100 frames (after allocating frames for the OS) and 5 processes, give each process 20 frames</a:t>
            </a:r>
          </a:p>
          <a:p>
            <a:pPr lvl="1"/>
            <a:r>
              <a:rPr lang="en-US" altLang="en-US" smtClean="0"/>
              <a:t>Keep some as free frame buffer pool</a:t>
            </a:r>
          </a:p>
          <a:p>
            <a:endParaRPr lang="en-US" altLang="en-US" sz="1100"/>
          </a:p>
          <a:p>
            <a:r>
              <a:rPr lang="en-US" altLang="en-US" smtClean="0"/>
              <a:t>Proportional allocation – Allocate according to the size of process</a:t>
            </a:r>
          </a:p>
          <a:p>
            <a:pPr lvl="1"/>
            <a:r>
              <a:rPr lang="en-US" altLang="en-US" smtClean="0"/>
              <a:t>Dynamic as degree of multiprogramming, process sizes change</a:t>
            </a:r>
          </a:p>
          <a:p>
            <a:pPr lvl="1">
              <a:buFont typeface="Monotype Sorts" pitchFamily="-84" charset="2"/>
              <a:buNone/>
            </a:pPr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142399" y="4356736"/>
          <a:ext cx="4543227" cy="1933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4" imgW="2857500" imgH="1612900" progId="Equation.3">
                  <p:embed/>
                </p:oleObj>
              </mc:Choice>
              <mc:Fallback>
                <p:oleObj name="Equation" r:id="rId4" imgW="2857500" imgH="161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399" y="4356736"/>
                        <a:ext cx="4543227" cy="1933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2834470" y="4551046"/>
            <a:ext cx="2423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94" tIns="65048" rIns="130094" bIns="65048" anchor="ctr"/>
          <a:lstStyle/>
          <a:p>
            <a:endParaRPr lang="en-US"/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2834470" y="4954906"/>
            <a:ext cx="2423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94" tIns="65048" rIns="130094" bIns="65048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2834470" y="5987416"/>
            <a:ext cx="2423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94" tIns="65048" rIns="130094" bIns="65048" anchor="ctr"/>
          <a:lstStyle/>
          <a:p>
            <a:endParaRPr lang="en-US"/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2824374" y="5347336"/>
            <a:ext cx="2423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30094" tIns="65048" rIns="130094" bIns="65048" anchor="ctr"/>
          <a:lstStyle/>
          <a:p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452437" y="4110990"/>
          <a:ext cx="2395289" cy="2308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6" imgW="1143000" imgH="1460500" progId="Equation.3">
                  <p:embed/>
                </p:oleObj>
              </mc:Choice>
              <mc:Fallback>
                <p:oleObj name="Equation" r:id="rId6" imgW="1143000" imgH="146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2437" y="4110990"/>
                        <a:ext cx="2395289" cy="2308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62831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8113" y="241936"/>
            <a:ext cx="12433297" cy="691514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Priority Allocation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3928" y="1428750"/>
            <a:ext cx="10893648" cy="5273040"/>
          </a:xfrm>
        </p:spPr>
        <p:txBody>
          <a:bodyPr/>
          <a:lstStyle/>
          <a:p>
            <a:r>
              <a:rPr lang="en-US" altLang="en-US" smtClean="0"/>
              <a:t>Use a proportional allocation scheme using priorities rather than size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smtClean="0"/>
              <a:t>If process </a:t>
            </a:r>
            <a:r>
              <a:rPr lang="en-US" altLang="en-US" b="1" i="1" smtClean="0"/>
              <a:t>P</a:t>
            </a:r>
            <a:r>
              <a:rPr lang="en-US" altLang="en-US" b="1" i="1" baseline="-25000" smtClean="0"/>
              <a:t>i</a:t>
            </a:r>
            <a:r>
              <a:rPr lang="en-US" altLang="en-US" smtClean="0"/>
              <a:t> generates a page fault,</a:t>
            </a:r>
          </a:p>
          <a:p>
            <a:pPr lvl="1"/>
            <a:r>
              <a:rPr lang="en-US" altLang="en-US" smtClean="0"/>
              <a:t>select for replacement one of its frames</a:t>
            </a:r>
          </a:p>
          <a:p>
            <a:pPr lvl="1"/>
            <a:r>
              <a:rPr lang="en-US" altLang="en-US" smtClean="0"/>
              <a:t>select for replacement a frame from a process with lower priority number</a:t>
            </a:r>
          </a:p>
        </p:txBody>
      </p:sp>
    </p:spTree>
    <p:extLst>
      <p:ext uri="{BB962C8B-B14F-4D97-AF65-F5344CB8AC3E}">
        <p14:creationId xmlns:p14="http://schemas.microsoft.com/office/powerpoint/2010/main" val="377106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Cont..</a:t>
            </a:r>
            <a:endParaRPr lang="en-US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Virtual memory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– separation of user logical memory from physical memory</a:t>
            </a:r>
          </a:p>
          <a:p>
            <a:pPr lvl="1" algn="just"/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Only part of the program needs to be in memory for execution</a:t>
            </a:r>
          </a:p>
          <a:p>
            <a:pPr lvl="1" algn="just"/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Logical address space can therefore be much larger than physical address space</a:t>
            </a:r>
          </a:p>
          <a:p>
            <a:pPr lvl="1" algn="just"/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Allows address spaces to be shared by several processes</a:t>
            </a:r>
          </a:p>
          <a:p>
            <a:pPr lvl="1" algn="just"/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Allows for more efficient process creation</a:t>
            </a:r>
          </a:p>
          <a:p>
            <a:pPr lvl="1" algn="just"/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More programs running concurrently</a:t>
            </a:r>
          </a:p>
          <a:p>
            <a:pPr lvl="1" algn="just"/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Less I/O needed to load or swap processes</a:t>
            </a:r>
          </a:p>
          <a:p>
            <a:pPr algn="just"/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50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38087" y="226696"/>
            <a:ext cx="12173322" cy="691514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Global vs. Local Allocation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5781" y="1339216"/>
            <a:ext cx="11062756" cy="5364480"/>
          </a:xfrm>
        </p:spPr>
        <p:txBody>
          <a:bodyPr/>
          <a:lstStyle/>
          <a:p>
            <a:r>
              <a:rPr lang="en-US" altLang="en-US" b="1" smtClean="0">
                <a:solidFill>
                  <a:srgbClr val="3366FF"/>
                </a:solidFill>
              </a:rPr>
              <a:t>Global replacement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process selects a replacement frame from the set of all frames; one process can take a frame from another</a:t>
            </a:r>
          </a:p>
          <a:p>
            <a:pPr lvl="1"/>
            <a:r>
              <a:rPr lang="en-US" altLang="en-US" smtClean="0"/>
              <a:t>But then process execution time can vary greatly</a:t>
            </a:r>
          </a:p>
          <a:p>
            <a:pPr lvl="1"/>
            <a:r>
              <a:rPr lang="en-US" altLang="en-US" smtClean="0"/>
              <a:t>But greater throughput so more common</a:t>
            </a:r>
          </a:p>
          <a:p>
            <a:pPr>
              <a:buFont typeface="Monotype Sorts" pitchFamily="-84" charset="2"/>
              <a:buNone/>
            </a:pPr>
            <a:endParaRPr lang="en-US" altLang="en-US" smtClean="0"/>
          </a:p>
          <a:p>
            <a:r>
              <a:rPr lang="en-US" altLang="en-US" b="1" smtClean="0">
                <a:solidFill>
                  <a:srgbClr val="3366FF"/>
                </a:solidFill>
              </a:rPr>
              <a:t>Local replacement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each process selects from only its own set of allocated frames</a:t>
            </a:r>
          </a:p>
          <a:p>
            <a:pPr lvl="1"/>
            <a:r>
              <a:rPr lang="en-US" altLang="en-US" smtClean="0"/>
              <a:t>More consistent per-process performance</a:t>
            </a:r>
          </a:p>
          <a:p>
            <a:pPr lvl="1"/>
            <a:r>
              <a:rPr lang="en-US" altLang="en-US" smtClean="0"/>
              <a:t>But possibly underutilized memory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88721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787492" y="241936"/>
            <a:ext cx="13084493" cy="691514"/>
          </a:xfrm>
        </p:spPr>
        <p:txBody>
          <a:bodyPr/>
          <a:lstStyle/>
          <a:p>
            <a:pPr algn="l"/>
            <a:r>
              <a:rPr lang="en-US" altLang="en-US" dirty="0" smtClean="0"/>
              <a:t>Non-Uniform Memory Access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423544" y="1297306"/>
            <a:ext cx="11398451" cy="5436870"/>
          </a:xfrm>
        </p:spPr>
        <p:txBody>
          <a:bodyPr/>
          <a:lstStyle/>
          <a:p>
            <a:r>
              <a:rPr lang="en-US" altLang="en-US" smtClean="0"/>
              <a:t>So far all memory accessed equally</a:t>
            </a:r>
          </a:p>
          <a:p>
            <a:r>
              <a:rPr lang="en-US" altLang="en-US" smtClean="0"/>
              <a:t>Many systems are </a:t>
            </a:r>
            <a:r>
              <a:rPr lang="en-US" altLang="en-US" b="1" smtClean="0">
                <a:solidFill>
                  <a:srgbClr val="3366FF"/>
                </a:solidFill>
              </a:rPr>
              <a:t>NUMA</a:t>
            </a:r>
            <a:r>
              <a:rPr lang="en-US" altLang="en-US" smtClean="0"/>
              <a:t> – speed of access to memory varies</a:t>
            </a:r>
          </a:p>
          <a:p>
            <a:pPr lvl="1"/>
            <a:r>
              <a:rPr lang="en-US" altLang="en-US" smtClean="0"/>
              <a:t>Consider system boards containing CPUs and memory, interconnected over a system bus</a:t>
            </a:r>
          </a:p>
          <a:p>
            <a:r>
              <a:rPr lang="en-US" altLang="en-US" smtClean="0"/>
              <a:t>Optimal performance comes from allocating memory </a:t>
            </a:r>
            <a:r>
              <a:rPr lang="ja-JP" altLang="en-US" smtClean="0"/>
              <a:t>“</a:t>
            </a:r>
            <a:r>
              <a:rPr lang="en-US" altLang="ja-JP" smtClean="0"/>
              <a:t>close to</a:t>
            </a:r>
            <a:r>
              <a:rPr lang="ja-JP" altLang="en-US" smtClean="0"/>
              <a:t>”</a:t>
            </a:r>
            <a:r>
              <a:rPr lang="en-US" altLang="ja-JP" smtClean="0"/>
              <a:t> the CPU on which the thread is scheduled</a:t>
            </a:r>
          </a:p>
          <a:p>
            <a:pPr lvl="1"/>
            <a:r>
              <a:rPr lang="en-US" altLang="en-US" smtClean="0"/>
              <a:t>And modifying the scheduler to schedule the thread on the same system board when possible</a:t>
            </a:r>
          </a:p>
          <a:p>
            <a:pPr lvl="1"/>
            <a:r>
              <a:rPr lang="en-US" altLang="en-US" smtClean="0"/>
              <a:t>Solved by Solaris by creating </a:t>
            </a:r>
            <a:r>
              <a:rPr lang="en-US" altLang="en-US" b="1" smtClean="0">
                <a:solidFill>
                  <a:srgbClr val="3366FF"/>
                </a:solidFill>
              </a:rPr>
              <a:t>lgroups </a:t>
            </a:r>
          </a:p>
          <a:p>
            <a:pPr lvl="2"/>
            <a:r>
              <a:rPr lang="en-US" altLang="en-US" smtClean="0"/>
              <a:t>Structure to track CPU / Memory low latency groups</a:t>
            </a:r>
          </a:p>
          <a:p>
            <a:pPr lvl="2"/>
            <a:r>
              <a:rPr lang="en-US" altLang="en-US" smtClean="0"/>
              <a:t>Used my schedule and pager</a:t>
            </a:r>
          </a:p>
          <a:p>
            <a:pPr lvl="2"/>
            <a:r>
              <a:rPr lang="en-US" altLang="en-US" smtClean="0"/>
              <a:t>When possible schedule all threads of a process and allocate all memory for that process within the lgroup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395704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4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en-US" sz="4000" dirty="0" smtClean="0">
                <a:latin typeface="Times New Roman" pitchFamily="18" charset="0"/>
                <a:cs typeface="Times New Roman" pitchFamily="18" charset="0"/>
              </a:rPr>
              <a:t>Thrashing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901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26916" y="226696"/>
            <a:ext cx="13084493" cy="691514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Thrashing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3448" y="1358266"/>
            <a:ext cx="11691236" cy="5379720"/>
          </a:xfrm>
        </p:spPr>
        <p:txBody>
          <a:bodyPr/>
          <a:lstStyle/>
          <a:p>
            <a:r>
              <a:rPr lang="en-US" altLang="en-US" smtClean="0"/>
              <a:t>If a process does not have </a:t>
            </a:r>
            <a:r>
              <a:rPr lang="ja-JP" altLang="en-US" smtClean="0"/>
              <a:t>“</a:t>
            </a:r>
            <a:r>
              <a:rPr lang="en-US" altLang="ja-JP" smtClean="0"/>
              <a:t>enough</a:t>
            </a:r>
            <a:r>
              <a:rPr lang="ja-JP" altLang="en-US" smtClean="0"/>
              <a:t>”</a:t>
            </a:r>
            <a:r>
              <a:rPr lang="en-US" altLang="ja-JP" smtClean="0"/>
              <a:t> pages, the page-fault rate is very high</a:t>
            </a:r>
          </a:p>
          <a:p>
            <a:pPr lvl="1"/>
            <a:r>
              <a:rPr lang="en-US" altLang="en-US" smtClean="0"/>
              <a:t>Page fault to get page</a:t>
            </a:r>
          </a:p>
          <a:p>
            <a:pPr lvl="1"/>
            <a:r>
              <a:rPr lang="en-US" altLang="en-US" smtClean="0"/>
              <a:t>Replace existing frame</a:t>
            </a:r>
          </a:p>
          <a:p>
            <a:pPr lvl="1"/>
            <a:r>
              <a:rPr lang="en-US" altLang="en-US" smtClean="0"/>
              <a:t>But quickly need replaced frame back</a:t>
            </a:r>
          </a:p>
          <a:p>
            <a:pPr lvl="1"/>
            <a:r>
              <a:rPr lang="en-US" altLang="en-US" smtClean="0"/>
              <a:t>This leads to:</a:t>
            </a:r>
          </a:p>
          <a:p>
            <a:pPr lvl="2"/>
            <a:r>
              <a:rPr lang="en-US" altLang="en-US" smtClean="0"/>
              <a:t>Low CPU utilization</a:t>
            </a:r>
          </a:p>
          <a:p>
            <a:pPr lvl="2"/>
            <a:r>
              <a:rPr lang="en-US" altLang="en-US" smtClean="0"/>
              <a:t>Operating system thinking that it needs to increase the degree of multiprogramming</a:t>
            </a:r>
          </a:p>
          <a:p>
            <a:pPr lvl="2"/>
            <a:r>
              <a:rPr lang="en-US" altLang="en-US" smtClean="0"/>
              <a:t>Another process added to the system</a:t>
            </a:r>
            <a:br>
              <a:rPr lang="en-US" altLang="en-US" smtClean="0"/>
            </a:br>
            <a:endParaRPr lang="en-US" altLang="en-US" smtClean="0"/>
          </a:p>
          <a:p>
            <a:r>
              <a:rPr lang="en-US" altLang="en-US" b="1" smtClean="0">
                <a:solidFill>
                  <a:srgbClr val="3366FF"/>
                </a:solidFill>
              </a:rPr>
              <a:t>Thrashing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>
                <a:sym typeface="Symbol" pitchFamily="18" charset="2"/>
              </a:rPr>
              <a:t> a process is busy swapping pages in and out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4180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1790" y="196216"/>
            <a:ext cx="11007228" cy="691514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Thrashing (Cont.)</a:t>
            </a:r>
            <a:endParaRPr lang="en-US" altLang="en-US" sz="3400" dirty="0"/>
          </a:p>
        </p:txBody>
      </p:sp>
      <p:pic>
        <p:nvPicPr>
          <p:cNvPr id="53251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868" y="1447800"/>
            <a:ext cx="10618531" cy="463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8808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06593" y="226696"/>
            <a:ext cx="11383307" cy="691514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Demand Paging and Thrashing </a:t>
            </a:r>
            <a:endParaRPr lang="en-US" altLang="en-US" sz="3400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1694" y="1301116"/>
            <a:ext cx="11289917" cy="3602354"/>
          </a:xfrm>
        </p:spPr>
        <p:txBody>
          <a:bodyPr/>
          <a:lstStyle/>
          <a:p>
            <a:r>
              <a:rPr lang="en-US" altLang="en-US" smtClean="0"/>
              <a:t>Why does demand paging work?</a:t>
            </a:r>
            <a:br>
              <a:rPr lang="en-US" altLang="en-US" smtClean="0"/>
            </a:br>
            <a:r>
              <a:rPr lang="en-US" altLang="en-US" b="1" smtClean="0">
                <a:solidFill>
                  <a:srgbClr val="3366FF"/>
                </a:solidFill>
              </a:rPr>
              <a:t>Locality model</a:t>
            </a:r>
          </a:p>
          <a:p>
            <a:pPr lvl="1"/>
            <a:r>
              <a:rPr lang="en-US" altLang="en-US" smtClean="0"/>
              <a:t>Process migrates from one locality to another</a:t>
            </a:r>
          </a:p>
          <a:p>
            <a:pPr lvl="1"/>
            <a:r>
              <a:rPr lang="en-US" altLang="en-US" smtClean="0"/>
              <a:t>Localities may overlap</a:t>
            </a:r>
          </a:p>
          <a:p>
            <a:pPr lvl="1">
              <a:buFont typeface="Monotype Sorts" pitchFamily="-84" charset="2"/>
              <a:buNone/>
            </a:pPr>
            <a:endParaRPr lang="en-US" altLang="en-US" smtClean="0"/>
          </a:p>
          <a:p>
            <a:r>
              <a:rPr lang="en-US" altLang="en-US" smtClean="0"/>
              <a:t>Why does thrashing occur?</a:t>
            </a:r>
            <a:br>
              <a:rPr lang="en-US" altLang="en-US" smtClean="0"/>
            </a:br>
            <a:r>
              <a:rPr lang="en-US" altLang="en-US" smtClean="0">
                <a:sym typeface="Symbol" pitchFamily="18" charset="2"/>
              </a:rPr>
              <a:t> size of locality &gt; total memory size</a:t>
            </a:r>
          </a:p>
          <a:p>
            <a:pPr lvl="1"/>
            <a:r>
              <a:rPr lang="en-US" altLang="en-US" smtClean="0">
                <a:sym typeface="Symbol" pitchFamily="18" charset="2"/>
              </a:rPr>
              <a:t>Limit effects by using local or priority page replacement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807755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13808" y="150496"/>
            <a:ext cx="12481252" cy="691514"/>
          </a:xfrm>
        </p:spPr>
        <p:txBody>
          <a:bodyPr/>
          <a:lstStyle/>
          <a:p>
            <a:pPr algn="l" eaLnBrk="1" hangingPunct="1"/>
            <a:r>
              <a:rPr lang="en-US" altLang="en-US" sz="4000" dirty="0"/>
              <a:t>Locality In A Memory-Reference Pattern</a:t>
            </a:r>
          </a:p>
        </p:txBody>
      </p:sp>
      <p:pic>
        <p:nvPicPr>
          <p:cNvPr id="55299" name="Picture 1" descr="9_19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878" y="1221106"/>
            <a:ext cx="5994534" cy="6490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4894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26916" y="180976"/>
            <a:ext cx="13084493" cy="691514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Working-Set Model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3737" y="1175386"/>
            <a:ext cx="12042075" cy="5857874"/>
          </a:xfrm>
        </p:spPr>
        <p:txBody>
          <a:bodyPr/>
          <a:lstStyle/>
          <a:p>
            <a:r>
              <a:rPr lang="en-US" altLang="en-US" sz="2300">
                <a:sym typeface="Symbol" pitchFamily="18" charset="2"/>
              </a:rPr>
              <a:t>  working-set window  a fixed number of page references </a:t>
            </a:r>
            <a:br>
              <a:rPr lang="en-US" altLang="en-US" sz="2300">
                <a:sym typeface="Symbol" pitchFamily="18" charset="2"/>
              </a:rPr>
            </a:br>
            <a:r>
              <a:rPr lang="en-US" altLang="en-US" sz="2300">
                <a:sym typeface="Symbol" pitchFamily="18" charset="2"/>
              </a:rPr>
              <a:t>Example:  10,000 instructions</a:t>
            </a:r>
          </a:p>
          <a:p>
            <a:r>
              <a:rPr lang="en-US" altLang="en-US" sz="2300" i="1">
                <a:sym typeface="Symbol" pitchFamily="18" charset="2"/>
              </a:rPr>
              <a:t>WSS</a:t>
            </a:r>
            <a:r>
              <a:rPr lang="en-US" altLang="en-US" sz="2300" i="1" baseline="-25000">
                <a:sym typeface="Symbol" pitchFamily="18" charset="2"/>
              </a:rPr>
              <a:t>i</a:t>
            </a:r>
            <a:r>
              <a:rPr lang="en-US" altLang="en-US" sz="2300">
                <a:sym typeface="Symbol" pitchFamily="18" charset="2"/>
              </a:rPr>
              <a:t> (working set of Process </a:t>
            </a:r>
            <a:r>
              <a:rPr lang="en-US" altLang="en-US" sz="2300" i="1">
                <a:sym typeface="Symbol" pitchFamily="18" charset="2"/>
              </a:rPr>
              <a:t>P</a:t>
            </a:r>
            <a:r>
              <a:rPr lang="en-US" altLang="en-US" sz="2300" i="1" baseline="-25000">
                <a:sym typeface="Symbol" pitchFamily="18" charset="2"/>
              </a:rPr>
              <a:t>i</a:t>
            </a:r>
            <a:r>
              <a:rPr lang="en-US" altLang="en-US" sz="2300">
                <a:sym typeface="Symbol" pitchFamily="18" charset="2"/>
              </a:rPr>
              <a:t>) =</a:t>
            </a:r>
            <a:br>
              <a:rPr lang="en-US" altLang="en-US" sz="2300">
                <a:sym typeface="Symbol" pitchFamily="18" charset="2"/>
              </a:rPr>
            </a:br>
            <a:r>
              <a:rPr lang="en-US" altLang="en-US" sz="2300">
                <a:sym typeface="Symbol" pitchFamily="18" charset="2"/>
              </a:rPr>
              <a:t>total number of pages referenced in the most recent  (varies in time)</a:t>
            </a:r>
          </a:p>
          <a:p>
            <a:pPr lvl="1"/>
            <a:r>
              <a:rPr lang="en-US" altLang="en-US" sz="2300">
                <a:sym typeface="Symbol" pitchFamily="18" charset="2"/>
              </a:rPr>
              <a:t>if  too small will not encompass entire locality</a:t>
            </a:r>
          </a:p>
          <a:p>
            <a:pPr lvl="1"/>
            <a:r>
              <a:rPr lang="en-US" altLang="en-US" sz="2300">
                <a:sym typeface="Symbol" pitchFamily="18" charset="2"/>
              </a:rPr>
              <a:t>if  too large will encompass several localities</a:t>
            </a:r>
          </a:p>
          <a:p>
            <a:pPr lvl="1"/>
            <a:r>
              <a:rPr lang="en-US" altLang="en-US" sz="2300">
                <a:sym typeface="Symbol" pitchFamily="18" charset="2"/>
              </a:rPr>
              <a:t>if  =   will encompass entire program</a:t>
            </a:r>
          </a:p>
          <a:p>
            <a:r>
              <a:rPr lang="en-US" altLang="en-US" sz="2300" i="1">
                <a:sym typeface="Symbol" pitchFamily="18" charset="2"/>
              </a:rPr>
              <a:t>D</a:t>
            </a:r>
            <a:r>
              <a:rPr lang="en-US" altLang="en-US" sz="2300">
                <a:sym typeface="Symbol" pitchFamily="18" charset="2"/>
              </a:rPr>
              <a:t> =  </a:t>
            </a:r>
            <a:r>
              <a:rPr lang="en-US" altLang="en-US" sz="2300" i="1">
                <a:sym typeface="Symbol" pitchFamily="18" charset="2"/>
              </a:rPr>
              <a:t>WSS</a:t>
            </a:r>
            <a:r>
              <a:rPr lang="en-US" altLang="en-US" sz="2300" i="1" baseline="-25000">
                <a:sym typeface="Symbol" pitchFamily="18" charset="2"/>
              </a:rPr>
              <a:t>i</a:t>
            </a:r>
            <a:r>
              <a:rPr lang="en-US" altLang="en-US" sz="2300">
                <a:sym typeface="Symbol" pitchFamily="18" charset="2"/>
              </a:rPr>
              <a:t>  total demand frames </a:t>
            </a:r>
          </a:p>
          <a:p>
            <a:pPr lvl="1"/>
            <a:r>
              <a:rPr lang="en-US" altLang="en-US" sz="2300">
                <a:sym typeface="Symbol" pitchFamily="18" charset="2"/>
              </a:rPr>
              <a:t>Approximation of locality</a:t>
            </a:r>
          </a:p>
          <a:p>
            <a:r>
              <a:rPr lang="en-US" altLang="en-US" sz="2300">
                <a:sym typeface="Symbol" pitchFamily="18" charset="2"/>
              </a:rPr>
              <a:t>if </a:t>
            </a:r>
            <a:r>
              <a:rPr lang="en-US" altLang="en-US" sz="2300" i="1">
                <a:sym typeface="Symbol" pitchFamily="18" charset="2"/>
              </a:rPr>
              <a:t>D</a:t>
            </a:r>
            <a:r>
              <a:rPr lang="en-US" altLang="en-US" sz="2300">
                <a:sym typeface="Symbol" pitchFamily="18" charset="2"/>
              </a:rPr>
              <a:t> &gt; </a:t>
            </a:r>
            <a:r>
              <a:rPr lang="en-US" altLang="en-US" sz="2300" i="1">
                <a:sym typeface="Symbol" pitchFamily="18" charset="2"/>
              </a:rPr>
              <a:t>m</a:t>
            </a:r>
            <a:r>
              <a:rPr lang="en-US" altLang="en-US" sz="2300">
                <a:sym typeface="Symbol" pitchFamily="18" charset="2"/>
              </a:rPr>
              <a:t>  Thrashing</a:t>
            </a:r>
          </a:p>
          <a:p>
            <a:r>
              <a:rPr lang="en-US" altLang="en-US" sz="2300">
                <a:sym typeface="Symbol" pitchFamily="18" charset="2"/>
              </a:rPr>
              <a:t>Policy if </a:t>
            </a:r>
            <a:r>
              <a:rPr lang="en-US" altLang="en-US" sz="2300" i="1">
                <a:sym typeface="Symbol" pitchFamily="18" charset="2"/>
              </a:rPr>
              <a:t>D</a:t>
            </a:r>
            <a:r>
              <a:rPr lang="en-US" altLang="en-US" sz="2300">
                <a:sym typeface="Symbol" pitchFamily="18" charset="2"/>
              </a:rPr>
              <a:t> &gt; m, then suspe</a:t>
            </a:r>
            <a:r>
              <a:rPr lang="en-US" altLang="en-US" smtClean="0">
                <a:sym typeface="Symbol" pitchFamily="18" charset="2"/>
              </a:rPr>
              <a:t>nd or swap out one of the processes </a:t>
            </a:r>
          </a:p>
        </p:txBody>
      </p:sp>
      <p:pic>
        <p:nvPicPr>
          <p:cNvPr id="563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31" y="5455921"/>
            <a:ext cx="10663963" cy="214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1836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2175" y="196216"/>
            <a:ext cx="12309619" cy="691514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Keeping Track of the Working Set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3161" y="1343026"/>
            <a:ext cx="12312144" cy="5436870"/>
          </a:xfrm>
        </p:spPr>
        <p:txBody>
          <a:bodyPr/>
          <a:lstStyle/>
          <a:p>
            <a:r>
              <a:rPr lang="en-US" altLang="en-US" smtClean="0"/>
              <a:t>Approximate with interval timer + a reference bit</a:t>
            </a:r>
          </a:p>
          <a:p>
            <a:r>
              <a:rPr lang="en-US" altLang="en-US" smtClean="0"/>
              <a:t>Example: </a:t>
            </a:r>
            <a:r>
              <a:rPr lang="en-US" altLang="en-US" smtClean="0">
                <a:sym typeface="Symbol" pitchFamily="18" charset="2"/>
              </a:rPr>
              <a:t> = 10,000</a:t>
            </a:r>
          </a:p>
          <a:p>
            <a:pPr lvl="1"/>
            <a:r>
              <a:rPr lang="en-US" altLang="en-US" smtClean="0">
                <a:sym typeface="Symbol" pitchFamily="18" charset="2"/>
              </a:rPr>
              <a:t>Timer interrupts after every 5000 time units</a:t>
            </a:r>
          </a:p>
          <a:p>
            <a:pPr lvl="1"/>
            <a:r>
              <a:rPr lang="en-US" altLang="en-US" smtClean="0">
                <a:sym typeface="Symbol" pitchFamily="18" charset="2"/>
              </a:rPr>
              <a:t>Keep in memory 2 bits for each page</a:t>
            </a:r>
          </a:p>
          <a:p>
            <a:pPr lvl="1"/>
            <a:r>
              <a:rPr lang="en-US" altLang="en-US" smtClean="0">
                <a:sym typeface="Symbol" pitchFamily="18" charset="2"/>
              </a:rPr>
              <a:t>Whenever a timer interrupts copy and sets the values of all reference bits to 0</a:t>
            </a:r>
          </a:p>
          <a:p>
            <a:pPr lvl="1"/>
            <a:r>
              <a:rPr lang="en-US" altLang="en-US" smtClean="0">
                <a:sym typeface="Symbol" pitchFamily="18" charset="2"/>
              </a:rPr>
              <a:t>If one of the bits in memory = 1  page in working set</a:t>
            </a:r>
          </a:p>
          <a:p>
            <a:r>
              <a:rPr lang="en-US" altLang="en-US" smtClean="0">
                <a:sym typeface="Symbol" pitchFamily="18" charset="2"/>
              </a:rPr>
              <a:t>Why is this not completely accurate?</a:t>
            </a:r>
          </a:p>
          <a:p>
            <a:r>
              <a:rPr lang="en-US" altLang="en-US" smtClean="0">
                <a:sym typeface="Symbol" pitchFamily="18" charset="2"/>
              </a:rPr>
              <a:t>Improvement = 10 bits and interrupt every 1000 time units</a:t>
            </a:r>
          </a:p>
        </p:txBody>
      </p:sp>
    </p:spTree>
    <p:extLst>
      <p:ext uri="{BB962C8B-B14F-4D97-AF65-F5344CB8AC3E}">
        <p14:creationId xmlns:p14="http://schemas.microsoft.com/office/powerpoint/2010/main" val="35457162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7056" y="196216"/>
            <a:ext cx="12544353" cy="691514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Page-Fault Frequency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4025" y="1259206"/>
            <a:ext cx="10499901" cy="2002154"/>
          </a:xfrm>
        </p:spPr>
        <p:txBody>
          <a:bodyPr/>
          <a:lstStyle/>
          <a:p>
            <a:r>
              <a:rPr lang="en-US" altLang="en-US" smtClean="0"/>
              <a:t>More direct approach than WSS</a:t>
            </a:r>
          </a:p>
          <a:p>
            <a:r>
              <a:rPr lang="en-US" altLang="en-US" smtClean="0"/>
              <a:t>Establish </a:t>
            </a:r>
            <a:r>
              <a:rPr lang="ja-JP" altLang="en-US" smtClean="0"/>
              <a:t>“</a:t>
            </a:r>
            <a:r>
              <a:rPr lang="en-US" altLang="ja-JP" smtClean="0"/>
              <a:t>acceptable</a:t>
            </a:r>
            <a:r>
              <a:rPr lang="ja-JP" altLang="en-US" smtClean="0"/>
              <a:t>”</a:t>
            </a:r>
            <a:r>
              <a:rPr lang="en-US" altLang="ja-JP" smtClean="0"/>
              <a:t> </a:t>
            </a:r>
            <a:r>
              <a:rPr lang="en-US" altLang="ja-JP" b="1" smtClean="0">
                <a:solidFill>
                  <a:srgbClr val="3366FF"/>
                </a:solidFill>
              </a:rPr>
              <a:t>page-fault frequency </a:t>
            </a:r>
            <a:r>
              <a:rPr lang="en-US" altLang="ja-JP" smtClean="0"/>
              <a:t>(</a:t>
            </a:r>
            <a:r>
              <a:rPr lang="en-US" altLang="ja-JP" b="1" smtClean="0">
                <a:solidFill>
                  <a:srgbClr val="3366FF"/>
                </a:solidFill>
              </a:rPr>
              <a:t>PFF</a:t>
            </a:r>
            <a:r>
              <a:rPr lang="en-US" altLang="ja-JP" smtClean="0"/>
              <a:t>)</a:t>
            </a:r>
            <a:r>
              <a:rPr lang="en-US" altLang="ja-JP" b="1" smtClean="0">
                <a:solidFill>
                  <a:srgbClr val="3366FF"/>
                </a:solidFill>
              </a:rPr>
              <a:t> </a:t>
            </a:r>
            <a:r>
              <a:rPr lang="en-US" altLang="ja-JP" smtClean="0"/>
              <a:t>rate and use local replacement policy</a:t>
            </a:r>
          </a:p>
          <a:p>
            <a:pPr lvl="1"/>
            <a:r>
              <a:rPr lang="en-US" altLang="en-US" smtClean="0"/>
              <a:t>If actual rate too low, process loses frame</a:t>
            </a:r>
          </a:p>
          <a:p>
            <a:pPr lvl="1"/>
            <a:r>
              <a:rPr lang="en-US" altLang="en-US" smtClean="0"/>
              <a:t>If actual rate too high, process gains frame</a:t>
            </a:r>
          </a:p>
        </p:txBody>
      </p:sp>
      <p:pic>
        <p:nvPicPr>
          <p:cNvPr id="58372" name="Picture 1" descr="9_2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897" y="3545206"/>
            <a:ext cx="8114708" cy="354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62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Cont..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Virtual address space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 – logical view of how process is stored in memory</a:t>
            </a:r>
          </a:p>
          <a:p>
            <a:pPr lvl="1"/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Usually start at address 0, contiguous addresses until end of space</a:t>
            </a:r>
          </a:p>
          <a:p>
            <a:pPr lvl="1"/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Meanwhile, physical memory organized in page frames</a:t>
            </a:r>
          </a:p>
          <a:p>
            <a:pPr lvl="1"/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MMU must map logical to physical</a:t>
            </a:r>
          </a:p>
          <a:p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Virtual memory can be implemented via:</a:t>
            </a:r>
          </a:p>
          <a:p>
            <a:pPr lvl="1"/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Demand paging </a:t>
            </a:r>
          </a:p>
          <a:p>
            <a:pPr lvl="1"/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Demand segmentation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110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691090" y="211456"/>
            <a:ext cx="13084493" cy="691514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Working Sets and Page Fault Rates</a:t>
            </a:r>
          </a:p>
        </p:txBody>
      </p:sp>
      <p:pic>
        <p:nvPicPr>
          <p:cNvPr id="59395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168" y="3221356"/>
            <a:ext cx="9225275" cy="317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43736" y="1251586"/>
            <a:ext cx="11438835" cy="2486024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lIns="130094" tIns="65048" rIns="130094" bIns="65048"/>
          <a:lstStyle>
            <a:lvl1pPr marL="488950" indent="-4889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1060450" indent="-40798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550988" indent="-32543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charset="0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2039938" indent="-32543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530475" indent="-32543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3183912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837022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4490133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5143243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Direct relationship between working set of a process and its page-fault rate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Working set changes over time</a:t>
            </a:r>
          </a:p>
          <a:p>
            <a:pPr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Peaks and valleys over time</a:t>
            </a:r>
          </a:p>
          <a:p>
            <a:pPr marL="0" indent="0">
              <a:buNone/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679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26916" y="211456"/>
            <a:ext cx="13084493" cy="691514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Memory-Mapped Files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3544" y="1297306"/>
            <a:ext cx="11600372" cy="5621654"/>
          </a:xfrm>
        </p:spPr>
        <p:txBody>
          <a:bodyPr/>
          <a:lstStyle/>
          <a:p>
            <a:r>
              <a:rPr lang="en-US" altLang="en-US" sz="2400" dirty="0" smtClean="0"/>
              <a:t>Memory-mapped file I/O allows file I/O to be treated as routine memory access by 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mapping</a:t>
            </a:r>
            <a:r>
              <a:rPr lang="en-US" altLang="en-US" sz="2400" dirty="0" smtClean="0">
                <a:solidFill>
                  <a:srgbClr val="3366FF"/>
                </a:solidFill>
              </a:rPr>
              <a:t> </a:t>
            </a:r>
            <a:r>
              <a:rPr lang="en-US" altLang="en-US" sz="2400" dirty="0" smtClean="0"/>
              <a:t>a disk block to a page in memory</a:t>
            </a:r>
          </a:p>
          <a:p>
            <a:r>
              <a:rPr lang="en-US" altLang="en-US" sz="2400" dirty="0" smtClean="0"/>
              <a:t>A file is initially read using demand paging</a:t>
            </a:r>
          </a:p>
          <a:p>
            <a:pPr lvl="1"/>
            <a:r>
              <a:rPr lang="en-US" altLang="en-US" sz="2400" dirty="0" smtClean="0"/>
              <a:t>A page-sized portion of the file is read from the file system into a physical page</a:t>
            </a:r>
          </a:p>
          <a:p>
            <a:pPr lvl="1"/>
            <a:r>
              <a:rPr lang="en-US" altLang="en-US" sz="2400" dirty="0" smtClean="0"/>
              <a:t>Subsequent reads/writes to/from the file are treated as ordinary memory accesses</a:t>
            </a:r>
          </a:p>
          <a:p>
            <a:r>
              <a:rPr lang="en-US" altLang="en-US" sz="2400" dirty="0" smtClean="0"/>
              <a:t>Simplifies and speeds file access by driving file I/O through memory rather than </a:t>
            </a:r>
            <a:r>
              <a:rPr lang="en-US" altLang="en-US" sz="2400" dirty="0" smtClean="0">
                <a:latin typeface="Courier New" pitchFamily="49" charset="0"/>
              </a:rPr>
              <a:t>read()</a:t>
            </a:r>
            <a:r>
              <a:rPr lang="en-US" altLang="en-US" sz="2400" b="1" dirty="0" smtClean="0">
                <a:latin typeface="Courier New" pitchFamily="49" charset="0"/>
              </a:rPr>
              <a:t> </a:t>
            </a:r>
            <a:r>
              <a:rPr lang="en-US" altLang="en-US" sz="2400" dirty="0" smtClean="0"/>
              <a:t>and</a:t>
            </a:r>
            <a:r>
              <a:rPr lang="en-US" altLang="en-US" sz="2400" dirty="0" smtClean="0">
                <a:latin typeface="Courier New" pitchFamily="49" charset="0"/>
              </a:rPr>
              <a:t> write()</a:t>
            </a:r>
            <a:r>
              <a:rPr lang="en-US" altLang="en-US" sz="2400" dirty="0" smtClean="0"/>
              <a:t> system calls</a:t>
            </a:r>
          </a:p>
          <a:p>
            <a:r>
              <a:rPr lang="en-US" altLang="en-US" sz="2400" dirty="0" smtClean="0"/>
              <a:t>Also allows several processes to map the same file allowing the pages in memory to be shared</a:t>
            </a:r>
          </a:p>
          <a:p>
            <a:r>
              <a:rPr lang="en-US" altLang="en-US" sz="2400" dirty="0" smtClean="0"/>
              <a:t>But when does written data make it to disk?</a:t>
            </a:r>
          </a:p>
          <a:p>
            <a:pPr lvl="1"/>
            <a:r>
              <a:rPr lang="en-US" altLang="en-US" sz="2400" dirty="0" smtClean="0"/>
              <a:t>Periodically and / or at file </a:t>
            </a:r>
            <a:r>
              <a:rPr lang="en-US" altLang="en-US" sz="2400" dirty="0" smtClean="0">
                <a:latin typeface="Courier New" pitchFamily="49" charset="0"/>
              </a:rPr>
              <a:t>close()</a:t>
            </a:r>
            <a:r>
              <a:rPr lang="en-US" altLang="en-US" sz="2400" dirty="0" smtClean="0"/>
              <a:t> time</a:t>
            </a:r>
          </a:p>
          <a:p>
            <a:pPr lvl="1"/>
            <a:r>
              <a:rPr lang="en-US" altLang="en-US" sz="2400" dirty="0" smtClean="0"/>
              <a:t>For example, when the pager scans for dirty pages</a:t>
            </a:r>
          </a:p>
        </p:txBody>
      </p:sp>
    </p:spTree>
    <p:extLst>
      <p:ext uri="{BB962C8B-B14F-4D97-AF65-F5344CB8AC3E}">
        <p14:creationId xmlns:p14="http://schemas.microsoft.com/office/powerpoint/2010/main" val="8274099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2380148" y="165736"/>
            <a:ext cx="11814912" cy="691514"/>
          </a:xfrm>
        </p:spPr>
        <p:txBody>
          <a:bodyPr/>
          <a:lstStyle/>
          <a:p>
            <a:pPr algn="l"/>
            <a:r>
              <a:rPr lang="en-US" altLang="en-US" sz="4000" dirty="0"/>
              <a:t>Memory-Mapped File Technique for all I/O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1463928" y="1251586"/>
            <a:ext cx="12236424" cy="5880734"/>
          </a:xfrm>
        </p:spPr>
        <p:txBody>
          <a:bodyPr/>
          <a:lstStyle/>
          <a:p>
            <a:r>
              <a:rPr lang="en-US" altLang="en-US" sz="2400" dirty="0" smtClean="0"/>
              <a:t>Some </a:t>
            </a:r>
            <a:r>
              <a:rPr lang="en-US" altLang="en-US" sz="2400" dirty="0" err="1" smtClean="0"/>
              <a:t>OSes</a:t>
            </a:r>
            <a:r>
              <a:rPr lang="en-US" altLang="en-US" sz="2400" dirty="0" smtClean="0"/>
              <a:t>  uses memory mapped files for standard I/O</a:t>
            </a:r>
          </a:p>
          <a:p>
            <a:r>
              <a:rPr lang="en-US" altLang="en-US" sz="2400" dirty="0" smtClean="0"/>
              <a:t>Process can explicitly request memory mapping a file via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mmap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2400" dirty="0" smtClean="0"/>
              <a:t> system call</a:t>
            </a:r>
          </a:p>
          <a:p>
            <a:pPr lvl="1"/>
            <a:r>
              <a:rPr lang="en-US" altLang="en-US" sz="2400" dirty="0" smtClean="0"/>
              <a:t>Now file mapped into process address space</a:t>
            </a:r>
          </a:p>
          <a:p>
            <a:r>
              <a:rPr lang="en-US" altLang="en-US" sz="2400" dirty="0" smtClean="0"/>
              <a:t>For standard I/O (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open(), read(), write(), close()</a:t>
            </a:r>
            <a:r>
              <a:rPr lang="en-US" altLang="en-US" sz="2400" dirty="0" smtClean="0"/>
              <a:t>), </a:t>
            </a:r>
            <a:r>
              <a:rPr lang="en-US" altLang="en-US" sz="2400" dirty="0" err="1" smtClean="0"/>
              <a:t>mmap</a:t>
            </a:r>
            <a:r>
              <a:rPr lang="en-US" altLang="en-US" sz="2400" dirty="0" smtClean="0"/>
              <a:t> anyway</a:t>
            </a:r>
          </a:p>
          <a:p>
            <a:pPr lvl="1"/>
            <a:r>
              <a:rPr lang="en-US" altLang="en-US" sz="2400" dirty="0" smtClean="0"/>
              <a:t>But map file into kernel address space</a:t>
            </a:r>
          </a:p>
          <a:p>
            <a:pPr lvl="1"/>
            <a:r>
              <a:rPr lang="en-US" altLang="en-US" sz="2400" dirty="0" smtClean="0"/>
              <a:t>Process still does read() and write()</a:t>
            </a:r>
          </a:p>
          <a:p>
            <a:pPr lvl="2"/>
            <a:r>
              <a:rPr lang="en-US" altLang="en-US" dirty="0" smtClean="0"/>
              <a:t>Copies data to and from kernel space and user space</a:t>
            </a:r>
          </a:p>
          <a:p>
            <a:pPr lvl="1"/>
            <a:r>
              <a:rPr lang="en-US" altLang="en-US" sz="2400" dirty="0" smtClean="0"/>
              <a:t>Uses efficient memory management subsystem</a:t>
            </a:r>
          </a:p>
          <a:p>
            <a:pPr lvl="2"/>
            <a:r>
              <a:rPr lang="en-US" altLang="en-US" dirty="0" smtClean="0"/>
              <a:t>Avoids needing separate subsystem</a:t>
            </a:r>
          </a:p>
          <a:p>
            <a:r>
              <a:rPr lang="en-US" altLang="en-US" sz="2400" dirty="0" smtClean="0"/>
              <a:t>COW can be used for read/write non-shared pages</a:t>
            </a:r>
          </a:p>
          <a:p>
            <a:r>
              <a:rPr lang="en-US" altLang="en-US" sz="2400" dirty="0" smtClean="0"/>
              <a:t>Memory mapped files can be  used for shared memory (although again via separate system calls)</a:t>
            </a:r>
          </a:p>
        </p:txBody>
      </p:sp>
    </p:spTree>
    <p:extLst>
      <p:ext uri="{BB962C8B-B14F-4D97-AF65-F5344CB8AC3E}">
        <p14:creationId xmlns:p14="http://schemas.microsoft.com/office/powerpoint/2010/main" val="6042569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26916" y="150496"/>
            <a:ext cx="13084493" cy="691514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Memory Mapped Files</a:t>
            </a:r>
          </a:p>
        </p:txBody>
      </p:sp>
      <p:pic>
        <p:nvPicPr>
          <p:cNvPr id="62467" name="Picture 1" descr="9_2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276" y="1407796"/>
            <a:ext cx="8187904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8055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2" y="228600"/>
            <a:ext cx="12175847" cy="691514"/>
          </a:xfrm>
        </p:spPr>
        <p:txBody>
          <a:bodyPr/>
          <a:lstStyle/>
          <a:p>
            <a:pPr algn="l" eaLnBrk="1" hangingPunct="1"/>
            <a:r>
              <a:rPr lang="en-US" altLang="en-US" sz="4000" dirty="0"/>
              <a:t>Shared Memory via Memory-Mapped I/O</a:t>
            </a:r>
          </a:p>
        </p:txBody>
      </p:sp>
      <p:pic>
        <p:nvPicPr>
          <p:cNvPr id="63491" name="Picture 1" descr="9_2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876" y="1584960"/>
            <a:ext cx="9651832" cy="333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0924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928837" y="211456"/>
            <a:ext cx="13084493" cy="691514"/>
          </a:xfrm>
        </p:spPr>
        <p:txBody>
          <a:bodyPr/>
          <a:lstStyle/>
          <a:p>
            <a:pPr algn="l" eaLnBrk="1" hangingPunct="1"/>
            <a:r>
              <a:rPr lang="en-US" altLang="en-US" sz="3200" dirty="0" smtClean="0"/>
              <a:t>Shared Memory in Windows API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3544" y="1358266"/>
            <a:ext cx="11741717" cy="5436870"/>
          </a:xfrm>
        </p:spPr>
        <p:txBody>
          <a:bodyPr/>
          <a:lstStyle/>
          <a:p>
            <a:r>
              <a:rPr lang="en-US" altLang="en-US" smtClean="0"/>
              <a:t>First create a </a:t>
            </a:r>
            <a:r>
              <a:rPr lang="en-US" altLang="en-US" b="1" smtClean="0">
                <a:solidFill>
                  <a:srgbClr val="3366FF"/>
                </a:solidFill>
              </a:rPr>
              <a:t>file mapping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for file to be mapped</a:t>
            </a:r>
          </a:p>
          <a:p>
            <a:pPr lvl="1"/>
            <a:r>
              <a:rPr lang="en-US" altLang="en-US" smtClean="0"/>
              <a:t>Then establish a view of the mapped file in process’s virtual address space</a:t>
            </a:r>
          </a:p>
          <a:p>
            <a:r>
              <a:rPr lang="en-US" altLang="en-US" smtClean="0"/>
              <a:t>Consider producer / consumer</a:t>
            </a:r>
          </a:p>
          <a:p>
            <a:pPr lvl="1"/>
            <a:r>
              <a:rPr lang="en-US" altLang="en-US" smtClean="0"/>
              <a:t>Producer create shared-memory object using memory mapping features</a:t>
            </a:r>
          </a:p>
          <a:p>
            <a:pPr lvl="1"/>
            <a:r>
              <a:rPr lang="en-US" altLang="en-US" smtClean="0"/>
              <a:t>Open file via </a:t>
            </a:r>
            <a:r>
              <a:rPr lang="en-US" altLang="en-US" smtClean="0">
                <a:latin typeface="Courier New" pitchFamily="49" charset="0"/>
              </a:rPr>
              <a:t>CreateFile(), </a:t>
            </a:r>
            <a:r>
              <a:rPr lang="en-US" altLang="en-US" smtClean="0"/>
              <a:t>returning a</a:t>
            </a:r>
            <a:r>
              <a:rPr lang="en-US" altLang="en-US" smtClean="0">
                <a:latin typeface="Courier New" pitchFamily="49" charset="0"/>
              </a:rPr>
              <a:t> HANDLE</a:t>
            </a:r>
          </a:p>
          <a:p>
            <a:pPr lvl="1"/>
            <a:r>
              <a:rPr lang="en-US" altLang="en-US" smtClean="0"/>
              <a:t>Create mapping via </a:t>
            </a:r>
            <a:r>
              <a:rPr lang="en-US" altLang="en-US" smtClean="0">
                <a:latin typeface="Courier New" pitchFamily="49" charset="0"/>
              </a:rPr>
              <a:t>CreateFileMapping() </a:t>
            </a:r>
            <a:r>
              <a:rPr lang="en-US" altLang="en-US" smtClean="0"/>
              <a:t>creating a</a:t>
            </a:r>
            <a:r>
              <a:rPr lang="en-US" altLang="en-US" smtClean="0">
                <a:latin typeface="Courier New" pitchFamily="49" charset="0"/>
              </a:rPr>
              <a:t> </a:t>
            </a:r>
            <a:r>
              <a:rPr lang="en-US" altLang="en-US" b="1" smtClean="0">
                <a:solidFill>
                  <a:srgbClr val="3366FF"/>
                </a:solidFill>
              </a:rPr>
              <a:t>named shared-memory object</a:t>
            </a:r>
          </a:p>
          <a:p>
            <a:pPr lvl="1"/>
            <a:r>
              <a:rPr lang="en-US" altLang="en-US" smtClean="0"/>
              <a:t>Create view via </a:t>
            </a:r>
            <a:r>
              <a:rPr lang="en-US" altLang="en-US" smtClean="0">
                <a:latin typeface="Courier New" pitchFamily="49" charset="0"/>
              </a:rPr>
              <a:t>MapViewOfFile()</a:t>
            </a:r>
          </a:p>
          <a:p>
            <a:r>
              <a:rPr lang="en-US" altLang="en-US" smtClean="0"/>
              <a:t>Sample code in Textbook</a:t>
            </a:r>
          </a:p>
        </p:txBody>
      </p:sp>
    </p:spTree>
    <p:extLst>
      <p:ext uri="{BB962C8B-B14F-4D97-AF65-F5344CB8AC3E}">
        <p14:creationId xmlns:p14="http://schemas.microsoft.com/office/powerpoint/2010/main" val="27179667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2079" y="196216"/>
            <a:ext cx="12279331" cy="691514"/>
          </a:xfrm>
        </p:spPr>
        <p:txBody>
          <a:bodyPr/>
          <a:lstStyle/>
          <a:p>
            <a:pPr algn="l" eaLnBrk="1" hangingPunct="1"/>
            <a:r>
              <a:rPr lang="en-US" altLang="en-US" sz="3200" dirty="0" smtClean="0"/>
              <a:t>Allocating Kernel Memory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3545" y="1312546"/>
            <a:ext cx="12206135" cy="5436870"/>
          </a:xfrm>
        </p:spPr>
        <p:txBody>
          <a:bodyPr/>
          <a:lstStyle/>
          <a:p>
            <a:r>
              <a:rPr lang="en-US" altLang="en-US" smtClean="0"/>
              <a:t>Treated differently from user memory</a:t>
            </a:r>
          </a:p>
          <a:p>
            <a:r>
              <a:rPr lang="en-US" altLang="en-US" smtClean="0"/>
              <a:t>Often allocated from a free-memory pool</a:t>
            </a:r>
          </a:p>
          <a:p>
            <a:pPr lvl="1"/>
            <a:r>
              <a:rPr lang="en-US" altLang="en-US" smtClean="0"/>
              <a:t>Kernel requests memory for structures of varying sizes</a:t>
            </a:r>
          </a:p>
          <a:p>
            <a:pPr lvl="1"/>
            <a:r>
              <a:rPr lang="en-US" altLang="en-US" smtClean="0"/>
              <a:t>Some kernel memory needs to be contiguous</a:t>
            </a:r>
          </a:p>
          <a:p>
            <a:pPr lvl="2"/>
            <a:r>
              <a:rPr lang="en-US" altLang="en-US" smtClean="0"/>
              <a:t>I.e. for device I/O</a:t>
            </a:r>
          </a:p>
          <a:p>
            <a:pPr>
              <a:buFont typeface="Monotype Sorts" pitchFamily="-84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594295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26916" y="165736"/>
            <a:ext cx="13084493" cy="691514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Buddy System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3736" y="1251586"/>
            <a:ext cx="12488825" cy="6292214"/>
          </a:xfrm>
        </p:spPr>
        <p:txBody>
          <a:bodyPr/>
          <a:lstStyle/>
          <a:p>
            <a:r>
              <a:rPr lang="en-US" altLang="en-US" smtClean="0"/>
              <a:t>Allocates memory from fixed-size segment consisting of physically-contiguous pages</a:t>
            </a:r>
          </a:p>
          <a:p>
            <a:r>
              <a:rPr lang="en-US" altLang="en-US" smtClean="0"/>
              <a:t>Memory allocated using </a:t>
            </a:r>
            <a:r>
              <a:rPr lang="en-US" altLang="en-US" b="1" smtClean="0">
                <a:solidFill>
                  <a:srgbClr val="3366FF"/>
                </a:solidFill>
              </a:rPr>
              <a:t>power-of-2 allocator</a:t>
            </a:r>
          </a:p>
          <a:p>
            <a:pPr lvl="1"/>
            <a:r>
              <a:rPr lang="en-US" altLang="en-US" smtClean="0"/>
              <a:t>Satisfies requests in units sized as power of 2</a:t>
            </a:r>
          </a:p>
          <a:p>
            <a:pPr lvl="1"/>
            <a:r>
              <a:rPr lang="en-US" altLang="en-US" smtClean="0"/>
              <a:t>Request rounded up to next highest power of 2</a:t>
            </a:r>
          </a:p>
          <a:p>
            <a:pPr lvl="1"/>
            <a:r>
              <a:rPr lang="en-US" altLang="en-US" smtClean="0"/>
              <a:t>When smaller allocation needed than is available, current chunk split into two buddies of next-lower power of 2</a:t>
            </a:r>
          </a:p>
          <a:p>
            <a:pPr lvl="2"/>
            <a:r>
              <a:rPr lang="en-US" altLang="en-US" smtClean="0"/>
              <a:t>Continue until appropriate sized chunk available</a:t>
            </a:r>
          </a:p>
          <a:p>
            <a:r>
              <a:rPr lang="en-US" altLang="en-US" smtClean="0"/>
              <a:t>For example, assume 256KB chunk available, kernel requests 21KB</a:t>
            </a:r>
          </a:p>
          <a:p>
            <a:pPr lvl="1"/>
            <a:r>
              <a:rPr lang="en-US" altLang="en-US" smtClean="0"/>
              <a:t>Split into A</a:t>
            </a:r>
            <a:r>
              <a:rPr lang="en-US" altLang="en-US" baseline="-25000" smtClean="0"/>
              <a:t>L</a:t>
            </a:r>
            <a:r>
              <a:rPr lang="en-US" altLang="en-US" smtClean="0"/>
              <a:t> </a:t>
            </a:r>
            <a:r>
              <a:rPr lang="en-US" altLang="en-US" baseline="-25000" smtClean="0"/>
              <a:t>and</a:t>
            </a:r>
            <a:r>
              <a:rPr lang="en-US" altLang="en-US" smtClean="0"/>
              <a:t> A</a:t>
            </a:r>
            <a:r>
              <a:rPr lang="en-US" altLang="en-US" baseline="-25000" smtClean="0"/>
              <a:t>R</a:t>
            </a:r>
            <a:r>
              <a:rPr lang="en-US" altLang="en-US" smtClean="0"/>
              <a:t> of 128KB each</a:t>
            </a:r>
          </a:p>
          <a:p>
            <a:pPr lvl="2"/>
            <a:r>
              <a:rPr lang="en-US" altLang="en-US" smtClean="0"/>
              <a:t>One further divided into B</a:t>
            </a:r>
            <a:r>
              <a:rPr lang="en-US" altLang="en-US" baseline="-25000" smtClean="0"/>
              <a:t>L</a:t>
            </a:r>
            <a:r>
              <a:rPr lang="en-US" altLang="en-US" smtClean="0"/>
              <a:t> and B</a:t>
            </a:r>
            <a:r>
              <a:rPr lang="en-US" altLang="en-US" baseline="-25000" smtClean="0"/>
              <a:t>R</a:t>
            </a:r>
            <a:r>
              <a:rPr lang="en-US" altLang="en-US" smtClean="0"/>
              <a:t> of 64KB</a:t>
            </a:r>
          </a:p>
          <a:p>
            <a:pPr lvl="3"/>
            <a:r>
              <a:rPr lang="en-US" altLang="en-US" smtClean="0"/>
              <a:t>One further into C</a:t>
            </a:r>
            <a:r>
              <a:rPr lang="en-US" altLang="en-US" baseline="-25000" smtClean="0"/>
              <a:t>L</a:t>
            </a:r>
            <a:r>
              <a:rPr lang="en-US" altLang="en-US" smtClean="0"/>
              <a:t> and C</a:t>
            </a:r>
            <a:r>
              <a:rPr lang="en-US" altLang="en-US" baseline="-25000" smtClean="0"/>
              <a:t>R</a:t>
            </a:r>
            <a:r>
              <a:rPr lang="en-US" altLang="en-US" smtClean="0"/>
              <a:t> of 32KB each – one used to satisfy request</a:t>
            </a:r>
          </a:p>
          <a:p>
            <a:r>
              <a:rPr lang="en-US" altLang="en-US" smtClean="0"/>
              <a:t>Advantage – quickly </a:t>
            </a:r>
            <a:r>
              <a:rPr lang="en-US" altLang="en-US" b="1" smtClean="0">
                <a:solidFill>
                  <a:srgbClr val="3366FF"/>
                </a:solidFill>
              </a:rPr>
              <a:t>coalesce</a:t>
            </a:r>
            <a:r>
              <a:rPr lang="en-US" altLang="en-US" smtClean="0"/>
              <a:t> unused chunks into larger chunk</a:t>
            </a:r>
          </a:p>
          <a:p>
            <a:r>
              <a:rPr lang="en-US" altLang="en-US" smtClean="0"/>
              <a:t>Disadvantage - fragmentation</a:t>
            </a:r>
          </a:p>
        </p:txBody>
      </p:sp>
    </p:spTree>
    <p:extLst>
      <p:ext uri="{BB962C8B-B14F-4D97-AF65-F5344CB8AC3E}">
        <p14:creationId xmlns:p14="http://schemas.microsoft.com/office/powerpoint/2010/main" val="7279166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2079" y="241936"/>
            <a:ext cx="12279331" cy="691514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Buddy System Allocator</a:t>
            </a:r>
          </a:p>
        </p:txBody>
      </p:sp>
      <p:pic>
        <p:nvPicPr>
          <p:cNvPr id="67587" name="Picture 1" descr="9_2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119" y="1333500"/>
            <a:ext cx="7296927" cy="539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1418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18855" y="226696"/>
            <a:ext cx="12092554" cy="691514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Slab Allocator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3160" y="1297306"/>
            <a:ext cx="11236914" cy="6055994"/>
          </a:xfrm>
        </p:spPr>
        <p:txBody>
          <a:bodyPr/>
          <a:lstStyle/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Alternate strategy</a:t>
            </a:r>
            <a:endParaRPr lang="en-US" altLang="en-US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Slab</a:t>
            </a:r>
            <a:r>
              <a:rPr lang="en-US" altLang="en-US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is one or more physically contiguous pages</a:t>
            </a:r>
            <a:endParaRPr lang="en-US" altLang="en-US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Cache</a:t>
            </a:r>
            <a:r>
              <a:rPr lang="en-US" altLang="en-US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consists of one or more slabs</a:t>
            </a:r>
            <a:endParaRPr lang="en-US" altLang="en-US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Single cache for each unique kernel data structure</a:t>
            </a:r>
          </a:p>
          <a:p>
            <a:pPr lvl="1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Each cache filled with </a:t>
            </a:r>
            <a:r>
              <a:rPr lang="en-US" altLang="en-US" b="1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altLang="en-US" dirty="0" smtClean="0">
                <a:solidFill>
                  <a:srgbClr val="3366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– instantiations of the data structure</a:t>
            </a:r>
            <a:endParaRPr lang="en-US" altLang="en-US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When cache created, filled with objects marked as 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free</a:t>
            </a:r>
            <a:endParaRPr lang="en-US" altLang="en-US" sz="11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When structures stored, objects marked as 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used</a:t>
            </a:r>
            <a:endParaRPr lang="en-US" altLang="en-US" sz="11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If slab is full of used objects, next object allocated from empty slab</a:t>
            </a:r>
          </a:p>
          <a:p>
            <a:pPr lvl="1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If no empty slabs, new slab allocated</a:t>
            </a:r>
            <a:endParaRPr lang="en-US" altLang="en-US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Benefits include no fragmentation, fast memory request satisfaction</a:t>
            </a:r>
          </a:p>
          <a:p>
            <a:pPr>
              <a:buFont typeface="Monotype Sorts" pitchFamily="-84" charset="2"/>
              <a:buNone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0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Virtual Memory That is Larger Than Physical Memory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5" descr="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2" y="1143000"/>
            <a:ext cx="10972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883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0899" y="196216"/>
            <a:ext cx="12140511" cy="691514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Slab Allocation</a:t>
            </a:r>
          </a:p>
        </p:txBody>
      </p:sp>
      <p:pic>
        <p:nvPicPr>
          <p:cNvPr id="69635" name="Picture 1" descr="9_2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164" y="1419226"/>
            <a:ext cx="815509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7774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18855" y="226696"/>
            <a:ext cx="12092554" cy="691514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Slab Allocator in Linux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3545" y="1278256"/>
            <a:ext cx="12249044" cy="6257924"/>
          </a:xfrm>
        </p:spPr>
        <p:txBody>
          <a:bodyPr/>
          <a:lstStyle/>
          <a:p>
            <a:r>
              <a:rPr lang="en-US" altLang="en-US" smtClean="0"/>
              <a:t>For example process descriptor is of type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struct task_struct</a:t>
            </a:r>
            <a:endParaRPr lang="en-US" altLang="en-US" smtClean="0"/>
          </a:p>
          <a:p>
            <a:r>
              <a:rPr lang="en-US" altLang="en-US" smtClean="0"/>
              <a:t>Approx 1.7KB of memory</a:t>
            </a:r>
          </a:p>
          <a:p>
            <a:r>
              <a:rPr lang="en-US" altLang="en-US" smtClean="0"/>
              <a:t>New task -&gt; allocate new struct from cache</a:t>
            </a:r>
          </a:p>
          <a:p>
            <a:pPr lvl="1"/>
            <a:r>
              <a:rPr lang="en-US" altLang="en-US" smtClean="0"/>
              <a:t>Will use existing free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struct task_struct</a:t>
            </a:r>
            <a:endParaRPr lang="en-US" altLang="en-US" smtClean="0"/>
          </a:p>
          <a:p>
            <a:r>
              <a:rPr lang="en-US" altLang="en-US" smtClean="0"/>
              <a:t>Slab can be in three possible states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altLang="en-US" smtClean="0"/>
              <a:t>Full – all used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altLang="en-US" smtClean="0"/>
              <a:t>Empty – all free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altLang="en-US" smtClean="0"/>
              <a:t>Partial – mix of free and used</a:t>
            </a:r>
          </a:p>
          <a:p>
            <a:r>
              <a:rPr lang="en-US" altLang="en-US" smtClean="0"/>
              <a:t>Upon request, slab allocator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altLang="en-US" smtClean="0"/>
              <a:t>Uses free struct in partial slab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altLang="en-US" smtClean="0"/>
              <a:t>If none, takes one from empty slab</a:t>
            </a:r>
          </a:p>
          <a:p>
            <a:pPr lvl="1">
              <a:buFont typeface="Arial" pitchFamily="34" charset="0"/>
              <a:buAutoNum type="arabicPeriod"/>
            </a:pPr>
            <a:r>
              <a:rPr lang="en-US" altLang="en-US" smtClean="0"/>
              <a:t>If no empty slab, create new empty</a:t>
            </a:r>
          </a:p>
        </p:txBody>
      </p:sp>
    </p:spTree>
    <p:extLst>
      <p:ext uri="{BB962C8B-B14F-4D97-AF65-F5344CB8AC3E}">
        <p14:creationId xmlns:p14="http://schemas.microsoft.com/office/powerpoint/2010/main" val="25731006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18855" y="226696"/>
            <a:ext cx="12092554" cy="691514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Slab Allocator in Linux (Cont.)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3160" y="1323976"/>
            <a:ext cx="11640756" cy="6257924"/>
          </a:xfrm>
        </p:spPr>
        <p:txBody>
          <a:bodyPr/>
          <a:lstStyle/>
          <a:p>
            <a:r>
              <a:rPr lang="en-US" altLang="en-US" smtClean="0"/>
              <a:t>Slab started in Solaris, now wide-spread for both kernel mode and user memory in various OSes</a:t>
            </a:r>
          </a:p>
          <a:p>
            <a:r>
              <a:rPr lang="en-US" altLang="en-US" smtClean="0"/>
              <a:t>Linux  2.2 had SLAB, now has both SLOB and SLUB allocators</a:t>
            </a:r>
          </a:p>
          <a:p>
            <a:pPr lvl="1"/>
            <a:r>
              <a:rPr lang="en-US" altLang="en-US" smtClean="0"/>
              <a:t>SLOB for systems with limited memory</a:t>
            </a:r>
          </a:p>
          <a:p>
            <a:pPr lvl="2"/>
            <a:r>
              <a:rPr lang="en-US" altLang="en-US" smtClean="0"/>
              <a:t>Simple List of Blocks – maintains 3 list objects for small, medium, large objects</a:t>
            </a:r>
          </a:p>
          <a:p>
            <a:pPr lvl="1"/>
            <a:r>
              <a:rPr lang="en-US" altLang="en-US" smtClean="0"/>
              <a:t>SLUB is performance-optimized SLAB removes per-CPU queues, metadata stored in page structure</a:t>
            </a:r>
          </a:p>
        </p:txBody>
      </p:sp>
    </p:spTree>
    <p:extLst>
      <p:ext uri="{BB962C8B-B14F-4D97-AF65-F5344CB8AC3E}">
        <p14:creationId xmlns:p14="http://schemas.microsoft.com/office/powerpoint/2010/main" val="28261266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313" y="226696"/>
            <a:ext cx="12387864" cy="691514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Other Considerations -- </a:t>
            </a:r>
            <a:r>
              <a:rPr lang="en-US" altLang="en-US" dirty="0" err="1" smtClean="0"/>
              <a:t>Prepaging</a:t>
            </a:r>
            <a:endParaRPr lang="en-US" altLang="en-US" dirty="0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5781" y="1325880"/>
            <a:ext cx="11809864" cy="5890260"/>
          </a:xfrm>
        </p:spPr>
        <p:txBody>
          <a:bodyPr/>
          <a:lstStyle/>
          <a:p>
            <a:r>
              <a:rPr lang="en-US" altLang="en-US" smtClean="0"/>
              <a:t>Prepaging </a:t>
            </a:r>
          </a:p>
          <a:p>
            <a:pPr lvl="1"/>
            <a:r>
              <a:rPr lang="en-US" altLang="en-US" smtClean="0"/>
              <a:t>To reduce the large number of page faults that occurs at process startup</a:t>
            </a:r>
          </a:p>
          <a:p>
            <a:pPr lvl="1"/>
            <a:r>
              <a:rPr lang="en-US" altLang="en-US" smtClean="0"/>
              <a:t>Prepage all or some of the pages a process will need, before they are referenced</a:t>
            </a:r>
          </a:p>
          <a:p>
            <a:pPr lvl="1"/>
            <a:r>
              <a:rPr lang="en-US" altLang="en-US" smtClean="0"/>
              <a:t>But if prepaged pages are unused, I/O and memory was wasted</a:t>
            </a:r>
          </a:p>
          <a:p>
            <a:pPr lvl="1"/>
            <a:r>
              <a:rPr lang="en-US" altLang="en-US" smtClean="0"/>
              <a:t>Assume </a:t>
            </a:r>
            <a:r>
              <a:rPr lang="en-US" altLang="en-US" i="1" smtClean="0"/>
              <a:t>s</a:t>
            </a:r>
            <a:r>
              <a:rPr lang="en-US" altLang="en-US" smtClean="0"/>
              <a:t> pages are prepaged and </a:t>
            </a:r>
            <a:r>
              <a:rPr lang="el-GR" altLang="en-US" i="1" smtClean="0"/>
              <a:t>α</a:t>
            </a:r>
            <a:r>
              <a:rPr lang="en-US" altLang="en-US" i="1" smtClean="0"/>
              <a:t> </a:t>
            </a:r>
            <a:r>
              <a:rPr lang="en-US" altLang="en-US" smtClean="0"/>
              <a:t>of the pages is used</a:t>
            </a:r>
          </a:p>
          <a:p>
            <a:pPr lvl="2"/>
            <a:r>
              <a:rPr lang="en-US" altLang="en-US" smtClean="0"/>
              <a:t>Is cost of </a:t>
            </a:r>
            <a:r>
              <a:rPr lang="en-US" altLang="en-US" b="1" i="1" smtClean="0"/>
              <a:t>s * </a:t>
            </a:r>
            <a:r>
              <a:rPr lang="el-GR" altLang="en-US" b="1" i="1" smtClean="0"/>
              <a:t>α</a:t>
            </a:r>
            <a:r>
              <a:rPr lang="en-US" altLang="en-US" b="1" i="1" smtClean="0"/>
              <a:t>  </a:t>
            </a:r>
            <a:r>
              <a:rPr lang="en-US" altLang="en-US" smtClean="0"/>
              <a:t>save pages faults &gt; or &lt; than the cost of prepaging</a:t>
            </a:r>
            <a:r>
              <a:rPr lang="en-US" altLang="en-US" i="1" smtClean="0"/>
              <a:t> </a:t>
            </a:r>
            <a:br>
              <a:rPr lang="en-US" altLang="en-US" i="1" smtClean="0"/>
            </a:br>
            <a:r>
              <a:rPr lang="en-US" altLang="en-US" b="1" i="1" smtClean="0"/>
              <a:t>s * (1- </a:t>
            </a:r>
            <a:r>
              <a:rPr lang="el-GR" altLang="en-US" b="1" i="1" smtClean="0"/>
              <a:t>α</a:t>
            </a:r>
            <a:r>
              <a:rPr lang="en-US" altLang="en-US" b="1" i="1" smtClean="0"/>
              <a:t>) </a:t>
            </a:r>
            <a:r>
              <a:rPr lang="en-US" altLang="en-US" smtClean="0"/>
              <a:t>unnecessary pages</a:t>
            </a:r>
            <a:r>
              <a:rPr lang="en-US" altLang="en-US" i="1" smtClean="0"/>
              <a:t>?  </a:t>
            </a:r>
          </a:p>
          <a:p>
            <a:pPr lvl="2"/>
            <a:r>
              <a:rPr lang="el-GR" altLang="en-US" b="1" i="1" smtClean="0"/>
              <a:t>α</a:t>
            </a:r>
            <a:r>
              <a:rPr lang="en-US" altLang="en-US" i="1" smtClean="0"/>
              <a:t> </a:t>
            </a:r>
            <a:r>
              <a:rPr lang="en-US" altLang="en-US" smtClean="0"/>
              <a:t>near zero </a:t>
            </a:r>
            <a:r>
              <a:rPr lang="en-US" altLang="en-US" smtClean="0">
                <a:sym typeface="Symbol" pitchFamily="18" charset="2"/>
              </a:rPr>
              <a:t> prepaging loses</a:t>
            </a:r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56437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6497" y="196216"/>
            <a:ext cx="11814912" cy="691514"/>
          </a:xfrm>
        </p:spPr>
        <p:txBody>
          <a:bodyPr/>
          <a:lstStyle/>
          <a:p>
            <a:pPr algn="l" eaLnBrk="1" hangingPunct="1"/>
            <a:r>
              <a:rPr lang="en-US" alt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Other Issues – Page Size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3928" y="1283971"/>
            <a:ext cx="11590276" cy="5711190"/>
          </a:xfrm>
        </p:spPr>
        <p:txBody>
          <a:bodyPr/>
          <a:lstStyle/>
          <a:p>
            <a:r>
              <a:rPr lang="en-US" altLang="en-US" smtClean="0"/>
              <a:t>Sometimes OS designers have a choice</a:t>
            </a:r>
          </a:p>
          <a:p>
            <a:pPr lvl="1"/>
            <a:r>
              <a:rPr lang="en-US" altLang="en-US" smtClean="0"/>
              <a:t>Especially if running on custom-built CPU</a:t>
            </a:r>
          </a:p>
          <a:p>
            <a:r>
              <a:rPr lang="en-US" altLang="en-US" smtClean="0"/>
              <a:t>Page size selection must take into consideration:</a:t>
            </a:r>
          </a:p>
          <a:p>
            <a:pPr lvl="1"/>
            <a:r>
              <a:rPr lang="en-US" altLang="en-US" smtClean="0"/>
              <a:t>Fragmentation</a:t>
            </a:r>
          </a:p>
          <a:p>
            <a:pPr lvl="1"/>
            <a:r>
              <a:rPr lang="en-US" altLang="en-US" smtClean="0"/>
              <a:t>Page table size 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Resolution</a:t>
            </a:r>
          </a:p>
          <a:p>
            <a:pPr lvl="1"/>
            <a:r>
              <a:rPr lang="en-US" altLang="en-US" smtClean="0"/>
              <a:t>I/O overhead</a:t>
            </a:r>
          </a:p>
          <a:p>
            <a:pPr lvl="1"/>
            <a:r>
              <a:rPr lang="en-US" altLang="en-US" smtClean="0"/>
              <a:t>Number of page faults</a:t>
            </a:r>
          </a:p>
          <a:p>
            <a:pPr lvl="1"/>
            <a:r>
              <a:rPr lang="en-US" altLang="en-US" smtClean="0"/>
              <a:t>Locality</a:t>
            </a:r>
          </a:p>
          <a:p>
            <a:pPr lvl="1"/>
            <a:r>
              <a:rPr lang="en-US" altLang="en-US" smtClean="0"/>
              <a:t>TLB size and effectiveness</a:t>
            </a:r>
          </a:p>
          <a:p>
            <a:r>
              <a:rPr lang="en-US" altLang="en-US" smtClean="0"/>
              <a:t>Always power of 2, usually in the range 2</a:t>
            </a:r>
            <a:r>
              <a:rPr lang="en-US" altLang="en-US" baseline="30000" smtClean="0"/>
              <a:t>12</a:t>
            </a:r>
            <a:r>
              <a:rPr lang="en-US" altLang="en-US" smtClean="0"/>
              <a:t> (4,096 bytes) to 2</a:t>
            </a:r>
            <a:r>
              <a:rPr lang="en-US" altLang="en-US" baseline="30000" smtClean="0"/>
              <a:t>22</a:t>
            </a:r>
            <a:r>
              <a:rPr lang="en-US" altLang="en-US" smtClean="0"/>
              <a:t> (4,194,304 bytes)</a:t>
            </a:r>
          </a:p>
          <a:p>
            <a:r>
              <a:rPr lang="en-US" altLang="en-US" smtClean="0"/>
              <a:t>On average, growing over time</a:t>
            </a:r>
          </a:p>
        </p:txBody>
      </p:sp>
    </p:spTree>
    <p:extLst>
      <p:ext uri="{BB962C8B-B14F-4D97-AF65-F5344CB8AC3E}">
        <p14:creationId xmlns:p14="http://schemas.microsoft.com/office/powerpoint/2010/main" val="2598484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77510" y="211456"/>
            <a:ext cx="12233899" cy="691514"/>
          </a:xfrm>
        </p:spPr>
        <p:txBody>
          <a:bodyPr/>
          <a:lstStyle/>
          <a:p>
            <a:pPr algn="l" eaLnBrk="1" hangingPunct="1"/>
            <a:r>
              <a:rPr lang="en-US" alt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Other Issues – TLB Reach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5973" y="1398270"/>
            <a:ext cx="12132938" cy="5301616"/>
          </a:xfrm>
        </p:spPr>
        <p:txBody>
          <a:bodyPr/>
          <a:lstStyle/>
          <a:p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TLB Reach - The amount of memory accessible from the TLB</a:t>
            </a:r>
          </a:p>
          <a:p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TLB Reach = (TLB Size) X (Page Size)</a:t>
            </a:r>
          </a:p>
          <a:p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Ideally, the working set of each process is stored in the TLB</a:t>
            </a:r>
          </a:p>
          <a:p>
            <a:pPr lvl="1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Otherwise there is a high degree of page faults</a:t>
            </a:r>
          </a:p>
          <a:p>
            <a:pPr lvl="1"/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Increase the Page Size</a:t>
            </a:r>
          </a:p>
          <a:p>
            <a:pPr lvl="1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This may lead to an increase in fragmentation as not all applications require a large page size</a:t>
            </a:r>
          </a:p>
          <a:p>
            <a:pPr lvl="1"/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Provide Multiple Page Sizes</a:t>
            </a:r>
          </a:p>
          <a:p>
            <a:pPr lvl="1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This allows applications that require larger page sizes the opportunity to use them without an increase in fragmentation</a:t>
            </a:r>
          </a:p>
          <a:p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5834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9431" y="196216"/>
            <a:ext cx="12092554" cy="691514"/>
          </a:xfrm>
        </p:spPr>
        <p:txBody>
          <a:bodyPr/>
          <a:lstStyle/>
          <a:p>
            <a:pPr algn="l" eaLnBrk="1" hangingPunct="1"/>
            <a:r>
              <a:rPr lang="en-US" alt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Other Issues – Program Structure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5781" y="1325880"/>
            <a:ext cx="12001689" cy="675132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4720673" algn="l"/>
                <a:tab pos="5192741" algn="l"/>
              </a:tabLst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Program structure</a:t>
            </a:r>
          </a:p>
          <a:p>
            <a:pPr lvl="1">
              <a:lnSpc>
                <a:spcPct val="90000"/>
              </a:lnSpc>
              <a:tabLst>
                <a:tab pos="4720673" algn="l"/>
                <a:tab pos="5192741" algn="l"/>
              </a:tabLst>
            </a:pP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[128,128] data;</a:t>
            </a:r>
          </a:p>
          <a:p>
            <a:pPr lvl="1">
              <a:lnSpc>
                <a:spcPct val="90000"/>
              </a:lnSpc>
              <a:tabLst>
                <a:tab pos="4720673" algn="l"/>
                <a:tab pos="5192741" algn="l"/>
              </a:tabLst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Each row is stored in one page </a:t>
            </a:r>
          </a:p>
          <a:p>
            <a:pPr lvl="1">
              <a:lnSpc>
                <a:spcPct val="90000"/>
              </a:lnSpc>
              <a:tabLst>
                <a:tab pos="4720673" algn="l"/>
                <a:tab pos="5192741" algn="l"/>
              </a:tabLst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Program 1 	</a:t>
            </a:r>
          </a:p>
          <a:p>
            <a:pPr>
              <a:lnSpc>
                <a:spcPct val="90000"/>
              </a:lnSpc>
              <a:buNone/>
              <a:tabLst>
                <a:tab pos="4720673" algn="l"/>
                <a:tab pos="5192741" algn="l"/>
              </a:tabLst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               for (j = 0; j &lt;128; j++)</a:t>
            </a:r>
            <a:br>
              <a:rPr lang="en-US" alt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                 for (i = 0; i &lt; 128; i++)</a:t>
            </a:r>
            <a:br>
              <a:rPr lang="en-US" alt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                       data[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] = 0;</a:t>
            </a:r>
            <a:br>
              <a:rPr lang="en-US" alt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buNone/>
              <a:tabLst>
                <a:tab pos="4720673" algn="l"/>
                <a:tab pos="5192741" algn="l"/>
              </a:tabLst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    128 x 128 = 16,384 page faults </a:t>
            </a:r>
            <a:br>
              <a:rPr lang="en-US" alt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  <a:tabLst>
                <a:tab pos="4720673" algn="l"/>
                <a:tab pos="5192741" algn="l"/>
              </a:tabLst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Program 2 	</a:t>
            </a:r>
          </a:p>
          <a:p>
            <a:pPr lvl="1">
              <a:lnSpc>
                <a:spcPct val="90000"/>
              </a:lnSpc>
              <a:buNone/>
              <a:tabLst>
                <a:tab pos="4720673" algn="l"/>
                <a:tab pos="5192741" algn="l"/>
              </a:tabLst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            for (i = 0; i &lt; 128; i++)</a:t>
            </a:r>
            <a:br>
              <a:rPr lang="en-US" alt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              for (j = 0; j &lt; 128; j++)</a:t>
            </a:r>
            <a:br>
              <a:rPr lang="en-US" alt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                    data[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] = 0;</a:t>
            </a:r>
            <a:br>
              <a:rPr lang="en-US" alt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128 page faults</a:t>
            </a:r>
          </a:p>
        </p:txBody>
      </p:sp>
    </p:spTree>
    <p:extLst>
      <p:ext uri="{BB962C8B-B14F-4D97-AF65-F5344CB8AC3E}">
        <p14:creationId xmlns:p14="http://schemas.microsoft.com/office/powerpoint/2010/main" val="15652401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8401" y="180976"/>
            <a:ext cx="12403009" cy="691514"/>
          </a:xfrm>
        </p:spPr>
        <p:txBody>
          <a:bodyPr/>
          <a:lstStyle/>
          <a:p>
            <a:pPr algn="l" eaLnBrk="1" hangingPunct="1"/>
            <a:r>
              <a:rPr lang="en-US" alt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Other Issues – I/O interlock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5012" y="1432560"/>
            <a:ext cx="6640682" cy="5351146"/>
          </a:xfrm>
        </p:spPr>
        <p:txBody>
          <a:bodyPr/>
          <a:lstStyle/>
          <a:p>
            <a:r>
              <a:rPr lang="en-US" altLang="en-US" b="1" smtClean="0">
                <a:solidFill>
                  <a:srgbClr val="3366FF"/>
                </a:solidFill>
              </a:rPr>
              <a:t>I/O Interlock</a:t>
            </a:r>
            <a:r>
              <a:rPr lang="en-US" altLang="en-US" smtClean="0">
                <a:solidFill>
                  <a:srgbClr val="3366FF"/>
                </a:solidFill>
              </a:rPr>
              <a:t> </a:t>
            </a:r>
            <a:r>
              <a:rPr lang="en-US" altLang="en-US" smtClean="0"/>
              <a:t>– Pages must sometimes be locked into memory</a:t>
            </a:r>
          </a:p>
          <a:p>
            <a:r>
              <a:rPr lang="en-US" altLang="en-US" smtClean="0"/>
              <a:t>Consider I/O - Pages that are used for copying a file from a device must be locked from being selected for eviction by a page replacement algorithm</a:t>
            </a:r>
          </a:p>
          <a:p>
            <a:r>
              <a:rPr lang="en-US" altLang="en-US" b="1" smtClean="0">
                <a:solidFill>
                  <a:srgbClr val="3366FF"/>
                </a:solidFill>
              </a:rPr>
              <a:t>Pinning</a:t>
            </a:r>
            <a:r>
              <a:rPr lang="en-US" altLang="en-US" smtClean="0"/>
              <a:t> of pages to lock into memory</a:t>
            </a:r>
          </a:p>
        </p:txBody>
      </p:sp>
      <p:pic>
        <p:nvPicPr>
          <p:cNvPr id="768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724" y="2013586"/>
            <a:ext cx="4634091" cy="405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11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1440"/>
            <a:ext cx="9753600" cy="729616"/>
          </a:xfrm>
        </p:spPr>
        <p:txBody>
          <a:bodyPr/>
          <a:lstStyle/>
          <a:p>
            <a:pPr algn="just" eaLnBrk="1" hangingPunct="1"/>
            <a:r>
              <a:rPr lang="en-US" alt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Virtual Memory </a:t>
            </a:r>
            <a:r>
              <a:rPr lang="en-US" alt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alt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is Larger </a:t>
            </a:r>
            <a:r>
              <a:rPr lang="en-US" alt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than </a:t>
            </a:r>
            <a:r>
              <a:rPr lang="en-US" alt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Physical Memory</a:t>
            </a:r>
          </a:p>
        </p:txBody>
      </p:sp>
      <p:pic>
        <p:nvPicPr>
          <p:cNvPr id="10243" name="Picture 5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52" y="1423036"/>
            <a:ext cx="8523599" cy="509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8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9266" y="211456"/>
            <a:ext cx="12312144" cy="691514"/>
          </a:xfrm>
        </p:spPr>
        <p:txBody>
          <a:bodyPr/>
          <a:lstStyle/>
          <a:p>
            <a:pPr algn="l" eaLnBrk="1" hangingPunct="1"/>
            <a:r>
              <a:rPr lang="en-US" alt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Virtual-address Space</a:t>
            </a:r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990" y="1529716"/>
            <a:ext cx="3281219" cy="548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3"/>
          <p:cNvSpPr txBox="1">
            <a:spLocks noChangeArrowheads="1"/>
          </p:cNvSpPr>
          <p:nvPr/>
        </p:nvSpPr>
        <p:spPr bwMode="auto">
          <a:xfrm>
            <a:off x="1289773" y="1343026"/>
            <a:ext cx="6948612" cy="6002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71" tIns="45535" rIns="91071" bIns="45535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550988" indent="-32543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2300">
                <a:latin typeface="Helvetica" pitchFamily="-84" charset="0"/>
              </a:rPr>
              <a:t>Usually design logical address space for stack to start at Max logical address and grow “down” while heap grows “up”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2300">
                <a:latin typeface="Helvetica" pitchFamily="-84" charset="0"/>
              </a:rPr>
              <a:t>Maximizes address space use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2300">
                <a:latin typeface="Helvetica" pitchFamily="-84" charset="0"/>
              </a:rPr>
              <a:t>Unused address space between the two is hole</a:t>
            </a:r>
          </a:p>
          <a:p>
            <a:pPr lvl="2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18" charset="2"/>
              <a:buChar char="4"/>
            </a:pPr>
            <a:r>
              <a:rPr kumimoji="1" lang="en-US" altLang="en-US" sz="2300">
                <a:latin typeface="Helvetica" pitchFamily="-84" charset="0"/>
              </a:rPr>
              <a:t>No physical memory needed until heap or stack grows to a given new page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2300">
                <a:latin typeface="Helvetica" pitchFamily="-84" charset="0"/>
              </a:rPr>
              <a:t>Enables </a:t>
            </a:r>
            <a:r>
              <a:rPr kumimoji="1" lang="en-US" altLang="en-US" sz="2300" b="1">
                <a:solidFill>
                  <a:srgbClr val="3366FF"/>
                </a:solidFill>
                <a:latin typeface="Helvetica" pitchFamily="-84" charset="0"/>
              </a:rPr>
              <a:t>sparse </a:t>
            </a:r>
            <a:r>
              <a:rPr kumimoji="1" lang="en-US" altLang="en-US" sz="2300">
                <a:latin typeface="Helvetica" pitchFamily="-84" charset="0"/>
              </a:rPr>
              <a:t>address spaces with holes left for growth, dynamically linked libraries, etc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2300">
                <a:latin typeface="Helvetica" pitchFamily="-84" charset="0"/>
              </a:rPr>
              <a:t>System libraries shared via mapping into virtual address space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2300">
                <a:latin typeface="Helvetica" pitchFamily="-84" charset="0"/>
              </a:rPr>
              <a:t>Shared memory by mapping pages read-write into virtual address space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2300">
                <a:latin typeface="Helvetica" pitchFamily="-84" charset="0"/>
              </a:rPr>
              <a:t>Pages can be shared during </a:t>
            </a:r>
            <a:r>
              <a:rPr kumimoji="1" lang="en-US" altLang="en-US" sz="2300">
                <a:latin typeface="Courier New" pitchFamily="49" charset="0"/>
                <a:cs typeface="Courier New" pitchFamily="49" charset="0"/>
              </a:rPr>
              <a:t>fork()</a:t>
            </a:r>
            <a:r>
              <a:rPr kumimoji="1" lang="en-US" altLang="en-US" sz="2300">
                <a:latin typeface="Helvetica" pitchFamily="-84" charset="0"/>
                <a:cs typeface="Courier New" pitchFamily="49" charset="0"/>
              </a:rPr>
              <a:t>, speeding process creation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None/>
            </a:pPr>
            <a:r>
              <a:rPr kumimoji="1" lang="en-US" altLang="en-US" sz="2300">
                <a:latin typeface="Helvetica" pitchFamily="-84" charset="0"/>
              </a:rPr>
              <a:t> 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None/>
            </a:pPr>
            <a:endParaRPr kumimoji="1" lang="en-US" altLang="en-US">
              <a:latin typeface="Helvetica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49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31264</TotalTime>
  <Words>3882</Words>
  <Application>Microsoft Office PowerPoint</Application>
  <PresentationFormat>Custom</PresentationFormat>
  <Paragraphs>632</Paragraphs>
  <Slides>77</Slides>
  <Notes>60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9" baseType="lpstr">
      <vt:lpstr>Office Theme</vt:lpstr>
      <vt:lpstr>Equation</vt:lpstr>
      <vt:lpstr>Virtual Memory </vt:lpstr>
      <vt:lpstr>PowerPoint Presentation</vt:lpstr>
      <vt:lpstr>Objective</vt:lpstr>
      <vt:lpstr>Background</vt:lpstr>
      <vt:lpstr>Cont..</vt:lpstr>
      <vt:lpstr>Cont..</vt:lpstr>
      <vt:lpstr>Virtual Memory That is Larger Than Physical Memory</vt:lpstr>
      <vt:lpstr>Virtual Memory that is Larger than Physical Memory</vt:lpstr>
      <vt:lpstr>Virtual-address Space</vt:lpstr>
      <vt:lpstr>Shared Library Using Virtual Memory</vt:lpstr>
      <vt:lpstr>Demand Paging</vt:lpstr>
      <vt:lpstr>Basic Concepts</vt:lpstr>
      <vt:lpstr>Valid-Invalid Bit</vt:lpstr>
      <vt:lpstr>Page Table When Some Pages are Not in Main Memory</vt:lpstr>
      <vt:lpstr>Page Fault</vt:lpstr>
      <vt:lpstr>Steps in Handling a Page Fault</vt:lpstr>
      <vt:lpstr>Aspects of Demand Paging</vt:lpstr>
      <vt:lpstr>Instruction Restart</vt:lpstr>
      <vt:lpstr>Performance of Demand Paging</vt:lpstr>
      <vt:lpstr>Performance of Demand Paging (Cont.)</vt:lpstr>
      <vt:lpstr>Demand Paging Example</vt:lpstr>
      <vt:lpstr>Demand Paging Optimizations</vt:lpstr>
      <vt:lpstr>Copy-on-Write</vt:lpstr>
      <vt:lpstr>Before Process 1 Modifies Page C</vt:lpstr>
      <vt:lpstr>After Process 1 Modifies Page C</vt:lpstr>
      <vt:lpstr>What Happens if There is no Free Frame?</vt:lpstr>
      <vt:lpstr>PowerPoint Presentation</vt:lpstr>
      <vt:lpstr>PowerPoint Presentation</vt:lpstr>
      <vt:lpstr>Page Replacement</vt:lpstr>
      <vt:lpstr>Need For Page Replacement</vt:lpstr>
      <vt:lpstr>Basic Page Replacement</vt:lpstr>
      <vt:lpstr>Page Replacement</vt:lpstr>
      <vt:lpstr>Page and Frame Replacement Algorithms</vt:lpstr>
      <vt:lpstr>Graph of Page Faults Versus The Number of Frames</vt:lpstr>
      <vt:lpstr>First-In-First-Out (FIFO) Algorithm</vt:lpstr>
      <vt:lpstr>FIFO Illustrating Belady’s Anomaly</vt:lpstr>
      <vt:lpstr>Optimal Algorithm</vt:lpstr>
      <vt:lpstr>Least Recently Used (LRU) Algorithm</vt:lpstr>
      <vt:lpstr>LRU Algorithm (Cont.)</vt:lpstr>
      <vt:lpstr>Use Of A Stack to Record Most Recent Page References</vt:lpstr>
      <vt:lpstr>LRU Approximation Algorithms</vt:lpstr>
      <vt:lpstr>Second-Chance (clock) Page-Replacement Algorithm</vt:lpstr>
      <vt:lpstr>Enhanced Second-Chance Algorithm</vt:lpstr>
      <vt:lpstr>Counting Algorithms</vt:lpstr>
      <vt:lpstr>Page-Buffering Algorithms</vt:lpstr>
      <vt:lpstr>Applications and Page Replacement</vt:lpstr>
      <vt:lpstr>Allocation of Frames</vt:lpstr>
      <vt:lpstr>Fixed Allocation</vt:lpstr>
      <vt:lpstr>Priority Allocation</vt:lpstr>
      <vt:lpstr>Global vs. Local Allocation</vt:lpstr>
      <vt:lpstr>Non-Uniform Memory Access</vt:lpstr>
      <vt:lpstr>PowerPoint Presentation</vt:lpstr>
      <vt:lpstr>Thrashing</vt:lpstr>
      <vt:lpstr>Thrashing (Cont.)</vt:lpstr>
      <vt:lpstr>Demand Paging and Thrashing </vt:lpstr>
      <vt:lpstr>Locality In A Memory-Reference Pattern</vt:lpstr>
      <vt:lpstr>Working-Set Model</vt:lpstr>
      <vt:lpstr>Keeping Track of the Working Set</vt:lpstr>
      <vt:lpstr>Page-Fault Frequency</vt:lpstr>
      <vt:lpstr>Working Sets and Page Fault Rates</vt:lpstr>
      <vt:lpstr>Memory-Mapped Files</vt:lpstr>
      <vt:lpstr>Memory-Mapped File Technique for all I/O</vt:lpstr>
      <vt:lpstr>Memory Mapped Files</vt:lpstr>
      <vt:lpstr>Shared Memory via Memory-Mapped I/O</vt:lpstr>
      <vt:lpstr>Shared Memory in Windows API</vt:lpstr>
      <vt:lpstr>Allocating Kernel Memory</vt:lpstr>
      <vt:lpstr>Buddy System</vt:lpstr>
      <vt:lpstr>Buddy System Allocator</vt:lpstr>
      <vt:lpstr>Slab Allocator</vt:lpstr>
      <vt:lpstr>Slab Allocation</vt:lpstr>
      <vt:lpstr>Slab Allocator in Linux</vt:lpstr>
      <vt:lpstr>Slab Allocator in Linux (Cont.)</vt:lpstr>
      <vt:lpstr>Other Considerations -- Prepaging</vt:lpstr>
      <vt:lpstr>Other Issues – Page Size</vt:lpstr>
      <vt:lpstr>Other Issues – TLB Reach </vt:lpstr>
      <vt:lpstr>Other Issues – Program Structure</vt:lpstr>
      <vt:lpstr>Other Issues – I/O interlock</vt:lpstr>
    </vt:vector>
  </TitlesOfParts>
  <Company>CCC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Prabhjot</cp:lastModifiedBy>
  <cp:revision>2544</cp:revision>
  <dcterms:created xsi:type="dcterms:W3CDTF">2010-04-09T07:36:15Z</dcterms:created>
  <dcterms:modified xsi:type="dcterms:W3CDTF">2023-04-06T08:23:06Z</dcterms:modified>
</cp:coreProperties>
</file>