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7010400" cy="9296400"/>
  <p:embeddedFontLst>
    <p:embeddedFont>
      <p:font typeface="Verdana" pitchFamily="34" charset="0"/>
      <p:regular r:id="rId48"/>
      <p:bold r:id="rId49"/>
      <p:italic r:id="rId50"/>
      <p:boldItalic r:id="rId51"/>
    </p:embeddedFon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Helvetica Neue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gTEwf1DGserNSHcwpRHCeTSdXg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30" y="216"/>
      </p:cViewPr>
      <p:guideLst>
        <p:guide orient="horz" pos="816"/>
        <p:guide pos="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2687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5789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79" name="Google Shape;79;p1:notes"/>
          <p:cNvSpPr txBox="1"/>
          <p:nvPr/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Jatin Arora [Group: G7] [Sem:2nd]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2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3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3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3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3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40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4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4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4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4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>
            <a:off x="0" y="0"/>
            <a:ext cx="9142412" cy="83661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6"/>
          <p:cNvSpPr/>
          <p:nvPr/>
        </p:nvSpPr>
        <p:spPr>
          <a:xfrm rot="10800000" flipH="1">
            <a:off x="0" y="6702425"/>
            <a:ext cx="9142412" cy="196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46" descr="LOGO.gif"/>
          <p:cNvPicPr preferRelativeResize="0"/>
          <p:nvPr/>
        </p:nvPicPr>
        <p:blipFill rotWithShape="1">
          <a:blip r:embed="rId14">
            <a:alphaModFix/>
          </a:blip>
          <a:srcRect b="10714"/>
          <a:stretch/>
        </p:blipFill>
        <p:spPr>
          <a:xfrm>
            <a:off x="6553200" y="228600"/>
            <a:ext cx="2055812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6" descr="LOGO.gif"/>
          <p:cNvPicPr preferRelativeResize="0"/>
          <p:nvPr/>
        </p:nvPicPr>
        <p:blipFill rotWithShape="1">
          <a:blip r:embed="rId14">
            <a:alphaModFix/>
          </a:blip>
          <a:srcRect b="10714"/>
          <a:stretch/>
        </p:blipFill>
        <p:spPr>
          <a:xfrm>
            <a:off x="6553200" y="228600"/>
            <a:ext cx="2055812" cy="633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46"/>
          <p:cNvGrpSpPr/>
          <p:nvPr/>
        </p:nvGrpSpPr>
        <p:grpSpPr>
          <a:xfrm>
            <a:off x="6146800" y="0"/>
            <a:ext cx="2995612" cy="874712"/>
            <a:chOff x="6146640" y="0"/>
            <a:chExt cx="2995920" cy="874800"/>
          </a:xfrm>
        </p:grpSpPr>
        <p:sp>
          <p:nvSpPr>
            <p:cNvPr id="15" name="Google Shape;15;p46"/>
            <p:cNvSpPr/>
            <p:nvPr/>
          </p:nvSpPr>
          <p:spPr>
            <a:xfrm>
              <a:off x="6146640" y="0"/>
              <a:ext cx="2995920" cy="8366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6" name="Google Shape;16;p46" descr="LOGO.gif"/>
            <p:cNvPicPr preferRelativeResize="0"/>
            <p:nvPr/>
          </p:nvPicPr>
          <p:blipFill rotWithShape="1">
            <a:blip r:embed="rId14">
              <a:alphaModFix/>
            </a:blip>
            <a:srcRect b="10714"/>
            <a:stretch/>
          </p:blipFill>
          <p:spPr>
            <a:xfrm>
              <a:off x="6553080" y="228600"/>
              <a:ext cx="2055960" cy="6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46"/>
            <p:cNvSpPr/>
            <p:nvPr/>
          </p:nvSpPr>
          <p:spPr>
            <a:xfrm>
              <a:off x="6527679" y="190519"/>
              <a:ext cx="2075076" cy="684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8" name="Google Shape;18;p46" descr="logo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553200" y="228600"/>
            <a:ext cx="1919287" cy="60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6" descr="LOGO.gif"/>
          <p:cNvPicPr preferRelativeResize="0"/>
          <p:nvPr/>
        </p:nvPicPr>
        <p:blipFill rotWithShape="1">
          <a:blip r:embed="rId14">
            <a:alphaModFix/>
          </a:blip>
          <a:srcRect b="10714"/>
          <a:stretch/>
        </p:blipFill>
        <p:spPr>
          <a:xfrm>
            <a:off x="6553200" y="228600"/>
            <a:ext cx="2055812" cy="633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46"/>
          <p:cNvGrpSpPr/>
          <p:nvPr/>
        </p:nvGrpSpPr>
        <p:grpSpPr>
          <a:xfrm>
            <a:off x="6146800" y="0"/>
            <a:ext cx="2995612" cy="874712"/>
            <a:chOff x="6146640" y="0"/>
            <a:chExt cx="2995920" cy="874800"/>
          </a:xfrm>
        </p:grpSpPr>
        <p:sp>
          <p:nvSpPr>
            <p:cNvPr id="21" name="Google Shape;21;p46"/>
            <p:cNvSpPr/>
            <p:nvPr/>
          </p:nvSpPr>
          <p:spPr>
            <a:xfrm>
              <a:off x="6146640" y="0"/>
              <a:ext cx="2995920" cy="8366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22" name="Google Shape;22;p46" descr="LOGO.gif"/>
            <p:cNvPicPr preferRelativeResize="0"/>
            <p:nvPr/>
          </p:nvPicPr>
          <p:blipFill rotWithShape="1">
            <a:blip r:embed="rId14">
              <a:alphaModFix/>
            </a:blip>
            <a:srcRect b="10714"/>
            <a:stretch/>
          </p:blipFill>
          <p:spPr>
            <a:xfrm>
              <a:off x="6553080" y="228600"/>
              <a:ext cx="2055960" cy="6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6"/>
            <p:cNvSpPr/>
            <p:nvPr/>
          </p:nvSpPr>
          <p:spPr>
            <a:xfrm>
              <a:off x="6527679" y="190519"/>
              <a:ext cx="2075076" cy="684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4" name="Google Shape;24;p46" descr="logo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553200" y="228600"/>
            <a:ext cx="1919287" cy="6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0" y="841376"/>
            <a:ext cx="9144000" cy="475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</a:t>
            </a:r>
            <a:r>
              <a:rPr lang="en-US" sz="2000" b="1" i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(22CS005) 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Scheduling, Operations On Processes, Inter-process Communication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lang="en-US" sz="2000" b="0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Prabhjot </a:t>
            </a:r>
            <a:r>
              <a:rPr lang="en-US" sz="2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Chahal</a:t>
            </a:r>
            <a:endParaRPr sz="22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46062" y="6173787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411162" y="182562"/>
            <a:ext cx="88011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Switch From Process to Process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987425" y="1093787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far, process has a single thread of execution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having multiple program counters per process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locations can execute at once</a:t>
            </a:r>
            <a:endParaRPr/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threads of control -&gt;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then have storage for thread details, multiple program counters in PCB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next chapter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436562" y="136525"/>
            <a:ext cx="82502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273050"/>
            <a:ext cx="8229600" cy="3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by the C structure 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117225" y="73387"/>
            <a:ext cx="6296827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Representation in Linux</a:t>
            </a:r>
            <a:endParaRPr dirty="0"/>
          </a:p>
        </p:txBody>
      </p:sp>
      <p:pic>
        <p:nvPicPr>
          <p:cNvPr id="160" name="Google Shape;160;p12" descr="C:\Users\as668\Desktop\in-3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187" y="4111625"/>
            <a:ext cx="5865812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887412" y="1168400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Maximize CPU use, quickly switch processes onto CPU for time sharing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Process scheduler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selects among available processes for next execution on CPU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scheduling queues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processes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Job queue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set of all processes in the system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Ready queue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set of all processes residing in main memory, ready and waiting to execute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Device queues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set of processes waiting for an I/O device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migrate among the various queues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411162" y="136525"/>
            <a:ext cx="82756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225425" y="236537"/>
            <a:ext cx="8732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 Queue And Various I/O </a:t>
            </a:r>
            <a:b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Queues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8475" y="1214437"/>
            <a:ext cx="5822950" cy="50212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158750" y="152400"/>
            <a:ext cx="9042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 of Process Scheduling</a:t>
            </a:r>
            <a:endParaRPr/>
          </a:p>
        </p:txBody>
      </p:sp>
      <p:pic>
        <p:nvPicPr>
          <p:cNvPr id="181" name="Google Shape;181;p15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487" y="1966912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808037" y="1303337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887412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Short-term scheduler  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selects which process should be executed next and allocates CPU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the only scheduler in a system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Short-term scheduler is invoked frequently (milliseconds) ⇒ (must be fast)</a:t>
            </a: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Long-term scheduler  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job scheduler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selects which processes should be brought into the ready queue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scheduler is invoked  infrequently (seconds, minutes) ⇒ (may be slow)</a:t>
            </a: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long-term scheduler controls the </a:t>
            </a: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degree of multiprogramming</a:t>
            </a:r>
            <a:endParaRPr sz="8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can be described as either: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I/O-bound process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spends more time doing I/O than computations, many short CPU bursts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CPU-bound process 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spends more time doing computations; few very long CPU bursts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scheduler strives for good </a:t>
            </a:r>
            <a:r>
              <a:rPr lang="en-US" sz="16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mix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Schedulers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146050" y="182562"/>
            <a:ext cx="61354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of Medium Term Scheduling</a:t>
            </a:r>
            <a:endParaRPr dirty="0"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875" y="2827337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>
            <a:off x="806450" y="1160462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2000" rIns="64000" bIns="32000" anchor="t" anchorCtr="0">
            <a:noAutofit/>
          </a:bodyPr>
          <a:lstStyle/>
          <a:p>
            <a:pPr marL="4889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marL="1060450" marR="0" lvl="1" indent="-407987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lang="en-US" sz="1800" b="1" i="0" u="none" strike="noStrike" cap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marL="488950" marR="0" lvl="0" indent="-38608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838200" y="1122362"/>
            <a:ext cx="73596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mobile systems (e.g., early version of iOS)  allow only one process to run, others suspended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screen real estate, user interface limits iOS provides for a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foreground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process- controlled via user interface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processes– in memory, running, but not on the display, and with limits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Limits include single, short task, receiving notification of events, specific long-running tasks like audio playback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runs foreground and background, with fewer limits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process uses a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perform tasks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can keep running even if background process is suspended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has no user interface, small memory use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530226" y="182562"/>
            <a:ext cx="593683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Multitasking in Mobile Systems</a:t>
            </a:r>
            <a:endParaRPr dirty="0"/>
          </a:p>
        </p:txBody>
      </p:sp>
      <p:sp>
        <p:nvSpPr>
          <p:cNvPr id="205" name="Google Shape;205;p18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CPU switches to another process, the system must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save the state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old process and load the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saved state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new process via a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Context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process represented in the PCB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Context-switch time is overhead; the system does no useful work while switching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complex the OS and the PCB 🡺 the longer the context switch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dependent on hardware support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hardware provides multiple sets of registers per CPU 🡺 multiple contexts loaded at once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806450" y="1120775"/>
            <a:ext cx="7370762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IPC Systems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in Client-Server Systems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436562" y="182562"/>
            <a:ext cx="75882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must provide mechanisms for: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creation,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termination,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so on as detailed next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854075" y="1169987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create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processes, which, in turn create other processes, forming a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processes</a:t>
            </a: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Generally, process identified and managed via a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process identifier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sharing options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children share all resources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 share subset of parent’s resources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 share no resources</a:t>
            </a: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options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and children execute concurrently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waits until children terminate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Creation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198437" y="277812"/>
            <a:ext cx="90741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Tree of Processes in Linux</a:t>
            </a:r>
            <a:endParaRPr/>
          </a:p>
        </p:txBody>
      </p:sp>
      <p:pic>
        <p:nvPicPr>
          <p:cNvPr id="232" name="Google Shape;232;p22" descr="3_0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687" y="1352550"/>
            <a:ext cx="7061200" cy="374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869950" y="1060450"/>
            <a:ext cx="715486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space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duplicate of parent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has a program loaded into 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examples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 creates new process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 used after a 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replace the process’ memory space with a new program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317500" y="152400"/>
            <a:ext cx="83693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Creation (Cont.)</a:t>
            </a:r>
            <a:endParaRPr/>
          </a:p>
        </p:txBody>
      </p:sp>
      <p:pic>
        <p:nvPicPr>
          <p:cNvPr id="240" name="Google Shape;240;p23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000" y="4417197"/>
            <a:ext cx="6419851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4" descr="Screen Shot 2012-12-04 at 11.21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137" y="969962"/>
            <a:ext cx="6038850" cy="56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212725" y="161925"/>
            <a:ext cx="90138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Program Forking Separate Process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5" descr="Screen Shot 2012-12-04 at 11.23.4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8237" y="963612"/>
            <a:ext cx="4365625" cy="5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185737" y="115887"/>
            <a:ext cx="91281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Separate Process via Windows API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executes last statement and then asks the operating system to delete it using the 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call.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 status data from child to parent (via 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Process’ resources are deallocated by operating system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may terminate the execution of children processes  using the 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call.  Some reasons for doing so: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has exceeded allocated resources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assigned to child is no longer required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parent is exiting and the operating systems does not allow  a child to continue if its parent terminates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957262" y="1042987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operating systems do not allow child to exists if its parent has terminated.  If a process terminates, then all its children must also be terminated.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cascading termination.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children, grandchildren, etc.  are  terminated.</a:t>
            </a: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termination is initiated by the operating system.</a:t>
            </a: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parent process may wait for termination of a child process by using the 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call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call returns status information and the pid of the terminated process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parent waiting (did not invoke 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process is a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zombie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parent terminated without invoking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process is an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orphan</a:t>
            </a: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web browsers ran as single process (some still do)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one web site causes trouble, entire browser can hang or crash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Chrome Browser is multiprocess with 3 different types of processes: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manages user interface, disk and network I/O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Renderer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renders web pages, deals with HTML, Javascript. A new renderer created for each website opened</a:t>
            </a:r>
            <a:endParaRPr/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in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sandbox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restricting disk and network I/O, minimizing effect of security exploits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Plug-in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for each type of plug-in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173038" y="150812"/>
            <a:ext cx="6320528" cy="93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Multiprocess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Architecture – </a:t>
            </a:r>
            <a:b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Chrome Browser</a:t>
            </a:r>
            <a:endParaRPr dirty="0"/>
          </a:p>
        </p:txBody>
      </p:sp>
      <p:pic>
        <p:nvPicPr>
          <p:cNvPr id="276" name="Google Shape;276;p28" descr="in-3_2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200" y="4926012"/>
            <a:ext cx="6292850" cy="1141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885825" y="1154112"/>
            <a:ext cx="748506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within a system may be </a:t>
            </a:r>
            <a:r>
              <a:rPr lang="en-US" sz="18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Cooperating process can affect or be affected by other processes, including sharing data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 for cooperating processes: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sharing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 speedup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Convenience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Cooperating processes need </a:t>
            </a:r>
            <a:r>
              <a:rPr lang="en-US" sz="1800" b="1" i="0" u="none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interprocess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communication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models of IPC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Message passing</a:t>
            </a: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dirty="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384175" y="168275"/>
            <a:ext cx="614914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Interprocess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Communication</a:t>
            </a:r>
            <a:endParaRPr dirty="0"/>
          </a:p>
        </p:txBody>
      </p:sp>
      <p:sp>
        <p:nvSpPr>
          <p:cNvPr id="284" name="Google Shape;284;p29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838200" y="1138237"/>
            <a:ext cx="68230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introduce the notion of a process -- a program in execution, which forms the basis of all computation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describe the various features of processes, including scheduling, creation and termination, and communication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interprocess communication using shared memory and message passing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describe communication in client-server systems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id="290" name="Google Shape;290;p30" descr="3_12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/>
        </p:nvSpPr>
        <p:spPr>
          <a:xfrm>
            <a:off x="969962" y="1143000"/>
            <a:ext cx="63722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806450" y="1233487"/>
            <a:ext cx="752951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cannot affect or be affected by the execution of another process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Cooperating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can affect or be affected by the execution of another process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process cooperation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sharing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 speed-up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Convenience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277812" y="277812"/>
            <a:ext cx="84089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842961" y="1185862"/>
            <a:ext cx="81375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Paradigm for cooperating processes, 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produces information that is consumed by a 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unbounded-buffer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places no practical limit on the size of the buffer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bounded-buffer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assumes that there is a fixed buffer size</a:t>
            </a:r>
            <a:endParaRPr dirty="0"/>
          </a:p>
        </p:txBody>
      </p:sp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xfrm>
            <a:off x="304800" y="247650"/>
            <a:ext cx="620201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Producer-Consumer Problem</a:t>
            </a:r>
            <a:endParaRPr dirty="0"/>
          </a:p>
        </p:txBody>
      </p:sp>
      <p:sp>
        <p:nvSpPr>
          <p:cNvPr id="306" name="Google Shape;306;p32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1195387" y="1203325"/>
            <a:ext cx="7131050" cy="470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data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marL="1598612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is correct, but can only use BUFFER_SIZE-1 elements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396875" y="300037"/>
            <a:ext cx="60966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Bounded-Buffer – </a:t>
            </a:r>
            <a:b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Shared-Memory Solution</a:t>
            </a:r>
            <a:endParaRPr dirty="0"/>
          </a:p>
        </p:txBody>
      </p:sp>
      <p:sp>
        <p:nvSpPr>
          <p:cNvPr id="313" name="Google Shape;313;p33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1603375" y="1014412"/>
            <a:ext cx="6940550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next_produced;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(true) 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/* produce an item in next produced */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while (((in + 1) % BUFFER_SIZE) == out)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; /* do nothing */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buffer[in] = next_produced;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 = (in + 1) % BUFFER_SIZE;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357187" y="203200"/>
            <a:ext cx="61761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Bounded-Buffer – Producer</a:t>
            </a:r>
            <a:endParaRPr dirty="0"/>
          </a:p>
        </p:txBody>
      </p:sp>
      <p:sp>
        <p:nvSpPr>
          <p:cNvPr id="320" name="Google Shape;320;p34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body" idx="1"/>
          </p:nvPr>
        </p:nvSpPr>
        <p:spPr>
          <a:xfrm>
            <a:off x="1649412" y="1219200"/>
            <a:ext cx="6894512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-US" sz="16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next_consumed</a:t>
            </a: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 (in == out)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; /* do nothing */</a:t>
            </a:r>
            <a:b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next_consumed</a:t>
            </a: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buffer[out];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out = (out + 1) % BUFFER_SIZE;</a:t>
            </a:r>
            <a:b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457200" y="203200"/>
            <a:ext cx="5943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 Buffer – Consumer</a:t>
            </a:r>
            <a:endParaRPr dirty="0"/>
          </a:p>
        </p:txBody>
      </p:sp>
      <p:sp>
        <p:nvSpPr>
          <p:cNvPr id="327" name="Google Shape;327;p35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898524" y="1233487"/>
            <a:ext cx="7640791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area of memory shared among the processes that wish to communicate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communication is under the control of the users processes not the operating system.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issues is to provide mechanism that will allow the user processes to synchronize their actions when they access shared memory.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 is discussed in great details in Chapter 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344487" y="95250"/>
            <a:ext cx="89423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Interprocess Communication –  </a:t>
            </a:r>
            <a:br>
              <a:rPr lang="en-US" sz="25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5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body" idx="1"/>
          </p:nvPr>
        </p:nvSpPr>
        <p:spPr>
          <a:xfrm>
            <a:off x="885825" y="1201737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 for processes to communicate and to synchronize their actions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system – processes communicate with each other without resorting to shared variables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 facility provides two operations: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message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 is either fixed or variable</a:t>
            </a: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238125" y="127000"/>
            <a:ext cx="613617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Interprocess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Communication – </a:t>
            </a:r>
            <a:b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Passing</a:t>
            </a:r>
            <a:endParaRPr dirty="0"/>
          </a:p>
        </p:txBody>
      </p:sp>
      <p:sp>
        <p:nvSpPr>
          <p:cNvPr id="341" name="Google Shape;341;p37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901700" y="1016000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processes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wish to communicate, they need to: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a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them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messages via send/receive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issues: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are links established?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 link be associated with more than two processes?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links can there be between every pair of communicating processes?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capacity of a link?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size of a message that the link can accommodate fixed or variable?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link unidirectional or bi-directional?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996950" y="1079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901700" y="785812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communication link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Physical: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bus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Logical: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or indirect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Synchronous or asynchronous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 or explicit buffering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33450" y="123825"/>
            <a:ext cx="54673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 dirty="0"/>
          </a:p>
        </p:txBody>
      </p:sp>
      <p:sp>
        <p:nvSpPr>
          <p:cNvPr id="355" name="Google Shape;355;p39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928686" y="1177925"/>
            <a:ext cx="7610629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operating system executes a variety of programs: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system – 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Time-shared systems – 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user programs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 uses the terms </a:t>
            </a:r>
            <a:r>
              <a:rPr lang="en-US" sz="18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almost interchangeably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 program in execution; process execution must progress in sequential fashion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parts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code, also called 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text section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activity including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 program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processor registers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temporary data</a:t>
            </a:r>
            <a:endParaRPr dirty="0"/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parameters, return addresses, local variables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Data section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global variables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memory dynamically allocated during run time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238125" y="166687"/>
            <a:ext cx="74453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body" idx="1"/>
          </p:nvPr>
        </p:nvSpPr>
        <p:spPr>
          <a:xfrm>
            <a:off x="885825" y="1138237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must name each other explicitly: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P, message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send a message to process P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Q, message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receive a message from process Q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of communication link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are established automatically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link is associated with exactly one pair of communicating processes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each pair there exists exactly one link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link may be unidirectional, but is usually bi-directional</a:t>
            </a:r>
            <a:endParaRPr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457200" y="1778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Communication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body" idx="1"/>
          </p:nvPr>
        </p:nvSpPr>
        <p:spPr>
          <a:xfrm>
            <a:off x="854075" y="1166812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Messages are directed and received from mailboxes (also referred to as ports)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mailbox has a unique id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can communicate only if they share a mailbox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of communication link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established only if processes share a common mailbox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link may be associated with many processes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pair of processes may share several communication links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may be unidirectional or bi-directional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369" name="Google Shape;369;p41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>
            <a:spLocks noGrp="1"/>
          </p:cNvSpPr>
          <p:nvPr>
            <p:ph type="body" idx="1"/>
          </p:nvPr>
        </p:nvSpPr>
        <p:spPr>
          <a:xfrm>
            <a:off x="838200" y="1135062"/>
            <a:ext cx="7580312" cy="382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mailbox (port)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and receive messages through mailbox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destroy a mailbox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Primitives are defined as: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message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send a message to mailbox 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message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receive a message from mailbox A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title"/>
          </p:nvPr>
        </p:nvSpPr>
        <p:spPr>
          <a:xfrm>
            <a:off x="317500" y="182562"/>
            <a:ext cx="87947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376" name="Google Shape;376;p42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>
            <a:spLocks noGrp="1"/>
          </p:cNvSpPr>
          <p:nvPr>
            <p:ph type="body" idx="1"/>
          </p:nvPr>
        </p:nvSpPr>
        <p:spPr>
          <a:xfrm>
            <a:off x="882650" y="1127125"/>
            <a:ext cx="6637337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Mailbox sharing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lang="en-US" sz="18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8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share mailbox A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sends;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8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receive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gets the message?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a link to be associated with at most two processes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only one process at a time to execute a receive operation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the system to select arbitrarily the receiver.  Sender is notified who the receiver was.</a:t>
            </a:r>
            <a:endParaRPr/>
          </a:p>
        </p:txBody>
      </p:sp>
      <p:sp>
        <p:nvSpPr>
          <p:cNvPr id="382" name="Google Shape;382;p43"/>
          <p:cNvSpPr txBox="1">
            <a:spLocks noGrp="1"/>
          </p:cNvSpPr>
          <p:nvPr>
            <p:ph type="title"/>
          </p:nvPr>
        </p:nvSpPr>
        <p:spPr>
          <a:xfrm>
            <a:off x="238125" y="182562"/>
            <a:ext cx="844867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383" name="Google Shape;383;p43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>
            <a:spLocks noGrp="1"/>
          </p:cNvSpPr>
          <p:nvPr>
            <p:ph type="body" idx="1"/>
          </p:nvPr>
        </p:nvSpPr>
        <p:spPr>
          <a:xfrm>
            <a:off x="931862" y="1050925"/>
            <a:ext cx="7267575" cy="49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79412" lvl="0" indent="-3794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passing may be either blocking or non-blocking</a:t>
            </a:r>
            <a:endParaRPr/>
          </a:p>
          <a:p>
            <a:pPr marL="379412" lvl="0" indent="-3794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considered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synchronous</a:t>
            </a:r>
            <a:endParaRPr/>
          </a:p>
          <a:p>
            <a:pPr marL="798512" lvl="1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send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sender is blocked until the message is received</a:t>
            </a:r>
            <a:endParaRPr/>
          </a:p>
          <a:p>
            <a:pPr marL="798512" lvl="1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receive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receiver is  blocked until a message is available</a:t>
            </a:r>
            <a:endParaRPr/>
          </a:p>
          <a:p>
            <a:pPr marL="379412" lvl="0" indent="-3794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Non-blocking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considered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endParaRPr/>
          </a:p>
          <a:p>
            <a:pPr marL="798512" lvl="1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Non-blocking send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 the sender sends the message and continue</a:t>
            </a:r>
            <a:endParaRPr/>
          </a:p>
          <a:p>
            <a:pPr marL="798512" lvl="1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Non-blocking receive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 the receiver receives:</a:t>
            </a:r>
            <a:endParaRPr/>
          </a:p>
          <a:p>
            <a:pPr marL="1141412" lvl="2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valid message,  or </a:t>
            </a:r>
            <a:endParaRPr/>
          </a:p>
          <a:p>
            <a:pPr marL="1141412" lvl="2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Null message</a:t>
            </a:r>
            <a:endParaRPr/>
          </a:p>
          <a:p>
            <a:pPr marL="379412" lvl="0" indent="-3794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combinations possible</a:t>
            </a:r>
            <a:endParaRPr/>
          </a:p>
          <a:p>
            <a:pPr marL="798512" lvl="1" indent="-341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both send and receive are blocking, we have a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rendezvous</a:t>
            </a:r>
            <a:endParaRPr/>
          </a:p>
          <a:p>
            <a:pPr marL="379412" lvl="0" indent="-3794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 txBox="1">
            <a:spLocks noGrp="1"/>
          </p:cNvSpPr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body" idx="1"/>
          </p:nvPr>
        </p:nvSpPr>
        <p:spPr>
          <a:xfrm>
            <a:off x="365125" y="2473325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933450" y="1041400"/>
            <a:ext cx="7164387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is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 stored on disk (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process is </a:t>
            </a:r>
            <a:r>
              <a:rPr lang="en-US" sz="18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becomes process when executable file loaded into memory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of program started via GUI mouse clicks, command line entry of its name, etc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program can be several processes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multiple users executing the same program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31787" y="155575"/>
            <a:ext cx="73517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Concept (Cont.)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in Memory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25" y="1254125"/>
            <a:ext cx="2911475" cy="459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806450" y="1246187"/>
            <a:ext cx="7370762" cy="325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process executes, it changes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being created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Instructions are being executed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waiting for some event to occur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is waiting to be assigned to a processor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terminated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process has finished execution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265112" y="182562"/>
            <a:ext cx="73469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State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0" y="1308100"/>
            <a:ext cx="6635750" cy="264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198437" y="182562"/>
            <a:ext cx="84883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 of Process State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806450" y="1041400"/>
            <a:ext cx="4579937" cy="47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associated with each process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(also called </a:t>
            </a:r>
            <a:r>
              <a:rPr lang="en-US" sz="1800" b="1" i="0" u="non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task control block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state – running, waiting, etc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counter – location of instruction to next execute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registers – contents of all process-centric registers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 information- priorities, scheduling queue pointers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Memory-management information – memory allocated to the process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Accounting information – CPU used, clock time elapsed since start, time limits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I/O status information – I/O devices allocated to process, list of open files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173037" y="136525"/>
            <a:ext cx="851376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0400" y="1393825"/>
            <a:ext cx="2795587" cy="44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246062" y="6356350"/>
            <a:ext cx="8734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 -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22CS005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Prabhjot Chahal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2261</Words>
  <Application>Microsoft Office PowerPoint</Application>
  <PresentationFormat>On-screen Show (4:3)</PresentationFormat>
  <Paragraphs>358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Times New Roman</vt:lpstr>
      <vt:lpstr>Verdana</vt:lpstr>
      <vt:lpstr>Calibri</vt:lpstr>
      <vt:lpstr>Courier New</vt:lpstr>
      <vt:lpstr>Helvetica Neue</vt:lpstr>
      <vt:lpstr>Theme1</vt:lpstr>
      <vt:lpstr>PowerPoint Presentation</vt:lpstr>
      <vt:lpstr>Content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 Chrome Browser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  Shared Memory</vt:lpstr>
      <vt:lpstr>Interprocess Communication – 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Lucent End User</dc:creator>
  <cp:lastModifiedBy>Prabhjot</cp:lastModifiedBy>
  <cp:revision>5</cp:revision>
  <dcterms:created xsi:type="dcterms:W3CDTF">2011-01-13T23:43:38Z</dcterms:created>
  <dcterms:modified xsi:type="dcterms:W3CDTF">2023-04-06T08:16:15Z</dcterms:modified>
</cp:coreProperties>
</file>