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slideLayouts/slideLayout12.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4" r:id="rId4"/>
    <p:sldMasterId id="2147483655" r:id="rId5"/>
    <p:sldMasterId id="2147483657" r:id="rId6"/>
    <p:sldMasterId id="2147483659" r:id="rId7"/>
    <p:sldMasterId id="2147483661" r:id="rId8"/>
    <p:sldMasterId id="2147483663" r:id="rId9"/>
    <p:sldMasterId id="2147483665" r:id="rId10"/>
    <p:sldMasterId id="2147483667" r:id="rId11"/>
    <p:sldMasterId id="2147483669" r:id="rId12"/>
    <p:sldMasterId id="2147483671" r:id="rId13"/>
  </p:sldMasterIdLst>
  <p:notesMasterIdLst>
    <p:notesMasterId r:id="rId66"/>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Lst>
  <p:sldSz cx="9144000" cy="6858000" type="screen4x3"/>
  <p:notesSz cx="6881813" cy="9296400"/>
  <p:embeddedFontLst>
    <p:embeddedFont>
      <p:font typeface="Verdana" pitchFamily="34" charset="0"/>
      <p:regular r:id="rId67"/>
      <p:bold r:id="rId68"/>
      <p:italic r:id="rId69"/>
      <p:boldItalic r:id="rId70"/>
    </p:embeddedFont>
    <p:embeddedFont>
      <p:font typeface="Calibri" pitchFamily="34" charset="0"/>
      <p:regular r:id="rId71"/>
      <p:bold r:id="rId72"/>
      <p:italic r:id="rId73"/>
      <p:boldItalic r:id="rId74"/>
    </p:embeddedFont>
    <p:embeddedFont>
      <p:font typeface="Helvetica Neue" charset="0"/>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816">
          <p15:clr>
            <a:srgbClr val="000000"/>
          </p15:clr>
        </p15:guide>
        <p15:guide id="2" pos="4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jm9RDxtOv1TBhju5ixqZmFYoKW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290" y="-72"/>
      </p:cViewPr>
      <p:guideLst>
        <p:guide orient="horz" pos="816"/>
        <p:guide pos="4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slide" Target="slides/slide50.xml"/><Relationship Id="rId68" Type="http://schemas.openxmlformats.org/officeDocument/2006/relationships/font" Target="fonts/font2.fntdata"/><Relationship Id="rId76" Type="http://schemas.openxmlformats.org/officeDocument/2006/relationships/font" Target="fonts/font10.fntdata"/><Relationship Id="rId7" Type="http://schemas.openxmlformats.org/officeDocument/2006/relationships/slideMaster" Target="slideMasters/slideMaster7.xml"/><Relationship Id="rId71"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66" Type="http://schemas.openxmlformats.org/officeDocument/2006/relationships/notesMaster" Target="notesMasters/notesMaster1.xml"/><Relationship Id="rId74" Type="http://schemas.openxmlformats.org/officeDocument/2006/relationships/font" Target="fonts/font8.fntdata"/><Relationship Id="rId79" Type="http://customschemas.google.com/relationships/presentationmetadata" Target="metadata"/><Relationship Id="rId5" Type="http://schemas.openxmlformats.org/officeDocument/2006/relationships/slideMaster" Target="slideMasters/slideMaster5.xml"/><Relationship Id="rId61" Type="http://schemas.openxmlformats.org/officeDocument/2006/relationships/slide" Target="slides/slide48.xml"/><Relationship Id="rId82"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Master" Target="slideMasters/slideMaster8.xml"/><Relationship Id="rId51" Type="http://schemas.openxmlformats.org/officeDocument/2006/relationships/slide" Target="slides/slide38.xml"/><Relationship Id="rId72" Type="http://schemas.openxmlformats.org/officeDocument/2006/relationships/font" Target="fonts/font6.fntdata"/><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font" Target="fonts/font1.fntdata"/><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1325" cy="463550"/>
          </a:xfrm>
          <a:prstGeom prst="rect">
            <a:avLst/>
          </a:prstGeom>
          <a:noFill/>
          <a:ln>
            <a:noFill/>
          </a:ln>
        </p:spPr>
        <p:txBody>
          <a:bodyPr spcFirstLastPara="1" wrap="square" lIns="92425" tIns="46200" rIns="92425" bIns="46200" anchor="ctr"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900487" y="0"/>
            <a:ext cx="2981325" cy="463550"/>
          </a:xfrm>
          <a:prstGeom prst="rect">
            <a:avLst/>
          </a:prstGeom>
          <a:noFill/>
          <a:ln>
            <a:noFill/>
          </a:ln>
        </p:spPr>
        <p:txBody>
          <a:bodyPr spcFirstLastPara="1" wrap="square" lIns="92425" tIns="46200" rIns="92425" bIns="46200" anchor="ctr"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7575" y="4416425"/>
            <a:ext cx="5046662" cy="4181475"/>
          </a:xfrm>
          <a:prstGeom prst="rect">
            <a:avLst/>
          </a:prstGeom>
          <a:noFill/>
          <a:ln>
            <a:noFill/>
          </a:ln>
        </p:spPr>
        <p:txBody>
          <a:bodyPr spcFirstLastPara="1" wrap="square" lIns="92425" tIns="46200" rIns="92425" bIns="462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32850"/>
            <a:ext cx="2981325" cy="463550"/>
          </a:xfrm>
          <a:prstGeom prst="rect">
            <a:avLst/>
          </a:prstGeom>
          <a:noFill/>
          <a:ln>
            <a:noFill/>
          </a:ln>
        </p:spPr>
        <p:txBody>
          <a:bodyPr spcFirstLastPara="1" wrap="square" lIns="92425" tIns="46200" rIns="92425" bIns="462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900487" y="8832850"/>
            <a:ext cx="2981325" cy="463550"/>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18315754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6" name="Google Shape;296;p1:notes"/>
          <p:cNvSpPr txBox="1">
            <a:spLocks noGrp="1"/>
          </p:cNvSpPr>
          <p:nvPr>
            <p:ph type="body" idx="1"/>
          </p:nvPr>
        </p:nvSpPr>
        <p:spPr>
          <a:xfrm>
            <a:off x="917575" y="4416425"/>
            <a:ext cx="5046662" cy="4181475"/>
          </a:xfrm>
          <a:prstGeom prst="rect">
            <a:avLst/>
          </a:prstGeom>
          <a:noFill/>
          <a:ln>
            <a:noFill/>
          </a:ln>
        </p:spPr>
        <p:txBody>
          <a:bodyPr spcFirstLastPara="1" wrap="square" lIns="92425" tIns="46200" rIns="92425" bIns="46200" anchor="ctr" anchorCtr="0">
            <a:noAutofit/>
          </a:bodyPr>
          <a:lstStyle/>
          <a:p>
            <a:pPr marL="0" lvl="0" indent="0" algn="l" rtl="0">
              <a:spcBef>
                <a:spcPts val="0"/>
              </a:spcBef>
              <a:spcAft>
                <a:spcPts val="0"/>
              </a:spcAft>
              <a:buNone/>
            </a:pPr>
            <a:endParaRPr/>
          </a:p>
        </p:txBody>
      </p:sp>
      <p:sp>
        <p:nvSpPr>
          <p:cNvPr id="297" name="Google Shape;297;p1:notes"/>
          <p:cNvSpPr txBox="1"/>
          <p:nvPr/>
        </p:nvSpPr>
        <p:spPr>
          <a:xfrm>
            <a:off x="3900487" y="8832850"/>
            <a:ext cx="2981325" cy="463550"/>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a:t>
            </a:fld>
            <a:endParaRPr/>
          </a:p>
        </p:txBody>
      </p:sp>
      <p:sp>
        <p:nvSpPr>
          <p:cNvPr id="298" name="Google Shape;298;p1:notes"/>
          <p:cNvSpPr txBox="1"/>
          <p:nvPr/>
        </p:nvSpPr>
        <p:spPr>
          <a:xfrm>
            <a:off x="0" y="8832850"/>
            <a:ext cx="2981325" cy="46355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a:solidFill>
                  <a:srgbClr val="000000"/>
                </a:solidFill>
                <a:latin typeface="Times New Roman"/>
                <a:ea typeface="Times New Roman"/>
                <a:cs typeface="Times New Roman"/>
                <a:sym typeface="Times New Roman"/>
              </a:rPr>
              <a:t>Jatin Arora [Group: G7] [Sem:2nd]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0" name="Google Shape;360;p10: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1:notes"/>
          <p:cNvSpPr>
            <a:spLocks noGrp="1" noRot="1" noChangeAspect="1"/>
          </p:cNvSpPr>
          <p:nvPr>
            <p:ph type="sldImg" idx="2"/>
          </p:nvPr>
        </p:nvSpPr>
        <p:spPr>
          <a:xfrm>
            <a:off x="11176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7" name="Google Shape;367;p11: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4" name="Google Shape;374;p12: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1" name="Google Shape;381;p13: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8" name="Google Shape;388;p14: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5" name="Google Shape;395;p15: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2" name="Google Shape;402;p16: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9" name="Google Shape;409;p17: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18: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1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3" name="Google Shape;423;p19: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p2: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0" name="Google Shape;430;p20: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2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8" name="Google Shape;438;p21: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5" name="Google Shape;445;p22: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2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2" name="Google Shape;452;p23: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24: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5:notes"/>
          <p:cNvSpPr txBox="1">
            <a:spLocks noGrp="1"/>
          </p:cNvSpPr>
          <p:nvPr>
            <p:ph type="body" idx="1"/>
          </p:nvPr>
        </p:nvSpPr>
        <p:spPr>
          <a:xfrm>
            <a:off x="917575" y="4416425"/>
            <a:ext cx="5046662" cy="4181475"/>
          </a:xfrm>
          <a:prstGeom prst="rect">
            <a:avLst/>
          </a:prstGeom>
        </p:spPr>
        <p:txBody>
          <a:bodyPr spcFirstLastPara="1" wrap="square" lIns="92425" tIns="46200" rIns="92425" bIns="46200" anchor="ctr" anchorCtr="0">
            <a:noAutofit/>
          </a:bodyPr>
          <a:lstStyle/>
          <a:p>
            <a:pPr marL="0" lvl="0" indent="0" algn="l" rtl="0">
              <a:spcBef>
                <a:spcPts val="0"/>
              </a:spcBef>
              <a:spcAft>
                <a:spcPts val="0"/>
              </a:spcAft>
              <a:buNone/>
            </a:pPr>
            <a:endParaRPr/>
          </a:p>
        </p:txBody>
      </p:sp>
      <p:sp>
        <p:nvSpPr>
          <p:cNvPr id="467" name="Google Shape;467;p25: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2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4" name="Google Shape;474;p26: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2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1" name="Google Shape;481;p27: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2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8" name="Google Shape;488;p28: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2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5" name="Google Shape;495;p29: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1" name="Google Shape;311;p3: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3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2" name="Google Shape;502;p30: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3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0" name="Google Shape;510;p31: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3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7" name="Google Shape;517;p32: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3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5" name="Google Shape;525;p33: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3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2" name="Google Shape;532;p34: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3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9" name="Google Shape;539;p35: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3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6" name="Google Shape;546;p36: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3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4" name="Google Shape;554;p37: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3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2" name="Google Shape;562;p38: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3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9" name="Google Shape;569;p39: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8" name="Google Shape;318;p4: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40:notes"/>
          <p:cNvSpPr txBox="1">
            <a:spLocks noGrp="1"/>
          </p:cNvSpPr>
          <p:nvPr>
            <p:ph type="body" idx="1"/>
          </p:nvPr>
        </p:nvSpPr>
        <p:spPr>
          <a:xfrm>
            <a:off x="917575" y="4416425"/>
            <a:ext cx="5046662" cy="4181475"/>
          </a:xfrm>
          <a:prstGeom prst="rect">
            <a:avLst/>
          </a:prstGeom>
        </p:spPr>
        <p:txBody>
          <a:bodyPr spcFirstLastPara="1" wrap="square" lIns="92425" tIns="46200" rIns="92425" bIns="46200" anchor="ctr" anchorCtr="0">
            <a:noAutofit/>
          </a:bodyPr>
          <a:lstStyle/>
          <a:p>
            <a:pPr marL="0" lvl="0" indent="0" algn="l" rtl="0">
              <a:spcBef>
                <a:spcPts val="0"/>
              </a:spcBef>
              <a:spcAft>
                <a:spcPts val="0"/>
              </a:spcAft>
              <a:buNone/>
            </a:pPr>
            <a:endParaRPr/>
          </a:p>
        </p:txBody>
      </p:sp>
      <p:sp>
        <p:nvSpPr>
          <p:cNvPr id="576" name="Google Shape;576;p40: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41:notes"/>
          <p:cNvSpPr txBox="1">
            <a:spLocks noGrp="1"/>
          </p:cNvSpPr>
          <p:nvPr>
            <p:ph type="body" idx="1"/>
          </p:nvPr>
        </p:nvSpPr>
        <p:spPr>
          <a:xfrm>
            <a:off x="917575" y="4416425"/>
            <a:ext cx="5046662" cy="4181475"/>
          </a:xfrm>
          <a:prstGeom prst="rect">
            <a:avLst/>
          </a:prstGeom>
        </p:spPr>
        <p:txBody>
          <a:bodyPr spcFirstLastPara="1" wrap="square" lIns="92425" tIns="46200" rIns="92425" bIns="46200" anchor="ctr" anchorCtr="0">
            <a:noAutofit/>
          </a:bodyPr>
          <a:lstStyle/>
          <a:p>
            <a:pPr marL="0" lvl="0" indent="0" algn="l" rtl="0">
              <a:spcBef>
                <a:spcPts val="0"/>
              </a:spcBef>
              <a:spcAft>
                <a:spcPts val="0"/>
              </a:spcAft>
              <a:buNone/>
            </a:pPr>
            <a:endParaRPr/>
          </a:p>
        </p:txBody>
      </p:sp>
      <p:sp>
        <p:nvSpPr>
          <p:cNvPr id="583" name="Google Shape;583;p41: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2:notes"/>
          <p:cNvSpPr txBox="1">
            <a:spLocks noGrp="1"/>
          </p:cNvSpPr>
          <p:nvPr>
            <p:ph type="body" idx="1"/>
          </p:nvPr>
        </p:nvSpPr>
        <p:spPr>
          <a:xfrm>
            <a:off x="917575" y="4416425"/>
            <a:ext cx="5046662" cy="4181475"/>
          </a:xfrm>
          <a:prstGeom prst="rect">
            <a:avLst/>
          </a:prstGeom>
        </p:spPr>
        <p:txBody>
          <a:bodyPr spcFirstLastPara="1" wrap="square" lIns="92425" tIns="46200" rIns="92425" bIns="46200" anchor="ctr" anchorCtr="0">
            <a:noAutofit/>
          </a:bodyPr>
          <a:lstStyle/>
          <a:p>
            <a:pPr marL="0" lvl="0" indent="0" algn="l" rtl="0">
              <a:spcBef>
                <a:spcPts val="0"/>
              </a:spcBef>
              <a:spcAft>
                <a:spcPts val="0"/>
              </a:spcAft>
              <a:buNone/>
            </a:pPr>
            <a:endParaRPr/>
          </a:p>
        </p:txBody>
      </p:sp>
      <p:sp>
        <p:nvSpPr>
          <p:cNvPr id="590" name="Google Shape;590;p42: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4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7" name="Google Shape;597;p43: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5" name="Google Shape;605;p44: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4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3" name="Google Shape;613;p45: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4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0" name="Google Shape;620;p46: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4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7" name="Google Shape;627;p47: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4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4" name="Google Shape;634;p48: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4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1" name="Google Shape;641;p49: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5" name="Google Shape;325;p5: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50:notes"/>
          <p:cNvSpPr txBox="1">
            <a:spLocks noGrp="1"/>
          </p:cNvSpPr>
          <p:nvPr>
            <p:ph type="body" idx="1"/>
          </p:nvPr>
        </p:nvSpPr>
        <p:spPr>
          <a:xfrm>
            <a:off x="917575" y="4416425"/>
            <a:ext cx="5046662" cy="4181475"/>
          </a:xfrm>
          <a:prstGeom prst="rect">
            <a:avLst/>
          </a:prstGeom>
        </p:spPr>
        <p:txBody>
          <a:bodyPr spcFirstLastPara="1" wrap="square" lIns="92425" tIns="46200" rIns="92425" bIns="46200" anchor="ctr" anchorCtr="0">
            <a:noAutofit/>
          </a:bodyPr>
          <a:lstStyle/>
          <a:p>
            <a:pPr marL="0" lvl="0" indent="0" algn="l" rtl="0">
              <a:spcBef>
                <a:spcPts val="0"/>
              </a:spcBef>
              <a:spcAft>
                <a:spcPts val="0"/>
              </a:spcAft>
              <a:buNone/>
            </a:pPr>
            <a:endParaRPr/>
          </a:p>
        </p:txBody>
      </p:sp>
      <p:sp>
        <p:nvSpPr>
          <p:cNvPr id="649" name="Google Shape;649;p50: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5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6" name="Google Shape;656;p51: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52:notes"/>
          <p:cNvSpPr txBox="1">
            <a:spLocks noGrp="1"/>
          </p:cNvSpPr>
          <p:nvPr>
            <p:ph type="body" idx="1"/>
          </p:nvPr>
        </p:nvSpPr>
        <p:spPr>
          <a:xfrm>
            <a:off x="917575" y="4416425"/>
            <a:ext cx="5046662" cy="4181475"/>
          </a:xfrm>
          <a:prstGeom prst="rect">
            <a:avLst/>
          </a:prstGeom>
        </p:spPr>
        <p:txBody>
          <a:bodyPr spcFirstLastPara="1" wrap="square" lIns="92425" tIns="46200" rIns="92425" bIns="46200" anchor="ctr" anchorCtr="0">
            <a:noAutofit/>
          </a:bodyPr>
          <a:lstStyle/>
          <a:p>
            <a:pPr marL="0" lvl="0" indent="0" algn="l" rtl="0">
              <a:spcBef>
                <a:spcPts val="0"/>
              </a:spcBef>
              <a:spcAft>
                <a:spcPts val="0"/>
              </a:spcAft>
              <a:buNone/>
            </a:pPr>
            <a:endParaRPr/>
          </a:p>
        </p:txBody>
      </p:sp>
      <p:sp>
        <p:nvSpPr>
          <p:cNvPr id="663" name="Google Shape;663;p52: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6: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2" name="Google Shape;332;p6: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7:notes"/>
          <p:cNvSpPr txBox="1">
            <a:spLocks noGrp="1"/>
          </p:cNvSpPr>
          <p:nvPr>
            <p:ph type="body" idx="1"/>
          </p:nvPr>
        </p:nvSpPr>
        <p:spPr>
          <a:xfrm>
            <a:off x="917575" y="4416425"/>
            <a:ext cx="5046662" cy="4181475"/>
          </a:xfrm>
          <a:prstGeom prst="rect">
            <a:avLst/>
          </a:prstGeom>
        </p:spPr>
        <p:txBody>
          <a:bodyPr spcFirstLastPara="1" wrap="square" lIns="92425" tIns="46200" rIns="92425" bIns="46200" anchor="ctr" anchorCtr="0">
            <a:noAutofit/>
          </a:bodyPr>
          <a:lstStyle/>
          <a:p>
            <a:pPr marL="0" lvl="0" indent="0" algn="l" rtl="0">
              <a:spcBef>
                <a:spcPts val="0"/>
              </a:spcBef>
              <a:spcAft>
                <a:spcPts val="0"/>
              </a:spcAft>
              <a:buNone/>
            </a:pPr>
            <a:endParaRPr/>
          </a:p>
        </p:txBody>
      </p:sp>
      <p:sp>
        <p:nvSpPr>
          <p:cNvPr id="339" name="Google Shape;339;p7:notes"/>
          <p:cNvSpPr>
            <a:spLocks noGrp="1" noRot="1" noChangeAspect="1"/>
          </p:cNvSpPr>
          <p:nvPr>
            <p:ph type="sldImg" idx="2"/>
          </p:nvPr>
        </p:nvSpPr>
        <p:spPr>
          <a:xfrm>
            <a:off x="11176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8: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6" name="Google Shape;346;p8: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3" name="Google Shape;353;p9:notes"/>
          <p:cNvSpPr txBox="1">
            <a:spLocks noGrp="1"/>
          </p:cNvSpPr>
          <p:nvPr>
            <p:ph type="body" idx="1"/>
          </p:nvPr>
        </p:nvSpPr>
        <p:spPr>
          <a:xfrm>
            <a:off x="688975" y="4416425"/>
            <a:ext cx="5505450" cy="4183062"/>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7"/>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40"/>
        <p:cNvGrpSpPr/>
        <p:nvPr/>
      </p:nvGrpSpPr>
      <p:grpSpPr>
        <a:xfrm>
          <a:off x="0" y="0"/>
          <a:ext cx="0" cy="0"/>
          <a:chOff x="0" y="0"/>
          <a:chExt cx="0" cy="0"/>
        </a:xfrm>
      </p:grpSpPr>
      <p:sp>
        <p:nvSpPr>
          <p:cNvPr id="241" name="Google Shape;241;p7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42" name="Google Shape;242;p73"/>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3" name="Google Shape;243;p73"/>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62"/>
        <p:cNvGrpSpPr/>
        <p:nvPr/>
      </p:nvGrpSpPr>
      <p:grpSpPr>
        <a:xfrm>
          <a:off x="0" y="0"/>
          <a:ext cx="0" cy="0"/>
          <a:chOff x="0" y="0"/>
          <a:chExt cx="0" cy="0"/>
        </a:xfrm>
      </p:grpSpPr>
      <p:sp>
        <p:nvSpPr>
          <p:cNvPr id="263" name="Google Shape;263;p7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64" name="Google Shape;264;p7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5" name="Google Shape;265;p75"/>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6" name="Google Shape;266;p75"/>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7" name="Google Shape;267;p75"/>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type="blank">
  <p:cSld name="BLANK">
    <p:spTree>
      <p:nvGrpSpPr>
        <p:cNvPr id="1" name="Shape 286"/>
        <p:cNvGrpSpPr/>
        <p:nvPr/>
      </p:nvGrpSpPr>
      <p:grpSpPr>
        <a:xfrm>
          <a:off x="0" y="0"/>
          <a:ext cx="0" cy="0"/>
          <a:chOff x="0" y="0"/>
          <a:chExt cx="0" cy="0"/>
        </a:xfrm>
      </p:grpSpPr>
      <p:sp>
        <p:nvSpPr>
          <p:cNvPr id="287" name="Google Shape;287;p7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88" name="Google Shape;288;p77"/>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9" name="Google Shape;289;p77"/>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0" name="Google Shape;290;p77"/>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1" name="Google Shape;291;p77"/>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2" name="Google Shape;292;p77"/>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3" name="Google Shape;293;p77"/>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6"/>
        <p:cNvGrpSpPr/>
        <p:nvPr/>
      </p:nvGrpSpPr>
      <p:grpSpPr>
        <a:xfrm>
          <a:off x="0" y="0"/>
          <a:ext cx="0" cy="0"/>
          <a:chOff x="0" y="0"/>
          <a:chExt cx="0" cy="0"/>
        </a:xfrm>
      </p:grpSpPr>
      <p:sp>
        <p:nvSpPr>
          <p:cNvPr id="47" name="Google Shape;47;p5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8" name="Google Shape;48;p5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8"/>
        <p:cNvGrpSpPr/>
        <p:nvPr/>
      </p:nvGrpSpPr>
      <p:grpSpPr>
        <a:xfrm>
          <a:off x="0" y="0"/>
          <a:ext cx="0" cy="0"/>
          <a:chOff x="0" y="0"/>
          <a:chExt cx="0" cy="0"/>
        </a:xfrm>
      </p:grpSpPr>
      <p:sp>
        <p:nvSpPr>
          <p:cNvPr id="69" name="Google Shape;69;p5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0" name="Google Shape;70;p58"/>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0"/>
        <p:cNvGrpSpPr/>
        <p:nvPr/>
      </p:nvGrpSpPr>
      <p:grpSpPr>
        <a:xfrm>
          <a:off x="0" y="0"/>
          <a:ext cx="0" cy="0"/>
          <a:chOff x="0" y="0"/>
          <a:chExt cx="0" cy="0"/>
        </a:xfrm>
      </p:grpSpPr>
      <p:sp>
        <p:nvSpPr>
          <p:cNvPr id="111" name="Google Shape;111;p6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2" name="Google Shape;112;p6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sp>
        <p:nvSpPr>
          <p:cNvPr id="132" name="Google Shape;132;p6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51"/>
        <p:cNvGrpSpPr/>
        <p:nvPr/>
      </p:nvGrpSpPr>
      <p:grpSpPr>
        <a:xfrm>
          <a:off x="0" y="0"/>
          <a:ext cx="0" cy="0"/>
          <a:chOff x="0" y="0"/>
          <a:chExt cx="0" cy="0"/>
        </a:xfrm>
      </p:grpSpPr>
      <p:sp>
        <p:nvSpPr>
          <p:cNvPr id="152" name="Google Shape;152;p6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71"/>
        <p:cNvGrpSpPr/>
        <p:nvPr/>
      </p:nvGrpSpPr>
      <p:grpSpPr>
        <a:xfrm>
          <a:off x="0" y="0"/>
          <a:ext cx="0" cy="0"/>
          <a:chOff x="0" y="0"/>
          <a:chExt cx="0" cy="0"/>
        </a:xfrm>
      </p:grpSpPr>
      <p:sp>
        <p:nvSpPr>
          <p:cNvPr id="172" name="Google Shape;172;p6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3" name="Google Shape;173;p6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67"/>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67"/>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94"/>
        <p:cNvGrpSpPr/>
        <p:nvPr/>
      </p:nvGrpSpPr>
      <p:grpSpPr>
        <a:xfrm>
          <a:off x="0" y="0"/>
          <a:ext cx="0" cy="0"/>
          <a:chOff x="0" y="0"/>
          <a:chExt cx="0" cy="0"/>
        </a:xfrm>
      </p:grpSpPr>
      <p:sp>
        <p:nvSpPr>
          <p:cNvPr id="195" name="Google Shape;195;p6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6" name="Google Shape;196;p69"/>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7" name="Google Shape;197;p6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8" name="Google Shape;198;p69"/>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7"/>
        <p:cNvGrpSpPr/>
        <p:nvPr/>
      </p:nvGrpSpPr>
      <p:grpSpPr>
        <a:xfrm>
          <a:off x="0" y="0"/>
          <a:ext cx="0" cy="0"/>
          <a:chOff x="0" y="0"/>
          <a:chExt cx="0" cy="0"/>
        </a:xfrm>
      </p:grpSpPr>
      <p:sp>
        <p:nvSpPr>
          <p:cNvPr id="218" name="Google Shape;218;p7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9" name="Google Shape;219;p71"/>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0" name="Google Shape;220;p71"/>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1" name="Google Shape;221;p71"/>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9.xml"/><Relationship Id="rId4" Type="http://schemas.openxmlformats.org/officeDocument/2006/relationships/image" Target="../media/image2.jp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0.xml"/><Relationship Id="rId4" Type="http://schemas.openxmlformats.org/officeDocument/2006/relationships/image" Target="../media/image2.jp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1.xml"/><Relationship Id="rId4" Type="http://schemas.openxmlformats.org/officeDocument/2006/relationships/image" Target="../media/image2.jp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2.xml"/><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jp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2.jp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5.xml"/><Relationship Id="rId4" Type="http://schemas.openxmlformats.org/officeDocument/2006/relationships/image" Target="../media/image2.jp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6.xml"/><Relationship Id="rId4" Type="http://schemas.openxmlformats.org/officeDocument/2006/relationships/image" Target="../media/image2.jp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2.jp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8.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53"/>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1" name="Google Shape;11;p53"/>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53"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13" name="Google Shape;13;p53"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4" name="Google Shape;14;p53"/>
          <p:cNvGrpSpPr/>
          <p:nvPr/>
        </p:nvGrpSpPr>
        <p:grpSpPr>
          <a:xfrm>
            <a:off x="6146800" y="0"/>
            <a:ext cx="2997200" cy="876300"/>
            <a:chOff x="6146640" y="0"/>
            <a:chExt cx="2997000" cy="875880"/>
          </a:xfrm>
        </p:grpSpPr>
        <p:sp>
          <p:nvSpPr>
            <p:cNvPr id="15" name="Google Shape;15;p53"/>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6" name="Google Shape;16;p53"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7" name="Google Shape;17;p53"/>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8" name="Google Shape;18;p53"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19" name="Google Shape;19;p53"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20" name="Google Shape;20;p53"/>
          <p:cNvGrpSpPr/>
          <p:nvPr/>
        </p:nvGrpSpPr>
        <p:grpSpPr>
          <a:xfrm>
            <a:off x="6146800" y="0"/>
            <a:ext cx="2997200" cy="876300"/>
            <a:chOff x="6146640" y="0"/>
            <a:chExt cx="2997000" cy="875880"/>
          </a:xfrm>
        </p:grpSpPr>
        <p:sp>
          <p:nvSpPr>
            <p:cNvPr id="21" name="Google Shape;21;p53"/>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2" name="Google Shape;22;p53"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3" name="Google Shape;23;p53"/>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24" name="Google Shape;24;p53"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25" name="Google Shape;25;p5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6" name="Google Shape;26;p53"/>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9"/>
        <p:cNvGrpSpPr/>
        <p:nvPr/>
      </p:nvGrpSpPr>
      <p:grpSpPr>
        <a:xfrm>
          <a:off x="0" y="0"/>
          <a:ext cx="0" cy="0"/>
          <a:chOff x="0" y="0"/>
          <a:chExt cx="0" cy="0"/>
        </a:xfrm>
      </p:grpSpPr>
      <p:sp>
        <p:nvSpPr>
          <p:cNvPr id="200" name="Google Shape;200;p70"/>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01" name="Google Shape;201;p70"/>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2" name="Google Shape;202;p70"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203" name="Google Shape;203;p70"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204" name="Google Shape;204;p70"/>
          <p:cNvGrpSpPr/>
          <p:nvPr/>
        </p:nvGrpSpPr>
        <p:grpSpPr>
          <a:xfrm>
            <a:off x="6146800" y="0"/>
            <a:ext cx="2997200" cy="876300"/>
            <a:chOff x="6146640" y="0"/>
            <a:chExt cx="2997000" cy="875880"/>
          </a:xfrm>
        </p:grpSpPr>
        <p:sp>
          <p:nvSpPr>
            <p:cNvPr id="205" name="Google Shape;205;p70"/>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06" name="Google Shape;206;p70"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07" name="Google Shape;207;p70"/>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208" name="Google Shape;208;p70"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209" name="Google Shape;209;p70"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210" name="Google Shape;210;p70"/>
          <p:cNvGrpSpPr/>
          <p:nvPr/>
        </p:nvGrpSpPr>
        <p:grpSpPr>
          <a:xfrm>
            <a:off x="6146800" y="0"/>
            <a:ext cx="2997200" cy="876300"/>
            <a:chOff x="6146640" y="0"/>
            <a:chExt cx="2997000" cy="875880"/>
          </a:xfrm>
        </p:grpSpPr>
        <p:sp>
          <p:nvSpPr>
            <p:cNvPr id="211" name="Google Shape;211;p70"/>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12" name="Google Shape;212;p70"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13" name="Google Shape;213;p70"/>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214" name="Google Shape;214;p70"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215" name="Google Shape;215;p7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16" name="Google Shape;216;p70"/>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2"/>
        <p:cNvGrpSpPr/>
        <p:nvPr/>
      </p:nvGrpSpPr>
      <p:grpSpPr>
        <a:xfrm>
          <a:off x="0" y="0"/>
          <a:ext cx="0" cy="0"/>
          <a:chOff x="0" y="0"/>
          <a:chExt cx="0" cy="0"/>
        </a:xfrm>
      </p:grpSpPr>
      <p:sp>
        <p:nvSpPr>
          <p:cNvPr id="223" name="Google Shape;223;p72"/>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24" name="Google Shape;224;p72"/>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5" name="Google Shape;225;p72"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226" name="Google Shape;226;p72"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227" name="Google Shape;227;p72"/>
          <p:cNvGrpSpPr/>
          <p:nvPr/>
        </p:nvGrpSpPr>
        <p:grpSpPr>
          <a:xfrm>
            <a:off x="6146800" y="0"/>
            <a:ext cx="2997200" cy="876300"/>
            <a:chOff x="6146640" y="0"/>
            <a:chExt cx="2997000" cy="875880"/>
          </a:xfrm>
        </p:grpSpPr>
        <p:sp>
          <p:nvSpPr>
            <p:cNvPr id="228" name="Google Shape;228;p72"/>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29" name="Google Shape;229;p72"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30" name="Google Shape;230;p72"/>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231" name="Google Shape;231;p72"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232" name="Google Shape;232;p72"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233" name="Google Shape;233;p72"/>
          <p:cNvGrpSpPr/>
          <p:nvPr/>
        </p:nvGrpSpPr>
        <p:grpSpPr>
          <a:xfrm>
            <a:off x="6146800" y="0"/>
            <a:ext cx="2997200" cy="876300"/>
            <a:chOff x="6146640" y="0"/>
            <a:chExt cx="2997000" cy="875880"/>
          </a:xfrm>
        </p:grpSpPr>
        <p:sp>
          <p:nvSpPr>
            <p:cNvPr id="234" name="Google Shape;234;p72"/>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35" name="Google Shape;235;p72"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36" name="Google Shape;236;p72"/>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237" name="Google Shape;237;p72"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238" name="Google Shape;238;p7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39" name="Google Shape;239;p72"/>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4"/>
        <p:cNvGrpSpPr/>
        <p:nvPr/>
      </p:nvGrpSpPr>
      <p:grpSpPr>
        <a:xfrm>
          <a:off x="0" y="0"/>
          <a:ext cx="0" cy="0"/>
          <a:chOff x="0" y="0"/>
          <a:chExt cx="0" cy="0"/>
        </a:xfrm>
      </p:grpSpPr>
      <p:sp>
        <p:nvSpPr>
          <p:cNvPr id="245" name="Google Shape;245;p74"/>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46" name="Google Shape;246;p74"/>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7" name="Google Shape;247;p74"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248" name="Google Shape;248;p74"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249" name="Google Shape;249;p74"/>
          <p:cNvGrpSpPr/>
          <p:nvPr/>
        </p:nvGrpSpPr>
        <p:grpSpPr>
          <a:xfrm>
            <a:off x="6146800" y="0"/>
            <a:ext cx="2997200" cy="876300"/>
            <a:chOff x="6146640" y="0"/>
            <a:chExt cx="2997000" cy="875880"/>
          </a:xfrm>
        </p:grpSpPr>
        <p:sp>
          <p:nvSpPr>
            <p:cNvPr id="250" name="Google Shape;250;p74"/>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51" name="Google Shape;251;p74"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52" name="Google Shape;252;p74"/>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253" name="Google Shape;253;p74"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254" name="Google Shape;254;p74"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255" name="Google Shape;255;p74"/>
          <p:cNvGrpSpPr/>
          <p:nvPr/>
        </p:nvGrpSpPr>
        <p:grpSpPr>
          <a:xfrm>
            <a:off x="6146800" y="0"/>
            <a:ext cx="2997200" cy="876300"/>
            <a:chOff x="6146640" y="0"/>
            <a:chExt cx="2997000" cy="875880"/>
          </a:xfrm>
        </p:grpSpPr>
        <p:sp>
          <p:nvSpPr>
            <p:cNvPr id="256" name="Google Shape;256;p74"/>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57" name="Google Shape;257;p74"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58" name="Google Shape;258;p74"/>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259" name="Google Shape;259;p74"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260" name="Google Shape;260;p7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61" name="Google Shape;261;p74"/>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8"/>
        <p:cNvGrpSpPr/>
        <p:nvPr/>
      </p:nvGrpSpPr>
      <p:grpSpPr>
        <a:xfrm>
          <a:off x="0" y="0"/>
          <a:ext cx="0" cy="0"/>
          <a:chOff x="0" y="0"/>
          <a:chExt cx="0" cy="0"/>
        </a:xfrm>
      </p:grpSpPr>
      <p:sp>
        <p:nvSpPr>
          <p:cNvPr id="269" name="Google Shape;269;p76"/>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270" name="Google Shape;270;p76"/>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1" name="Google Shape;271;p76"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272" name="Google Shape;272;p76"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273" name="Google Shape;273;p76"/>
          <p:cNvGrpSpPr/>
          <p:nvPr/>
        </p:nvGrpSpPr>
        <p:grpSpPr>
          <a:xfrm>
            <a:off x="6146800" y="0"/>
            <a:ext cx="2997200" cy="876300"/>
            <a:chOff x="6146640" y="0"/>
            <a:chExt cx="2997000" cy="875880"/>
          </a:xfrm>
        </p:grpSpPr>
        <p:sp>
          <p:nvSpPr>
            <p:cNvPr id="274" name="Google Shape;274;p76"/>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75" name="Google Shape;275;p76"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76" name="Google Shape;276;p76"/>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277" name="Google Shape;277;p76"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278" name="Google Shape;278;p76"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279" name="Google Shape;279;p76"/>
          <p:cNvGrpSpPr/>
          <p:nvPr/>
        </p:nvGrpSpPr>
        <p:grpSpPr>
          <a:xfrm>
            <a:off x="6146800" y="0"/>
            <a:ext cx="2997200" cy="876300"/>
            <a:chOff x="6146640" y="0"/>
            <a:chExt cx="2997000" cy="875880"/>
          </a:xfrm>
        </p:grpSpPr>
        <p:sp>
          <p:nvSpPr>
            <p:cNvPr id="280" name="Google Shape;280;p76"/>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281" name="Google Shape;281;p76"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82" name="Google Shape;282;p76"/>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283" name="Google Shape;283;p76"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284" name="Google Shape;284;p7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85" name="Google Shape;285;p76"/>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
        <p:cNvGrpSpPr/>
        <p:nvPr/>
      </p:nvGrpSpPr>
      <p:grpSpPr>
        <a:xfrm>
          <a:off x="0" y="0"/>
          <a:ext cx="0" cy="0"/>
          <a:chOff x="0" y="0"/>
          <a:chExt cx="0" cy="0"/>
        </a:xfrm>
      </p:grpSpPr>
      <p:sp>
        <p:nvSpPr>
          <p:cNvPr id="29" name="Google Shape;29;p55"/>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30" name="Google Shape;30;p55"/>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Google Shape;31;p55"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32" name="Google Shape;32;p55"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33" name="Google Shape;33;p55"/>
          <p:cNvGrpSpPr/>
          <p:nvPr/>
        </p:nvGrpSpPr>
        <p:grpSpPr>
          <a:xfrm>
            <a:off x="6146800" y="0"/>
            <a:ext cx="2997200" cy="876300"/>
            <a:chOff x="6146640" y="0"/>
            <a:chExt cx="2997000" cy="875880"/>
          </a:xfrm>
        </p:grpSpPr>
        <p:sp>
          <p:nvSpPr>
            <p:cNvPr id="34" name="Google Shape;34;p55"/>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35" name="Google Shape;35;p55"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36" name="Google Shape;36;p55"/>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37" name="Google Shape;37;p55"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38" name="Google Shape;38;p55"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39" name="Google Shape;39;p55"/>
          <p:cNvGrpSpPr/>
          <p:nvPr/>
        </p:nvGrpSpPr>
        <p:grpSpPr>
          <a:xfrm>
            <a:off x="6146800" y="0"/>
            <a:ext cx="2997200" cy="876300"/>
            <a:chOff x="6146640" y="0"/>
            <a:chExt cx="2997000" cy="875880"/>
          </a:xfrm>
        </p:grpSpPr>
        <p:sp>
          <p:nvSpPr>
            <p:cNvPr id="40" name="Google Shape;40;p55"/>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41" name="Google Shape;41;p55"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42" name="Google Shape;42;p55"/>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43" name="Google Shape;43;p55"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44" name="Google Shape;44;p5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45" name="Google Shape;45;p55"/>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57"/>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52" name="Google Shape;52;p57"/>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 name="Google Shape;53;p57"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54" name="Google Shape;54;p57"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55" name="Google Shape;55;p57"/>
          <p:cNvGrpSpPr/>
          <p:nvPr/>
        </p:nvGrpSpPr>
        <p:grpSpPr>
          <a:xfrm>
            <a:off x="6146800" y="0"/>
            <a:ext cx="2997200" cy="876300"/>
            <a:chOff x="6146640" y="0"/>
            <a:chExt cx="2997000" cy="875880"/>
          </a:xfrm>
        </p:grpSpPr>
        <p:sp>
          <p:nvSpPr>
            <p:cNvPr id="56" name="Google Shape;56;p57"/>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57" name="Google Shape;57;p57"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58" name="Google Shape;58;p57"/>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59" name="Google Shape;59;p5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60" name="Google Shape;60;p57"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61" name="Google Shape;61;p57"/>
          <p:cNvGrpSpPr/>
          <p:nvPr/>
        </p:nvGrpSpPr>
        <p:grpSpPr>
          <a:xfrm>
            <a:off x="6146800" y="0"/>
            <a:ext cx="2997200" cy="876300"/>
            <a:chOff x="6146640" y="0"/>
            <a:chExt cx="2997000" cy="875880"/>
          </a:xfrm>
        </p:grpSpPr>
        <p:sp>
          <p:nvSpPr>
            <p:cNvPr id="62" name="Google Shape;62;p57"/>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63" name="Google Shape;63;p57"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64" name="Google Shape;64;p57"/>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65" name="Google Shape;65;p5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66" name="Google Shape;66;p5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67" name="Google Shape;67;p57"/>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
        <p:cNvGrpSpPr/>
        <p:nvPr/>
      </p:nvGrpSpPr>
      <p:grpSpPr>
        <a:xfrm>
          <a:off x="0" y="0"/>
          <a:ext cx="0" cy="0"/>
          <a:chOff x="0" y="0"/>
          <a:chExt cx="0" cy="0"/>
        </a:xfrm>
      </p:grpSpPr>
      <p:sp>
        <p:nvSpPr>
          <p:cNvPr id="72" name="Google Shape;72;p59"/>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73" name="Google Shape;73;p59"/>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 name="Google Shape;74;p59" descr="LOGO.gif"/>
          <p:cNvPicPr preferRelativeResize="0"/>
          <p:nvPr/>
        </p:nvPicPr>
        <p:blipFill rotWithShape="1">
          <a:blip r:embed="rId2">
            <a:alphaModFix/>
          </a:blip>
          <a:srcRect b="10716"/>
          <a:stretch/>
        </p:blipFill>
        <p:spPr>
          <a:xfrm>
            <a:off x="6553200" y="228600"/>
            <a:ext cx="2057400" cy="635000"/>
          </a:xfrm>
          <a:prstGeom prst="rect">
            <a:avLst/>
          </a:prstGeom>
          <a:noFill/>
          <a:ln>
            <a:noFill/>
          </a:ln>
        </p:spPr>
      </p:pic>
      <p:pic>
        <p:nvPicPr>
          <p:cNvPr id="75" name="Google Shape;75;p59" descr="LOGO.gif"/>
          <p:cNvPicPr preferRelativeResize="0"/>
          <p:nvPr/>
        </p:nvPicPr>
        <p:blipFill rotWithShape="1">
          <a:blip r:embed="rId2">
            <a:alphaModFix/>
          </a:blip>
          <a:srcRect b="10716"/>
          <a:stretch/>
        </p:blipFill>
        <p:spPr>
          <a:xfrm>
            <a:off x="6553200" y="228600"/>
            <a:ext cx="2057400" cy="635000"/>
          </a:xfrm>
          <a:prstGeom prst="rect">
            <a:avLst/>
          </a:prstGeom>
          <a:noFill/>
          <a:ln>
            <a:noFill/>
          </a:ln>
        </p:spPr>
      </p:pic>
      <p:grpSp>
        <p:nvGrpSpPr>
          <p:cNvPr id="76" name="Google Shape;76;p59"/>
          <p:cNvGrpSpPr/>
          <p:nvPr/>
        </p:nvGrpSpPr>
        <p:grpSpPr>
          <a:xfrm>
            <a:off x="6146800" y="0"/>
            <a:ext cx="2997200" cy="876300"/>
            <a:chOff x="6146640" y="0"/>
            <a:chExt cx="2997000" cy="875880"/>
          </a:xfrm>
        </p:grpSpPr>
        <p:sp>
          <p:nvSpPr>
            <p:cNvPr id="77" name="Google Shape;77;p59"/>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78" name="Google Shape;78;p59" descr="LOGO.gif"/>
            <p:cNvPicPr preferRelativeResize="0"/>
            <p:nvPr/>
          </p:nvPicPr>
          <p:blipFill rotWithShape="1">
            <a:blip r:embed="rId2">
              <a:alphaModFix/>
            </a:blip>
            <a:srcRect b="10716"/>
            <a:stretch/>
          </p:blipFill>
          <p:spPr>
            <a:xfrm>
              <a:off x="6553080" y="228600"/>
              <a:ext cx="2057040" cy="634680"/>
            </a:xfrm>
            <a:prstGeom prst="rect">
              <a:avLst/>
            </a:prstGeom>
            <a:noFill/>
            <a:ln>
              <a:noFill/>
            </a:ln>
          </p:spPr>
        </p:pic>
        <p:sp>
          <p:nvSpPr>
            <p:cNvPr id="79" name="Google Shape;79;p59"/>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80" name="Google Shape;80;p59"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pic>
        <p:nvPicPr>
          <p:cNvPr id="81" name="Google Shape;81;p59" descr="LOGO.gif"/>
          <p:cNvPicPr preferRelativeResize="0"/>
          <p:nvPr/>
        </p:nvPicPr>
        <p:blipFill rotWithShape="1">
          <a:blip r:embed="rId2">
            <a:alphaModFix/>
          </a:blip>
          <a:srcRect b="10716"/>
          <a:stretch/>
        </p:blipFill>
        <p:spPr>
          <a:xfrm>
            <a:off x="6553200" y="228600"/>
            <a:ext cx="2057400" cy="635000"/>
          </a:xfrm>
          <a:prstGeom prst="rect">
            <a:avLst/>
          </a:prstGeom>
          <a:noFill/>
          <a:ln>
            <a:noFill/>
          </a:ln>
        </p:spPr>
      </p:pic>
      <p:grpSp>
        <p:nvGrpSpPr>
          <p:cNvPr id="82" name="Google Shape;82;p59"/>
          <p:cNvGrpSpPr/>
          <p:nvPr/>
        </p:nvGrpSpPr>
        <p:grpSpPr>
          <a:xfrm>
            <a:off x="6146800" y="0"/>
            <a:ext cx="2997200" cy="876300"/>
            <a:chOff x="6146640" y="0"/>
            <a:chExt cx="2997000" cy="875880"/>
          </a:xfrm>
        </p:grpSpPr>
        <p:sp>
          <p:nvSpPr>
            <p:cNvPr id="83" name="Google Shape;83;p59"/>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84" name="Google Shape;84;p59" descr="LOGO.gif"/>
            <p:cNvPicPr preferRelativeResize="0"/>
            <p:nvPr/>
          </p:nvPicPr>
          <p:blipFill rotWithShape="1">
            <a:blip r:embed="rId2">
              <a:alphaModFix/>
            </a:blip>
            <a:srcRect b="10716"/>
            <a:stretch/>
          </p:blipFill>
          <p:spPr>
            <a:xfrm>
              <a:off x="6553080" y="228600"/>
              <a:ext cx="2057040" cy="634680"/>
            </a:xfrm>
            <a:prstGeom prst="rect">
              <a:avLst/>
            </a:prstGeom>
            <a:noFill/>
            <a:ln>
              <a:noFill/>
            </a:ln>
          </p:spPr>
        </p:pic>
        <p:sp>
          <p:nvSpPr>
            <p:cNvPr id="85" name="Google Shape;85;p59"/>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86" name="Google Shape;86;p59"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87" name="Google Shape;87;p5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88" name="Google Shape;88;p59"/>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9" name="Google Shape;89;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90" name="Google Shape;90;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91" name="Google Shape;91;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60"/>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94" name="Google Shape;94;p60"/>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 name="Google Shape;95;p60"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96" name="Google Shape;96;p60"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97" name="Google Shape;97;p60"/>
          <p:cNvGrpSpPr/>
          <p:nvPr/>
        </p:nvGrpSpPr>
        <p:grpSpPr>
          <a:xfrm>
            <a:off x="6146800" y="0"/>
            <a:ext cx="2997200" cy="876300"/>
            <a:chOff x="6146640" y="0"/>
            <a:chExt cx="2997000" cy="875880"/>
          </a:xfrm>
        </p:grpSpPr>
        <p:sp>
          <p:nvSpPr>
            <p:cNvPr id="98" name="Google Shape;98;p60"/>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99" name="Google Shape;99;p60"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00" name="Google Shape;100;p60"/>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01" name="Google Shape;101;p60"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102" name="Google Shape;102;p60"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03" name="Google Shape;103;p60"/>
          <p:cNvGrpSpPr/>
          <p:nvPr/>
        </p:nvGrpSpPr>
        <p:grpSpPr>
          <a:xfrm>
            <a:off x="6146800" y="0"/>
            <a:ext cx="2997200" cy="876300"/>
            <a:chOff x="6146640" y="0"/>
            <a:chExt cx="2997000" cy="875880"/>
          </a:xfrm>
        </p:grpSpPr>
        <p:sp>
          <p:nvSpPr>
            <p:cNvPr id="104" name="Google Shape;104;p60"/>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05" name="Google Shape;105;p60"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06" name="Google Shape;106;p60"/>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07" name="Google Shape;107;p60"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108" name="Google Shape;108;p6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09" name="Google Shape;109;p60"/>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3"/>
        <p:cNvGrpSpPr/>
        <p:nvPr/>
      </p:nvGrpSpPr>
      <p:grpSpPr>
        <a:xfrm>
          <a:off x="0" y="0"/>
          <a:ext cx="0" cy="0"/>
          <a:chOff x="0" y="0"/>
          <a:chExt cx="0" cy="0"/>
        </a:xfrm>
      </p:grpSpPr>
      <p:sp>
        <p:nvSpPr>
          <p:cNvPr id="114" name="Google Shape;114;p62"/>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15" name="Google Shape;115;p62"/>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62"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117" name="Google Shape;117;p62"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18" name="Google Shape;118;p62"/>
          <p:cNvGrpSpPr/>
          <p:nvPr/>
        </p:nvGrpSpPr>
        <p:grpSpPr>
          <a:xfrm>
            <a:off x="6146800" y="0"/>
            <a:ext cx="2997200" cy="876300"/>
            <a:chOff x="6146640" y="0"/>
            <a:chExt cx="2997000" cy="875880"/>
          </a:xfrm>
        </p:grpSpPr>
        <p:sp>
          <p:nvSpPr>
            <p:cNvPr id="119" name="Google Shape;119;p62"/>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20" name="Google Shape;120;p62"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21" name="Google Shape;121;p62"/>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22" name="Google Shape;122;p62"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123" name="Google Shape;123;p62"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24" name="Google Shape;124;p62"/>
          <p:cNvGrpSpPr/>
          <p:nvPr/>
        </p:nvGrpSpPr>
        <p:grpSpPr>
          <a:xfrm>
            <a:off x="6146800" y="0"/>
            <a:ext cx="2997200" cy="876300"/>
            <a:chOff x="6146640" y="0"/>
            <a:chExt cx="2997000" cy="875880"/>
          </a:xfrm>
        </p:grpSpPr>
        <p:sp>
          <p:nvSpPr>
            <p:cNvPr id="125" name="Google Shape;125;p62"/>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26" name="Google Shape;126;p62"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27" name="Google Shape;127;p62"/>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28" name="Google Shape;128;p62"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129" name="Google Shape;129;p6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30" name="Google Shape;130;p62"/>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
        <p:cNvGrpSpPr/>
        <p:nvPr/>
      </p:nvGrpSpPr>
      <p:grpSpPr>
        <a:xfrm>
          <a:off x="0" y="0"/>
          <a:ext cx="0" cy="0"/>
          <a:chOff x="0" y="0"/>
          <a:chExt cx="0" cy="0"/>
        </a:xfrm>
      </p:grpSpPr>
      <p:sp>
        <p:nvSpPr>
          <p:cNvPr id="134" name="Google Shape;134;p64"/>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35" name="Google Shape;135;p64"/>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 name="Google Shape;136;p64"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137" name="Google Shape;137;p64"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38" name="Google Shape;138;p64"/>
          <p:cNvGrpSpPr/>
          <p:nvPr/>
        </p:nvGrpSpPr>
        <p:grpSpPr>
          <a:xfrm>
            <a:off x="6146800" y="0"/>
            <a:ext cx="2997200" cy="876300"/>
            <a:chOff x="6146640" y="0"/>
            <a:chExt cx="2997000" cy="875880"/>
          </a:xfrm>
        </p:grpSpPr>
        <p:sp>
          <p:nvSpPr>
            <p:cNvPr id="139" name="Google Shape;139;p64"/>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40" name="Google Shape;140;p64"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41" name="Google Shape;141;p64"/>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42" name="Google Shape;142;p64"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143" name="Google Shape;143;p64"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44" name="Google Shape;144;p64"/>
          <p:cNvGrpSpPr/>
          <p:nvPr/>
        </p:nvGrpSpPr>
        <p:grpSpPr>
          <a:xfrm>
            <a:off x="6146800" y="0"/>
            <a:ext cx="2997200" cy="876300"/>
            <a:chOff x="6146640" y="0"/>
            <a:chExt cx="2997000" cy="875880"/>
          </a:xfrm>
        </p:grpSpPr>
        <p:sp>
          <p:nvSpPr>
            <p:cNvPr id="145" name="Google Shape;145;p64"/>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46" name="Google Shape;146;p64"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47" name="Google Shape;147;p64"/>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48" name="Google Shape;148;p64"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149" name="Google Shape;149;p6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50" name="Google Shape;150;p64"/>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3"/>
        <p:cNvGrpSpPr/>
        <p:nvPr/>
      </p:nvGrpSpPr>
      <p:grpSpPr>
        <a:xfrm>
          <a:off x="0" y="0"/>
          <a:ext cx="0" cy="0"/>
          <a:chOff x="0" y="0"/>
          <a:chExt cx="0" cy="0"/>
        </a:xfrm>
      </p:grpSpPr>
      <p:sp>
        <p:nvSpPr>
          <p:cNvPr id="154" name="Google Shape;154;p66"/>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55" name="Google Shape;155;p66"/>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6" name="Google Shape;156;p66"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157" name="Google Shape;157;p66"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58" name="Google Shape;158;p66"/>
          <p:cNvGrpSpPr/>
          <p:nvPr/>
        </p:nvGrpSpPr>
        <p:grpSpPr>
          <a:xfrm>
            <a:off x="6146800" y="0"/>
            <a:ext cx="2997200" cy="876300"/>
            <a:chOff x="6146640" y="0"/>
            <a:chExt cx="2997000" cy="875880"/>
          </a:xfrm>
        </p:grpSpPr>
        <p:sp>
          <p:nvSpPr>
            <p:cNvPr id="159" name="Google Shape;159;p66"/>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60" name="Google Shape;160;p66"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61" name="Google Shape;161;p66"/>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62" name="Google Shape;162;p66"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163" name="Google Shape;163;p66"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64" name="Google Shape;164;p66"/>
          <p:cNvGrpSpPr/>
          <p:nvPr/>
        </p:nvGrpSpPr>
        <p:grpSpPr>
          <a:xfrm>
            <a:off x="6146800" y="0"/>
            <a:ext cx="2997200" cy="876300"/>
            <a:chOff x="6146640" y="0"/>
            <a:chExt cx="2997000" cy="875880"/>
          </a:xfrm>
        </p:grpSpPr>
        <p:sp>
          <p:nvSpPr>
            <p:cNvPr id="165" name="Google Shape;165;p66"/>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66" name="Google Shape;166;p66"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67" name="Google Shape;167;p66"/>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68" name="Google Shape;168;p66"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169" name="Google Shape;169;p6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70" name="Google Shape;170;p66"/>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6"/>
        <p:cNvGrpSpPr/>
        <p:nvPr/>
      </p:nvGrpSpPr>
      <p:grpSpPr>
        <a:xfrm>
          <a:off x="0" y="0"/>
          <a:ext cx="0" cy="0"/>
          <a:chOff x="0" y="0"/>
          <a:chExt cx="0" cy="0"/>
        </a:xfrm>
      </p:grpSpPr>
      <p:sp>
        <p:nvSpPr>
          <p:cNvPr id="177" name="Google Shape;177;p68"/>
          <p:cNvSpPr/>
          <p:nvPr/>
        </p:nvSpPr>
        <p:spPr>
          <a:xfrm>
            <a:off x="0" y="0"/>
            <a:ext cx="9144000" cy="838200"/>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78" name="Google Shape;178;p6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9" name="Google Shape;179;p68"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pic>
        <p:nvPicPr>
          <p:cNvPr id="180" name="Google Shape;180;p68"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81" name="Google Shape;181;p68"/>
          <p:cNvGrpSpPr/>
          <p:nvPr/>
        </p:nvGrpSpPr>
        <p:grpSpPr>
          <a:xfrm>
            <a:off x="6146800" y="0"/>
            <a:ext cx="2997200" cy="876300"/>
            <a:chOff x="6146640" y="0"/>
            <a:chExt cx="2997000" cy="875880"/>
          </a:xfrm>
        </p:grpSpPr>
        <p:sp>
          <p:nvSpPr>
            <p:cNvPr id="182" name="Google Shape;182;p68"/>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83" name="Google Shape;183;p68"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84" name="Google Shape;184;p68"/>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85" name="Google Shape;185;p68"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186" name="Google Shape;186;p68" descr="LOGO.gif"/>
          <p:cNvPicPr preferRelativeResize="0"/>
          <p:nvPr/>
        </p:nvPicPr>
        <p:blipFill rotWithShape="1">
          <a:blip r:embed="rId3">
            <a:alphaModFix/>
          </a:blip>
          <a:srcRect b="10716"/>
          <a:stretch/>
        </p:blipFill>
        <p:spPr>
          <a:xfrm>
            <a:off x="6553200" y="228600"/>
            <a:ext cx="2057400" cy="635000"/>
          </a:xfrm>
          <a:prstGeom prst="rect">
            <a:avLst/>
          </a:prstGeom>
          <a:noFill/>
          <a:ln>
            <a:noFill/>
          </a:ln>
        </p:spPr>
      </p:pic>
      <p:grpSp>
        <p:nvGrpSpPr>
          <p:cNvPr id="187" name="Google Shape;187;p68"/>
          <p:cNvGrpSpPr/>
          <p:nvPr/>
        </p:nvGrpSpPr>
        <p:grpSpPr>
          <a:xfrm>
            <a:off x="6146800" y="0"/>
            <a:ext cx="2997200" cy="876300"/>
            <a:chOff x="6146640" y="0"/>
            <a:chExt cx="2997000" cy="875880"/>
          </a:xfrm>
        </p:grpSpPr>
        <p:sp>
          <p:nvSpPr>
            <p:cNvPr id="188" name="Google Shape;188;p68"/>
            <p:cNvSpPr/>
            <p:nvPr/>
          </p:nvSpPr>
          <p:spPr>
            <a:xfrm>
              <a:off x="6146640" y="0"/>
              <a:ext cx="2997000" cy="837798"/>
            </a:xfrm>
            <a:prstGeom prst="rect">
              <a:avLst/>
            </a:prstGeom>
            <a:solidFill>
              <a:srgbClr val="FF33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89" name="Google Shape;189;p68"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90" name="Google Shape;190;p68"/>
            <p:cNvSpPr/>
            <p:nvPr/>
          </p:nvSpPr>
          <p:spPr>
            <a:xfrm>
              <a:off x="6527615" y="190409"/>
              <a:ext cx="2076311" cy="685471"/>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grpSp>
      <p:pic>
        <p:nvPicPr>
          <p:cNvPr id="191" name="Google Shape;191;p68"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192" name="Google Shape;192;p6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lnSpc>
                <a:spcPct val="90000"/>
              </a:lnSpc>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93" name="Google Shape;193;p68"/>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
          <p:cNvSpPr txBox="1"/>
          <p:nvPr/>
        </p:nvSpPr>
        <p:spPr>
          <a:xfrm>
            <a:off x="0" y="841375"/>
            <a:ext cx="9144000" cy="52593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dirty="0">
                <a:solidFill>
                  <a:schemeClr val="dk1"/>
                </a:solidFill>
                <a:latin typeface="Times New Roman"/>
                <a:ea typeface="Times New Roman"/>
                <a:cs typeface="Times New Roman"/>
                <a:sym typeface="Times New Roman"/>
              </a:rPr>
              <a:t>Operating System </a:t>
            </a:r>
            <a:r>
              <a:rPr lang="en-US" sz="2000" b="1" i="0" u="none" dirty="0" smtClean="0">
                <a:solidFill>
                  <a:schemeClr val="dk1"/>
                </a:solidFill>
                <a:latin typeface="Times New Roman"/>
                <a:ea typeface="Times New Roman"/>
                <a:cs typeface="Times New Roman"/>
                <a:sym typeface="Times New Roman"/>
              </a:rPr>
              <a:t>(</a:t>
            </a:r>
            <a:r>
              <a:rPr lang="en-US" sz="2000" b="1" dirty="0" smtClean="0">
                <a:solidFill>
                  <a:schemeClr val="dk1"/>
                </a:solidFill>
                <a:latin typeface="Times New Roman"/>
                <a:ea typeface="Times New Roman"/>
                <a:cs typeface="Times New Roman"/>
                <a:sym typeface="Times New Roman"/>
              </a:rPr>
              <a:t>22CS005</a:t>
            </a:r>
            <a:r>
              <a:rPr lang="en-US" sz="2000" b="1" i="0" u="none" dirty="0" smtClean="0">
                <a:solidFill>
                  <a:schemeClr val="dk1"/>
                </a:solidFill>
                <a:latin typeface="Times New Roman"/>
                <a:ea typeface="Times New Roman"/>
                <a:cs typeface="Times New Roman"/>
                <a:sym typeface="Times New Roman"/>
              </a:rPr>
              <a:t>)</a:t>
            </a:r>
            <a:endParaRPr sz="20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3200"/>
              <a:buFont typeface="Times New Roman"/>
              <a:buNone/>
            </a:pPr>
            <a:endParaRPr lang="en-US" sz="3200" b="1" i="0" u="none" dirty="0" smtClean="0">
              <a:solidFill>
                <a:srgbClr val="00000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3200"/>
              <a:buFont typeface="Times New Roman"/>
              <a:buNone/>
            </a:pPr>
            <a:r>
              <a:rPr lang="en-US" sz="3200" b="1" i="0" u="none" dirty="0" smtClean="0">
                <a:solidFill>
                  <a:srgbClr val="000000"/>
                </a:solidFill>
                <a:latin typeface="Times New Roman"/>
                <a:ea typeface="Times New Roman"/>
                <a:cs typeface="Times New Roman"/>
                <a:sym typeface="Times New Roman"/>
              </a:rPr>
              <a:t>Introduction </a:t>
            </a:r>
            <a:r>
              <a:rPr lang="en-US" sz="3200" b="1" i="0" u="none" dirty="0">
                <a:solidFill>
                  <a:srgbClr val="000000"/>
                </a:solidFill>
                <a:latin typeface="Times New Roman"/>
                <a:ea typeface="Times New Roman"/>
                <a:cs typeface="Times New Roman"/>
                <a:sym typeface="Times New Roman"/>
              </a:rPr>
              <a:t>to Operating systems</a:t>
            </a:r>
            <a:r>
              <a:rPr lang="en-US" sz="2000" b="0" i="0" u="none" dirty="0">
                <a:solidFill>
                  <a:srgbClr val="000000"/>
                </a:solidFill>
                <a:latin typeface="Times New Roman"/>
                <a:ea typeface="Times New Roman"/>
                <a:cs typeface="Times New Roman"/>
                <a:sym typeface="Times New Roman"/>
              </a:rPr>
              <a:t/>
            </a:r>
            <a:br>
              <a:rPr lang="en-US" sz="2000" b="0" i="0" u="none" dirty="0">
                <a:solidFill>
                  <a:srgbClr val="000000"/>
                </a:solidFill>
                <a:latin typeface="Times New Roman"/>
                <a:ea typeface="Times New Roman"/>
                <a:cs typeface="Times New Roman"/>
                <a:sym typeface="Times New Roman"/>
              </a:rPr>
            </a:br>
            <a:endParaRPr dirty="0"/>
          </a:p>
          <a:p>
            <a:pPr marL="0" marR="0" lvl="0" indent="0" algn="ctr" rtl="0">
              <a:lnSpc>
                <a:spcPct val="100000"/>
              </a:lnSpc>
              <a:spcBef>
                <a:spcPts val="400"/>
              </a:spcBef>
              <a:spcAft>
                <a:spcPts val="0"/>
              </a:spcAft>
              <a:buClr>
                <a:schemeClr val="dk1"/>
              </a:buClr>
              <a:buSzPts val="2000"/>
              <a:buFont typeface="Verdana"/>
              <a:buNone/>
            </a:pPr>
            <a:endParaRPr sz="2000" b="0" i="0" u="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chemeClr val="dk1"/>
              </a:buClr>
              <a:buSzPts val="2000"/>
              <a:buFont typeface="Verdana"/>
              <a:buNone/>
            </a:pPr>
            <a:endParaRPr sz="2000" b="0" i="0" u="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chemeClr val="dk1"/>
              </a:buClr>
              <a:buSzPts val="2000"/>
              <a:buFont typeface="Verdana"/>
              <a:buNone/>
            </a:pPr>
            <a:endParaRPr sz="20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chemeClr val="dk1"/>
              </a:buClr>
              <a:buSzPts val="2000"/>
              <a:buFont typeface="Verdana"/>
              <a:buNone/>
            </a:pPr>
            <a:r>
              <a:rPr lang="en-US" sz="2200" b="1" dirty="0" smtClean="0">
                <a:solidFill>
                  <a:schemeClr val="dk1"/>
                </a:solidFill>
                <a:latin typeface="Times New Roman"/>
                <a:ea typeface="Times New Roman"/>
                <a:cs typeface="Times New Roman"/>
                <a:sym typeface="Times New Roman"/>
              </a:rPr>
              <a:t>Dr. </a:t>
            </a:r>
            <a:r>
              <a:rPr lang="en-US" sz="2200" b="1" i="0" u="none" dirty="0" smtClean="0">
                <a:solidFill>
                  <a:schemeClr val="dk1"/>
                </a:solidFill>
                <a:latin typeface="Times New Roman"/>
                <a:ea typeface="Times New Roman"/>
                <a:cs typeface="Times New Roman"/>
                <a:sym typeface="Times New Roman"/>
              </a:rPr>
              <a:t>Prabhjot </a:t>
            </a:r>
            <a:r>
              <a:rPr lang="en-US" sz="2200" b="1" i="0" u="none" dirty="0" smtClean="0">
                <a:solidFill>
                  <a:schemeClr val="dk1"/>
                </a:solidFill>
                <a:latin typeface="Times New Roman"/>
                <a:ea typeface="Times New Roman"/>
                <a:cs typeface="Times New Roman"/>
                <a:sym typeface="Times New Roman"/>
              </a:rPr>
              <a:t>Chahal</a:t>
            </a:r>
            <a:endParaRPr sz="2200" b="1"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chemeClr val="dk1"/>
              </a:buClr>
              <a:buSzPts val="2000"/>
              <a:buFont typeface="Verdana"/>
              <a:buNone/>
            </a:pPr>
            <a:endParaRPr sz="20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Department of Computer Science and Engineering, </a:t>
            </a:r>
            <a:endParaRPr dirty="0"/>
          </a:p>
          <a:p>
            <a:pPr marL="0" marR="0" lvl="0" indent="0" algn="ctr" rtl="0">
              <a:lnSpc>
                <a:spcPct val="100000"/>
              </a:lnSpc>
              <a:spcBef>
                <a:spcPts val="400"/>
              </a:spcBef>
              <a:spcAft>
                <a:spcPts val="0"/>
              </a:spcAft>
              <a:buClr>
                <a:schemeClr val="dk1"/>
              </a:buClr>
              <a:buSzPts val="2000"/>
              <a:buFont typeface="Times New Roman"/>
              <a:buNone/>
            </a:pPr>
            <a:r>
              <a:rPr lang="en-US" sz="2000" b="0" i="0" u="none" dirty="0" err="1">
                <a:solidFill>
                  <a:schemeClr val="dk1"/>
                </a:solidFill>
                <a:latin typeface="Times New Roman"/>
                <a:ea typeface="Times New Roman"/>
                <a:cs typeface="Times New Roman"/>
                <a:sym typeface="Times New Roman"/>
              </a:rPr>
              <a:t>Chitkara</a:t>
            </a:r>
            <a:r>
              <a:rPr lang="en-US" sz="2000" b="0" i="0" u="none" dirty="0">
                <a:solidFill>
                  <a:schemeClr val="dk1"/>
                </a:solidFill>
                <a:latin typeface="Times New Roman"/>
                <a:ea typeface="Times New Roman"/>
                <a:cs typeface="Times New Roman"/>
                <a:sym typeface="Times New Roman"/>
              </a:rPr>
              <a:t> University, Punjab</a:t>
            </a:r>
            <a:endParaRPr dirty="0"/>
          </a:p>
          <a:p>
            <a:pPr marL="0" marR="0" lvl="0" indent="0" algn="ctr" rtl="0">
              <a:lnSpc>
                <a:spcPct val="150000"/>
              </a:lnSpc>
              <a:spcBef>
                <a:spcPts val="400"/>
              </a:spcBef>
              <a:spcAft>
                <a:spcPts val="0"/>
              </a:spcAft>
              <a:buClr>
                <a:schemeClr val="dk1"/>
              </a:buClr>
              <a:buSzPts val="2000"/>
              <a:buFont typeface="Verdana"/>
              <a:buNone/>
            </a:pPr>
            <a:endParaRPr sz="2000" b="0" i="0" u="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2000" b="0" i="0" u="none" dirty="0">
              <a:solidFill>
                <a:srgbClr val="000000"/>
              </a:solidFill>
              <a:latin typeface="Calibri"/>
              <a:ea typeface="Calibri"/>
              <a:cs typeface="Calibri"/>
              <a:sym typeface="Calibri"/>
            </a:endParaRPr>
          </a:p>
        </p:txBody>
      </p:sp>
      <p:sp>
        <p:nvSpPr>
          <p:cNvPr id="301" name="Google Shape;301;p1"/>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dirty="0" smtClean="0">
                <a:solidFill>
                  <a:schemeClr val="dk1"/>
                </a:solidFill>
              </a:rPr>
              <a:t>Prabhjot Chahal</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0"/>
          <p:cNvSpPr txBox="1">
            <a:spLocks noGrp="1"/>
          </p:cNvSpPr>
          <p:nvPr>
            <p:ph type="title" idx="4294967295"/>
          </p:nvPr>
        </p:nvSpPr>
        <p:spPr>
          <a:xfrm>
            <a:off x="0" y="182562"/>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Computer Startup</a:t>
            </a:r>
            <a:endParaRPr/>
          </a:p>
        </p:txBody>
      </p:sp>
      <p:sp>
        <p:nvSpPr>
          <p:cNvPr id="363" name="Google Shape;363;p10"/>
          <p:cNvSpPr txBox="1">
            <a:spLocks noGrp="1"/>
          </p:cNvSpPr>
          <p:nvPr>
            <p:ph type="body" idx="4294967295"/>
          </p:nvPr>
        </p:nvSpPr>
        <p:spPr>
          <a:xfrm>
            <a:off x="0" y="1233487"/>
            <a:ext cx="6318250"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3366FF"/>
              </a:buClr>
              <a:buSzPts val="2800"/>
              <a:buFont typeface="Arial"/>
              <a:buChar char="•"/>
            </a:pPr>
            <a:r>
              <a:rPr lang="en-US" sz="2800" b="1" i="0" u="none">
                <a:solidFill>
                  <a:srgbClr val="3366FF"/>
                </a:solidFill>
                <a:latin typeface="Arial"/>
                <a:ea typeface="Arial"/>
                <a:cs typeface="Arial"/>
                <a:sym typeface="Arial"/>
              </a:rPr>
              <a:t>bootstrap program</a:t>
            </a:r>
            <a:r>
              <a:rPr lang="en-US" sz="2800" b="0" i="0" u="none">
                <a:solidFill>
                  <a:srgbClr val="3366FF"/>
                </a:solidFill>
                <a:latin typeface="Arial"/>
                <a:ea typeface="Arial"/>
                <a:cs typeface="Arial"/>
                <a:sym typeface="Arial"/>
              </a:rPr>
              <a:t> </a:t>
            </a:r>
            <a:r>
              <a:rPr lang="en-US" sz="2800" b="0" i="0" u="none">
                <a:solidFill>
                  <a:schemeClr val="dk1"/>
                </a:solidFill>
                <a:latin typeface="Arial"/>
                <a:ea typeface="Arial"/>
                <a:cs typeface="Arial"/>
                <a:sym typeface="Arial"/>
              </a:rPr>
              <a:t>is loaded at power-up or reboot</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Typically stored in ROM or EPROM, generally known as </a:t>
            </a:r>
            <a:r>
              <a:rPr lang="en-US" sz="2400" b="1" i="0" u="none" strike="noStrike" cap="none">
                <a:solidFill>
                  <a:srgbClr val="3366FF"/>
                </a:solidFill>
                <a:latin typeface="Arial"/>
                <a:ea typeface="Arial"/>
                <a:cs typeface="Arial"/>
                <a:sym typeface="Arial"/>
              </a:rPr>
              <a:t>firmware</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Initializes all aspects of system</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Loads operating system kernel and starts execution</a:t>
            </a:r>
            <a:endParaRPr/>
          </a:p>
        </p:txBody>
      </p:sp>
      <p:sp>
        <p:nvSpPr>
          <p:cNvPr id="364" name="Google Shape;364;p10"/>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11"/>
          <p:cNvSpPr txBox="1">
            <a:spLocks noGrp="1"/>
          </p:cNvSpPr>
          <p:nvPr>
            <p:ph type="title" idx="4294967295"/>
          </p:nvPr>
        </p:nvSpPr>
        <p:spPr>
          <a:xfrm>
            <a:off x="0" y="214312"/>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Computer System Organization</a:t>
            </a:r>
            <a:endParaRPr/>
          </a:p>
        </p:txBody>
      </p:sp>
      <p:sp>
        <p:nvSpPr>
          <p:cNvPr id="370" name="Google Shape;370;p11"/>
          <p:cNvSpPr txBox="1">
            <a:spLocks noGrp="1"/>
          </p:cNvSpPr>
          <p:nvPr>
            <p:ph type="body" idx="4294967295"/>
          </p:nvPr>
        </p:nvSpPr>
        <p:spPr>
          <a:xfrm>
            <a:off x="300037" y="1233487"/>
            <a:ext cx="7470775"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Computer-system operation</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One or more CPUs, device controllers connect through common bus providing access to shared memory</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Concurrent execution of CPUs and devices competing for memory cycles</a:t>
            </a:r>
            <a:endParaRPr/>
          </a:p>
          <a:p>
            <a:pPr marL="228600" marR="0" lvl="0" indent="-76200" algn="l" rtl="0">
              <a:lnSpc>
                <a:spcPct val="90000"/>
              </a:lnSpc>
              <a:spcBef>
                <a:spcPts val="100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371" name="Google Shape;371;p11"/>
          <p:cNvPicPr preferRelativeResize="0"/>
          <p:nvPr/>
        </p:nvPicPr>
        <p:blipFill rotWithShape="1">
          <a:blip r:embed="rId3">
            <a:alphaModFix/>
          </a:blip>
          <a:srcRect/>
          <a:stretch/>
        </p:blipFill>
        <p:spPr>
          <a:xfrm>
            <a:off x="2635250" y="3530600"/>
            <a:ext cx="5135562" cy="2538412"/>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2"/>
          <p:cNvSpPr txBox="1">
            <a:spLocks noGrp="1"/>
          </p:cNvSpPr>
          <p:nvPr>
            <p:ph type="title" idx="4294967295"/>
          </p:nvPr>
        </p:nvSpPr>
        <p:spPr>
          <a:xfrm>
            <a:off x="0" y="182562"/>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Computer-System Operation</a:t>
            </a:r>
            <a:endParaRPr/>
          </a:p>
        </p:txBody>
      </p:sp>
      <p:sp>
        <p:nvSpPr>
          <p:cNvPr id="377" name="Google Shape;377;p12"/>
          <p:cNvSpPr txBox="1">
            <a:spLocks noGrp="1"/>
          </p:cNvSpPr>
          <p:nvPr>
            <p:ph type="body" idx="4294967295"/>
          </p:nvPr>
        </p:nvSpPr>
        <p:spPr>
          <a:xfrm>
            <a:off x="0" y="1233487"/>
            <a:ext cx="6745287"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I/O devices and the CPU can execute concurrently</a:t>
            </a:r>
            <a:endParaRPr sz="6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Each device controller is in charge of a particular device type</a:t>
            </a:r>
            <a:endParaRPr sz="6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Each device controller has a local buffer</a:t>
            </a:r>
            <a:endParaRPr sz="6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CPU moves data from/to main memory to/from local buffers</a:t>
            </a:r>
            <a:endParaRPr sz="6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I/O is from the device to local buffer of controller</a:t>
            </a:r>
            <a:endParaRPr sz="6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Device controller informs CPU that it has finished its operation by causing an </a:t>
            </a:r>
            <a:r>
              <a:rPr lang="en-US" sz="2000" b="0" i="0" u="none">
                <a:solidFill>
                  <a:srgbClr val="0000FF"/>
                </a:solidFill>
                <a:latin typeface="Arial"/>
                <a:ea typeface="Arial"/>
                <a:cs typeface="Arial"/>
                <a:sym typeface="Arial"/>
              </a:rPr>
              <a:t>interrupt</a:t>
            </a:r>
            <a:endParaRPr/>
          </a:p>
        </p:txBody>
      </p:sp>
      <p:sp>
        <p:nvSpPr>
          <p:cNvPr id="378" name="Google Shape;378;p12"/>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3"/>
          <p:cNvSpPr txBox="1">
            <a:spLocks noGrp="1"/>
          </p:cNvSpPr>
          <p:nvPr>
            <p:ph type="title" idx="4294967295"/>
          </p:nvPr>
        </p:nvSpPr>
        <p:spPr>
          <a:xfrm>
            <a:off x="111125" y="166687"/>
            <a:ext cx="9032875"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Common Functions of Interrupts</a:t>
            </a:r>
            <a:endParaRPr/>
          </a:p>
        </p:txBody>
      </p:sp>
      <p:sp>
        <p:nvSpPr>
          <p:cNvPr id="384" name="Google Shape;384;p13"/>
          <p:cNvSpPr txBox="1">
            <a:spLocks noGrp="1"/>
          </p:cNvSpPr>
          <p:nvPr>
            <p:ph type="body" idx="4294967295"/>
          </p:nvPr>
        </p:nvSpPr>
        <p:spPr>
          <a:xfrm>
            <a:off x="677862" y="1201737"/>
            <a:ext cx="6572250"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Interrupt transfers control to the interrupt service routine generally, through the </a:t>
            </a:r>
            <a:r>
              <a:rPr lang="en-US" sz="2400" b="1" i="0" u="none">
                <a:solidFill>
                  <a:srgbClr val="3366FF"/>
                </a:solidFill>
                <a:latin typeface="Arial"/>
                <a:ea typeface="Arial"/>
                <a:cs typeface="Arial"/>
                <a:sym typeface="Arial"/>
              </a:rPr>
              <a:t>interrupt</a:t>
            </a:r>
            <a:r>
              <a:rPr lang="en-US" sz="2400" b="0" i="1" u="none">
                <a:solidFill>
                  <a:schemeClr val="dk1"/>
                </a:solidFill>
                <a:latin typeface="Arial"/>
                <a:ea typeface="Arial"/>
                <a:cs typeface="Arial"/>
                <a:sym typeface="Arial"/>
              </a:rPr>
              <a:t> </a:t>
            </a:r>
            <a:r>
              <a:rPr lang="en-US" sz="2400" b="1" i="0" u="none">
                <a:solidFill>
                  <a:srgbClr val="3366FF"/>
                </a:solidFill>
                <a:latin typeface="Arial"/>
                <a:ea typeface="Arial"/>
                <a:cs typeface="Arial"/>
                <a:sym typeface="Arial"/>
              </a:rPr>
              <a:t>vector</a:t>
            </a:r>
            <a:r>
              <a:rPr lang="en-US" sz="2400" b="0" i="0" u="none">
                <a:solidFill>
                  <a:schemeClr val="dk1"/>
                </a:solidFill>
                <a:latin typeface="Arial"/>
                <a:ea typeface="Arial"/>
                <a:cs typeface="Arial"/>
                <a:sym typeface="Arial"/>
              </a:rPr>
              <a:t>, which contains the addresses of all the service routines</a:t>
            </a:r>
            <a:endParaRPr sz="7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Interrupt architecture must save the address of the interrupted instruction</a:t>
            </a:r>
            <a:endParaRPr sz="700" b="0" i="1"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A </a:t>
            </a:r>
            <a:r>
              <a:rPr lang="en-US" sz="2400" b="1" i="0" u="none">
                <a:solidFill>
                  <a:srgbClr val="3366FF"/>
                </a:solidFill>
                <a:latin typeface="Arial"/>
                <a:ea typeface="Arial"/>
                <a:cs typeface="Arial"/>
                <a:sym typeface="Arial"/>
              </a:rPr>
              <a:t>trap</a:t>
            </a:r>
            <a:r>
              <a:rPr lang="en-US" sz="2400" b="0" i="0" u="none">
                <a:solidFill>
                  <a:schemeClr val="dk1"/>
                </a:solidFill>
                <a:latin typeface="Arial"/>
                <a:ea typeface="Arial"/>
                <a:cs typeface="Arial"/>
                <a:sym typeface="Arial"/>
              </a:rPr>
              <a:t> or </a:t>
            </a:r>
            <a:r>
              <a:rPr lang="en-US" sz="2400" b="1" i="0" u="none">
                <a:solidFill>
                  <a:srgbClr val="3366FF"/>
                </a:solidFill>
                <a:latin typeface="Arial"/>
                <a:ea typeface="Arial"/>
                <a:cs typeface="Arial"/>
                <a:sym typeface="Arial"/>
              </a:rPr>
              <a:t>exception</a:t>
            </a:r>
            <a:r>
              <a:rPr lang="en-US" sz="2400" b="0" i="0" u="none">
                <a:solidFill>
                  <a:schemeClr val="dk1"/>
                </a:solidFill>
                <a:latin typeface="Arial"/>
                <a:ea typeface="Arial"/>
                <a:cs typeface="Arial"/>
                <a:sym typeface="Arial"/>
              </a:rPr>
              <a:t> is a software-generated interrupt caused either by an error or a user request</a:t>
            </a:r>
            <a:endParaRPr sz="7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An operating system is </a:t>
            </a:r>
            <a:r>
              <a:rPr lang="en-US" sz="2400" b="1" i="0" u="none">
                <a:solidFill>
                  <a:srgbClr val="3366FF"/>
                </a:solidFill>
                <a:latin typeface="Arial"/>
                <a:ea typeface="Arial"/>
                <a:cs typeface="Arial"/>
                <a:sym typeface="Arial"/>
              </a:rPr>
              <a:t>interrupt driven</a:t>
            </a:r>
            <a:endParaRPr/>
          </a:p>
        </p:txBody>
      </p:sp>
      <p:sp>
        <p:nvSpPr>
          <p:cNvPr id="385" name="Google Shape;385;p13"/>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4"/>
          <p:cNvSpPr txBox="1">
            <a:spLocks noGrp="1"/>
          </p:cNvSpPr>
          <p:nvPr>
            <p:ph type="title" idx="4294967295"/>
          </p:nvPr>
        </p:nvSpPr>
        <p:spPr>
          <a:xfrm>
            <a:off x="1371600" y="-95250"/>
            <a:ext cx="7772400" cy="84455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Interrupt Handling</a:t>
            </a:r>
            <a:endParaRPr/>
          </a:p>
        </p:txBody>
      </p:sp>
      <p:sp>
        <p:nvSpPr>
          <p:cNvPr id="391" name="Google Shape;391;p14"/>
          <p:cNvSpPr txBox="1">
            <a:spLocks noGrp="1"/>
          </p:cNvSpPr>
          <p:nvPr>
            <p:ph type="body" idx="4294967295"/>
          </p:nvPr>
        </p:nvSpPr>
        <p:spPr>
          <a:xfrm>
            <a:off x="0" y="1233487"/>
            <a:ext cx="6619875"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The operating system preserves the state of the CPU by storing registers and the program counter</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Determines which type of interrupt has occurred:</a:t>
            </a:r>
            <a:endParaRPr/>
          </a:p>
          <a:p>
            <a:pPr marL="685800" marR="0" lvl="1" indent="-228600" algn="l" rtl="0">
              <a:lnSpc>
                <a:spcPct val="90000"/>
              </a:lnSpc>
              <a:spcBef>
                <a:spcPts val="500"/>
              </a:spcBef>
              <a:spcAft>
                <a:spcPts val="0"/>
              </a:spcAft>
              <a:buClr>
                <a:srgbClr val="3366FF"/>
              </a:buClr>
              <a:buSzPts val="2400"/>
              <a:buFont typeface="Arial"/>
              <a:buChar char="•"/>
            </a:pPr>
            <a:r>
              <a:rPr lang="en-US" sz="2400" b="1" i="0" u="none" strike="noStrike" cap="none">
                <a:solidFill>
                  <a:srgbClr val="3366FF"/>
                </a:solidFill>
                <a:latin typeface="Arial"/>
                <a:ea typeface="Arial"/>
                <a:cs typeface="Arial"/>
                <a:sym typeface="Arial"/>
              </a:rPr>
              <a:t>polling</a:t>
            </a:r>
            <a:endParaRPr/>
          </a:p>
          <a:p>
            <a:pPr marL="685800" marR="0" lvl="1" indent="-228600" algn="l" rtl="0">
              <a:lnSpc>
                <a:spcPct val="90000"/>
              </a:lnSpc>
              <a:spcBef>
                <a:spcPts val="500"/>
              </a:spcBef>
              <a:spcAft>
                <a:spcPts val="0"/>
              </a:spcAft>
              <a:buClr>
                <a:srgbClr val="3366FF"/>
              </a:buClr>
              <a:buSzPts val="2400"/>
              <a:buFont typeface="Arial"/>
              <a:buChar char="•"/>
            </a:pPr>
            <a:r>
              <a:rPr lang="en-US" sz="2400" b="1" i="0" u="none" strike="noStrike" cap="none">
                <a:solidFill>
                  <a:srgbClr val="3366FF"/>
                </a:solidFill>
                <a:latin typeface="Arial"/>
                <a:ea typeface="Arial"/>
                <a:cs typeface="Arial"/>
                <a:sym typeface="Arial"/>
              </a:rPr>
              <a:t>vectored</a:t>
            </a:r>
            <a:r>
              <a:rPr lang="en-US" sz="2400" b="0" i="0" u="none" strike="noStrike" cap="none">
                <a:solidFill>
                  <a:schemeClr val="dk1"/>
                </a:solidFill>
                <a:latin typeface="Arial"/>
                <a:ea typeface="Arial"/>
                <a:cs typeface="Arial"/>
                <a:sym typeface="Arial"/>
              </a:rPr>
              <a:t> interrupt system</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Separate segments of code determine what action should be taken for each type of interrupt</a:t>
            </a:r>
            <a:endParaRPr/>
          </a:p>
        </p:txBody>
      </p:sp>
      <p:sp>
        <p:nvSpPr>
          <p:cNvPr id="392" name="Google Shape;392;p14"/>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5"/>
          <p:cNvSpPr txBox="1">
            <a:spLocks noGrp="1"/>
          </p:cNvSpPr>
          <p:nvPr>
            <p:ph type="title" idx="4294967295"/>
          </p:nvPr>
        </p:nvSpPr>
        <p:spPr>
          <a:xfrm>
            <a:off x="0" y="198437"/>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Storage Structure</a:t>
            </a:r>
            <a:endParaRPr/>
          </a:p>
        </p:txBody>
      </p:sp>
      <p:sp>
        <p:nvSpPr>
          <p:cNvPr id="398" name="Google Shape;398;p15"/>
          <p:cNvSpPr txBox="1">
            <a:spLocks noGrp="1"/>
          </p:cNvSpPr>
          <p:nvPr>
            <p:ph type="body" idx="4294967295"/>
          </p:nvPr>
        </p:nvSpPr>
        <p:spPr>
          <a:xfrm>
            <a:off x="361950" y="930275"/>
            <a:ext cx="8340725" cy="50133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Computer storage, along with most computer throughput, is generally measured and manipulated in bytes and collections of bytes. </a:t>
            </a:r>
            <a:endParaRPr/>
          </a:p>
          <a:p>
            <a:pPr marL="0" marR="0" lvl="0" indent="0" algn="l" rtl="0">
              <a:lnSpc>
                <a:spcPct val="90000"/>
              </a:lnSpc>
              <a:spcBef>
                <a:spcPts val="10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 </a:t>
            </a:r>
            <a:r>
              <a:rPr lang="en-US" sz="1800" b="1" i="0" u="none">
                <a:solidFill>
                  <a:schemeClr val="dk1"/>
                </a:solidFill>
                <a:latin typeface="Arial"/>
                <a:ea typeface="Arial"/>
                <a:cs typeface="Arial"/>
                <a:sym typeface="Arial"/>
              </a:rPr>
              <a:t>kilobyte</a:t>
            </a:r>
            <a:r>
              <a:rPr lang="en-US" sz="1800" b="0" i="0" u="none">
                <a:solidFill>
                  <a:schemeClr val="dk1"/>
                </a:solidFill>
                <a:latin typeface="Arial"/>
                <a:ea typeface="Arial"/>
                <a:cs typeface="Arial"/>
                <a:sym typeface="Arial"/>
              </a:rPr>
              <a:t>, or </a:t>
            </a:r>
            <a:r>
              <a:rPr lang="en-US" sz="1800" b="1" i="0" u="none">
                <a:solidFill>
                  <a:schemeClr val="dk1"/>
                </a:solidFill>
                <a:latin typeface="Arial"/>
                <a:ea typeface="Arial"/>
                <a:cs typeface="Arial"/>
                <a:sym typeface="Arial"/>
              </a:rPr>
              <a:t>KB</a:t>
            </a:r>
            <a:r>
              <a:rPr lang="en-US" sz="1800" b="0" i="0" u="none">
                <a:solidFill>
                  <a:schemeClr val="dk1"/>
                </a:solidFill>
                <a:latin typeface="Arial"/>
                <a:ea typeface="Arial"/>
                <a:cs typeface="Arial"/>
                <a:sym typeface="Arial"/>
              </a:rPr>
              <a:t>, is 1,024 bytes, a </a:t>
            </a:r>
            <a:r>
              <a:rPr lang="en-US" sz="1800" b="1" i="0" u="none">
                <a:solidFill>
                  <a:schemeClr val="dk1"/>
                </a:solidFill>
                <a:latin typeface="Arial"/>
                <a:ea typeface="Arial"/>
                <a:cs typeface="Arial"/>
                <a:sym typeface="Arial"/>
              </a:rPr>
              <a:t>megabyte</a:t>
            </a:r>
            <a:r>
              <a:rPr lang="en-US" sz="1800" b="0" i="0" u="none">
                <a:solidFill>
                  <a:schemeClr val="dk1"/>
                </a:solidFill>
                <a:latin typeface="Arial"/>
                <a:ea typeface="Arial"/>
                <a:cs typeface="Arial"/>
                <a:sym typeface="Arial"/>
              </a:rPr>
              <a:t>, or </a:t>
            </a:r>
            <a:r>
              <a:rPr lang="en-US" sz="1800" b="1" i="0" u="none">
                <a:solidFill>
                  <a:schemeClr val="dk1"/>
                </a:solidFill>
                <a:latin typeface="Arial"/>
                <a:ea typeface="Arial"/>
                <a:cs typeface="Arial"/>
                <a:sym typeface="Arial"/>
              </a:rPr>
              <a:t>MB</a:t>
            </a:r>
            <a:r>
              <a:rPr lang="en-US" sz="1800" b="0" i="0" u="none">
                <a:solidFill>
                  <a:schemeClr val="dk1"/>
                </a:solidFill>
                <a:latin typeface="Arial"/>
                <a:ea typeface="Arial"/>
                <a:cs typeface="Arial"/>
                <a:sym typeface="Arial"/>
              </a:rPr>
              <a:t>, is 1,024</a:t>
            </a:r>
            <a:r>
              <a:rPr lang="en-US" sz="1800" b="0" i="0" u="none" baseline="30000">
                <a:solidFill>
                  <a:schemeClr val="dk1"/>
                </a:solidFill>
                <a:latin typeface="Arial"/>
                <a:ea typeface="Arial"/>
                <a:cs typeface="Arial"/>
                <a:sym typeface="Arial"/>
              </a:rPr>
              <a:t>2</a:t>
            </a:r>
            <a:r>
              <a:rPr lang="en-US" sz="1800" b="0" i="0" u="none">
                <a:solidFill>
                  <a:schemeClr val="dk1"/>
                </a:solidFill>
                <a:latin typeface="Arial"/>
                <a:ea typeface="Arial"/>
                <a:cs typeface="Arial"/>
                <a:sym typeface="Arial"/>
              </a:rPr>
              <a:t> bytes</a:t>
            </a:r>
            <a:endParaRPr/>
          </a:p>
          <a:p>
            <a:pPr marL="0" marR="0" lvl="0" indent="0" algn="l" rtl="0">
              <a:lnSpc>
                <a:spcPct val="90000"/>
              </a:lnSpc>
              <a:spcBef>
                <a:spcPts val="10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 </a:t>
            </a:r>
            <a:r>
              <a:rPr lang="en-US" sz="1800" b="1" i="0" u="none">
                <a:solidFill>
                  <a:schemeClr val="dk1"/>
                </a:solidFill>
                <a:latin typeface="Arial"/>
                <a:ea typeface="Arial"/>
                <a:cs typeface="Arial"/>
                <a:sym typeface="Arial"/>
              </a:rPr>
              <a:t>gigabyte</a:t>
            </a:r>
            <a:r>
              <a:rPr lang="en-US" sz="1800" b="0" i="0" u="none">
                <a:solidFill>
                  <a:schemeClr val="dk1"/>
                </a:solidFill>
                <a:latin typeface="Arial"/>
                <a:ea typeface="Arial"/>
                <a:cs typeface="Arial"/>
                <a:sym typeface="Arial"/>
              </a:rPr>
              <a:t>, or </a:t>
            </a:r>
            <a:r>
              <a:rPr lang="en-US" sz="1800" b="1" i="0" u="none">
                <a:solidFill>
                  <a:schemeClr val="dk1"/>
                </a:solidFill>
                <a:latin typeface="Arial"/>
                <a:ea typeface="Arial"/>
                <a:cs typeface="Arial"/>
                <a:sym typeface="Arial"/>
              </a:rPr>
              <a:t>GB</a:t>
            </a:r>
            <a:r>
              <a:rPr lang="en-US" sz="1800" b="0" i="0" u="none">
                <a:solidFill>
                  <a:schemeClr val="dk1"/>
                </a:solidFill>
                <a:latin typeface="Arial"/>
                <a:ea typeface="Arial"/>
                <a:cs typeface="Arial"/>
                <a:sym typeface="Arial"/>
              </a:rPr>
              <a:t>, is 1,024</a:t>
            </a:r>
            <a:r>
              <a:rPr lang="en-US" sz="1800" b="0" i="0" u="none" baseline="30000">
                <a:solidFill>
                  <a:schemeClr val="dk1"/>
                </a:solidFill>
                <a:latin typeface="Arial"/>
                <a:ea typeface="Arial"/>
                <a:cs typeface="Arial"/>
                <a:sym typeface="Arial"/>
              </a:rPr>
              <a:t>3</a:t>
            </a:r>
            <a:r>
              <a:rPr lang="en-US" sz="1800" b="0" i="0" u="none">
                <a:solidFill>
                  <a:schemeClr val="dk1"/>
                </a:solidFill>
                <a:latin typeface="Arial"/>
                <a:ea typeface="Arial"/>
                <a:cs typeface="Arial"/>
                <a:sym typeface="Arial"/>
              </a:rPr>
              <a:t> bytes, a </a:t>
            </a:r>
            <a:r>
              <a:rPr lang="en-US" sz="1800" b="1" i="0" u="none">
                <a:solidFill>
                  <a:schemeClr val="dk1"/>
                </a:solidFill>
                <a:latin typeface="Arial"/>
                <a:ea typeface="Arial"/>
                <a:cs typeface="Arial"/>
                <a:sym typeface="Arial"/>
              </a:rPr>
              <a:t>terabyte</a:t>
            </a:r>
            <a:r>
              <a:rPr lang="en-US" sz="1800" b="0" i="0" u="none">
                <a:solidFill>
                  <a:schemeClr val="dk1"/>
                </a:solidFill>
                <a:latin typeface="Arial"/>
                <a:ea typeface="Arial"/>
                <a:cs typeface="Arial"/>
                <a:sym typeface="Arial"/>
              </a:rPr>
              <a:t>, or </a:t>
            </a:r>
            <a:r>
              <a:rPr lang="en-US" sz="1800" b="1" i="0" u="none">
                <a:solidFill>
                  <a:schemeClr val="dk1"/>
                </a:solidFill>
                <a:latin typeface="Arial"/>
                <a:ea typeface="Arial"/>
                <a:cs typeface="Arial"/>
                <a:sym typeface="Arial"/>
              </a:rPr>
              <a:t>TB</a:t>
            </a:r>
            <a:r>
              <a:rPr lang="en-US" sz="1800" b="0" i="0" u="none">
                <a:solidFill>
                  <a:schemeClr val="dk1"/>
                </a:solidFill>
                <a:latin typeface="Arial"/>
                <a:ea typeface="Arial"/>
                <a:cs typeface="Arial"/>
                <a:sym typeface="Arial"/>
              </a:rPr>
              <a:t>, is 1,024</a:t>
            </a:r>
            <a:r>
              <a:rPr lang="en-US" sz="1800" b="0" i="0" u="none" baseline="30000">
                <a:solidFill>
                  <a:schemeClr val="dk1"/>
                </a:solidFill>
                <a:latin typeface="Arial"/>
                <a:ea typeface="Arial"/>
                <a:cs typeface="Arial"/>
                <a:sym typeface="Arial"/>
              </a:rPr>
              <a:t>4 </a:t>
            </a:r>
            <a:r>
              <a:rPr lang="en-US" sz="1800" b="0" i="0" u="none">
                <a:solidFill>
                  <a:schemeClr val="dk1"/>
                </a:solidFill>
                <a:latin typeface="Arial"/>
                <a:ea typeface="Arial"/>
                <a:cs typeface="Arial"/>
                <a:sym typeface="Arial"/>
              </a:rPr>
              <a:t>bytes </a:t>
            </a:r>
            <a:endParaRPr/>
          </a:p>
          <a:p>
            <a:pPr marL="0" marR="0" lvl="0" indent="0" algn="l" rtl="0">
              <a:lnSpc>
                <a:spcPct val="90000"/>
              </a:lnSpc>
              <a:spcBef>
                <a:spcPts val="10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 </a:t>
            </a:r>
            <a:r>
              <a:rPr lang="en-US" sz="1800" b="1" i="0" u="none">
                <a:solidFill>
                  <a:schemeClr val="dk1"/>
                </a:solidFill>
                <a:latin typeface="Arial"/>
                <a:ea typeface="Arial"/>
                <a:cs typeface="Arial"/>
                <a:sym typeface="Arial"/>
              </a:rPr>
              <a:t>petabyte</a:t>
            </a:r>
            <a:r>
              <a:rPr lang="en-US" sz="1800" b="0" i="0" u="none">
                <a:solidFill>
                  <a:schemeClr val="dk1"/>
                </a:solidFill>
                <a:latin typeface="Arial"/>
                <a:ea typeface="Arial"/>
                <a:cs typeface="Arial"/>
                <a:sym typeface="Arial"/>
              </a:rPr>
              <a:t>, or </a:t>
            </a:r>
            <a:r>
              <a:rPr lang="en-US" sz="1800" b="1" i="0" u="none">
                <a:solidFill>
                  <a:schemeClr val="dk1"/>
                </a:solidFill>
                <a:latin typeface="Arial"/>
                <a:ea typeface="Arial"/>
                <a:cs typeface="Arial"/>
                <a:sym typeface="Arial"/>
              </a:rPr>
              <a:t>PB</a:t>
            </a:r>
            <a:r>
              <a:rPr lang="en-US" sz="1800" b="0" i="0" u="none">
                <a:solidFill>
                  <a:schemeClr val="dk1"/>
                </a:solidFill>
                <a:latin typeface="Arial"/>
                <a:ea typeface="Arial"/>
                <a:cs typeface="Arial"/>
                <a:sym typeface="Arial"/>
              </a:rPr>
              <a:t>, is 1,024</a:t>
            </a:r>
            <a:r>
              <a:rPr lang="en-US" sz="1800" b="0" i="0" u="none" baseline="30000">
                <a:solidFill>
                  <a:schemeClr val="dk1"/>
                </a:solidFill>
                <a:latin typeface="Arial"/>
                <a:ea typeface="Arial"/>
                <a:cs typeface="Arial"/>
                <a:sym typeface="Arial"/>
              </a:rPr>
              <a:t>5</a:t>
            </a:r>
            <a:r>
              <a:rPr lang="en-US" sz="1800" b="0" i="0" u="none">
                <a:solidFill>
                  <a:schemeClr val="dk1"/>
                </a:solidFill>
                <a:latin typeface="Arial"/>
                <a:ea typeface="Arial"/>
                <a:cs typeface="Arial"/>
                <a:sym typeface="Arial"/>
              </a:rPr>
              <a:t> bytes</a:t>
            </a:r>
            <a:endParaRPr/>
          </a:p>
          <a:p>
            <a:pPr marL="0" marR="0" lvl="0" indent="0" algn="l" rtl="0">
              <a:lnSpc>
                <a:spcPct val="90000"/>
              </a:lnSpc>
              <a:spcBef>
                <a:spcPts val="100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0" marR="0" lvl="0" indent="-114300" algn="l" rtl="0">
              <a:lnSpc>
                <a:spcPct val="90000"/>
              </a:lnSpc>
              <a:spcBef>
                <a:spcPts val="100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Main memory – only large storage media that the CPU can access directly</a:t>
            </a:r>
            <a:endParaRPr/>
          </a:p>
          <a:p>
            <a:pPr marL="685800" marR="0" lvl="1" indent="-228600" algn="l" rtl="0">
              <a:lnSpc>
                <a:spcPct val="90000"/>
              </a:lnSpc>
              <a:spcBef>
                <a:spcPts val="500"/>
              </a:spcBef>
              <a:spcAft>
                <a:spcPts val="0"/>
              </a:spcAft>
              <a:buClr>
                <a:srgbClr val="3366FF"/>
              </a:buClr>
              <a:buSzPts val="1100"/>
              <a:buFont typeface="Arial"/>
              <a:buChar char="•"/>
            </a:pPr>
            <a:r>
              <a:rPr lang="en-US" sz="1100" b="1" i="0" u="none" strike="noStrike" cap="none">
                <a:solidFill>
                  <a:srgbClr val="3366FF"/>
                </a:solidFill>
                <a:latin typeface="Arial"/>
                <a:ea typeface="Arial"/>
                <a:cs typeface="Arial"/>
                <a:sym typeface="Arial"/>
              </a:rPr>
              <a:t>Random</a:t>
            </a:r>
            <a:r>
              <a:rPr lang="en-US" sz="1100" b="0" i="0" u="none" strike="noStrike" cap="none">
                <a:solidFill>
                  <a:srgbClr val="0000FF"/>
                </a:solidFill>
                <a:latin typeface="Arial"/>
                <a:ea typeface="Arial"/>
                <a:cs typeface="Arial"/>
                <a:sym typeface="Arial"/>
              </a:rPr>
              <a:t> </a:t>
            </a:r>
            <a:r>
              <a:rPr lang="en-US" sz="1100" b="1" i="0" u="none" strike="noStrike" cap="none">
                <a:solidFill>
                  <a:srgbClr val="3366FF"/>
                </a:solidFill>
                <a:latin typeface="Arial"/>
                <a:ea typeface="Arial"/>
                <a:cs typeface="Arial"/>
                <a:sym typeface="Arial"/>
              </a:rPr>
              <a:t>access</a:t>
            </a:r>
            <a:endParaRPr/>
          </a:p>
          <a:p>
            <a:pPr marL="685800" marR="0" lvl="1" indent="-228600" algn="l" rtl="0">
              <a:lnSpc>
                <a:spcPct val="90000"/>
              </a:lnSpc>
              <a:spcBef>
                <a:spcPts val="500"/>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Typically </a:t>
            </a:r>
            <a:r>
              <a:rPr lang="en-US" sz="1100" b="1" i="0" u="none" strike="noStrike" cap="none">
                <a:solidFill>
                  <a:srgbClr val="3366FF"/>
                </a:solidFill>
                <a:latin typeface="Arial"/>
                <a:ea typeface="Arial"/>
                <a:cs typeface="Arial"/>
                <a:sym typeface="Arial"/>
              </a:rPr>
              <a:t>volatile</a:t>
            </a:r>
            <a:endParaRPr/>
          </a:p>
          <a:p>
            <a:pPr marL="0" marR="0" lvl="0" indent="-114300" algn="l" rtl="0">
              <a:lnSpc>
                <a:spcPct val="90000"/>
              </a:lnSpc>
              <a:spcBef>
                <a:spcPts val="100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Secondary storage – extension of main memory that provides large </a:t>
            </a:r>
            <a:r>
              <a:rPr lang="en-US" sz="1800" b="1" i="0" u="none">
                <a:solidFill>
                  <a:srgbClr val="3366FF"/>
                </a:solidFill>
                <a:latin typeface="Arial"/>
                <a:ea typeface="Arial"/>
                <a:cs typeface="Arial"/>
                <a:sym typeface="Arial"/>
              </a:rPr>
              <a:t>nonvolatile</a:t>
            </a:r>
            <a:r>
              <a:rPr lang="en-US" sz="1800" b="0" i="0" u="none">
                <a:solidFill>
                  <a:srgbClr val="0000FF"/>
                </a:solidFill>
                <a:latin typeface="Arial"/>
                <a:ea typeface="Arial"/>
                <a:cs typeface="Arial"/>
                <a:sym typeface="Arial"/>
              </a:rPr>
              <a:t> </a:t>
            </a:r>
            <a:r>
              <a:rPr lang="en-US" sz="1800" b="0" i="0" u="none">
                <a:solidFill>
                  <a:schemeClr val="dk1"/>
                </a:solidFill>
                <a:latin typeface="Arial"/>
                <a:ea typeface="Arial"/>
                <a:cs typeface="Arial"/>
                <a:sym typeface="Arial"/>
              </a:rPr>
              <a:t>storage capacity</a:t>
            </a:r>
            <a:endParaRPr/>
          </a:p>
          <a:p>
            <a:pPr marL="0" marR="0" lvl="0" indent="-114300" algn="l" rtl="0">
              <a:lnSpc>
                <a:spcPct val="90000"/>
              </a:lnSpc>
              <a:spcBef>
                <a:spcPts val="100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Hard disks – rigid metal or glass platters covered with magnetic recording material </a:t>
            </a:r>
            <a:endParaRPr/>
          </a:p>
          <a:p>
            <a:pPr marL="685800" marR="0" lvl="1" indent="-228600" algn="l" rtl="0">
              <a:lnSpc>
                <a:spcPct val="90000"/>
              </a:lnSpc>
              <a:spcBef>
                <a:spcPts val="500"/>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Disk surface is logically divided into </a:t>
            </a:r>
            <a:r>
              <a:rPr lang="en-US" sz="1100" b="1" i="0" u="none" strike="noStrike" cap="none">
                <a:solidFill>
                  <a:srgbClr val="3366FF"/>
                </a:solidFill>
                <a:latin typeface="Arial"/>
                <a:ea typeface="Arial"/>
                <a:cs typeface="Arial"/>
                <a:sym typeface="Arial"/>
              </a:rPr>
              <a:t>tracks</a:t>
            </a:r>
            <a:r>
              <a:rPr lang="en-US" sz="1100" b="0" i="0" u="none" strike="noStrike" cap="none">
                <a:solidFill>
                  <a:schemeClr val="dk1"/>
                </a:solidFill>
                <a:latin typeface="Arial"/>
                <a:ea typeface="Arial"/>
                <a:cs typeface="Arial"/>
                <a:sym typeface="Arial"/>
              </a:rPr>
              <a:t>, which are subdivided into </a:t>
            </a:r>
            <a:r>
              <a:rPr lang="en-US" sz="1100" b="1" i="0" u="none" strike="noStrike" cap="none">
                <a:solidFill>
                  <a:srgbClr val="3366FF"/>
                </a:solidFill>
                <a:latin typeface="Arial"/>
                <a:ea typeface="Arial"/>
                <a:cs typeface="Arial"/>
                <a:sym typeface="Arial"/>
              </a:rPr>
              <a:t>sectors</a:t>
            </a:r>
            <a:endParaRPr/>
          </a:p>
          <a:p>
            <a:pPr marL="685800" marR="0" lvl="1" indent="-228600" algn="l" rtl="0">
              <a:lnSpc>
                <a:spcPct val="90000"/>
              </a:lnSpc>
              <a:spcBef>
                <a:spcPts val="500"/>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The </a:t>
            </a:r>
            <a:r>
              <a:rPr lang="en-US" sz="1100" b="1" i="0" u="none" strike="noStrike" cap="none">
                <a:solidFill>
                  <a:srgbClr val="3366FF"/>
                </a:solidFill>
                <a:latin typeface="Arial"/>
                <a:ea typeface="Arial"/>
                <a:cs typeface="Arial"/>
                <a:sym typeface="Arial"/>
              </a:rPr>
              <a:t>disk controller </a:t>
            </a:r>
            <a:r>
              <a:rPr lang="en-US" sz="1100" b="0" i="0" u="none" strike="noStrike" cap="none">
                <a:solidFill>
                  <a:schemeClr val="dk1"/>
                </a:solidFill>
                <a:latin typeface="Arial"/>
                <a:ea typeface="Arial"/>
                <a:cs typeface="Arial"/>
                <a:sym typeface="Arial"/>
              </a:rPr>
              <a:t>determines the logical interaction between the device and the computer </a:t>
            </a:r>
            <a:endParaRPr/>
          </a:p>
          <a:p>
            <a:pPr marL="0" marR="0" lvl="0" indent="-114300" algn="l" rtl="0">
              <a:lnSpc>
                <a:spcPct val="90000"/>
              </a:lnSpc>
              <a:spcBef>
                <a:spcPts val="1000"/>
              </a:spcBef>
              <a:spcAft>
                <a:spcPts val="0"/>
              </a:spcAft>
              <a:buClr>
                <a:srgbClr val="3366FF"/>
              </a:buClr>
              <a:buSzPts val="1800"/>
              <a:buFont typeface="Arial"/>
              <a:buChar char="•"/>
            </a:pPr>
            <a:r>
              <a:rPr lang="en-US" sz="1800" b="1" i="0" u="none">
                <a:solidFill>
                  <a:srgbClr val="3366FF"/>
                </a:solidFill>
                <a:latin typeface="Arial"/>
                <a:ea typeface="Arial"/>
                <a:cs typeface="Arial"/>
                <a:sym typeface="Arial"/>
              </a:rPr>
              <a:t>Solid-state disks </a:t>
            </a:r>
            <a:r>
              <a:rPr lang="en-US" sz="1800" b="0" i="0" u="none">
                <a:solidFill>
                  <a:schemeClr val="dk1"/>
                </a:solidFill>
                <a:latin typeface="Arial"/>
                <a:ea typeface="Arial"/>
                <a:cs typeface="Arial"/>
                <a:sym typeface="Arial"/>
              </a:rPr>
              <a:t>– faster than hard disks, nonvolatile</a:t>
            </a:r>
            <a:endParaRPr/>
          </a:p>
          <a:p>
            <a:pPr marL="685800" marR="0" lvl="1" indent="-228600" algn="l" rtl="0">
              <a:lnSpc>
                <a:spcPct val="90000"/>
              </a:lnSpc>
              <a:spcBef>
                <a:spcPts val="500"/>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Various technologies</a:t>
            </a:r>
            <a:endParaRPr/>
          </a:p>
          <a:p>
            <a:pPr marL="685800" marR="0" lvl="1" indent="-228600" algn="l" rtl="0">
              <a:lnSpc>
                <a:spcPct val="90000"/>
              </a:lnSpc>
              <a:spcBef>
                <a:spcPts val="500"/>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Becoming more popular</a:t>
            </a:r>
            <a:endParaRPr/>
          </a:p>
        </p:txBody>
      </p:sp>
      <p:sp>
        <p:nvSpPr>
          <p:cNvPr id="399" name="Google Shape;399;p15"/>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16"/>
          <p:cNvSpPr txBox="1">
            <a:spLocks noGrp="1"/>
          </p:cNvSpPr>
          <p:nvPr>
            <p:ph type="title" idx="4294967295"/>
          </p:nvPr>
        </p:nvSpPr>
        <p:spPr>
          <a:xfrm>
            <a:off x="1333500" y="182562"/>
            <a:ext cx="78105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Storage Hierarchy</a:t>
            </a:r>
            <a:endParaRPr/>
          </a:p>
        </p:txBody>
      </p:sp>
      <p:sp>
        <p:nvSpPr>
          <p:cNvPr id="405" name="Google Shape;405;p16"/>
          <p:cNvSpPr txBox="1">
            <a:spLocks noGrp="1"/>
          </p:cNvSpPr>
          <p:nvPr>
            <p:ph type="body" idx="4294967295"/>
          </p:nvPr>
        </p:nvSpPr>
        <p:spPr>
          <a:xfrm>
            <a:off x="0" y="1233487"/>
            <a:ext cx="6492875"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Storage systems organized in hierarchy</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Speed</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Cost</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Volatility</a:t>
            </a:r>
            <a:endParaRPr/>
          </a:p>
          <a:p>
            <a:pPr marL="228600" marR="0" lvl="0" indent="-228600" algn="l" rtl="0">
              <a:lnSpc>
                <a:spcPct val="90000"/>
              </a:lnSpc>
              <a:spcBef>
                <a:spcPts val="1000"/>
              </a:spcBef>
              <a:spcAft>
                <a:spcPts val="0"/>
              </a:spcAft>
              <a:buClr>
                <a:srgbClr val="3366FF"/>
              </a:buClr>
              <a:buSzPts val="2000"/>
              <a:buFont typeface="Arial"/>
              <a:buChar char="•"/>
            </a:pPr>
            <a:r>
              <a:rPr lang="en-US" sz="2000" b="1" i="0" u="none">
                <a:solidFill>
                  <a:srgbClr val="3366FF"/>
                </a:solidFill>
                <a:latin typeface="Arial"/>
                <a:ea typeface="Arial"/>
                <a:cs typeface="Arial"/>
                <a:sym typeface="Arial"/>
              </a:rPr>
              <a:t>Caching</a:t>
            </a:r>
            <a:r>
              <a:rPr lang="en-US" sz="2000" b="0" i="0" u="none">
                <a:solidFill>
                  <a:schemeClr val="dk1"/>
                </a:solidFill>
                <a:latin typeface="Arial"/>
                <a:ea typeface="Arial"/>
                <a:cs typeface="Arial"/>
                <a:sym typeface="Arial"/>
              </a:rPr>
              <a:t> – copying information into faster storage system; main memory can be viewed as a cache for secondary storage</a:t>
            </a:r>
            <a:endParaRPr/>
          </a:p>
          <a:p>
            <a:pPr marL="228600" marR="0" lvl="0" indent="-228600" algn="l" rtl="0">
              <a:lnSpc>
                <a:spcPct val="90000"/>
              </a:lnSpc>
              <a:spcBef>
                <a:spcPts val="1000"/>
              </a:spcBef>
              <a:spcAft>
                <a:spcPts val="0"/>
              </a:spcAft>
              <a:buClr>
                <a:srgbClr val="3366FF"/>
              </a:buClr>
              <a:buSzPts val="2000"/>
              <a:buFont typeface="Arial"/>
              <a:buChar char="•"/>
            </a:pPr>
            <a:r>
              <a:rPr lang="en-US" sz="2000" b="1" i="0" u="none">
                <a:solidFill>
                  <a:srgbClr val="3366FF"/>
                </a:solidFill>
                <a:latin typeface="Arial"/>
                <a:ea typeface="Arial"/>
                <a:cs typeface="Arial"/>
                <a:sym typeface="Arial"/>
              </a:rPr>
              <a:t>Device Driver </a:t>
            </a:r>
            <a:r>
              <a:rPr lang="en-US" sz="2000" b="0" i="0" u="none">
                <a:solidFill>
                  <a:schemeClr val="dk1"/>
                </a:solidFill>
                <a:latin typeface="Arial"/>
                <a:ea typeface="Arial"/>
                <a:cs typeface="Arial"/>
                <a:sym typeface="Arial"/>
              </a:rPr>
              <a:t>for each device controller to manage I/O</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Provides uniform interface between controller and kernel</a:t>
            </a:r>
            <a:endParaRPr/>
          </a:p>
        </p:txBody>
      </p:sp>
      <p:sp>
        <p:nvSpPr>
          <p:cNvPr id="406" name="Google Shape;406;p16"/>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7"/>
          <p:cNvSpPr txBox="1">
            <a:spLocks noGrp="1"/>
          </p:cNvSpPr>
          <p:nvPr>
            <p:ph type="title" idx="4294967295"/>
          </p:nvPr>
        </p:nvSpPr>
        <p:spPr>
          <a:xfrm>
            <a:off x="0" y="198437"/>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Storage-Device Hierarchy</a:t>
            </a:r>
            <a:endParaRPr/>
          </a:p>
        </p:txBody>
      </p:sp>
      <p:pic>
        <p:nvPicPr>
          <p:cNvPr id="412" name="Google Shape;412;p17" descr="C:\Users\as668\Desktop\1_04.jpg"/>
          <p:cNvPicPr preferRelativeResize="0"/>
          <p:nvPr/>
        </p:nvPicPr>
        <p:blipFill rotWithShape="1">
          <a:blip r:embed="rId3">
            <a:alphaModFix/>
          </a:blip>
          <a:srcRect/>
          <a:stretch/>
        </p:blipFill>
        <p:spPr>
          <a:xfrm>
            <a:off x="1992312" y="1370012"/>
            <a:ext cx="5322887" cy="4430712"/>
          </a:xfrm>
          <a:prstGeom prst="rect">
            <a:avLst/>
          </a:prstGeom>
          <a:noFill/>
          <a:ln>
            <a:noFill/>
          </a:ln>
        </p:spPr>
      </p:pic>
      <p:sp>
        <p:nvSpPr>
          <p:cNvPr id="413" name="Google Shape;413;p17"/>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18"/>
          <p:cNvSpPr txBox="1">
            <a:spLocks noGrp="1"/>
          </p:cNvSpPr>
          <p:nvPr>
            <p:ph type="title" idx="4294967295"/>
          </p:nvPr>
        </p:nvSpPr>
        <p:spPr>
          <a:xfrm>
            <a:off x="0" y="198437"/>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Caching</a:t>
            </a:r>
            <a:endParaRPr/>
          </a:p>
        </p:txBody>
      </p:sp>
      <p:sp>
        <p:nvSpPr>
          <p:cNvPr id="419" name="Google Shape;419;p18"/>
          <p:cNvSpPr txBox="1">
            <a:spLocks noGrp="1"/>
          </p:cNvSpPr>
          <p:nvPr>
            <p:ph type="body" idx="4294967295"/>
          </p:nvPr>
        </p:nvSpPr>
        <p:spPr>
          <a:xfrm>
            <a:off x="0" y="1233487"/>
            <a:ext cx="6665912" cy="49101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Important principle, performed at many levels in a computer (in hardware, operating system, software)</a:t>
            </a:r>
            <a:endParaRPr sz="6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Information in use copied from slower to faster storage temporarily</a:t>
            </a:r>
            <a:endParaRPr sz="6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Faster storage (cache) checked first to determine if information is there</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If it is, information used directly from the cache (fast)</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If not, data copied to cache and used there</a:t>
            </a:r>
            <a:endParaRPr sz="6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Cache smaller than storage being cached</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Cache management important design problem</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Cache size and replacement policy</a:t>
            </a:r>
            <a:endParaRPr/>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0" name="Google Shape;420;p18"/>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9"/>
          <p:cNvSpPr txBox="1">
            <a:spLocks noGrp="1"/>
          </p:cNvSpPr>
          <p:nvPr>
            <p:ph type="title" idx="4294967295"/>
          </p:nvPr>
        </p:nvSpPr>
        <p:spPr>
          <a:xfrm>
            <a:off x="220662" y="166687"/>
            <a:ext cx="89233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Direct Memory Access Structure</a:t>
            </a:r>
            <a:endParaRPr/>
          </a:p>
        </p:txBody>
      </p:sp>
      <p:sp>
        <p:nvSpPr>
          <p:cNvPr id="426" name="Google Shape;426;p19"/>
          <p:cNvSpPr txBox="1">
            <a:spLocks noGrp="1"/>
          </p:cNvSpPr>
          <p:nvPr>
            <p:ph type="body" idx="4294967295"/>
          </p:nvPr>
        </p:nvSpPr>
        <p:spPr>
          <a:xfrm>
            <a:off x="598487" y="1233487"/>
            <a:ext cx="7473950"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Used for high-speed I/O devices able to transmit information at close to memory speeds</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Device controller transfers blocks of data from buffer storage directly to main memory without CPU intervention</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Only one interrupt is generated per block, rather than the one interrupt per byte</a:t>
            </a:r>
            <a:endParaRPr/>
          </a:p>
        </p:txBody>
      </p:sp>
      <p:sp>
        <p:nvSpPr>
          <p:cNvPr id="427" name="Google Shape;427;p19"/>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
          <p:cNvSpPr txBox="1">
            <a:spLocks noGrp="1"/>
          </p:cNvSpPr>
          <p:nvPr>
            <p:ph type="title" idx="4294967295"/>
          </p:nvPr>
        </p:nvSpPr>
        <p:spPr>
          <a:xfrm>
            <a:off x="0" y="277812"/>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Introduction</a:t>
            </a:r>
            <a:endParaRPr/>
          </a:p>
        </p:txBody>
      </p:sp>
      <p:sp>
        <p:nvSpPr>
          <p:cNvPr id="307" name="Google Shape;307;p2"/>
          <p:cNvSpPr txBox="1">
            <a:spLocks noGrp="1"/>
          </p:cNvSpPr>
          <p:nvPr>
            <p:ph type="body" idx="4294967295"/>
          </p:nvPr>
        </p:nvSpPr>
        <p:spPr>
          <a:xfrm>
            <a:off x="914400" y="1233487"/>
            <a:ext cx="8229600"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What Operating Systems Do</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Computer-System Organization</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Computer-System Architecture</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Operating-System Structure</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Operating-System Operations</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Process Management</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Memory Management</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Storage Management</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Protection and Security</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Kernel Data Structures</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Computing Environments</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Open-Source Operating Systems</a:t>
            </a:r>
            <a:endParaRPr/>
          </a:p>
          <a:p>
            <a:pPr marL="228600" marR="0" lvl="0" indent="-228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228600" marR="0" lvl="0" indent="-101600" algn="l" rtl="0">
              <a:lnSpc>
                <a:spcPct val="90000"/>
              </a:lnSpc>
              <a:spcBef>
                <a:spcPts val="10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308" name="Google Shape;308;p2"/>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0"/>
          <p:cNvSpPr txBox="1">
            <a:spLocks noGrp="1"/>
          </p:cNvSpPr>
          <p:nvPr>
            <p:ph type="title" idx="4294967295"/>
          </p:nvPr>
        </p:nvSpPr>
        <p:spPr>
          <a:xfrm>
            <a:off x="0" y="166687"/>
            <a:ext cx="91440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Working of Modern Computer</a:t>
            </a:r>
            <a:endParaRPr/>
          </a:p>
        </p:txBody>
      </p:sp>
      <p:pic>
        <p:nvPicPr>
          <p:cNvPr id="433" name="Google Shape;433;p20" descr="1"/>
          <p:cNvPicPr preferRelativeResize="0"/>
          <p:nvPr/>
        </p:nvPicPr>
        <p:blipFill rotWithShape="1">
          <a:blip r:embed="rId3">
            <a:alphaModFix/>
          </a:blip>
          <a:srcRect/>
          <a:stretch/>
        </p:blipFill>
        <p:spPr>
          <a:xfrm>
            <a:off x="2220912" y="1230312"/>
            <a:ext cx="5132387" cy="4084637"/>
          </a:xfrm>
          <a:prstGeom prst="rect">
            <a:avLst/>
          </a:prstGeom>
          <a:noFill/>
          <a:ln>
            <a:noFill/>
          </a:ln>
        </p:spPr>
      </p:pic>
      <p:sp>
        <p:nvSpPr>
          <p:cNvPr id="434" name="Google Shape;434;p20"/>
          <p:cNvSpPr txBox="1"/>
          <p:nvPr/>
        </p:nvSpPr>
        <p:spPr>
          <a:xfrm>
            <a:off x="4787900" y="5637212"/>
            <a:ext cx="2874962"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Verdana"/>
              <a:buNone/>
            </a:pPr>
            <a:r>
              <a:rPr lang="en-US" sz="1400" b="0" i="1" u="none">
                <a:solidFill>
                  <a:schemeClr val="dk1"/>
                </a:solidFill>
                <a:latin typeface="Verdana"/>
                <a:ea typeface="Verdana"/>
                <a:cs typeface="Verdana"/>
                <a:sym typeface="Verdana"/>
              </a:rPr>
              <a:t>A von Neumann architecture</a:t>
            </a:r>
            <a:endParaRPr/>
          </a:p>
        </p:txBody>
      </p:sp>
      <p:sp>
        <p:nvSpPr>
          <p:cNvPr id="435" name="Google Shape;435;p20"/>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1"/>
          <p:cNvSpPr txBox="1">
            <a:spLocks noGrp="1"/>
          </p:cNvSpPr>
          <p:nvPr>
            <p:ph type="title" idx="4294967295"/>
          </p:nvPr>
        </p:nvSpPr>
        <p:spPr>
          <a:xfrm>
            <a:off x="188912" y="198437"/>
            <a:ext cx="895508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Computer-System Architecture</a:t>
            </a:r>
            <a:endParaRPr/>
          </a:p>
        </p:txBody>
      </p:sp>
      <p:sp>
        <p:nvSpPr>
          <p:cNvPr id="441" name="Google Shape;441;p21"/>
          <p:cNvSpPr txBox="1">
            <a:spLocks noGrp="1"/>
          </p:cNvSpPr>
          <p:nvPr>
            <p:ph type="body" idx="4294967295"/>
          </p:nvPr>
        </p:nvSpPr>
        <p:spPr>
          <a:xfrm>
            <a:off x="806450" y="1233487"/>
            <a:ext cx="7754937" cy="486727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Most systems use a single general-purpose processor</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Most systems have special-purpose processors as well</a:t>
            </a:r>
            <a:endParaRPr sz="7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rgbClr val="3366FF"/>
              </a:buClr>
              <a:buSzPts val="2400"/>
              <a:buFont typeface="Arial"/>
              <a:buChar char="•"/>
            </a:pPr>
            <a:r>
              <a:rPr lang="en-US" sz="2400" b="1" i="0" u="none">
                <a:solidFill>
                  <a:srgbClr val="3366FF"/>
                </a:solidFill>
                <a:latin typeface="Arial"/>
                <a:ea typeface="Arial"/>
                <a:cs typeface="Arial"/>
                <a:sym typeface="Arial"/>
              </a:rPr>
              <a:t>Multiprocessors</a:t>
            </a:r>
            <a:r>
              <a:rPr lang="en-US" sz="2400" b="0" i="0" u="none">
                <a:solidFill>
                  <a:srgbClr val="3366FF"/>
                </a:solidFill>
                <a:latin typeface="Arial"/>
                <a:ea typeface="Arial"/>
                <a:cs typeface="Arial"/>
                <a:sym typeface="Arial"/>
              </a:rPr>
              <a:t> </a:t>
            </a:r>
            <a:r>
              <a:rPr lang="en-US" sz="2400" b="0" i="0" u="none">
                <a:solidFill>
                  <a:schemeClr val="dk1"/>
                </a:solidFill>
                <a:latin typeface="Arial"/>
                <a:ea typeface="Arial"/>
                <a:cs typeface="Arial"/>
                <a:sym typeface="Arial"/>
              </a:rPr>
              <a:t>systems growing in use and importance</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Also known as </a:t>
            </a:r>
            <a:r>
              <a:rPr lang="en-US" sz="2000" b="1" i="0" u="none" strike="noStrike" cap="none">
                <a:solidFill>
                  <a:srgbClr val="3366FF"/>
                </a:solidFill>
                <a:latin typeface="Arial"/>
                <a:ea typeface="Arial"/>
                <a:cs typeface="Arial"/>
                <a:sym typeface="Arial"/>
              </a:rPr>
              <a:t>parallel systems</a:t>
            </a:r>
            <a:r>
              <a:rPr lang="en-US" sz="2000" b="0" i="0" u="none" strike="noStrike" cap="none">
                <a:solidFill>
                  <a:schemeClr val="dk1"/>
                </a:solidFill>
                <a:latin typeface="Arial"/>
                <a:ea typeface="Arial"/>
                <a:cs typeface="Arial"/>
                <a:sym typeface="Arial"/>
              </a:rPr>
              <a:t>, </a:t>
            </a:r>
            <a:r>
              <a:rPr lang="en-US" sz="2000" b="1" i="0" u="none" strike="noStrike" cap="none">
                <a:solidFill>
                  <a:srgbClr val="3366FF"/>
                </a:solidFill>
                <a:latin typeface="Arial"/>
                <a:ea typeface="Arial"/>
                <a:cs typeface="Arial"/>
                <a:sym typeface="Arial"/>
              </a:rPr>
              <a:t>tightly-coupled systems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Advantages include:</a:t>
            </a:r>
            <a:endParaRPr/>
          </a:p>
          <a:p>
            <a:pPr marL="1200150" marR="0" lvl="2" indent="-342900" algn="l" rtl="0">
              <a:lnSpc>
                <a:spcPct val="90000"/>
              </a:lnSpc>
              <a:spcBef>
                <a:spcPts val="500"/>
              </a:spcBef>
              <a:spcAft>
                <a:spcPts val="0"/>
              </a:spcAft>
              <a:buClr>
                <a:srgbClr val="3366FF"/>
              </a:buClr>
              <a:buSzPts val="1800"/>
              <a:buFont typeface="Arial"/>
              <a:buAutoNum type="arabicPeriod"/>
            </a:pPr>
            <a:r>
              <a:rPr lang="en-US" sz="1800" b="1" i="0" u="none" strike="noStrike" cap="none">
                <a:solidFill>
                  <a:srgbClr val="3366FF"/>
                </a:solidFill>
                <a:latin typeface="Arial"/>
                <a:ea typeface="Arial"/>
                <a:cs typeface="Arial"/>
                <a:sym typeface="Arial"/>
              </a:rPr>
              <a:t>Increased throughput</a:t>
            </a:r>
            <a:endParaRPr/>
          </a:p>
          <a:p>
            <a:pPr marL="1200150" marR="0" lvl="2" indent="-342900" algn="l" rtl="0">
              <a:lnSpc>
                <a:spcPct val="90000"/>
              </a:lnSpc>
              <a:spcBef>
                <a:spcPts val="500"/>
              </a:spcBef>
              <a:spcAft>
                <a:spcPts val="0"/>
              </a:spcAft>
              <a:buClr>
                <a:srgbClr val="3366FF"/>
              </a:buClr>
              <a:buSzPts val="1800"/>
              <a:buFont typeface="Arial"/>
              <a:buAutoNum type="arabicPeriod"/>
            </a:pPr>
            <a:r>
              <a:rPr lang="en-US" sz="1800" b="1" i="0" u="none" strike="noStrike" cap="none">
                <a:solidFill>
                  <a:srgbClr val="3366FF"/>
                </a:solidFill>
                <a:latin typeface="Arial"/>
                <a:ea typeface="Arial"/>
                <a:cs typeface="Arial"/>
                <a:sym typeface="Arial"/>
              </a:rPr>
              <a:t>Economy of scale</a:t>
            </a:r>
            <a:endParaRPr/>
          </a:p>
          <a:p>
            <a:pPr marL="1200150" marR="0" lvl="2" indent="-342900" algn="l" rtl="0">
              <a:lnSpc>
                <a:spcPct val="90000"/>
              </a:lnSpc>
              <a:spcBef>
                <a:spcPts val="500"/>
              </a:spcBef>
              <a:spcAft>
                <a:spcPts val="0"/>
              </a:spcAft>
              <a:buClr>
                <a:srgbClr val="3366FF"/>
              </a:buClr>
              <a:buSzPts val="1800"/>
              <a:buFont typeface="Arial"/>
              <a:buAutoNum type="arabicPeriod"/>
            </a:pPr>
            <a:r>
              <a:rPr lang="en-US" sz="1800" b="1" i="0" u="none" strike="noStrike" cap="none">
                <a:solidFill>
                  <a:srgbClr val="3366FF"/>
                </a:solidFill>
                <a:latin typeface="Arial"/>
                <a:ea typeface="Arial"/>
                <a:cs typeface="Arial"/>
                <a:sym typeface="Arial"/>
              </a:rPr>
              <a:t>Increased reliability </a:t>
            </a:r>
            <a:r>
              <a:rPr lang="en-US" sz="1800" b="0" i="0" u="none" strike="noStrike" cap="none">
                <a:solidFill>
                  <a:schemeClr val="dk1"/>
                </a:solidFill>
                <a:latin typeface="Arial"/>
                <a:ea typeface="Arial"/>
                <a:cs typeface="Arial"/>
                <a:sym typeface="Arial"/>
              </a:rPr>
              <a:t>– graceful degradation or fault tolerance</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Two types:</a:t>
            </a:r>
            <a:endParaRPr/>
          </a:p>
          <a:p>
            <a:pPr marL="1200150" marR="0" lvl="2" indent="-342900" algn="l" rtl="0">
              <a:lnSpc>
                <a:spcPct val="90000"/>
              </a:lnSpc>
              <a:spcBef>
                <a:spcPts val="500"/>
              </a:spcBef>
              <a:spcAft>
                <a:spcPts val="0"/>
              </a:spcAft>
              <a:buClr>
                <a:srgbClr val="3366FF"/>
              </a:buClr>
              <a:buSzPts val="1800"/>
              <a:buFont typeface="Arial"/>
              <a:buAutoNum type="arabicPeriod"/>
            </a:pPr>
            <a:r>
              <a:rPr lang="en-US" sz="1800" b="1" i="0" u="none" strike="noStrike" cap="none">
                <a:solidFill>
                  <a:srgbClr val="3366FF"/>
                </a:solidFill>
                <a:latin typeface="Arial"/>
                <a:ea typeface="Arial"/>
                <a:cs typeface="Arial"/>
                <a:sym typeface="Arial"/>
              </a:rPr>
              <a:t>Asymmetric Multiprocessing </a:t>
            </a:r>
            <a:r>
              <a:rPr lang="en-US" sz="1800" b="0" i="0" u="none" strike="noStrike" cap="none">
                <a:solidFill>
                  <a:schemeClr val="dk1"/>
                </a:solidFill>
                <a:latin typeface="Arial"/>
                <a:ea typeface="Arial"/>
                <a:cs typeface="Arial"/>
                <a:sym typeface="Arial"/>
              </a:rPr>
              <a:t>– each processor is assigned a specie task.</a:t>
            </a:r>
            <a:endParaRPr/>
          </a:p>
          <a:p>
            <a:pPr marL="1200150" marR="0" lvl="2" indent="-342900" algn="l" rtl="0">
              <a:lnSpc>
                <a:spcPct val="90000"/>
              </a:lnSpc>
              <a:spcBef>
                <a:spcPts val="500"/>
              </a:spcBef>
              <a:spcAft>
                <a:spcPts val="0"/>
              </a:spcAft>
              <a:buClr>
                <a:srgbClr val="3366FF"/>
              </a:buClr>
              <a:buSzPts val="1800"/>
              <a:buFont typeface="Arial"/>
              <a:buAutoNum type="arabicPeriod"/>
            </a:pPr>
            <a:r>
              <a:rPr lang="en-US" sz="1800" b="1" i="0" u="none" strike="noStrike" cap="none">
                <a:solidFill>
                  <a:srgbClr val="3366FF"/>
                </a:solidFill>
                <a:latin typeface="Arial"/>
                <a:ea typeface="Arial"/>
                <a:cs typeface="Arial"/>
                <a:sym typeface="Arial"/>
              </a:rPr>
              <a:t>Symmetric Multiprocessing </a:t>
            </a:r>
            <a:r>
              <a:rPr lang="en-US" sz="1800" b="0" i="0" u="none" strike="noStrike" cap="none">
                <a:solidFill>
                  <a:schemeClr val="dk1"/>
                </a:solidFill>
                <a:latin typeface="Arial"/>
                <a:ea typeface="Arial"/>
                <a:cs typeface="Arial"/>
                <a:sym typeface="Arial"/>
              </a:rPr>
              <a:t>– each processor performs all tasks</a:t>
            </a:r>
            <a:endParaRPr/>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2" name="Google Shape;442;p21"/>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2"/>
          <p:cNvSpPr txBox="1">
            <a:spLocks noGrp="1"/>
          </p:cNvSpPr>
          <p:nvPr>
            <p:ph type="title" idx="4294967295"/>
          </p:nvPr>
        </p:nvSpPr>
        <p:spPr>
          <a:xfrm>
            <a:off x="284162" y="152400"/>
            <a:ext cx="88598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Symmetric Multiprocessing Architecture</a:t>
            </a:r>
            <a:endParaRPr/>
          </a:p>
        </p:txBody>
      </p:sp>
      <p:pic>
        <p:nvPicPr>
          <p:cNvPr id="448" name="Google Shape;448;p22" descr="1"/>
          <p:cNvPicPr preferRelativeResize="0"/>
          <p:nvPr/>
        </p:nvPicPr>
        <p:blipFill rotWithShape="1">
          <a:blip r:embed="rId3">
            <a:alphaModFix/>
          </a:blip>
          <a:srcRect/>
          <a:stretch/>
        </p:blipFill>
        <p:spPr>
          <a:xfrm>
            <a:off x="1598612" y="1760537"/>
            <a:ext cx="6319837" cy="3033712"/>
          </a:xfrm>
          <a:prstGeom prst="rect">
            <a:avLst/>
          </a:prstGeom>
          <a:noFill/>
          <a:ln>
            <a:noFill/>
          </a:ln>
        </p:spPr>
      </p:pic>
      <p:sp>
        <p:nvSpPr>
          <p:cNvPr id="449" name="Google Shape;449;p22"/>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3"/>
          <p:cNvSpPr txBox="1">
            <a:spLocks noGrp="1"/>
          </p:cNvSpPr>
          <p:nvPr>
            <p:ph type="body" idx="1"/>
          </p:nvPr>
        </p:nvSpPr>
        <p:spPr>
          <a:xfrm>
            <a:off x="854075" y="1108075"/>
            <a:ext cx="7108825" cy="2682875"/>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800"/>
              <a:buNone/>
            </a:pPr>
            <a:r>
              <a:rPr lang="en-US" sz="1800" b="0" i="0" u="none">
                <a:solidFill>
                  <a:schemeClr val="dk1"/>
                </a:solidFill>
                <a:latin typeface="Arial"/>
                <a:ea typeface="Arial"/>
                <a:cs typeface="Arial"/>
                <a:sym typeface="Arial"/>
              </a:rPr>
              <a:t>Multi-chip and </a:t>
            </a:r>
            <a:r>
              <a:rPr lang="en-US" sz="1800" b="1" i="0" u="none">
                <a:solidFill>
                  <a:srgbClr val="3366FF"/>
                </a:solidFill>
                <a:latin typeface="Arial"/>
                <a:ea typeface="Arial"/>
                <a:cs typeface="Arial"/>
                <a:sym typeface="Arial"/>
              </a:rPr>
              <a:t>multicore</a:t>
            </a:r>
            <a:endParaRPr/>
          </a:p>
          <a:p>
            <a:pPr marL="0" lvl="0" indent="0" algn="l" rtl="0">
              <a:lnSpc>
                <a:spcPct val="90000"/>
              </a:lnSpc>
              <a:spcBef>
                <a:spcPts val="0"/>
              </a:spcBef>
              <a:spcAft>
                <a:spcPts val="0"/>
              </a:spcAft>
              <a:buClr>
                <a:schemeClr val="dk1"/>
              </a:buClr>
              <a:buSzPts val="1800"/>
              <a:buNone/>
            </a:pPr>
            <a:r>
              <a:rPr lang="en-US" sz="1800" b="0" i="0" u="none">
                <a:solidFill>
                  <a:schemeClr val="dk1"/>
                </a:solidFill>
                <a:latin typeface="Arial"/>
                <a:ea typeface="Arial"/>
                <a:cs typeface="Arial"/>
                <a:sym typeface="Arial"/>
              </a:rPr>
              <a:t>Systems containing all  chips</a:t>
            </a:r>
            <a:endParaRPr sz="1800" b="1" i="0" u="none">
              <a:solidFill>
                <a:srgbClr val="3366FF"/>
              </a:solidFill>
              <a:latin typeface="Arial"/>
              <a:ea typeface="Arial"/>
              <a:cs typeface="Arial"/>
              <a:sym typeface="Arial"/>
            </a:endParaRPr>
          </a:p>
          <a:p>
            <a:pPr marL="0" lvl="1" indent="0" algn="l" rtl="0">
              <a:lnSpc>
                <a:spcPct val="100000"/>
              </a:lnSpc>
              <a:spcBef>
                <a:spcPts val="0"/>
              </a:spcBef>
              <a:spcAft>
                <a:spcPts val="0"/>
              </a:spcAft>
              <a:buClr>
                <a:srgbClr val="000000"/>
              </a:buClr>
              <a:buSzPts val="1800"/>
              <a:buNone/>
            </a:pPr>
            <a:r>
              <a:rPr lang="en-US" sz="1800" b="0" i="0" u="none">
                <a:solidFill>
                  <a:srgbClr val="000000"/>
                </a:solidFill>
                <a:latin typeface="Arial"/>
                <a:ea typeface="Arial"/>
                <a:cs typeface="Arial"/>
                <a:sym typeface="Arial"/>
              </a:rPr>
              <a:t>Chassis containing multiple separate systems</a:t>
            </a:r>
            <a:endParaRPr/>
          </a:p>
          <a:p>
            <a:pPr marL="228600" lvl="0" indent="-114300" algn="l" rtl="0">
              <a:lnSpc>
                <a:spcPct val="90000"/>
              </a:lnSpc>
              <a:spcBef>
                <a:spcPts val="1000"/>
              </a:spcBef>
              <a:spcAft>
                <a:spcPts val="0"/>
              </a:spcAft>
              <a:buClr>
                <a:schemeClr val="dk1"/>
              </a:buClr>
              <a:buSzPts val="1800"/>
              <a:buNone/>
            </a:pPr>
            <a:endParaRPr sz="1800" b="0" i="0" u="none">
              <a:solidFill>
                <a:srgbClr val="000000"/>
              </a:solidFill>
              <a:latin typeface="Arial"/>
              <a:ea typeface="Arial"/>
              <a:cs typeface="Arial"/>
              <a:sym typeface="Arial"/>
            </a:endParaRPr>
          </a:p>
        </p:txBody>
      </p:sp>
      <p:pic>
        <p:nvPicPr>
          <p:cNvPr id="455" name="Google Shape;455;p23" descr="1"/>
          <p:cNvPicPr preferRelativeResize="0"/>
          <p:nvPr/>
        </p:nvPicPr>
        <p:blipFill rotWithShape="1">
          <a:blip r:embed="rId3">
            <a:alphaModFix/>
          </a:blip>
          <a:srcRect/>
          <a:stretch/>
        </p:blipFill>
        <p:spPr>
          <a:xfrm>
            <a:off x="2744787" y="2563812"/>
            <a:ext cx="3073400" cy="2265362"/>
          </a:xfrm>
          <a:prstGeom prst="rect">
            <a:avLst/>
          </a:prstGeom>
          <a:noFill/>
          <a:ln>
            <a:noFill/>
          </a:ln>
        </p:spPr>
      </p:pic>
      <p:sp>
        <p:nvSpPr>
          <p:cNvPr id="456" name="Google Shape;456;p23"/>
          <p:cNvSpPr txBox="1">
            <a:spLocks noGrp="1"/>
          </p:cNvSpPr>
          <p:nvPr>
            <p:ph type="title"/>
          </p:nvPr>
        </p:nvSpPr>
        <p:spPr>
          <a:xfrm>
            <a:off x="457200" y="214312"/>
            <a:ext cx="8229600" cy="57626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sz="4400" b="0" i="0" u="none">
                <a:solidFill>
                  <a:schemeClr val="dk1"/>
                </a:solidFill>
                <a:latin typeface="Arial"/>
                <a:ea typeface="Arial"/>
                <a:cs typeface="Arial"/>
                <a:sym typeface="Arial"/>
              </a:rPr>
              <a:t>A Dual-Core Design</a:t>
            </a:r>
            <a:endParaRPr/>
          </a:p>
        </p:txBody>
      </p:sp>
      <p:sp>
        <p:nvSpPr>
          <p:cNvPr id="457" name="Google Shape;457;p23"/>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24"/>
          <p:cNvSpPr txBox="1">
            <a:spLocks noGrp="1"/>
          </p:cNvSpPr>
          <p:nvPr>
            <p:ph type="title" idx="4294967295"/>
          </p:nvPr>
        </p:nvSpPr>
        <p:spPr>
          <a:xfrm>
            <a:off x="0" y="182562"/>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Clustered Systems</a:t>
            </a:r>
            <a:endParaRPr/>
          </a:p>
        </p:txBody>
      </p:sp>
      <p:sp>
        <p:nvSpPr>
          <p:cNvPr id="463" name="Google Shape;463;p24"/>
          <p:cNvSpPr txBox="1">
            <a:spLocks noGrp="1"/>
          </p:cNvSpPr>
          <p:nvPr>
            <p:ph type="body" idx="4294967295"/>
          </p:nvPr>
        </p:nvSpPr>
        <p:spPr>
          <a:xfrm>
            <a:off x="315912" y="1233487"/>
            <a:ext cx="8307387"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Like multiprocessor systems, but multiple systems working together</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Usually sharing storage via a </a:t>
            </a:r>
            <a:r>
              <a:rPr lang="en-US" sz="2000" b="1" i="0" u="none" strike="noStrike" cap="none">
                <a:solidFill>
                  <a:srgbClr val="3366FF"/>
                </a:solidFill>
                <a:latin typeface="Arial"/>
                <a:ea typeface="Arial"/>
                <a:cs typeface="Arial"/>
                <a:sym typeface="Arial"/>
              </a:rPr>
              <a:t>storage-area network (SAN)</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Provides a </a:t>
            </a:r>
            <a:r>
              <a:rPr lang="en-US" sz="2000" b="1" i="0" u="none" strike="noStrike" cap="none">
                <a:solidFill>
                  <a:srgbClr val="3366FF"/>
                </a:solidFill>
                <a:latin typeface="Arial"/>
                <a:ea typeface="Arial"/>
                <a:cs typeface="Arial"/>
                <a:sym typeface="Arial"/>
              </a:rPr>
              <a:t>high-availability</a:t>
            </a:r>
            <a:r>
              <a:rPr lang="en-US" sz="2000" b="1" i="0"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service which survives failures</a:t>
            </a:r>
            <a:endParaRPr/>
          </a:p>
          <a:p>
            <a:pPr marL="1143000" marR="0" lvl="2" indent="-228600" algn="l" rtl="0">
              <a:lnSpc>
                <a:spcPct val="90000"/>
              </a:lnSpc>
              <a:spcBef>
                <a:spcPts val="500"/>
              </a:spcBef>
              <a:spcAft>
                <a:spcPts val="0"/>
              </a:spcAft>
              <a:buClr>
                <a:srgbClr val="3366FF"/>
              </a:buClr>
              <a:buSzPts val="1800"/>
              <a:buFont typeface="Arial"/>
              <a:buChar char="•"/>
            </a:pPr>
            <a:r>
              <a:rPr lang="en-US" sz="1800" b="1" i="0" u="none" strike="noStrike" cap="none">
                <a:solidFill>
                  <a:srgbClr val="3366FF"/>
                </a:solidFill>
                <a:latin typeface="Arial"/>
                <a:ea typeface="Arial"/>
                <a:cs typeface="Arial"/>
                <a:sym typeface="Arial"/>
              </a:rPr>
              <a:t>Asymmetric clustering</a:t>
            </a:r>
            <a:r>
              <a:rPr lang="en-US" sz="1800" b="0" i="0" u="none" strike="noStrike" cap="none">
                <a:solidFill>
                  <a:srgbClr val="3366FF"/>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has one machine in hot-standby mode</a:t>
            </a:r>
            <a:endParaRPr/>
          </a:p>
          <a:p>
            <a:pPr marL="1143000" marR="0" lvl="2" indent="-228600" algn="l" rtl="0">
              <a:lnSpc>
                <a:spcPct val="90000"/>
              </a:lnSpc>
              <a:spcBef>
                <a:spcPts val="500"/>
              </a:spcBef>
              <a:spcAft>
                <a:spcPts val="0"/>
              </a:spcAft>
              <a:buClr>
                <a:srgbClr val="3366FF"/>
              </a:buClr>
              <a:buSzPts val="1800"/>
              <a:buFont typeface="Arial"/>
              <a:buChar char="•"/>
            </a:pPr>
            <a:r>
              <a:rPr lang="en-US" sz="1800" b="1" i="0" u="none" strike="noStrike" cap="none">
                <a:solidFill>
                  <a:srgbClr val="3366FF"/>
                </a:solidFill>
                <a:latin typeface="Arial"/>
                <a:ea typeface="Arial"/>
                <a:cs typeface="Arial"/>
                <a:sym typeface="Arial"/>
              </a:rPr>
              <a:t>Symmetric clustering</a:t>
            </a:r>
            <a:r>
              <a:rPr lang="en-US" sz="1800" b="0" i="0" u="none" strike="noStrike" cap="none">
                <a:solidFill>
                  <a:srgbClr val="3366FF"/>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has multiple nodes running applications, monitoring each other</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Some clusters are for </a:t>
            </a:r>
            <a:r>
              <a:rPr lang="en-US" sz="2000" b="1" i="0" u="none" strike="noStrike" cap="none">
                <a:solidFill>
                  <a:srgbClr val="3366FF"/>
                </a:solidFill>
                <a:latin typeface="Arial"/>
                <a:ea typeface="Arial"/>
                <a:cs typeface="Arial"/>
                <a:sym typeface="Arial"/>
              </a:rPr>
              <a:t>high-performance computing (HPC)</a:t>
            </a:r>
            <a:endParaRPr/>
          </a:p>
          <a:p>
            <a:pPr marL="1143000" marR="0" lvl="2"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Applications must be written to use </a:t>
            </a:r>
            <a:r>
              <a:rPr lang="en-US" sz="1800" b="1" i="0" u="none" strike="noStrike" cap="none">
                <a:solidFill>
                  <a:srgbClr val="3366FF"/>
                </a:solidFill>
                <a:latin typeface="Arial"/>
                <a:ea typeface="Arial"/>
                <a:cs typeface="Arial"/>
                <a:sym typeface="Arial"/>
              </a:rPr>
              <a:t>parallelization</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Some have</a:t>
            </a:r>
            <a:r>
              <a:rPr lang="en-US" sz="2000" b="1" i="0" u="none" strike="noStrike" cap="none">
                <a:solidFill>
                  <a:srgbClr val="3366FF"/>
                </a:solidFill>
                <a:latin typeface="Arial"/>
                <a:ea typeface="Arial"/>
                <a:cs typeface="Arial"/>
                <a:sym typeface="Arial"/>
              </a:rPr>
              <a:t> distributed lock manager </a:t>
            </a:r>
            <a:r>
              <a:rPr lang="en-US" sz="2000" b="0" i="0" u="none" strike="noStrike" cap="none">
                <a:solidFill>
                  <a:schemeClr val="dk1"/>
                </a:solidFill>
                <a:latin typeface="Arial"/>
                <a:ea typeface="Arial"/>
                <a:cs typeface="Arial"/>
                <a:sym typeface="Arial"/>
              </a:rPr>
              <a:t>(</a:t>
            </a:r>
            <a:r>
              <a:rPr lang="en-US" sz="2000" b="1" i="0" u="none" strike="noStrike" cap="none">
                <a:solidFill>
                  <a:srgbClr val="3366FF"/>
                </a:solidFill>
                <a:latin typeface="Arial"/>
                <a:ea typeface="Arial"/>
                <a:cs typeface="Arial"/>
                <a:sym typeface="Arial"/>
              </a:rPr>
              <a:t>DLM</a:t>
            </a:r>
            <a:r>
              <a:rPr lang="en-US" sz="2000" b="0" i="0" u="none" strike="noStrike" cap="none">
                <a:solidFill>
                  <a:schemeClr val="dk1"/>
                </a:solidFill>
                <a:latin typeface="Arial"/>
                <a:ea typeface="Arial"/>
                <a:cs typeface="Arial"/>
                <a:sym typeface="Arial"/>
              </a:rPr>
              <a:t>) to avoid conflicting operations</a:t>
            </a:r>
            <a:endParaRPr/>
          </a:p>
        </p:txBody>
      </p:sp>
      <p:sp>
        <p:nvSpPr>
          <p:cNvPr id="464" name="Google Shape;464;p24"/>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5"/>
          <p:cNvSpPr txBox="1">
            <a:spLocks noGrp="1"/>
          </p:cNvSpPr>
          <p:nvPr>
            <p:ph type="title" idx="4294967295"/>
          </p:nvPr>
        </p:nvSpPr>
        <p:spPr>
          <a:xfrm>
            <a:off x="0" y="198437"/>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Clustered Systems</a:t>
            </a:r>
            <a:endParaRPr/>
          </a:p>
        </p:txBody>
      </p:sp>
      <p:pic>
        <p:nvPicPr>
          <p:cNvPr id="470" name="Google Shape;470;p25" descr="1.08.pdf"/>
          <p:cNvPicPr preferRelativeResize="0">
            <a:picLocks noGrp="1"/>
          </p:cNvPicPr>
          <p:nvPr>
            <p:ph type="body" idx="4294967295"/>
          </p:nvPr>
        </p:nvPicPr>
        <p:blipFill rotWithShape="1">
          <a:blip r:embed="rId3">
            <a:alphaModFix/>
          </a:blip>
          <a:srcRect t="-3475" b="-3474"/>
          <a:stretch/>
        </p:blipFill>
        <p:spPr>
          <a:xfrm>
            <a:off x="1890712" y="1289050"/>
            <a:ext cx="6402387" cy="3524250"/>
          </a:xfrm>
          <a:prstGeom prst="rect">
            <a:avLst/>
          </a:prstGeom>
          <a:noFill/>
          <a:ln>
            <a:noFill/>
          </a:ln>
        </p:spPr>
      </p:pic>
      <p:sp>
        <p:nvSpPr>
          <p:cNvPr id="471" name="Google Shape;471;p25"/>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26"/>
          <p:cNvSpPr txBox="1">
            <a:spLocks noGrp="1"/>
          </p:cNvSpPr>
          <p:nvPr>
            <p:ph type="title" idx="4294967295"/>
          </p:nvPr>
        </p:nvSpPr>
        <p:spPr>
          <a:xfrm>
            <a:off x="141287" y="166687"/>
            <a:ext cx="900271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dirty="0">
                <a:solidFill>
                  <a:schemeClr val="dk1"/>
                </a:solidFill>
                <a:latin typeface="Arial"/>
                <a:ea typeface="Arial"/>
                <a:cs typeface="Arial"/>
                <a:sym typeface="Arial"/>
              </a:rPr>
              <a:t>Operating System Structure</a:t>
            </a:r>
            <a:endParaRPr dirty="0"/>
          </a:p>
        </p:txBody>
      </p:sp>
      <p:sp>
        <p:nvSpPr>
          <p:cNvPr id="477" name="Google Shape;477;p26"/>
          <p:cNvSpPr txBox="1">
            <a:spLocks noGrp="1"/>
          </p:cNvSpPr>
          <p:nvPr>
            <p:ph type="body" idx="4294967295"/>
          </p:nvPr>
        </p:nvSpPr>
        <p:spPr>
          <a:xfrm>
            <a:off x="1311275" y="835025"/>
            <a:ext cx="7832725" cy="546258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rgbClr val="3366FF"/>
              </a:buClr>
              <a:buSzPts val="2400"/>
              <a:buFont typeface="Arial"/>
              <a:buChar char="•"/>
            </a:pPr>
            <a:r>
              <a:rPr lang="en-US" sz="2400" b="1" i="0" u="none">
                <a:solidFill>
                  <a:srgbClr val="3366FF"/>
                </a:solidFill>
                <a:latin typeface="Arial"/>
                <a:ea typeface="Arial"/>
                <a:cs typeface="Arial"/>
                <a:sym typeface="Arial"/>
              </a:rPr>
              <a:t>Multiprogramming</a:t>
            </a:r>
            <a:r>
              <a:rPr lang="en-US" sz="1400" b="0" i="0" u="none">
                <a:solidFill>
                  <a:schemeClr val="dk1"/>
                </a:solidFill>
                <a:latin typeface="Arial"/>
                <a:ea typeface="Arial"/>
                <a:cs typeface="Arial"/>
                <a:sym typeface="Arial"/>
              </a:rPr>
              <a:t> (</a:t>
            </a:r>
            <a:r>
              <a:rPr lang="en-US" sz="2400" b="1" i="0" u="none">
                <a:solidFill>
                  <a:srgbClr val="3366FF"/>
                </a:solidFill>
                <a:latin typeface="Arial"/>
                <a:ea typeface="Arial"/>
                <a:cs typeface="Arial"/>
                <a:sym typeface="Arial"/>
              </a:rPr>
              <a:t>Batch system</a:t>
            </a:r>
            <a:r>
              <a:rPr lang="en-US" sz="1400" b="0" i="0" u="none">
                <a:solidFill>
                  <a:schemeClr val="dk1"/>
                </a:solidFill>
                <a:latin typeface="Arial"/>
                <a:ea typeface="Arial"/>
                <a:cs typeface="Arial"/>
                <a:sym typeface="Arial"/>
              </a:rPr>
              <a:t>) needed for efficiency</a:t>
            </a:r>
            <a:endParaRPr/>
          </a:p>
          <a:p>
            <a:pPr marL="685800" marR="0" lvl="1" indent="-228600" algn="l" rtl="0">
              <a:lnSpc>
                <a:spcPct val="90000"/>
              </a:lnSpc>
              <a:spcBef>
                <a:spcPts val="50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Single user cannot keep CPU and I/O devices busy at all times</a:t>
            </a:r>
            <a:endParaRPr/>
          </a:p>
          <a:p>
            <a:pPr marL="685800" marR="0" lvl="1" indent="-228600" algn="l" rtl="0">
              <a:lnSpc>
                <a:spcPct val="90000"/>
              </a:lnSpc>
              <a:spcBef>
                <a:spcPts val="50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Multiprogramming organizes jobs (code and data) so CPU always has one to execute</a:t>
            </a:r>
            <a:endParaRPr/>
          </a:p>
          <a:p>
            <a:pPr marL="685800" marR="0" lvl="1" indent="-228600" algn="l" rtl="0">
              <a:lnSpc>
                <a:spcPct val="90000"/>
              </a:lnSpc>
              <a:spcBef>
                <a:spcPts val="50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A subset of total jobs in system is kept in memory</a:t>
            </a:r>
            <a:endParaRPr/>
          </a:p>
          <a:p>
            <a:pPr marL="685800" marR="0" lvl="1" indent="-228600" algn="l" rtl="0">
              <a:lnSpc>
                <a:spcPct val="90000"/>
              </a:lnSpc>
              <a:spcBef>
                <a:spcPts val="50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One job selected and run via </a:t>
            </a:r>
            <a:r>
              <a:rPr lang="en-US" sz="2000" b="1" i="0" u="none" strike="noStrike" cap="none">
                <a:solidFill>
                  <a:srgbClr val="3366FF"/>
                </a:solidFill>
                <a:latin typeface="Arial"/>
                <a:ea typeface="Arial"/>
                <a:cs typeface="Arial"/>
                <a:sym typeface="Arial"/>
              </a:rPr>
              <a:t>job scheduling</a:t>
            </a:r>
            <a:endParaRPr/>
          </a:p>
          <a:p>
            <a:pPr marL="685800" marR="0" lvl="1" indent="-228600" algn="l" rtl="0">
              <a:lnSpc>
                <a:spcPct val="90000"/>
              </a:lnSpc>
              <a:spcBef>
                <a:spcPts val="50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When it has to wait (for I/O for example), OS switches to another job</a:t>
            </a:r>
            <a:endParaRPr/>
          </a:p>
          <a:p>
            <a:pPr marL="685800" marR="0" lvl="1" indent="-184150" algn="l" rtl="0">
              <a:lnSpc>
                <a:spcPct val="90000"/>
              </a:lnSpc>
              <a:spcBef>
                <a:spcPts val="500"/>
              </a:spcBef>
              <a:spcAft>
                <a:spcPts val="0"/>
              </a:spcAft>
              <a:buClr>
                <a:schemeClr val="dk1"/>
              </a:buClr>
              <a:buSzPts val="700"/>
              <a:buFont typeface="Arial"/>
              <a:buNone/>
            </a:pPr>
            <a:endParaRPr sz="7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rgbClr val="3366FF"/>
              </a:buClr>
              <a:buSzPts val="2400"/>
              <a:buFont typeface="Arial"/>
              <a:buChar char="•"/>
            </a:pPr>
            <a:r>
              <a:rPr lang="en-US" sz="2400" b="1" i="0" u="none">
                <a:solidFill>
                  <a:srgbClr val="3366FF"/>
                </a:solidFill>
                <a:latin typeface="Arial"/>
                <a:ea typeface="Arial"/>
                <a:cs typeface="Arial"/>
                <a:sym typeface="Arial"/>
              </a:rPr>
              <a:t>Timesharing </a:t>
            </a:r>
            <a:r>
              <a:rPr lang="en-US" sz="1400" b="0" i="0" u="none">
                <a:solidFill>
                  <a:schemeClr val="dk1"/>
                </a:solidFill>
                <a:latin typeface="Arial"/>
                <a:ea typeface="Arial"/>
                <a:cs typeface="Arial"/>
                <a:sym typeface="Arial"/>
              </a:rPr>
              <a:t>(</a:t>
            </a:r>
            <a:r>
              <a:rPr lang="en-US" sz="2400" b="1" i="0" u="none">
                <a:solidFill>
                  <a:srgbClr val="3366FF"/>
                </a:solidFill>
                <a:latin typeface="Arial"/>
                <a:ea typeface="Arial"/>
                <a:cs typeface="Arial"/>
                <a:sym typeface="Arial"/>
              </a:rPr>
              <a:t>multitasking</a:t>
            </a:r>
            <a:r>
              <a:rPr lang="en-US" sz="1400" b="0" i="0" u="none">
                <a:solidFill>
                  <a:schemeClr val="dk1"/>
                </a:solidFill>
                <a:latin typeface="Arial"/>
                <a:ea typeface="Arial"/>
                <a:cs typeface="Arial"/>
                <a:sym typeface="Arial"/>
              </a:rPr>
              <a:t>)</a:t>
            </a:r>
            <a:r>
              <a:rPr lang="en-US" sz="2400" b="1" i="0" u="none">
                <a:solidFill>
                  <a:srgbClr val="3366FF"/>
                </a:solidFill>
                <a:latin typeface="Arial"/>
                <a:ea typeface="Arial"/>
                <a:cs typeface="Arial"/>
                <a:sym typeface="Arial"/>
              </a:rPr>
              <a:t> </a:t>
            </a:r>
            <a:r>
              <a:rPr lang="en-US" sz="1400" b="0" i="0" u="none">
                <a:solidFill>
                  <a:schemeClr val="dk1"/>
                </a:solidFill>
                <a:latin typeface="Arial"/>
                <a:ea typeface="Arial"/>
                <a:cs typeface="Arial"/>
                <a:sym typeface="Arial"/>
              </a:rPr>
              <a:t>is logical extension in which CPU switches jobs so frequently that users can interact with each job while it is running, creating </a:t>
            </a:r>
            <a:r>
              <a:rPr lang="en-US" sz="2400" b="1" i="0" u="none">
                <a:solidFill>
                  <a:srgbClr val="3366FF"/>
                </a:solidFill>
                <a:latin typeface="Arial"/>
                <a:ea typeface="Arial"/>
                <a:cs typeface="Arial"/>
                <a:sym typeface="Arial"/>
              </a:rPr>
              <a:t>interactive</a:t>
            </a:r>
            <a:r>
              <a:rPr lang="en-US" sz="1400" b="0" i="0" u="none">
                <a:solidFill>
                  <a:schemeClr val="dk1"/>
                </a:solidFill>
                <a:latin typeface="Arial"/>
                <a:ea typeface="Arial"/>
                <a:cs typeface="Arial"/>
                <a:sym typeface="Arial"/>
              </a:rPr>
              <a:t> computing</a:t>
            </a:r>
            <a:endParaRPr/>
          </a:p>
          <a:p>
            <a:pPr marL="685800" marR="0" lvl="1" indent="-228600" algn="l" rtl="0">
              <a:lnSpc>
                <a:spcPct val="90000"/>
              </a:lnSpc>
              <a:spcBef>
                <a:spcPts val="500"/>
              </a:spcBef>
              <a:spcAft>
                <a:spcPts val="0"/>
              </a:spcAft>
              <a:buClr>
                <a:srgbClr val="3366FF"/>
              </a:buClr>
              <a:buSzPts val="2000"/>
              <a:buFont typeface="Arial"/>
              <a:buChar char="•"/>
            </a:pPr>
            <a:r>
              <a:rPr lang="en-US" sz="2000" b="1" i="0" u="none" strike="noStrike" cap="none">
                <a:solidFill>
                  <a:srgbClr val="3366FF"/>
                </a:solidFill>
                <a:latin typeface="Arial"/>
                <a:ea typeface="Arial"/>
                <a:cs typeface="Arial"/>
                <a:sym typeface="Arial"/>
              </a:rPr>
              <a:t>Response time </a:t>
            </a:r>
            <a:r>
              <a:rPr lang="en-US" sz="1400" b="0" i="0" u="none" strike="noStrike" cap="none">
                <a:solidFill>
                  <a:schemeClr val="dk1"/>
                </a:solidFill>
                <a:latin typeface="Arial"/>
                <a:ea typeface="Arial"/>
                <a:cs typeface="Arial"/>
                <a:sym typeface="Arial"/>
              </a:rPr>
              <a:t>should be &lt; 1 second</a:t>
            </a:r>
            <a:endParaRPr/>
          </a:p>
          <a:p>
            <a:pPr marL="685800" marR="0" lvl="1" indent="-228600" algn="l" rtl="0">
              <a:lnSpc>
                <a:spcPct val="90000"/>
              </a:lnSpc>
              <a:spcBef>
                <a:spcPts val="50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Each user has at least one program executing in memory 🢡</a:t>
            </a:r>
            <a:r>
              <a:rPr lang="en-US" sz="2000" b="1" i="0" u="none" strike="noStrike" cap="none">
                <a:solidFill>
                  <a:srgbClr val="3366FF"/>
                </a:solidFill>
                <a:latin typeface="Arial"/>
                <a:ea typeface="Arial"/>
                <a:cs typeface="Arial"/>
                <a:sym typeface="Arial"/>
              </a:rPr>
              <a:t>process</a:t>
            </a:r>
            <a:endParaRPr/>
          </a:p>
          <a:p>
            <a:pPr marL="685800" marR="0" lvl="1" indent="-228600" algn="l" rtl="0">
              <a:lnSpc>
                <a:spcPct val="90000"/>
              </a:lnSpc>
              <a:spcBef>
                <a:spcPts val="50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If several jobs ready to run at the same time 🢡 </a:t>
            </a:r>
            <a:r>
              <a:rPr lang="en-US" sz="2000" b="1" i="0" u="none" strike="noStrike" cap="none">
                <a:solidFill>
                  <a:srgbClr val="3366FF"/>
                </a:solidFill>
                <a:latin typeface="Arial"/>
                <a:ea typeface="Arial"/>
                <a:cs typeface="Arial"/>
                <a:sym typeface="Arial"/>
              </a:rPr>
              <a:t>CPU scheduling</a:t>
            </a:r>
            <a:endParaRPr/>
          </a:p>
          <a:p>
            <a:pPr marL="685800" marR="0" lvl="1" indent="-228600" algn="l" rtl="0">
              <a:lnSpc>
                <a:spcPct val="90000"/>
              </a:lnSpc>
              <a:spcBef>
                <a:spcPts val="50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If processes don’t fit in memory, </a:t>
            </a:r>
            <a:r>
              <a:rPr lang="en-US" sz="2000" b="1" i="0" u="none" strike="noStrike" cap="none">
                <a:solidFill>
                  <a:srgbClr val="3366FF"/>
                </a:solidFill>
                <a:latin typeface="Arial"/>
                <a:ea typeface="Arial"/>
                <a:cs typeface="Arial"/>
                <a:sym typeface="Arial"/>
              </a:rPr>
              <a:t>swapping</a:t>
            </a:r>
            <a:r>
              <a:rPr lang="en-US" sz="1400" b="0" i="0" u="none" strike="noStrike" cap="none">
                <a:solidFill>
                  <a:schemeClr val="dk1"/>
                </a:solidFill>
                <a:latin typeface="Arial"/>
                <a:ea typeface="Arial"/>
                <a:cs typeface="Arial"/>
                <a:sym typeface="Arial"/>
              </a:rPr>
              <a:t> moves them in and out to run</a:t>
            </a:r>
            <a:endParaRPr/>
          </a:p>
          <a:p>
            <a:pPr marL="685800" marR="0" lvl="1" indent="-228600" algn="l" rtl="0">
              <a:lnSpc>
                <a:spcPct val="90000"/>
              </a:lnSpc>
              <a:spcBef>
                <a:spcPts val="500"/>
              </a:spcBef>
              <a:spcAft>
                <a:spcPts val="0"/>
              </a:spcAft>
              <a:buClr>
                <a:srgbClr val="3366FF"/>
              </a:buClr>
              <a:buSzPts val="2000"/>
              <a:buFont typeface="Arial"/>
              <a:buChar char="•"/>
            </a:pPr>
            <a:r>
              <a:rPr lang="en-US" sz="2000" b="1" i="0" u="none" strike="noStrike" cap="none">
                <a:solidFill>
                  <a:srgbClr val="3366FF"/>
                </a:solidFill>
                <a:latin typeface="Arial"/>
                <a:ea typeface="Arial"/>
                <a:cs typeface="Arial"/>
                <a:sym typeface="Arial"/>
              </a:rPr>
              <a:t>Virtual memory </a:t>
            </a:r>
            <a:r>
              <a:rPr lang="en-US" sz="1400" b="0" i="0" u="none" strike="noStrike" cap="none">
                <a:solidFill>
                  <a:schemeClr val="dk1"/>
                </a:solidFill>
                <a:latin typeface="Arial"/>
                <a:ea typeface="Arial"/>
                <a:cs typeface="Arial"/>
                <a:sym typeface="Arial"/>
              </a:rPr>
              <a:t>allows execution of processes not completely in memory</a:t>
            </a:r>
            <a:endParaRPr/>
          </a:p>
        </p:txBody>
      </p:sp>
      <p:sp>
        <p:nvSpPr>
          <p:cNvPr id="478" name="Google Shape;478;p26"/>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27"/>
          <p:cNvSpPr txBox="1">
            <a:spLocks noGrp="1"/>
          </p:cNvSpPr>
          <p:nvPr>
            <p:ph type="title" idx="4294967295"/>
          </p:nvPr>
        </p:nvSpPr>
        <p:spPr>
          <a:xfrm>
            <a:off x="204787" y="198437"/>
            <a:ext cx="893921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Memory Layout for Multiprogrammed System</a:t>
            </a:r>
            <a:endParaRPr/>
          </a:p>
        </p:txBody>
      </p:sp>
      <p:pic>
        <p:nvPicPr>
          <p:cNvPr id="484" name="Google Shape;484;p27"/>
          <p:cNvPicPr preferRelativeResize="0"/>
          <p:nvPr/>
        </p:nvPicPr>
        <p:blipFill rotWithShape="1">
          <a:blip r:embed="rId3">
            <a:alphaModFix/>
          </a:blip>
          <a:srcRect/>
          <a:stretch/>
        </p:blipFill>
        <p:spPr>
          <a:xfrm>
            <a:off x="2887662" y="1230312"/>
            <a:ext cx="2814637" cy="4332287"/>
          </a:xfrm>
          <a:prstGeom prst="rect">
            <a:avLst/>
          </a:prstGeom>
          <a:noFill/>
          <a:ln>
            <a:noFill/>
          </a:ln>
        </p:spPr>
      </p:pic>
      <p:sp>
        <p:nvSpPr>
          <p:cNvPr id="485" name="Google Shape;485;p27"/>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8"/>
          <p:cNvSpPr txBox="1">
            <a:spLocks noGrp="1"/>
          </p:cNvSpPr>
          <p:nvPr>
            <p:ph type="title" idx="4294967295"/>
          </p:nvPr>
        </p:nvSpPr>
        <p:spPr>
          <a:xfrm>
            <a:off x="173037" y="166687"/>
            <a:ext cx="897096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Operating-System Operations</a:t>
            </a:r>
            <a:endParaRPr/>
          </a:p>
        </p:txBody>
      </p:sp>
      <p:sp>
        <p:nvSpPr>
          <p:cNvPr id="491" name="Google Shape;491;p28"/>
          <p:cNvSpPr txBox="1">
            <a:spLocks noGrp="1"/>
          </p:cNvSpPr>
          <p:nvPr>
            <p:ph type="body" idx="4294967295"/>
          </p:nvPr>
        </p:nvSpPr>
        <p:spPr>
          <a:xfrm>
            <a:off x="504825" y="1154112"/>
            <a:ext cx="7945437" cy="4305784"/>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3366FF"/>
              </a:buClr>
              <a:buSzPts val="2800"/>
              <a:buFont typeface="Arial"/>
              <a:buChar char="•"/>
            </a:pPr>
            <a:r>
              <a:rPr lang="en-US" sz="2800" b="1" i="0" u="none" dirty="0">
                <a:solidFill>
                  <a:srgbClr val="3366FF"/>
                </a:solidFill>
                <a:latin typeface="Arial"/>
                <a:ea typeface="Arial"/>
                <a:cs typeface="Arial"/>
                <a:sym typeface="Arial"/>
              </a:rPr>
              <a:t>Interrupt driven </a:t>
            </a:r>
            <a:r>
              <a:rPr lang="en-US" sz="2800" b="0" i="0" u="none" dirty="0">
                <a:solidFill>
                  <a:schemeClr val="dk1"/>
                </a:solidFill>
                <a:latin typeface="Arial"/>
                <a:ea typeface="Arial"/>
                <a:cs typeface="Arial"/>
                <a:sym typeface="Arial"/>
              </a:rPr>
              <a:t>(hardware and software)</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Hardware interrupt by one of the devices </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Software interrupt (</a:t>
            </a:r>
            <a:r>
              <a:rPr lang="en-US" sz="2400" b="1" i="0" u="none" strike="noStrike" cap="none" dirty="0">
                <a:solidFill>
                  <a:srgbClr val="3366FF"/>
                </a:solidFill>
                <a:latin typeface="Arial"/>
                <a:ea typeface="Arial"/>
                <a:cs typeface="Arial"/>
                <a:sym typeface="Arial"/>
              </a:rPr>
              <a:t>exception </a:t>
            </a:r>
            <a:r>
              <a:rPr lang="en-US" sz="2400" b="0" i="0" u="none" strike="noStrike" cap="none" dirty="0">
                <a:solidFill>
                  <a:schemeClr val="dk1"/>
                </a:solidFill>
                <a:latin typeface="Arial"/>
                <a:ea typeface="Arial"/>
                <a:cs typeface="Arial"/>
                <a:sym typeface="Arial"/>
              </a:rPr>
              <a:t>or </a:t>
            </a:r>
            <a:r>
              <a:rPr lang="en-US" sz="2400" b="1" i="0" u="none" strike="noStrike" cap="none" dirty="0">
                <a:solidFill>
                  <a:srgbClr val="3366FF"/>
                </a:solidFill>
                <a:latin typeface="Arial"/>
                <a:ea typeface="Arial"/>
                <a:cs typeface="Arial"/>
                <a:sym typeface="Arial"/>
              </a:rPr>
              <a:t>trap):</a:t>
            </a:r>
            <a:endParaRPr dirty="0"/>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Software error (e.g., division by zero)</a:t>
            </a:r>
            <a:endParaRPr sz="2000" b="1" i="0" u="none" strike="noStrike" cap="none" dirty="0">
              <a:solidFill>
                <a:srgbClr val="3366FF"/>
              </a:solidFill>
              <a:latin typeface="Arial"/>
              <a:ea typeface="Arial"/>
              <a:cs typeface="Arial"/>
              <a:sym typeface="Arial"/>
            </a:endParaRPr>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Request for operating system service</a:t>
            </a:r>
            <a:endParaRPr dirty="0"/>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Other process problems include infinite loop, processes modifying each other or the operating system</a:t>
            </a:r>
            <a:endParaRPr dirty="0"/>
          </a:p>
        </p:txBody>
      </p:sp>
      <p:sp>
        <p:nvSpPr>
          <p:cNvPr id="492" name="Google Shape;492;p28"/>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9"/>
          <p:cNvSpPr txBox="1">
            <a:spLocks noGrp="1"/>
          </p:cNvSpPr>
          <p:nvPr>
            <p:ph type="title" idx="4294967295"/>
          </p:nvPr>
        </p:nvSpPr>
        <p:spPr>
          <a:xfrm>
            <a:off x="157162" y="198437"/>
            <a:ext cx="89868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Operating-System Operations</a:t>
            </a:r>
            <a:endParaRPr/>
          </a:p>
        </p:txBody>
      </p:sp>
      <p:sp>
        <p:nvSpPr>
          <p:cNvPr id="498" name="Google Shape;498;p29"/>
          <p:cNvSpPr txBox="1">
            <a:spLocks noGrp="1"/>
          </p:cNvSpPr>
          <p:nvPr>
            <p:ph type="body" idx="4294967295"/>
          </p:nvPr>
        </p:nvSpPr>
        <p:spPr>
          <a:xfrm>
            <a:off x="425450" y="1233487"/>
            <a:ext cx="8072437" cy="4938712"/>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3366FF"/>
              </a:buClr>
              <a:buSzPts val="2400"/>
              <a:buFont typeface="Arial"/>
              <a:buChar char="•"/>
            </a:pPr>
            <a:r>
              <a:rPr lang="en-US" sz="2400" b="1" i="0" u="none">
                <a:solidFill>
                  <a:srgbClr val="3366FF"/>
                </a:solidFill>
                <a:latin typeface="Arial"/>
                <a:ea typeface="Arial"/>
                <a:cs typeface="Arial"/>
                <a:sym typeface="Arial"/>
              </a:rPr>
              <a:t>Dual-mode </a:t>
            </a:r>
            <a:r>
              <a:rPr lang="en-US" sz="2400" b="0" i="0" u="none">
                <a:solidFill>
                  <a:schemeClr val="dk1"/>
                </a:solidFill>
                <a:latin typeface="Arial"/>
                <a:ea typeface="Arial"/>
                <a:cs typeface="Arial"/>
                <a:sym typeface="Arial"/>
              </a:rPr>
              <a:t>operation allows OS to protect itself and other system components</a:t>
            </a:r>
            <a:endParaRPr/>
          </a:p>
          <a:p>
            <a:pPr marL="685800" marR="0" lvl="1" indent="-228600" algn="l" rtl="0">
              <a:lnSpc>
                <a:spcPct val="90000"/>
              </a:lnSpc>
              <a:spcBef>
                <a:spcPts val="500"/>
              </a:spcBef>
              <a:spcAft>
                <a:spcPts val="0"/>
              </a:spcAft>
              <a:buClr>
                <a:srgbClr val="3366FF"/>
              </a:buClr>
              <a:buSzPts val="2000"/>
              <a:buFont typeface="Arial"/>
              <a:buChar char="•"/>
            </a:pPr>
            <a:r>
              <a:rPr lang="en-US" sz="2000" b="1" i="0" u="none" strike="noStrike" cap="none">
                <a:solidFill>
                  <a:srgbClr val="3366FF"/>
                </a:solidFill>
                <a:latin typeface="Arial"/>
                <a:ea typeface="Arial"/>
                <a:cs typeface="Arial"/>
                <a:sym typeface="Arial"/>
              </a:rPr>
              <a:t>User mode </a:t>
            </a:r>
            <a:r>
              <a:rPr lang="en-US" sz="2000" b="0" i="0" u="none" strike="noStrike" cap="none">
                <a:solidFill>
                  <a:schemeClr val="dk1"/>
                </a:solidFill>
                <a:latin typeface="Arial"/>
                <a:ea typeface="Arial"/>
                <a:cs typeface="Arial"/>
                <a:sym typeface="Arial"/>
              </a:rPr>
              <a:t>and </a:t>
            </a:r>
            <a:r>
              <a:rPr lang="en-US" sz="2000" b="1" i="0" u="none" strike="noStrike" cap="none">
                <a:solidFill>
                  <a:srgbClr val="3366FF"/>
                </a:solidFill>
                <a:latin typeface="Arial"/>
                <a:ea typeface="Arial"/>
                <a:cs typeface="Arial"/>
                <a:sym typeface="Arial"/>
              </a:rPr>
              <a:t>kernel mode </a:t>
            </a:r>
            <a:endParaRPr/>
          </a:p>
          <a:p>
            <a:pPr marL="685800" marR="0" lvl="1" indent="-228600" algn="l" rtl="0">
              <a:lnSpc>
                <a:spcPct val="90000"/>
              </a:lnSpc>
              <a:spcBef>
                <a:spcPts val="500"/>
              </a:spcBef>
              <a:spcAft>
                <a:spcPts val="0"/>
              </a:spcAft>
              <a:buClr>
                <a:srgbClr val="3366FF"/>
              </a:buClr>
              <a:buSzPts val="2000"/>
              <a:buFont typeface="Arial"/>
              <a:buChar char="•"/>
            </a:pPr>
            <a:r>
              <a:rPr lang="en-US" sz="2000" b="1" i="0" u="none" strike="noStrike" cap="none">
                <a:solidFill>
                  <a:srgbClr val="3366FF"/>
                </a:solidFill>
                <a:latin typeface="Arial"/>
                <a:ea typeface="Arial"/>
                <a:cs typeface="Arial"/>
                <a:sym typeface="Arial"/>
              </a:rPr>
              <a:t>Mode bit </a:t>
            </a:r>
            <a:r>
              <a:rPr lang="en-US" sz="2000" b="0" i="0" u="none" strike="noStrike" cap="none">
                <a:solidFill>
                  <a:schemeClr val="dk1"/>
                </a:solidFill>
                <a:latin typeface="Arial"/>
                <a:ea typeface="Arial"/>
                <a:cs typeface="Arial"/>
                <a:sym typeface="Arial"/>
              </a:rPr>
              <a:t>provided by hardware</a:t>
            </a:r>
            <a:endParaRPr/>
          </a:p>
          <a:p>
            <a:pPr marL="1143000" marR="0" lvl="2"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Provides ability to distinguish when system is running user code or kernel code</a:t>
            </a:r>
            <a:endParaRPr/>
          </a:p>
          <a:p>
            <a:pPr marL="1143000" marR="0" lvl="2"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Some instructions designated as </a:t>
            </a:r>
            <a:r>
              <a:rPr lang="en-US" sz="1800" b="1" i="0" u="none" strike="noStrike" cap="none">
                <a:solidFill>
                  <a:srgbClr val="3366FF"/>
                </a:solidFill>
                <a:latin typeface="Arial"/>
                <a:ea typeface="Arial"/>
                <a:cs typeface="Arial"/>
                <a:sym typeface="Arial"/>
              </a:rPr>
              <a:t>privileged</a:t>
            </a:r>
            <a:r>
              <a:rPr lang="en-US" sz="1800" b="0" i="0" u="none" strike="noStrike" cap="none">
                <a:solidFill>
                  <a:schemeClr val="dk1"/>
                </a:solidFill>
                <a:latin typeface="Arial"/>
                <a:ea typeface="Arial"/>
                <a:cs typeface="Arial"/>
                <a:sym typeface="Arial"/>
              </a:rPr>
              <a:t>, only executable in kernel mode</a:t>
            </a:r>
            <a:endParaRPr/>
          </a:p>
          <a:p>
            <a:pPr marL="1143000" marR="0" lvl="2"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System call changes mode to kernel, return from call resets it to user</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Increasingly CPUs support multi-mode operations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i.e. </a:t>
            </a:r>
            <a:r>
              <a:rPr lang="en-US" sz="2000" b="1" i="0" u="none" strike="noStrike" cap="none">
                <a:solidFill>
                  <a:srgbClr val="3366FF"/>
                </a:solidFill>
                <a:latin typeface="Arial"/>
                <a:ea typeface="Arial"/>
                <a:cs typeface="Arial"/>
                <a:sym typeface="Arial"/>
              </a:rPr>
              <a:t>virtual machine manager </a:t>
            </a:r>
            <a:r>
              <a:rPr lang="en-US" sz="2000" b="0" i="0" u="none" strike="noStrike" cap="none">
                <a:solidFill>
                  <a:schemeClr val="dk1"/>
                </a:solidFill>
                <a:latin typeface="Arial"/>
                <a:ea typeface="Arial"/>
                <a:cs typeface="Arial"/>
                <a:sym typeface="Arial"/>
              </a:rPr>
              <a:t>(</a:t>
            </a:r>
            <a:r>
              <a:rPr lang="en-US" sz="2000" b="1" i="0" u="none" strike="noStrike" cap="none">
                <a:solidFill>
                  <a:srgbClr val="3366FF"/>
                </a:solidFill>
                <a:latin typeface="Arial"/>
                <a:ea typeface="Arial"/>
                <a:cs typeface="Arial"/>
                <a:sym typeface="Arial"/>
              </a:rPr>
              <a:t>VMM</a:t>
            </a:r>
            <a:r>
              <a:rPr lang="en-US" sz="2000" b="0" i="0" u="none" strike="noStrike" cap="none">
                <a:solidFill>
                  <a:schemeClr val="dk1"/>
                </a:solidFill>
                <a:latin typeface="Arial"/>
                <a:ea typeface="Arial"/>
                <a:cs typeface="Arial"/>
                <a:sym typeface="Arial"/>
              </a:rPr>
              <a:t>) mode for guest </a:t>
            </a:r>
            <a:r>
              <a:rPr lang="en-US" sz="2000" b="1" i="0" u="none" strike="noStrike" cap="none">
                <a:solidFill>
                  <a:srgbClr val="3366FF"/>
                </a:solidFill>
                <a:latin typeface="Arial"/>
                <a:ea typeface="Arial"/>
                <a:cs typeface="Arial"/>
                <a:sym typeface="Arial"/>
              </a:rPr>
              <a:t>VMs</a:t>
            </a:r>
            <a:endParaRPr/>
          </a:p>
          <a:p>
            <a:pPr marL="228600" marR="0" lvl="0" indent="-101600" algn="l" rtl="0">
              <a:lnSpc>
                <a:spcPct val="90000"/>
              </a:lnSpc>
              <a:spcBef>
                <a:spcPts val="1000"/>
              </a:spcBef>
              <a:spcAft>
                <a:spcPts val="0"/>
              </a:spcAft>
              <a:buClr>
                <a:schemeClr val="dk1"/>
              </a:buClr>
              <a:buSzPts val="2000"/>
              <a:buFont typeface="Arial"/>
              <a:buNone/>
            </a:pPr>
            <a:endParaRPr sz="2000" b="1" i="0" u="none" strike="noStrike" cap="none">
              <a:solidFill>
                <a:srgbClr val="3366FF"/>
              </a:solidFill>
              <a:latin typeface="Arial"/>
              <a:ea typeface="Arial"/>
              <a:cs typeface="Arial"/>
              <a:sym typeface="Arial"/>
            </a:endParaRPr>
          </a:p>
        </p:txBody>
      </p:sp>
      <p:sp>
        <p:nvSpPr>
          <p:cNvPr id="499" name="Google Shape;499;p29"/>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
          <p:cNvSpPr txBox="1">
            <a:spLocks noGrp="1"/>
          </p:cNvSpPr>
          <p:nvPr>
            <p:ph type="title" idx="4294967295"/>
          </p:nvPr>
        </p:nvSpPr>
        <p:spPr>
          <a:xfrm>
            <a:off x="0" y="166687"/>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Arial"/>
              <a:buNone/>
            </a:pPr>
            <a:r>
              <a:rPr lang="en-US" sz="4400" b="0" i="0" u="none" strike="noStrike" cap="none">
                <a:solidFill>
                  <a:schemeClr val="dk1"/>
                </a:solidFill>
                <a:latin typeface="Arial"/>
                <a:ea typeface="Arial"/>
                <a:cs typeface="Arial"/>
                <a:sym typeface="Arial"/>
              </a:rPr>
              <a:t>Objectives</a:t>
            </a:r>
            <a:endParaRPr/>
          </a:p>
        </p:txBody>
      </p:sp>
      <p:sp>
        <p:nvSpPr>
          <p:cNvPr id="314" name="Google Shape;314;p3"/>
          <p:cNvSpPr txBox="1">
            <a:spLocks noGrp="1"/>
          </p:cNvSpPr>
          <p:nvPr>
            <p:ph type="body" idx="4294967295"/>
          </p:nvPr>
        </p:nvSpPr>
        <p:spPr>
          <a:xfrm>
            <a:off x="0" y="1233487"/>
            <a:ext cx="6492875"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To describe the basic organization of computer systems</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To provide a grand tour of the major components of operating systems</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To give an overview of the many types of computing environments</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To explore several open-source operating systems</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p:txBody>
      </p:sp>
      <p:sp>
        <p:nvSpPr>
          <p:cNvPr id="315" name="Google Shape;315;p3"/>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0"/>
          <p:cNvSpPr txBox="1">
            <a:spLocks noGrp="1"/>
          </p:cNvSpPr>
          <p:nvPr>
            <p:ph type="title" idx="4294967295"/>
          </p:nvPr>
        </p:nvSpPr>
        <p:spPr>
          <a:xfrm>
            <a:off x="728662" y="136525"/>
            <a:ext cx="84153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Transition from User to Kernel Mode</a:t>
            </a:r>
            <a:endParaRPr/>
          </a:p>
        </p:txBody>
      </p:sp>
      <p:sp>
        <p:nvSpPr>
          <p:cNvPr id="505" name="Google Shape;505;p30"/>
          <p:cNvSpPr txBox="1">
            <a:spLocks noGrp="1"/>
          </p:cNvSpPr>
          <p:nvPr>
            <p:ph type="body" idx="4294967295"/>
          </p:nvPr>
        </p:nvSpPr>
        <p:spPr>
          <a:xfrm>
            <a:off x="768350" y="1060450"/>
            <a:ext cx="7934325" cy="2817812"/>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Timer to prevent infinite loop / process hogging resources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Timer is set to interrupt the computer after some time period</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Keep a counter that is decremented by the physical clock.</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Operating system set the counter (privileged instruction)</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When counter zero generate an interrupt</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Set up before scheduling process to regain control or terminate program that exceeds allotted time</a:t>
            </a:r>
            <a:endParaRPr/>
          </a:p>
        </p:txBody>
      </p:sp>
      <p:pic>
        <p:nvPicPr>
          <p:cNvPr id="506" name="Google Shape;506;p30"/>
          <p:cNvPicPr preferRelativeResize="0"/>
          <p:nvPr/>
        </p:nvPicPr>
        <p:blipFill rotWithShape="1">
          <a:blip r:embed="rId3">
            <a:alphaModFix/>
          </a:blip>
          <a:srcRect/>
          <a:stretch/>
        </p:blipFill>
        <p:spPr>
          <a:xfrm>
            <a:off x="768350" y="4194175"/>
            <a:ext cx="7602537" cy="2047875"/>
          </a:xfrm>
          <a:prstGeom prst="rect">
            <a:avLst/>
          </a:prstGeom>
          <a:noFill/>
          <a:ln>
            <a:noFill/>
          </a:ln>
        </p:spPr>
      </p:pic>
      <p:sp>
        <p:nvSpPr>
          <p:cNvPr id="507" name="Google Shape;507;p30"/>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title" idx="4294967295"/>
          </p:nvPr>
        </p:nvSpPr>
        <p:spPr>
          <a:xfrm>
            <a:off x="204787" y="198437"/>
            <a:ext cx="893921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Process Management</a:t>
            </a:r>
            <a:endParaRPr/>
          </a:p>
        </p:txBody>
      </p:sp>
      <p:sp>
        <p:nvSpPr>
          <p:cNvPr id="513" name="Google Shape;513;p31"/>
          <p:cNvSpPr txBox="1">
            <a:spLocks noGrp="1"/>
          </p:cNvSpPr>
          <p:nvPr>
            <p:ph type="body" idx="4294967295"/>
          </p:nvPr>
        </p:nvSpPr>
        <p:spPr>
          <a:xfrm>
            <a:off x="0" y="809625"/>
            <a:ext cx="7197725" cy="5105400"/>
          </a:xfrm>
          <a:prstGeom prst="rect">
            <a:avLst/>
          </a:prstGeom>
          <a:noFill/>
          <a:ln>
            <a:noFill/>
          </a:ln>
        </p:spPr>
        <p:txBody>
          <a:bodyPr spcFirstLastPara="1" wrap="square" lIns="91425" tIns="45700" rIns="91425" bIns="45700" anchor="t" anchorCtr="0">
            <a:noAutofit/>
          </a:bodyPr>
          <a:lstStyle/>
          <a:p>
            <a:pPr marL="228600" marR="0" lvl="0" indent="-114300" algn="l" rtl="0">
              <a:lnSpc>
                <a:spcPct val="9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A process is a program in execution. It is a unit of work within the system. Program is a </a:t>
            </a:r>
            <a:r>
              <a:rPr lang="en-US" sz="1800" b="1" i="1" u="none">
                <a:solidFill>
                  <a:schemeClr val="dk1"/>
                </a:solidFill>
                <a:latin typeface="Arial"/>
                <a:ea typeface="Arial"/>
                <a:cs typeface="Arial"/>
                <a:sym typeface="Arial"/>
              </a:rPr>
              <a:t>passive entity</a:t>
            </a:r>
            <a:r>
              <a:rPr lang="en-US" sz="1800" b="0" i="0" u="none">
                <a:solidFill>
                  <a:schemeClr val="dk1"/>
                </a:solidFill>
                <a:latin typeface="Arial"/>
                <a:ea typeface="Arial"/>
                <a:cs typeface="Arial"/>
                <a:sym typeface="Arial"/>
              </a:rPr>
              <a:t>, process is </a:t>
            </a:r>
            <a:r>
              <a:rPr lang="en-US" sz="1800" b="0" i="0" u="none">
                <a:solidFill>
                  <a:srgbClr val="000000"/>
                </a:solidFill>
                <a:latin typeface="Arial"/>
                <a:ea typeface="Arial"/>
                <a:cs typeface="Arial"/>
                <a:sym typeface="Arial"/>
              </a:rPr>
              <a:t>an </a:t>
            </a:r>
            <a:r>
              <a:rPr lang="en-US" sz="1800" b="1" i="1" u="none">
                <a:solidFill>
                  <a:srgbClr val="000000"/>
                </a:solidFill>
                <a:latin typeface="Arial"/>
                <a:ea typeface="Arial"/>
                <a:cs typeface="Arial"/>
                <a:sym typeface="Arial"/>
              </a:rPr>
              <a:t>active entity</a:t>
            </a:r>
            <a:r>
              <a:rPr lang="en-US" sz="1800" b="0" i="0" u="none">
                <a:solidFill>
                  <a:schemeClr val="dk1"/>
                </a:solidFill>
                <a:latin typeface="Arial"/>
                <a:ea typeface="Arial"/>
                <a:cs typeface="Arial"/>
                <a:sym typeface="Arial"/>
              </a:rPr>
              <a:t>.</a:t>
            </a:r>
            <a:endParaRPr/>
          </a:p>
          <a:p>
            <a:pPr marL="228600" marR="0" lvl="0" indent="-228600" algn="l" rtl="0">
              <a:lnSpc>
                <a:spcPct val="90000"/>
              </a:lnSpc>
              <a:spcBef>
                <a:spcPts val="100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Process needs resources to accomplish its task</a:t>
            </a:r>
            <a:endParaRPr/>
          </a:p>
          <a:p>
            <a:pPr marL="685800" marR="0" lvl="1"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CPU, memory, I/O, files</a:t>
            </a:r>
            <a:endParaRPr/>
          </a:p>
          <a:p>
            <a:pPr marL="685800" marR="0" lvl="1"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Initialization data</a:t>
            </a:r>
            <a:endParaRPr/>
          </a:p>
          <a:p>
            <a:pPr marL="228600" marR="0" lvl="0" indent="-228600" algn="l" rtl="0">
              <a:lnSpc>
                <a:spcPct val="90000"/>
              </a:lnSpc>
              <a:spcBef>
                <a:spcPts val="100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Process termination requires reclaim of any reusable resources</a:t>
            </a:r>
            <a:endParaRPr/>
          </a:p>
          <a:p>
            <a:pPr marL="228600" marR="0" lvl="0" indent="-228600" algn="l" rtl="0">
              <a:lnSpc>
                <a:spcPct val="90000"/>
              </a:lnSpc>
              <a:spcBef>
                <a:spcPts val="100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Single-threaded process has one </a:t>
            </a:r>
            <a:r>
              <a:rPr lang="en-US" sz="1800" b="1" i="0" u="none">
                <a:solidFill>
                  <a:srgbClr val="3366FF"/>
                </a:solidFill>
                <a:latin typeface="Arial"/>
                <a:ea typeface="Arial"/>
                <a:cs typeface="Arial"/>
                <a:sym typeface="Arial"/>
              </a:rPr>
              <a:t>program counter</a:t>
            </a:r>
            <a:r>
              <a:rPr lang="en-US" sz="1400" b="1" i="0" u="none">
                <a:solidFill>
                  <a:srgbClr val="3366FF"/>
                </a:solidFill>
                <a:latin typeface="Arial"/>
                <a:ea typeface="Arial"/>
                <a:cs typeface="Arial"/>
                <a:sym typeface="Arial"/>
              </a:rPr>
              <a:t> </a:t>
            </a:r>
            <a:r>
              <a:rPr lang="en-US" sz="1800" b="0" i="0" u="none">
                <a:solidFill>
                  <a:schemeClr val="dk1"/>
                </a:solidFill>
                <a:latin typeface="Arial"/>
                <a:ea typeface="Arial"/>
                <a:cs typeface="Arial"/>
                <a:sym typeface="Arial"/>
              </a:rPr>
              <a:t>specifying location of next instruction to execute</a:t>
            </a:r>
            <a:endParaRPr/>
          </a:p>
          <a:p>
            <a:pPr marL="685800" marR="0" lvl="1"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Process executes instructions sequentially, one at a time, until completion</a:t>
            </a:r>
            <a:endParaRPr/>
          </a:p>
          <a:p>
            <a:pPr marL="228600" marR="0" lvl="0" indent="-228600" algn="l" rtl="0">
              <a:lnSpc>
                <a:spcPct val="90000"/>
              </a:lnSpc>
              <a:spcBef>
                <a:spcPts val="100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Multi-threaded process has one program counter per thread</a:t>
            </a:r>
            <a:endParaRPr/>
          </a:p>
          <a:p>
            <a:pPr marL="228600" marR="0" lvl="0" indent="-228600" algn="l" rtl="0">
              <a:lnSpc>
                <a:spcPct val="90000"/>
              </a:lnSpc>
              <a:spcBef>
                <a:spcPts val="100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Typically system has many processes, some user, some operating system running concurrently on one or more CPUs</a:t>
            </a:r>
            <a:endParaRPr/>
          </a:p>
          <a:p>
            <a:pPr marL="685800" marR="0" lvl="1"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Concurrency by multiplexing the CPUs among the processes / threads</a:t>
            </a:r>
            <a:endParaRPr/>
          </a:p>
          <a:p>
            <a:pPr marL="228600" marR="0" lvl="0" indent="-127000" algn="l" rtl="0">
              <a:lnSpc>
                <a:spcPct val="90000"/>
              </a:lnSpc>
              <a:spcBef>
                <a:spcPts val="100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sp>
        <p:nvSpPr>
          <p:cNvPr id="514" name="Google Shape;514;p31"/>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2"/>
          <p:cNvSpPr txBox="1">
            <a:spLocks noGrp="1"/>
          </p:cNvSpPr>
          <p:nvPr>
            <p:ph type="title" idx="4294967295"/>
          </p:nvPr>
        </p:nvSpPr>
        <p:spPr>
          <a:xfrm>
            <a:off x="188912" y="152400"/>
            <a:ext cx="895508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Process Management Activities</a:t>
            </a:r>
            <a:endParaRPr/>
          </a:p>
        </p:txBody>
      </p:sp>
      <p:sp>
        <p:nvSpPr>
          <p:cNvPr id="520" name="Google Shape;520;p32"/>
          <p:cNvSpPr txBox="1">
            <a:spLocks noGrp="1"/>
          </p:cNvSpPr>
          <p:nvPr>
            <p:ph type="body" idx="4294967295"/>
          </p:nvPr>
        </p:nvSpPr>
        <p:spPr>
          <a:xfrm>
            <a:off x="366712" y="1712912"/>
            <a:ext cx="7958137" cy="40354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Creating and deleting both user and system processes</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Suspending and resuming processes</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Providing mechanisms for process synchronization</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Providing mechanisms for process communication</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Providing mechanisms for deadlock handling</a:t>
            </a:r>
            <a:endParaRPr/>
          </a:p>
        </p:txBody>
      </p:sp>
      <p:sp>
        <p:nvSpPr>
          <p:cNvPr id="521" name="Google Shape;521;p32"/>
          <p:cNvSpPr txBox="1"/>
          <p:nvPr/>
        </p:nvSpPr>
        <p:spPr>
          <a:xfrm>
            <a:off x="885825" y="1238250"/>
            <a:ext cx="7586662"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The operating system is responsible for the following activities in connection with process management:</a:t>
            </a:r>
            <a:endParaRPr/>
          </a:p>
        </p:txBody>
      </p:sp>
      <p:sp>
        <p:nvSpPr>
          <p:cNvPr id="522" name="Google Shape;522;p32"/>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3"/>
          <p:cNvSpPr txBox="1">
            <a:spLocks noGrp="1"/>
          </p:cNvSpPr>
          <p:nvPr>
            <p:ph type="title" idx="4294967295"/>
          </p:nvPr>
        </p:nvSpPr>
        <p:spPr>
          <a:xfrm>
            <a:off x="220662" y="166687"/>
            <a:ext cx="89233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Memory Management</a:t>
            </a:r>
            <a:endParaRPr/>
          </a:p>
        </p:txBody>
      </p:sp>
      <p:sp>
        <p:nvSpPr>
          <p:cNvPr id="528" name="Google Shape;528;p33"/>
          <p:cNvSpPr txBox="1">
            <a:spLocks noGrp="1"/>
          </p:cNvSpPr>
          <p:nvPr>
            <p:ph type="body" idx="4294967295"/>
          </p:nvPr>
        </p:nvSpPr>
        <p:spPr>
          <a:xfrm>
            <a:off x="0" y="1233487"/>
            <a:ext cx="7107237"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To execute a program all (or part) of the instructions must be in memory</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All  (or part) of the data that is needed by the program must be in memory.</a:t>
            </a:r>
            <a:endParaRPr sz="6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Memory management determines what is in memory and when</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Optimizing CPU utilization and computer response to users</a:t>
            </a:r>
            <a:endParaRPr sz="6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Memory management activities</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Keeping track of which parts of memory are currently being used and by whom</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Deciding which processes (or parts thereof) and data to move into and out of memory</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Allocating and deallocating memory space as needed</a:t>
            </a:r>
            <a:endParaRPr/>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9" name="Google Shape;529;p33"/>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4"/>
          <p:cNvSpPr txBox="1">
            <a:spLocks noGrp="1"/>
          </p:cNvSpPr>
          <p:nvPr>
            <p:ph type="title" idx="4294967295"/>
          </p:nvPr>
        </p:nvSpPr>
        <p:spPr>
          <a:xfrm>
            <a:off x="284162" y="182562"/>
            <a:ext cx="88598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Storage Management</a:t>
            </a:r>
            <a:endParaRPr/>
          </a:p>
        </p:txBody>
      </p:sp>
      <p:sp>
        <p:nvSpPr>
          <p:cNvPr id="535" name="Google Shape;535;p34"/>
          <p:cNvSpPr txBox="1">
            <a:spLocks noGrp="1"/>
          </p:cNvSpPr>
          <p:nvPr>
            <p:ph type="body" idx="4294967295"/>
          </p:nvPr>
        </p:nvSpPr>
        <p:spPr>
          <a:xfrm>
            <a:off x="331787" y="1104900"/>
            <a:ext cx="8307387" cy="499268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OS provides uniform, logical view of information storage</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Abstracts physical properties to logical storage unit  - </a:t>
            </a:r>
            <a:r>
              <a:rPr lang="en-US" sz="1800" b="1" i="0" u="none" strike="noStrike" cap="none">
                <a:solidFill>
                  <a:srgbClr val="3366FF"/>
                </a:solidFill>
                <a:latin typeface="Arial"/>
                <a:ea typeface="Arial"/>
                <a:cs typeface="Arial"/>
                <a:sym typeface="Arial"/>
              </a:rPr>
              <a:t>file</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Each medium is controlled by device (i.e., disk drive, tape drive)</a:t>
            </a:r>
            <a:endParaRPr/>
          </a:p>
          <a:p>
            <a:pPr marL="1143000" marR="0" lvl="2"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Varying properties include access speed, capacity, data-transfer rate, access method (sequential or random)</a:t>
            </a:r>
            <a:endParaRPr/>
          </a:p>
          <a:p>
            <a:pPr marL="1143000" marR="0" lvl="2" indent="-190500" algn="l" rtl="0">
              <a:lnSpc>
                <a:spcPct val="90000"/>
              </a:lnSpc>
              <a:spcBef>
                <a:spcPts val="500"/>
              </a:spcBef>
              <a:spcAft>
                <a:spcPts val="0"/>
              </a:spcAft>
              <a:buClr>
                <a:schemeClr val="dk1"/>
              </a:buClr>
              <a:buSzPts val="600"/>
              <a:buFont typeface="Arial"/>
              <a:buNone/>
            </a:pPr>
            <a:endParaRPr sz="6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File-System management</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Files usually organized into directories</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Access control on most systems to determine who can access what</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OS activities include</a:t>
            </a:r>
            <a:endParaRPr/>
          </a:p>
          <a:p>
            <a:pPr marL="1143000" marR="0" lvl="2"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Creating and deleting files and directories</a:t>
            </a:r>
            <a:endParaRPr/>
          </a:p>
          <a:p>
            <a:pPr marL="1143000" marR="0" lvl="2"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Primitives to manipulate files and directories</a:t>
            </a:r>
            <a:endParaRPr/>
          </a:p>
          <a:p>
            <a:pPr marL="1143000" marR="0" lvl="2"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Mapping files onto secondary storage</a:t>
            </a:r>
            <a:endParaRPr/>
          </a:p>
          <a:p>
            <a:pPr marL="1143000" marR="0" lvl="2"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Backup files onto stable (non-volatile) storage media</a:t>
            </a:r>
            <a:endParaRPr/>
          </a:p>
        </p:txBody>
      </p:sp>
      <p:sp>
        <p:nvSpPr>
          <p:cNvPr id="536" name="Google Shape;536;p34"/>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5"/>
          <p:cNvSpPr txBox="1">
            <a:spLocks noGrp="1"/>
          </p:cNvSpPr>
          <p:nvPr>
            <p:ph type="title" idx="4294967295"/>
          </p:nvPr>
        </p:nvSpPr>
        <p:spPr>
          <a:xfrm>
            <a:off x="188912" y="277812"/>
            <a:ext cx="895508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Mass-Storage Management</a:t>
            </a:r>
            <a:endParaRPr/>
          </a:p>
        </p:txBody>
      </p:sp>
      <p:sp>
        <p:nvSpPr>
          <p:cNvPr id="542" name="Google Shape;542;p35"/>
          <p:cNvSpPr txBox="1">
            <a:spLocks noGrp="1"/>
          </p:cNvSpPr>
          <p:nvPr>
            <p:ph type="body" idx="4294967295"/>
          </p:nvPr>
        </p:nvSpPr>
        <p:spPr>
          <a:xfrm>
            <a:off x="361950" y="1233487"/>
            <a:ext cx="8324850" cy="4938712"/>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Usually disks used to store data that does not fit in main memory or data that must be kept for a “long” period of time</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Proper management is of central importance</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Entire speed of computer operation hinges on disk subsystem and its algorithms</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OS activities</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Free-space management</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Storage allocation</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Disk scheduling</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Some storage need not be fast</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Tertiary storage includes optical storage, magnetic tape</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Still must be managed – by OS or applications</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Varies between WORM (write-once, read-many-times) and RW (read-write)</a:t>
            </a:r>
            <a:endParaRPr/>
          </a:p>
        </p:txBody>
      </p:sp>
      <p:sp>
        <p:nvSpPr>
          <p:cNvPr id="543" name="Google Shape;543;p35"/>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6"/>
          <p:cNvSpPr txBox="1">
            <a:spLocks noGrp="1"/>
          </p:cNvSpPr>
          <p:nvPr>
            <p:ph type="title" idx="4294967295"/>
          </p:nvPr>
        </p:nvSpPr>
        <p:spPr>
          <a:xfrm>
            <a:off x="612775" y="182562"/>
            <a:ext cx="8531225"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Performance of Various Levels of Storage</a:t>
            </a:r>
            <a:endParaRPr/>
          </a:p>
        </p:txBody>
      </p:sp>
      <p:sp>
        <p:nvSpPr>
          <p:cNvPr id="549" name="Google Shape;549;p36"/>
          <p:cNvSpPr txBox="1">
            <a:spLocks noGrp="1"/>
          </p:cNvSpPr>
          <p:nvPr>
            <p:ph type="body" idx="4294967295"/>
          </p:nvPr>
        </p:nvSpPr>
        <p:spPr>
          <a:xfrm>
            <a:off x="808037" y="4713287"/>
            <a:ext cx="7029450" cy="8207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Movement between levels of storage hierarchy can be explicit or implicit</a:t>
            </a:r>
            <a:endParaRPr/>
          </a:p>
        </p:txBody>
      </p:sp>
      <p:pic>
        <p:nvPicPr>
          <p:cNvPr id="550" name="Google Shape;550;p36" descr="1_11.pdf"/>
          <p:cNvPicPr preferRelativeResize="0"/>
          <p:nvPr/>
        </p:nvPicPr>
        <p:blipFill rotWithShape="1">
          <a:blip r:embed="rId3">
            <a:alphaModFix/>
          </a:blip>
          <a:srcRect/>
          <a:stretch/>
        </p:blipFill>
        <p:spPr>
          <a:xfrm>
            <a:off x="808037" y="1349375"/>
            <a:ext cx="7456487" cy="3111500"/>
          </a:xfrm>
          <a:prstGeom prst="rect">
            <a:avLst/>
          </a:prstGeom>
          <a:noFill/>
          <a:ln>
            <a:noFill/>
          </a:ln>
        </p:spPr>
      </p:pic>
      <p:sp>
        <p:nvSpPr>
          <p:cNvPr id="551" name="Google Shape;551;p36"/>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7"/>
          <p:cNvSpPr txBox="1">
            <a:spLocks noGrp="1"/>
          </p:cNvSpPr>
          <p:nvPr>
            <p:ph type="title" idx="4294967295"/>
          </p:nvPr>
        </p:nvSpPr>
        <p:spPr>
          <a:xfrm>
            <a:off x="315912" y="136525"/>
            <a:ext cx="882808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Migration of data “A” from Disk to Register</a:t>
            </a:r>
            <a:endParaRPr/>
          </a:p>
        </p:txBody>
      </p:sp>
      <p:sp>
        <p:nvSpPr>
          <p:cNvPr id="557" name="Google Shape;557;p37"/>
          <p:cNvSpPr txBox="1">
            <a:spLocks noGrp="1"/>
          </p:cNvSpPr>
          <p:nvPr>
            <p:ph type="body" idx="4294967295"/>
          </p:nvPr>
        </p:nvSpPr>
        <p:spPr>
          <a:xfrm>
            <a:off x="0" y="1233487"/>
            <a:ext cx="7391400"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Multitasking environments must be careful to use most recent value, no matter where it is stored in the storage hierarchy</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a:r>
            <a:br>
              <a:rPr lang="en-US" sz="2000" b="0" i="0" u="none">
                <a:solidFill>
                  <a:schemeClr val="dk1"/>
                </a:solidFill>
                <a:latin typeface="Arial"/>
                <a:ea typeface="Arial"/>
                <a:cs typeface="Arial"/>
                <a:sym typeface="Arial"/>
              </a:rPr>
            </a:br>
            <a:r>
              <a:rPr lang="en-US" sz="2000" b="0" i="0" u="none">
                <a:solidFill>
                  <a:schemeClr val="dk1"/>
                </a:solidFill>
                <a:latin typeface="Arial"/>
                <a:ea typeface="Arial"/>
                <a:cs typeface="Arial"/>
                <a:sym typeface="Arial"/>
              </a:rPr>
              <a:t/>
            </a:r>
            <a:br>
              <a:rPr lang="en-US" sz="2000" b="0" i="0" u="none">
                <a:solidFill>
                  <a:schemeClr val="dk1"/>
                </a:solidFill>
                <a:latin typeface="Arial"/>
                <a:ea typeface="Arial"/>
                <a:cs typeface="Arial"/>
                <a:sym typeface="Arial"/>
              </a:rPr>
            </a:b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Multiprocessor environment must provide </a:t>
            </a:r>
            <a:r>
              <a:rPr lang="en-US" sz="2000" b="1" i="0" u="none">
                <a:solidFill>
                  <a:srgbClr val="3366FF"/>
                </a:solidFill>
                <a:latin typeface="Arial"/>
                <a:ea typeface="Arial"/>
                <a:cs typeface="Arial"/>
                <a:sym typeface="Arial"/>
              </a:rPr>
              <a:t>cache coherency </a:t>
            </a:r>
            <a:r>
              <a:rPr lang="en-US" sz="2000" b="0" i="0" u="none">
                <a:solidFill>
                  <a:schemeClr val="dk1"/>
                </a:solidFill>
                <a:latin typeface="Arial"/>
                <a:ea typeface="Arial"/>
                <a:cs typeface="Arial"/>
                <a:sym typeface="Arial"/>
              </a:rPr>
              <a:t>in hardware such that all CPUs have the most recent value in their cache</a:t>
            </a:r>
            <a:endParaRPr sz="6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Distributed environment situation even more complex</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Several copies of a datum can exist</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Various solutions covered in Chapter 17</a:t>
            </a:r>
            <a:endParaRPr/>
          </a:p>
        </p:txBody>
      </p:sp>
      <p:pic>
        <p:nvPicPr>
          <p:cNvPr id="558" name="Google Shape;558;p37" descr="C:\Users\as668\Desktop\1_12.jpg"/>
          <p:cNvPicPr preferRelativeResize="0"/>
          <p:nvPr/>
        </p:nvPicPr>
        <p:blipFill rotWithShape="1">
          <a:blip r:embed="rId3">
            <a:alphaModFix/>
          </a:blip>
          <a:srcRect/>
          <a:stretch/>
        </p:blipFill>
        <p:spPr>
          <a:xfrm>
            <a:off x="641350" y="2211387"/>
            <a:ext cx="6559550" cy="819150"/>
          </a:xfrm>
          <a:prstGeom prst="rect">
            <a:avLst/>
          </a:prstGeom>
          <a:noFill/>
          <a:ln>
            <a:noFill/>
          </a:ln>
        </p:spPr>
      </p:pic>
      <p:sp>
        <p:nvSpPr>
          <p:cNvPr id="559" name="Google Shape;559;p37"/>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38"/>
          <p:cNvSpPr txBox="1">
            <a:spLocks noGrp="1"/>
          </p:cNvSpPr>
          <p:nvPr>
            <p:ph type="title" idx="4294967295"/>
          </p:nvPr>
        </p:nvSpPr>
        <p:spPr>
          <a:xfrm>
            <a:off x="0" y="214312"/>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1" i="0" u="none" strike="noStrike" cap="none">
                <a:solidFill>
                  <a:schemeClr val="dk1"/>
                </a:solidFill>
                <a:latin typeface="Arial"/>
                <a:ea typeface="Arial"/>
                <a:cs typeface="Arial"/>
                <a:sym typeface="Arial"/>
              </a:rPr>
              <a:t>I/O Subsystem</a:t>
            </a:r>
            <a:endParaRPr/>
          </a:p>
        </p:txBody>
      </p:sp>
      <p:sp>
        <p:nvSpPr>
          <p:cNvPr id="565" name="Google Shape;565;p38"/>
          <p:cNvSpPr txBox="1">
            <a:spLocks noGrp="1"/>
          </p:cNvSpPr>
          <p:nvPr>
            <p:ph type="body" idx="4294967295"/>
          </p:nvPr>
        </p:nvSpPr>
        <p:spPr>
          <a:xfrm>
            <a:off x="473075" y="1201737"/>
            <a:ext cx="7265987"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One purpose of OS is to hide peculiarities of hardware devices from the user</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I/O subsystem responsible for</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Memory management of I/O including buffering (storing data temporarily while it is being transferred), caching (storing parts of data in faster storage for performance), spooling (the overlapping of output of one job with input of other jobs)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General device-driver interface</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Drivers for specific hardware devices</a:t>
            </a:r>
            <a:endParaRPr/>
          </a:p>
        </p:txBody>
      </p:sp>
      <p:sp>
        <p:nvSpPr>
          <p:cNvPr id="566" name="Google Shape;566;p38"/>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9"/>
          <p:cNvSpPr txBox="1">
            <a:spLocks noGrp="1"/>
          </p:cNvSpPr>
          <p:nvPr>
            <p:ph type="title" idx="4294967295"/>
          </p:nvPr>
        </p:nvSpPr>
        <p:spPr>
          <a:xfrm>
            <a:off x="125412" y="182562"/>
            <a:ext cx="901858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Protection and Security</a:t>
            </a:r>
            <a:endParaRPr/>
          </a:p>
        </p:txBody>
      </p:sp>
      <p:sp>
        <p:nvSpPr>
          <p:cNvPr id="572" name="Google Shape;572;p39"/>
          <p:cNvSpPr txBox="1">
            <a:spLocks noGrp="1"/>
          </p:cNvSpPr>
          <p:nvPr>
            <p:ph type="body" idx="4294967295"/>
          </p:nvPr>
        </p:nvSpPr>
        <p:spPr>
          <a:xfrm>
            <a:off x="312737" y="1122362"/>
            <a:ext cx="7648575" cy="518318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3366FF"/>
              </a:buClr>
              <a:buSzPts val="2000"/>
              <a:buFont typeface="Arial"/>
              <a:buChar char="•"/>
            </a:pPr>
            <a:r>
              <a:rPr lang="en-US" sz="2000" b="1" i="0" u="none">
                <a:solidFill>
                  <a:srgbClr val="3366FF"/>
                </a:solidFill>
                <a:latin typeface="Arial"/>
                <a:ea typeface="Arial"/>
                <a:cs typeface="Arial"/>
                <a:sym typeface="Arial"/>
              </a:rPr>
              <a:t>Protection </a:t>
            </a:r>
            <a:r>
              <a:rPr lang="en-US" sz="2000" b="0" i="0" u="none">
                <a:solidFill>
                  <a:schemeClr val="dk1"/>
                </a:solidFill>
                <a:latin typeface="Arial"/>
                <a:ea typeface="Arial"/>
                <a:cs typeface="Arial"/>
                <a:sym typeface="Arial"/>
              </a:rPr>
              <a:t>– any mechanism for controlling access of processes or users to resources defined by the OS</a:t>
            </a:r>
            <a:endParaRPr sz="6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rgbClr val="3366FF"/>
              </a:buClr>
              <a:buSzPts val="2000"/>
              <a:buFont typeface="Arial"/>
              <a:buChar char="•"/>
            </a:pPr>
            <a:r>
              <a:rPr lang="en-US" sz="2000" b="1" i="0" u="none">
                <a:solidFill>
                  <a:srgbClr val="3366FF"/>
                </a:solidFill>
                <a:latin typeface="Arial"/>
                <a:ea typeface="Arial"/>
                <a:cs typeface="Arial"/>
                <a:sym typeface="Arial"/>
              </a:rPr>
              <a:t>Security </a:t>
            </a:r>
            <a:r>
              <a:rPr lang="en-US" sz="2000" b="0" i="0" u="none">
                <a:solidFill>
                  <a:schemeClr val="dk1"/>
                </a:solidFill>
                <a:latin typeface="Arial"/>
                <a:ea typeface="Arial"/>
                <a:cs typeface="Arial"/>
                <a:sym typeface="Arial"/>
              </a:rPr>
              <a:t>– defense of the system against internal and external attacks</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Huge range, including denial-of-service, worms, viruses, identity theft, theft of service</a:t>
            </a:r>
            <a:endParaRPr sz="6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Systems generally first distinguish among users, to determine who can do what</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User identities (</a:t>
            </a:r>
            <a:r>
              <a:rPr lang="en-US" sz="1800" b="1" i="0" u="none" strike="noStrike" cap="none">
                <a:solidFill>
                  <a:srgbClr val="3366FF"/>
                </a:solidFill>
                <a:latin typeface="Arial"/>
                <a:ea typeface="Arial"/>
                <a:cs typeface="Arial"/>
                <a:sym typeface="Arial"/>
              </a:rPr>
              <a:t>user IDs</a:t>
            </a:r>
            <a:r>
              <a:rPr lang="en-US" sz="1800" b="0" i="0" u="none" strike="noStrike" cap="none">
                <a:solidFill>
                  <a:schemeClr val="dk1"/>
                </a:solidFill>
                <a:latin typeface="Arial"/>
                <a:ea typeface="Arial"/>
                <a:cs typeface="Arial"/>
                <a:sym typeface="Arial"/>
              </a:rPr>
              <a:t>, security IDs) include name and associated number, one per user</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User ID then associated with all files, processes of that user to determine access control</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Group identifier (</a:t>
            </a:r>
            <a:r>
              <a:rPr lang="en-US" sz="1800" b="1" i="0" u="none" strike="noStrike" cap="none">
                <a:solidFill>
                  <a:srgbClr val="3366FF"/>
                </a:solidFill>
                <a:latin typeface="Arial"/>
                <a:ea typeface="Arial"/>
                <a:cs typeface="Arial"/>
                <a:sym typeface="Arial"/>
              </a:rPr>
              <a:t>group ID</a:t>
            </a:r>
            <a:r>
              <a:rPr lang="en-US" sz="1800" b="0" i="0" u="none" strike="noStrike" cap="none">
                <a:solidFill>
                  <a:schemeClr val="dk1"/>
                </a:solidFill>
                <a:latin typeface="Arial"/>
                <a:ea typeface="Arial"/>
                <a:cs typeface="Arial"/>
                <a:sym typeface="Arial"/>
              </a:rPr>
              <a:t>) allows set of users to be defined and controls managed, then also associated with each process, file</a:t>
            </a:r>
            <a:endParaRPr/>
          </a:p>
          <a:p>
            <a:pPr marL="685800" marR="0" lvl="1" indent="-228600" algn="l" rtl="0">
              <a:lnSpc>
                <a:spcPct val="90000"/>
              </a:lnSpc>
              <a:spcBef>
                <a:spcPts val="500"/>
              </a:spcBef>
              <a:spcAft>
                <a:spcPts val="0"/>
              </a:spcAft>
              <a:buClr>
                <a:srgbClr val="3366FF"/>
              </a:buClr>
              <a:buSzPts val="1800"/>
              <a:buFont typeface="Arial"/>
              <a:buChar char="•"/>
            </a:pPr>
            <a:r>
              <a:rPr lang="en-US" sz="1800" b="1" i="0" u="none" strike="noStrike" cap="none">
                <a:solidFill>
                  <a:srgbClr val="3366FF"/>
                </a:solidFill>
                <a:latin typeface="Arial"/>
                <a:ea typeface="Arial"/>
                <a:cs typeface="Arial"/>
                <a:sym typeface="Arial"/>
              </a:rPr>
              <a:t>Privilege escalation </a:t>
            </a:r>
            <a:r>
              <a:rPr lang="en-US" sz="1800" b="0" i="0" u="none" strike="noStrike" cap="none">
                <a:solidFill>
                  <a:schemeClr val="dk1"/>
                </a:solidFill>
                <a:latin typeface="Arial"/>
                <a:ea typeface="Arial"/>
                <a:cs typeface="Arial"/>
                <a:sym typeface="Arial"/>
              </a:rPr>
              <a:t>allows user to change to effective ID with more rights</a:t>
            </a:r>
            <a:endParaRPr/>
          </a:p>
        </p:txBody>
      </p:sp>
      <p:sp>
        <p:nvSpPr>
          <p:cNvPr id="573" name="Google Shape;573;p39"/>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
          <p:cNvSpPr txBox="1">
            <a:spLocks noGrp="1"/>
          </p:cNvSpPr>
          <p:nvPr>
            <p:ph type="title" idx="4294967295"/>
          </p:nvPr>
        </p:nvSpPr>
        <p:spPr>
          <a:xfrm>
            <a:off x="0" y="198437"/>
            <a:ext cx="91440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What is an Operating System?</a:t>
            </a:r>
            <a:endParaRPr/>
          </a:p>
        </p:txBody>
      </p:sp>
      <p:sp>
        <p:nvSpPr>
          <p:cNvPr id="321" name="Google Shape;321;p4"/>
          <p:cNvSpPr txBox="1">
            <a:spLocks noGrp="1"/>
          </p:cNvSpPr>
          <p:nvPr>
            <p:ph type="body" idx="4294967295"/>
          </p:nvPr>
        </p:nvSpPr>
        <p:spPr>
          <a:xfrm>
            <a:off x="0" y="1268412"/>
            <a:ext cx="7121525" cy="415925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A program that acts as an intermediary between a user of a computer and the computer hardware</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Operating system goals:</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Execute user programs and make solving user problems easier</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Make the computer system convenient to use</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Use the computer hardware in an efficient manner</a:t>
            </a:r>
            <a:endParaRPr/>
          </a:p>
        </p:txBody>
      </p:sp>
      <p:sp>
        <p:nvSpPr>
          <p:cNvPr id="322" name="Google Shape;322;p4"/>
          <p:cNvSpPr txBox="1"/>
          <p:nvPr/>
        </p:nvSpPr>
        <p:spPr>
          <a:xfrm>
            <a:off x="246061" y="638528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0"/>
          <p:cNvSpPr txBox="1">
            <a:spLocks noGrp="1"/>
          </p:cNvSpPr>
          <p:nvPr>
            <p:ph type="title" idx="4294967295"/>
          </p:nvPr>
        </p:nvSpPr>
        <p:spPr>
          <a:xfrm>
            <a:off x="220662" y="152400"/>
            <a:ext cx="89233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Computing Environments - Traditional</a:t>
            </a:r>
            <a:endParaRPr/>
          </a:p>
        </p:txBody>
      </p:sp>
      <p:sp>
        <p:nvSpPr>
          <p:cNvPr id="579" name="Google Shape;579;p40"/>
          <p:cNvSpPr txBox="1">
            <a:spLocks noGrp="1"/>
          </p:cNvSpPr>
          <p:nvPr>
            <p:ph type="body" idx="4294967295"/>
          </p:nvPr>
        </p:nvSpPr>
        <p:spPr>
          <a:xfrm>
            <a:off x="0" y="1138237"/>
            <a:ext cx="6572250"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Stand-alone general purpose machines</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But blurred as most systems interconnect with others (i.e., the Internet)</a:t>
            </a:r>
            <a:endParaRPr/>
          </a:p>
          <a:p>
            <a:pPr marL="228600" marR="0" lvl="0" indent="-228600" algn="l" rtl="0">
              <a:lnSpc>
                <a:spcPct val="90000"/>
              </a:lnSpc>
              <a:spcBef>
                <a:spcPts val="1000"/>
              </a:spcBef>
              <a:spcAft>
                <a:spcPts val="0"/>
              </a:spcAft>
              <a:buClr>
                <a:srgbClr val="3366FF"/>
              </a:buClr>
              <a:buSzPts val="2400"/>
              <a:buFont typeface="Arial"/>
              <a:buChar char="•"/>
            </a:pPr>
            <a:r>
              <a:rPr lang="en-US" sz="2400" b="1" i="0" u="none">
                <a:solidFill>
                  <a:srgbClr val="3366FF"/>
                </a:solidFill>
                <a:latin typeface="Arial"/>
                <a:ea typeface="Arial"/>
                <a:cs typeface="Arial"/>
                <a:sym typeface="Arial"/>
              </a:rPr>
              <a:t>Portals</a:t>
            </a:r>
            <a:r>
              <a:rPr lang="en-US" sz="2400" b="0" i="0" u="none">
                <a:solidFill>
                  <a:schemeClr val="dk1"/>
                </a:solidFill>
                <a:latin typeface="Arial"/>
                <a:ea typeface="Arial"/>
                <a:cs typeface="Arial"/>
                <a:sym typeface="Arial"/>
              </a:rPr>
              <a:t> provide web access to internal systems</a:t>
            </a:r>
            <a:endParaRPr/>
          </a:p>
          <a:p>
            <a:pPr marL="228600" marR="0" lvl="0" indent="-228600" algn="l" rtl="0">
              <a:lnSpc>
                <a:spcPct val="90000"/>
              </a:lnSpc>
              <a:spcBef>
                <a:spcPts val="1000"/>
              </a:spcBef>
              <a:spcAft>
                <a:spcPts val="0"/>
              </a:spcAft>
              <a:buClr>
                <a:srgbClr val="3366FF"/>
              </a:buClr>
              <a:buSzPts val="2400"/>
              <a:buFont typeface="Arial"/>
              <a:buChar char="•"/>
            </a:pPr>
            <a:r>
              <a:rPr lang="en-US" sz="2400" b="1" i="0" u="none">
                <a:solidFill>
                  <a:srgbClr val="3366FF"/>
                </a:solidFill>
                <a:latin typeface="Arial"/>
                <a:ea typeface="Arial"/>
                <a:cs typeface="Arial"/>
                <a:sym typeface="Arial"/>
              </a:rPr>
              <a:t>Network computers </a:t>
            </a:r>
            <a:r>
              <a:rPr lang="en-US" sz="2400" b="0" i="0" u="none">
                <a:solidFill>
                  <a:schemeClr val="dk1"/>
                </a:solidFill>
                <a:latin typeface="Arial"/>
                <a:ea typeface="Arial"/>
                <a:cs typeface="Arial"/>
                <a:sym typeface="Arial"/>
              </a:rPr>
              <a:t>(</a:t>
            </a:r>
            <a:r>
              <a:rPr lang="en-US" sz="2400" b="1" i="0" u="none">
                <a:solidFill>
                  <a:srgbClr val="3366FF"/>
                </a:solidFill>
                <a:latin typeface="Arial"/>
                <a:ea typeface="Arial"/>
                <a:cs typeface="Arial"/>
                <a:sym typeface="Arial"/>
              </a:rPr>
              <a:t>thin clients</a:t>
            </a:r>
            <a:r>
              <a:rPr lang="en-US" sz="2400" b="0" i="0" u="none">
                <a:solidFill>
                  <a:schemeClr val="dk1"/>
                </a:solidFill>
                <a:latin typeface="Arial"/>
                <a:ea typeface="Arial"/>
                <a:cs typeface="Arial"/>
                <a:sym typeface="Arial"/>
              </a:rPr>
              <a:t>) are like Web terminals</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Mobile computers interconnect via </a:t>
            </a:r>
            <a:r>
              <a:rPr lang="en-US" sz="2400" b="1" i="0" u="none">
                <a:solidFill>
                  <a:srgbClr val="3366FF"/>
                </a:solidFill>
                <a:latin typeface="Arial"/>
                <a:ea typeface="Arial"/>
                <a:cs typeface="Arial"/>
                <a:sym typeface="Arial"/>
              </a:rPr>
              <a:t>wireless networks</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Networking becoming ubiquitous – even home systems use </a:t>
            </a:r>
            <a:r>
              <a:rPr lang="en-US" sz="2400" b="1" i="0" u="none">
                <a:solidFill>
                  <a:srgbClr val="3366FF"/>
                </a:solidFill>
                <a:latin typeface="Arial"/>
                <a:ea typeface="Arial"/>
                <a:cs typeface="Arial"/>
                <a:sym typeface="Arial"/>
              </a:rPr>
              <a:t>firewalls</a:t>
            </a:r>
            <a:r>
              <a:rPr lang="en-US" sz="2400" b="0" i="0" u="none">
                <a:solidFill>
                  <a:schemeClr val="dk1"/>
                </a:solidFill>
                <a:latin typeface="Arial"/>
                <a:ea typeface="Arial"/>
                <a:cs typeface="Arial"/>
                <a:sym typeface="Arial"/>
              </a:rPr>
              <a:t> to protect home computers from Internet attacks</a:t>
            </a:r>
            <a:endParaRPr/>
          </a:p>
        </p:txBody>
      </p:sp>
      <p:sp>
        <p:nvSpPr>
          <p:cNvPr id="580" name="Google Shape;580;p40"/>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41"/>
          <p:cNvSpPr txBox="1">
            <a:spLocks noGrp="1"/>
          </p:cNvSpPr>
          <p:nvPr>
            <p:ph type="title" idx="4294967295"/>
          </p:nvPr>
        </p:nvSpPr>
        <p:spPr>
          <a:xfrm>
            <a:off x="0" y="152400"/>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Computing Environments - Mobile</a:t>
            </a:r>
            <a:endParaRPr/>
          </a:p>
        </p:txBody>
      </p:sp>
      <p:sp>
        <p:nvSpPr>
          <p:cNvPr id="586" name="Google Shape;586;p41"/>
          <p:cNvSpPr txBox="1">
            <a:spLocks noGrp="1"/>
          </p:cNvSpPr>
          <p:nvPr>
            <p:ph type="body" idx="4294967295"/>
          </p:nvPr>
        </p:nvSpPr>
        <p:spPr>
          <a:xfrm>
            <a:off x="803275" y="1201737"/>
            <a:ext cx="6792912"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Handheld smartphones, tablets, etc</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What is the functional difference between them and a “traditional” laptop?</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Extra feature – more OS features (GPS, gyroscope)</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Allows new types of apps like </a:t>
            </a:r>
            <a:r>
              <a:rPr lang="en-US" sz="2400" b="1" i="1" u="none">
                <a:solidFill>
                  <a:schemeClr val="dk1"/>
                </a:solidFill>
                <a:latin typeface="Arial"/>
                <a:ea typeface="Arial"/>
                <a:cs typeface="Arial"/>
                <a:sym typeface="Arial"/>
              </a:rPr>
              <a:t>augmented reality</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Use IEEE 802.11 wireless, or cellular data networks for connectivity</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Leaders are </a:t>
            </a:r>
            <a:r>
              <a:rPr lang="en-US" sz="2400" b="1" i="0" u="none">
                <a:solidFill>
                  <a:srgbClr val="3366FF"/>
                </a:solidFill>
                <a:latin typeface="Arial"/>
                <a:ea typeface="Arial"/>
                <a:cs typeface="Arial"/>
                <a:sym typeface="Arial"/>
              </a:rPr>
              <a:t>Apple iOS </a:t>
            </a:r>
            <a:r>
              <a:rPr lang="en-US" sz="2400" b="0" i="0" u="none">
                <a:solidFill>
                  <a:schemeClr val="dk1"/>
                </a:solidFill>
                <a:latin typeface="Arial"/>
                <a:ea typeface="Arial"/>
                <a:cs typeface="Arial"/>
                <a:sym typeface="Arial"/>
              </a:rPr>
              <a:t>and </a:t>
            </a:r>
            <a:r>
              <a:rPr lang="en-US" sz="2400" b="1" i="0" u="none">
                <a:solidFill>
                  <a:srgbClr val="3366FF"/>
                </a:solidFill>
                <a:latin typeface="Arial"/>
                <a:ea typeface="Arial"/>
                <a:cs typeface="Arial"/>
                <a:sym typeface="Arial"/>
              </a:rPr>
              <a:t>Google Android</a:t>
            </a:r>
            <a:endParaRPr/>
          </a:p>
        </p:txBody>
      </p:sp>
      <p:sp>
        <p:nvSpPr>
          <p:cNvPr id="587" name="Google Shape;587;p41"/>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2"/>
          <p:cNvSpPr txBox="1">
            <a:spLocks noGrp="1"/>
          </p:cNvSpPr>
          <p:nvPr>
            <p:ph type="title" idx="4294967295"/>
          </p:nvPr>
        </p:nvSpPr>
        <p:spPr>
          <a:xfrm>
            <a:off x="268287" y="152400"/>
            <a:ext cx="887571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Computing Environments – Distributed</a:t>
            </a:r>
            <a:endParaRPr/>
          </a:p>
        </p:txBody>
      </p:sp>
      <p:sp>
        <p:nvSpPr>
          <p:cNvPr id="593" name="Google Shape;593;p42"/>
          <p:cNvSpPr txBox="1">
            <a:spLocks noGrp="1"/>
          </p:cNvSpPr>
          <p:nvPr>
            <p:ph type="body" idx="4294967295"/>
          </p:nvPr>
        </p:nvSpPr>
        <p:spPr>
          <a:xfrm>
            <a:off x="0" y="1092200"/>
            <a:ext cx="7313612"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Distributed computiing</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Collection of separate, possibly heterogeneous, systems networked together</a:t>
            </a:r>
            <a:endParaRPr/>
          </a:p>
          <a:p>
            <a:pPr marL="1143000" marR="0" lvl="2" indent="-228600" algn="l" rtl="0">
              <a:lnSpc>
                <a:spcPct val="90000"/>
              </a:lnSpc>
              <a:spcBef>
                <a:spcPts val="500"/>
              </a:spcBef>
              <a:spcAft>
                <a:spcPts val="0"/>
              </a:spcAft>
              <a:buClr>
                <a:srgbClr val="3366FF"/>
              </a:buClr>
              <a:buSzPts val="2000"/>
              <a:buFont typeface="Arial"/>
              <a:buChar char="•"/>
            </a:pPr>
            <a:r>
              <a:rPr lang="en-US" sz="2000" b="1" i="0" u="none" strike="noStrike" cap="none">
                <a:solidFill>
                  <a:srgbClr val="3366FF"/>
                </a:solidFill>
                <a:latin typeface="Arial"/>
                <a:ea typeface="Arial"/>
                <a:cs typeface="Arial"/>
                <a:sym typeface="Arial"/>
              </a:rPr>
              <a:t>Network</a:t>
            </a:r>
            <a:r>
              <a:rPr lang="en-US" sz="2000" b="0" i="0" u="none" strike="noStrike" cap="none">
                <a:solidFill>
                  <a:schemeClr val="dk1"/>
                </a:solidFill>
                <a:latin typeface="Arial"/>
                <a:ea typeface="Arial"/>
                <a:cs typeface="Arial"/>
                <a:sym typeface="Arial"/>
              </a:rPr>
              <a:t> is a communications path, </a:t>
            </a:r>
            <a:r>
              <a:rPr lang="en-US" sz="2000" b="1" i="0" u="none" strike="noStrike" cap="none">
                <a:solidFill>
                  <a:srgbClr val="3366FF"/>
                </a:solidFill>
                <a:latin typeface="Arial"/>
                <a:ea typeface="Arial"/>
                <a:cs typeface="Arial"/>
                <a:sym typeface="Arial"/>
              </a:rPr>
              <a:t>TCP/IP </a:t>
            </a:r>
            <a:r>
              <a:rPr lang="en-US" sz="2000" b="0" i="0" u="none" strike="noStrike" cap="none">
                <a:solidFill>
                  <a:schemeClr val="dk1"/>
                </a:solidFill>
                <a:latin typeface="Arial"/>
                <a:ea typeface="Arial"/>
                <a:cs typeface="Arial"/>
                <a:sym typeface="Arial"/>
              </a:rPr>
              <a:t>most common</a:t>
            </a:r>
            <a:endParaRPr/>
          </a:p>
          <a:p>
            <a:pPr marL="1600200" marR="0" lvl="3" indent="-228600" algn="l" rtl="0">
              <a:lnSpc>
                <a:spcPct val="90000"/>
              </a:lnSpc>
              <a:spcBef>
                <a:spcPts val="500"/>
              </a:spcBef>
              <a:spcAft>
                <a:spcPts val="0"/>
              </a:spcAft>
              <a:buClr>
                <a:srgbClr val="3366FF"/>
              </a:buClr>
              <a:buSzPts val="1800"/>
              <a:buFont typeface="Arial"/>
              <a:buChar char="•"/>
            </a:pPr>
            <a:r>
              <a:rPr lang="en-US" sz="1800" b="1" i="0" u="none" strike="noStrike" cap="none">
                <a:solidFill>
                  <a:srgbClr val="3366FF"/>
                </a:solidFill>
                <a:latin typeface="Arial"/>
                <a:ea typeface="Arial"/>
                <a:cs typeface="Arial"/>
                <a:sym typeface="Arial"/>
              </a:rPr>
              <a:t>Local Area Network </a:t>
            </a:r>
            <a:r>
              <a:rPr lang="en-US" sz="1800" b="0" i="0" u="none" strike="noStrike" cap="none">
                <a:solidFill>
                  <a:schemeClr val="dk1"/>
                </a:solidFill>
                <a:latin typeface="Arial"/>
                <a:ea typeface="Arial"/>
                <a:cs typeface="Arial"/>
                <a:sym typeface="Arial"/>
              </a:rPr>
              <a:t>(</a:t>
            </a:r>
            <a:r>
              <a:rPr lang="en-US" sz="1800" b="1" i="0" u="none" strike="noStrike" cap="none">
                <a:solidFill>
                  <a:srgbClr val="3366FF"/>
                </a:solidFill>
                <a:latin typeface="Arial"/>
                <a:ea typeface="Arial"/>
                <a:cs typeface="Arial"/>
                <a:sym typeface="Arial"/>
              </a:rPr>
              <a:t>LAN</a:t>
            </a:r>
            <a:r>
              <a:rPr lang="en-US" sz="1800" b="0" i="0" u="none" strike="noStrike" cap="none">
                <a:solidFill>
                  <a:schemeClr val="dk1"/>
                </a:solidFill>
                <a:latin typeface="Arial"/>
                <a:ea typeface="Arial"/>
                <a:cs typeface="Arial"/>
                <a:sym typeface="Arial"/>
              </a:rPr>
              <a:t>)</a:t>
            </a:r>
            <a:endParaRPr/>
          </a:p>
          <a:p>
            <a:pPr marL="1600200" marR="0" lvl="3" indent="-228600" algn="l" rtl="0">
              <a:lnSpc>
                <a:spcPct val="90000"/>
              </a:lnSpc>
              <a:spcBef>
                <a:spcPts val="500"/>
              </a:spcBef>
              <a:spcAft>
                <a:spcPts val="0"/>
              </a:spcAft>
              <a:buClr>
                <a:srgbClr val="3366FF"/>
              </a:buClr>
              <a:buSzPts val="1800"/>
              <a:buFont typeface="Arial"/>
              <a:buChar char="•"/>
            </a:pPr>
            <a:r>
              <a:rPr lang="en-US" sz="1800" b="1" i="0" u="none" strike="noStrike" cap="none">
                <a:solidFill>
                  <a:srgbClr val="3366FF"/>
                </a:solidFill>
                <a:latin typeface="Arial"/>
                <a:ea typeface="Arial"/>
                <a:cs typeface="Arial"/>
                <a:sym typeface="Arial"/>
              </a:rPr>
              <a:t>Wide Area Network </a:t>
            </a:r>
            <a:r>
              <a:rPr lang="en-US" sz="1800" b="0" i="0" u="none" strike="noStrike" cap="none">
                <a:solidFill>
                  <a:schemeClr val="dk1"/>
                </a:solidFill>
                <a:latin typeface="Arial"/>
                <a:ea typeface="Arial"/>
                <a:cs typeface="Arial"/>
                <a:sym typeface="Arial"/>
              </a:rPr>
              <a:t>(</a:t>
            </a:r>
            <a:r>
              <a:rPr lang="en-US" sz="1800" b="1" i="0" u="none" strike="noStrike" cap="none">
                <a:solidFill>
                  <a:srgbClr val="3366FF"/>
                </a:solidFill>
                <a:latin typeface="Arial"/>
                <a:ea typeface="Arial"/>
                <a:cs typeface="Arial"/>
                <a:sym typeface="Arial"/>
              </a:rPr>
              <a:t>WAN</a:t>
            </a:r>
            <a:r>
              <a:rPr lang="en-US" sz="1800" b="0" i="0" u="none" strike="noStrike" cap="none">
                <a:solidFill>
                  <a:schemeClr val="dk1"/>
                </a:solidFill>
                <a:latin typeface="Arial"/>
                <a:ea typeface="Arial"/>
                <a:cs typeface="Arial"/>
                <a:sym typeface="Arial"/>
              </a:rPr>
              <a:t>)</a:t>
            </a:r>
            <a:endParaRPr/>
          </a:p>
          <a:p>
            <a:pPr marL="1600200" marR="0" lvl="3" indent="-228600" algn="l" rtl="0">
              <a:lnSpc>
                <a:spcPct val="90000"/>
              </a:lnSpc>
              <a:spcBef>
                <a:spcPts val="500"/>
              </a:spcBef>
              <a:spcAft>
                <a:spcPts val="0"/>
              </a:spcAft>
              <a:buClr>
                <a:srgbClr val="3366FF"/>
              </a:buClr>
              <a:buSzPts val="1800"/>
              <a:buFont typeface="Arial"/>
              <a:buChar char="•"/>
            </a:pPr>
            <a:r>
              <a:rPr lang="en-US" sz="1800" b="1" i="0" u="none" strike="noStrike" cap="none">
                <a:solidFill>
                  <a:srgbClr val="3366FF"/>
                </a:solidFill>
                <a:latin typeface="Arial"/>
                <a:ea typeface="Arial"/>
                <a:cs typeface="Arial"/>
                <a:sym typeface="Arial"/>
              </a:rPr>
              <a:t>Metropolitan Area Network </a:t>
            </a:r>
            <a:r>
              <a:rPr lang="en-US" sz="1800" b="0" i="0" u="none" strike="noStrike" cap="none">
                <a:solidFill>
                  <a:schemeClr val="dk1"/>
                </a:solidFill>
                <a:latin typeface="Arial"/>
                <a:ea typeface="Arial"/>
                <a:cs typeface="Arial"/>
                <a:sym typeface="Arial"/>
              </a:rPr>
              <a:t>(</a:t>
            </a:r>
            <a:r>
              <a:rPr lang="en-US" sz="1800" b="1" i="0" u="none" strike="noStrike" cap="none">
                <a:solidFill>
                  <a:srgbClr val="3366FF"/>
                </a:solidFill>
                <a:latin typeface="Arial"/>
                <a:ea typeface="Arial"/>
                <a:cs typeface="Arial"/>
                <a:sym typeface="Arial"/>
              </a:rPr>
              <a:t>MAN</a:t>
            </a:r>
            <a:r>
              <a:rPr lang="en-US" sz="1800" b="0" i="0" u="none" strike="noStrike" cap="none">
                <a:solidFill>
                  <a:schemeClr val="dk1"/>
                </a:solidFill>
                <a:latin typeface="Arial"/>
                <a:ea typeface="Arial"/>
                <a:cs typeface="Arial"/>
                <a:sym typeface="Arial"/>
              </a:rPr>
              <a:t>)</a:t>
            </a:r>
            <a:endParaRPr/>
          </a:p>
          <a:p>
            <a:pPr marL="1600200" marR="0" lvl="3" indent="-228600" algn="l" rtl="0">
              <a:lnSpc>
                <a:spcPct val="90000"/>
              </a:lnSpc>
              <a:spcBef>
                <a:spcPts val="500"/>
              </a:spcBef>
              <a:spcAft>
                <a:spcPts val="0"/>
              </a:spcAft>
              <a:buClr>
                <a:srgbClr val="3366FF"/>
              </a:buClr>
              <a:buSzPts val="1800"/>
              <a:buFont typeface="Arial"/>
              <a:buChar char="•"/>
            </a:pPr>
            <a:r>
              <a:rPr lang="en-US" sz="1800" b="1" i="0" u="none" strike="noStrike" cap="none">
                <a:solidFill>
                  <a:srgbClr val="3366FF"/>
                </a:solidFill>
                <a:latin typeface="Arial"/>
                <a:ea typeface="Arial"/>
                <a:cs typeface="Arial"/>
                <a:sym typeface="Arial"/>
              </a:rPr>
              <a:t>Personal Area Network </a:t>
            </a:r>
            <a:r>
              <a:rPr lang="en-US" sz="1800" b="0" i="0" u="none" strike="noStrike" cap="none">
                <a:solidFill>
                  <a:schemeClr val="dk1"/>
                </a:solidFill>
                <a:latin typeface="Arial"/>
                <a:ea typeface="Arial"/>
                <a:cs typeface="Arial"/>
                <a:sym typeface="Arial"/>
              </a:rPr>
              <a:t>(</a:t>
            </a:r>
            <a:r>
              <a:rPr lang="en-US" sz="1800" b="1" i="0" u="none" strike="noStrike" cap="none">
                <a:solidFill>
                  <a:srgbClr val="3366FF"/>
                </a:solidFill>
                <a:latin typeface="Arial"/>
                <a:ea typeface="Arial"/>
                <a:cs typeface="Arial"/>
                <a:sym typeface="Arial"/>
              </a:rPr>
              <a:t>PAN</a:t>
            </a:r>
            <a:r>
              <a:rPr lang="en-US" sz="1800" b="0" i="0" u="none" strike="noStrike" cap="none">
                <a:solidFill>
                  <a:schemeClr val="dk1"/>
                </a:solidFill>
                <a:latin typeface="Arial"/>
                <a:ea typeface="Arial"/>
                <a:cs typeface="Arial"/>
                <a:sym typeface="Arial"/>
              </a:rPr>
              <a:t>)</a:t>
            </a:r>
            <a:endParaRPr/>
          </a:p>
          <a:p>
            <a:pPr marL="685800" marR="0" lvl="1" indent="-228600" algn="l" rtl="0">
              <a:lnSpc>
                <a:spcPct val="90000"/>
              </a:lnSpc>
              <a:spcBef>
                <a:spcPts val="500"/>
              </a:spcBef>
              <a:spcAft>
                <a:spcPts val="0"/>
              </a:spcAft>
              <a:buClr>
                <a:srgbClr val="3366FF"/>
              </a:buClr>
              <a:buSzPts val="2400"/>
              <a:buFont typeface="Arial"/>
              <a:buChar char="•"/>
            </a:pPr>
            <a:r>
              <a:rPr lang="en-US" sz="2400" b="1" i="0" u="none" strike="noStrike" cap="none">
                <a:solidFill>
                  <a:srgbClr val="3366FF"/>
                </a:solidFill>
                <a:latin typeface="Arial"/>
                <a:ea typeface="Arial"/>
                <a:cs typeface="Arial"/>
                <a:sym typeface="Arial"/>
              </a:rPr>
              <a:t>Network Operating System </a:t>
            </a:r>
            <a:r>
              <a:rPr lang="en-US" sz="2400" b="0" i="0" u="none" strike="noStrike" cap="none">
                <a:solidFill>
                  <a:schemeClr val="dk1"/>
                </a:solidFill>
                <a:latin typeface="Arial"/>
                <a:ea typeface="Arial"/>
                <a:cs typeface="Arial"/>
                <a:sym typeface="Arial"/>
              </a:rPr>
              <a:t>provides features between systems across network</a:t>
            </a:r>
            <a:endParaRPr/>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Communication scheme allows systems to exchange messages</a:t>
            </a:r>
            <a:endParaRPr/>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Illusion of a single system</a:t>
            </a:r>
            <a:endParaRPr/>
          </a:p>
        </p:txBody>
      </p:sp>
      <p:sp>
        <p:nvSpPr>
          <p:cNvPr id="594" name="Google Shape;594;p42"/>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43"/>
          <p:cNvSpPr txBox="1">
            <a:spLocks noGrp="1"/>
          </p:cNvSpPr>
          <p:nvPr>
            <p:ph type="title" idx="4294967295"/>
          </p:nvPr>
        </p:nvSpPr>
        <p:spPr>
          <a:xfrm>
            <a:off x="268287" y="152400"/>
            <a:ext cx="887571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Computing Environments – Client-Server</a:t>
            </a:r>
            <a:endParaRPr/>
          </a:p>
        </p:txBody>
      </p:sp>
      <p:sp>
        <p:nvSpPr>
          <p:cNvPr id="600" name="Google Shape;600;p43"/>
          <p:cNvSpPr txBox="1"/>
          <p:nvPr/>
        </p:nvSpPr>
        <p:spPr>
          <a:xfrm>
            <a:off x="874712" y="1166812"/>
            <a:ext cx="7351712" cy="4673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Client-Server Computing</a:t>
            </a:r>
            <a:endParaRPr/>
          </a:p>
          <a:p>
            <a:pPr marL="742950" marR="0" lvl="1" indent="-285750" algn="l" rtl="0">
              <a:lnSpc>
                <a:spcPct val="90000"/>
              </a:lnSpc>
              <a:spcBef>
                <a:spcPts val="630"/>
              </a:spcBef>
              <a:spcAft>
                <a:spcPts val="0"/>
              </a:spcAft>
              <a:buClr>
                <a:srgbClr val="CC6600"/>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Dumb terminals supplanted by smart PCs</a:t>
            </a:r>
            <a:endParaRPr/>
          </a:p>
          <a:p>
            <a:pPr marL="742950" marR="0" lvl="1" indent="-285750" algn="l" rtl="0">
              <a:lnSpc>
                <a:spcPct val="90000"/>
              </a:lnSpc>
              <a:spcBef>
                <a:spcPts val="630"/>
              </a:spcBef>
              <a:spcAft>
                <a:spcPts val="0"/>
              </a:spcAft>
              <a:buClr>
                <a:srgbClr val="CC6600"/>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Many systems now </a:t>
            </a:r>
            <a:r>
              <a:rPr lang="en-US" sz="1800" b="1" i="0" u="none" strike="noStrike" cap="none">
                <a:solidFill>
                  <a:srgbClr val="3366FF"/>
                </a:solidFill>
                <a:latin typeface="Helvetica Neue"/>
                <a:ea typeface="Helvetica Neue"/>
                <a:cs typeface="Helvetica Neue"/>
                <a:sym typeface="Helvetica Neue"/>
              </a:rPr>
              <a:t>servers</a:t>
            </a:r>
            <a:r>
              <a:rPr lang="en-US" sz="1800" b="0" i="0" u="none" strike="noStrike" cap="none">
                <a:solidFill>
                  <a:schemeClr val="dk1"/>
                </a:solidFill>
                <a:latin typeface="Helvetica Neue"/>
                <a:ea typeface="Helvetica Neue"/>
                <a:cs typeface="Helvetica Neue"/>
                <a:sym typeface="Helvetica Neue"/>
              </a:rPr>
              <a:t>, responding to requests generated by </a:t>
            </a:r>
            <a:r>
              <a:rPr lang="en-US" sz="1800" b="1" i="0" u="none" strike="noStrike" cap="none">
                <a:solidFill>
                  <a:srgbClr val="3366FF"/>
                </a:solidFill>
                <a:latin typeface="Helvetica Neue"/>
                <a:ea typeface="Helvetica Neue"/>
                <a:cs typeface="Helvetica Neue"/>
                <a:sym typeface="Helvetica Neue"/>
              </a:rPr>
              <a:t>clients</a:t>
            </a:r>
            <a:endParaRPr/>
          </a:p>
          <a:p>
            <a:pPr marL="1085850" marR="0" lvl="2" indent="-228600" algn="l" rtl="0">
              <a:lnSpc>
                <a:spcPct val="90000"/>
              </a:lnSpc>
              <a:spcBef>
                <a:spcPts val="630"/>
              </a:spcBef>
              <a:spcAft>
                <a:spcPts val="0"/>
              </a:spcAft>
              <a:buClr>
                <a:srgbClr val="009900"/>
              </a:buClr>
              <a:buSzPts val="1350"/>
              <a:buFont typeface="Arimo"/>
              <a:buChar char="4"/>
            </a:pPr>
            <a:r>
              <a:rPr lang="en-US" sz="1800" b="1" i="0" u="none" strike="noStrike" cap="none">
                <a:solidFill>
                  <a:srgbClr val="3366FF"/>
                </a:solidFill>
                <a:latin typeface="Helvetica Neue"/>
                <a:ea typeface="Helvetica Neue"/>
                <a:cs typeface="Helvetica Neue"/>
                <a:sym typeface="Helvetica Neue"/>
              </a:rPr>
              <a:t>Compute-server system </a:t>
            </a:r>
            <a:r>
              <a:rPr lang="en-US" sz="1800" b="0" i="0" u="none" strike="noStrike" cap="none">
                <a:solidFill>
                  <a:schemeClr val="dk1"/>
                </a:solidFill>
                <a:latin typeface="Helvetica Neue"/>
                <a:ea typeface="Helvetica Neue"/>
                <a:cs typeface="Helvetica Neue"/>
                <a:sym typeface="Helvetica Neue"/>
              </a:rPr>
              <a:t>provides an interface to client to request services (i.e., database)</a:t>
            </a:r>
            <a:endParaRPr/>
          </a:p>
          <a:p>
            <a:pPr marL="1085850" marR="0" lvl="2" indent="-228600" algn="l" rtl="0">
              <a:lnSpc>
                <a:spcPct val="90000"/>
              </a:lnSpc>
              <a:spcBef>
                <a:spcPts val="630"/>
              </a:spcBef>
              <a:spcAft>
                <a:spcPts val="0"/>
              </a:spcAft>
              <a:buClr>
                <a:srgbClr val="009900"/>
              </a:buClr>
              <a:buSzPts val="1350"/>
              <a:buFont typeface="Arimo"/>
              <a:buChar char="4"/>
            </a:pPr>
            <a:r>
              <a:rPr lang="en-US" sz="1800" b="1" i="0" u="none" strike="noStrike" cap="none">
                <a:solidFill>
                  <a:srgbClr val="3366FF"/>
                </a:solidFill>
                <a:latin typeface="Helvetica Neue"/>
                <a:ea typeface="Helvetica Neue"/>
                <a:cs typeface="Helvetica Neue"/>
                <a:sym typeface="Helvetica Neue"/>
              </a:rPr>
              <a:t>File-server system </a:t>
            </a:r>
            <a:r>
              <a:rPr lang="en-US" sz="1800" b="0" i="0" u="none" strike="noStrike" cap="none">
                <a:solidFill>
                  <a:schemeClr val="dk1"/>
                </a:solidFill>
                <a:latin typeface="Helvetica Neue"/>
                <a:ea typeface="Helvetica Neue"/>
                <a:cs typeface="Helvetica Neue"/>
                <a:sym typeface="Helvetica Neue"/>
              </a:rPr>
              <a:t>provides interface for clients to store and retrieve files</a:t>
            </a:r>
            <a:endParaRPr/>
          </a:p>
        </p:txBody>
      </p:sp>
      <p:pic>
        <p:nvPicPr>
          <p:cNvPr id="601" name="Google Shape;601;p43" descr="1_18.pdf"/>
          <p:cNvPicPr preferRelativeResize="0"/>
          <p:nvPr/>
        </p:nvPicPr>
        <p:blipFill rotWithShape="1">
          <a:blip r:embed="rId3">
            <a:alphaModFix/>
          </a:blip>
          <a:srcRect/>
          <a:stretch/>
        </p:blipFill>
        <p:spPr>
          <a:xfrm>
            <a:off x="2081212" y="3805237"/>
            <a:ext cx="4610100" cy="2005012"/>
          </a:xfrm>
          <a:prstGeom prst="rect">
            <a:avLst/>
          </a:prstGeom>
          <a:noFill/>
          <a:ln>
            <a:noFill/>
          </a:ln>
        </p:spPr>
      </p:pic>
      <p:sp>
        <p:nvSpPr>
          <p:cNvPr id="602" name="Google Shape;602;p43"/>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4"/>
          <p:cNvSpPr txBox="1">
            <a:spLocks noGrp="1"/>
          </p:cNvSpPr>
          <p:nvPr>
            <p:ph type="title" idx="4294967295"/>
          </p:nvPr>
        </p:nvSpPr>
        <p:spPr>
          <a:xfrm>
            <a:off x="157162" y="166687"/>
            <a:ext cx="89868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Computing Environments - Peer-to-Peer</a:t>
            </a:r>
            <a:endParaRPr/>
          </a:p>
        </p:txBody>
      </p:sp>
      <p:sp>
        <p:nvSpPr>
          <p:cNvPr id="608" name="Google Shape;608;p44"/>
          <p:cNvSpPr txBox="1">
            <a:spLocks noGrp="1"/>
          </p:cNvSpPr>
          <p:nvPr>
            <p:ph type="body" idx="4294967295"/>
          </p:nvPr>
        </p:nvSpPr>
        <p:spPr>
          <a:xfrm>
            <a:off x="361950" y="996950"/>
            <a:ext cx="5534025"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Another model of distributed system</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P2P does not distinguish clients and servers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Instead all nodes are considered peers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May each act as client, server or both</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Node must join P2P network</a:t>
            </a:r>
            <a:endParaRPr/>
          </a:p>
          <a:p>
            <a:pPr marL="1143000" marR="0" lvl="2"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Registers its service with central lookup service on network, or</a:t>
            </a:r>
            <a:endParaRPr/>
          </a:p>
          <a:p>
            <a:pPr marL="1143000" marR="0" lvl="2"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Broadcast request for service and respond to requests for service via </a:t>
            </a:r>
            <a:r>
              <a:rPr lang="en-US" sz="1800" b="1" i="1" u="none" strike="noStrike" cap="none">
                <a:solidFill>
                  <a:schemeClr val="dk1"/>
                </a:solidFill>
                <a:latin typeface="Arial"/>
                <a:ea typeface="Arial"/>
                <a:cs typeface="Arial"/>
                <a:sym typeface="Arial"/>
              </a:rPr>
              <a:t>discovery protocol</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Examples include</a:t>
            </a:r>
            <a:r>
              <a:rPr lang="en-US" sz="2000" b="0" i="1"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Napster</a:t>
            </a:r>
            <a:r>
              <a:rPr lang="en-US" sz="2000" b="0" i="1"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and</a:t>
            </a:r>
            <a:r>
              <a:rPr lang="en-US" sz="2000" b="0" i="1"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Gnutella</a:t>
            </a:r>
            <a:r>
              <a:rPr lang="en-US" sz="2000" b="0" i="1" u="none" strike="noStrike" cap="none">
                <a:solidFill>
                  <a:schemeClr val="dk1"/>
                </a:solidFill>
                <a:latin typeface="Arial"/>
                <a:ea typeface="Arial"/>
                <a:cs typeface="Arial"/>
                <a:sym typeface="Arial"/>
              </a:rPr>
              <a:t>, </a:t>
            </a:r>
            <a:r>
              <a:rPr lang="en-US" sz="2000" b="1" i="0" u="none" strike="noStrike" cap="none">
                <a:solidFill>
                  <a:srgbClr val="3366FF"/>
                </a:solidFill>
                <a:latin typeface="Arial"/>
                <a:ea typeface="Arial"/>
                <a:cs typeface="Arial"/>
                <a:sym typeface="Arial"/>
              </a:rPr>
              <a:t>Voice over IP </a:t>
            </a:r>
            <a:r>
              <a:rPr lang="en-US" sz="2000" b="0" i="0" u="none" strike="noStrike" cap="none">
                <a:solidFill>
                  <a:schemeClr val="dk1"/>
                </a:solidFill>
                <a:latin typeface="Arial"/>
                <a:ea typeface="Arial"/>
                <a:cs typeface="Arial"/>
                <a:sym typeface="Arial"/>
              </a:rPr>
              <a:t>(</a:t>
            </a:r>
            <a:r>
              <a:rPr lang="en-US" sz="2000" b="1" i="0" u="none" strike="noStrike" cap="none">
                <a:solidFill>
                  <a:srgbClr val="3366FF"/>
                </a:solidFill>
                <a:latin typeface="Arial"/>
                <a:ea typeface="Arial"/>
                <a:cs typeface="Arial"/>
                <a:sym typeface="Arial"/>
              </a:rPr>
              <a:t>VoIP</a:t>
            </a:r>
            <a:r>
              <a:rPr lang="en-US" sz="2000" b="0" i="0" u="none" strike="noStrike" cap="none">
                <a:solidFill>
                  <a:schemeClr val="dk1"/>
                </a:solidFill>
                <a:latin typeface="Arial"/>
                <a:ea typeface="Arial"/>
                <a:cs typeface="Arial"/>
                <a:sym typeface="Arial"/>
              </a:rPr>
              <a:t>)</a:t>
            </a:r>
            <a:r>
              <a:rPr lang="en-US" sz="2000" b="0" i="1"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such as Skype </a:t>
            </a:r>
            <a:endParaRPr/>
          </a:p>
        </p:txBody>
      </p:sp>
      <p:pic>
        <p:nvPicPr>
          <p:cNvPr id="609" name="Google Shape;609;p44" descr="1_19.pdf"/>
          <p:cNvPicPr preferRelativeResize="0"/>
          <p:nvPr/>
        </p:nvPicPr>
        <p:blipFill rotWithShape="1">
          <a:blip r:embed="rId3">
            <a:alphaModFix/>
          </a:blip>
          <a:srcRect/>
          <a:stretch/>
        </p:blipFill>
        <p:spPr>
          <a:xfrm>
            <a:off x="6059487" y="1984375"/>
            <a:ext cx="2668587" cy="2027237"/>
          </a:xfrm>
          <a:prstGeom prst="rect">
            <a:avLst/>
          </a:prstGeom>
          <a:noFill/>
          <a:ln>
            <a:noFill/>
          </a:ln>
        </p:spPr>
      </p:pic>
      <p:sp>
        <p:nvSpPr>
          <p:cNvPr id="610" name="Google Shape;610;p44"/>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45"/>
          <p:cNvSpPr txBox="1">
            <a:spLocks noGrp="1"/>
          </p:cNvSpPr>
          <p:nvPr>
            <p:ph type="title" idx="4294967295"/>
          </p:nvPr>
        </p:nvSpPr>
        <p:spPr>
          <a:xfrm>
            <a:off x="188912" y="166687"/>
            <a:ext cx="895508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Computing Environments - Virtualization</a:t>
            </a:r>
            <a:endParaRPr/>
          </a:p>
        </p:txBody>
      </p:sp>
      <p:sp>
        <p:nvSpPr>
          <p:cNvPr id="616" name="Google Shape;616;p45"/>
          <p:cNvSpPr txBox="1">
            <a:spLocks noGrp="1"/>
          </p:cNvSpPr>
          <p:nvPr>
            <p:ph type="body" idx="4294967295"/>
          </p:nvPr>
        </p:nvSpPr>
        <p:spPr>
          <a:xfrm>
            <a:off x="377825" y="1233487"/>
            <a:ext cx="7362825"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Allows operating systems to run applications within other OSes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Vast and growing industry</a:t>
            </a:r>
            <a:endParaRPr sz="700" b="0" i="0" u="none" strike="noStrike" cap="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rgbClr val="3366FF"/>
              </a:buClr>
              <a:buSzPts val="2400"/>
              <a:buFont typeface="Arial"/>
              <a:buChar char="•"/>
            </a:pPr>
            <a:r>
              <a:rPr lang="en-US" sz="2400" b="1" i="0" u="none">
                <a:solidFill>
                  <a:srgbClr val="3366FF"/>
                </a:solidFill>
                <a:latin typeface="Arial"/>
                <a:ea typeface="Arial"/>
                <a:cs typeface="Arial"/>
                <a:sym typeface="Arial"/>
              </a:rPr>
              <a:t>Emulation</a:t>
            </a:r>
            <a:r>
              <a:rPr lang="en-US" sz="2400" b="0" i="0" u="none">
                <a:solidFill>
                  <a:schemeClr val="dk1"/>
                </a:solidFill>
                <a:latin typeface="Arial"/>
                <a:ea typeface="Arial"/>
                <a:cs typeface="Arial"/>
                <a:sym typeface="Arial"/>
              </a:rPr>
              <a:t> used when source CPU type different from target type (i.e. PowerPC to Intel x86)</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Generally slowest method</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When computer language not compiled to native code – </a:t>
            </a:r>
            <a:r>
              <a:rPr lang="en-US" sz="2000" b="1" i="0" u="none" strike="noStrike" cap="none">
                <a:solidFill>
                  <a:srgbClr val="3366FF"/>
                </a:solidFill>
                <a:latin typeface="Arial"/>
                <a:ea typeface="Arial"/>
                <a:cs typeface="Arial"/>
                <a:sym typeface="Arial"/>
              </a:rPr>
              <a:t>Interpretation</a:t>
            </a:r>
            <a:endParaRPr/>
          </a:p>
          <a:p>
            <a:pPr marL="228600" marR="0" lvl="0" indent="-228600" algn="l" rtl="0">
              <a:lnSpc>
                <a:spcPct val="90000"/>
              </a:lnSpc>
              <a:spcBef>
                <a:spcPts val="1000"/>
              </a:spcBef>
              <a:spcAft>
                <a:spcPts val="0"/>
              </a:spcAft>
              <a:buClr>
                <a:srgbClr val="3366FF"/>
              </a:buClr>
              <a:buSzPts val="2400"/>
              <a:buFont typeface="Arial"/>
              <a:buChar char="•"/>
            </a:pPr>
            <a:r>
              <a:rPr lang="en-US" sz="2400" b="1" i="0" u="none">
                <a:solidFill>
                  <a:srgbClr val="3366FF"/>
                </a:solidFill>
                <a:latin typeface="Arial"/>
                <a:ea typeface="Arial"/>
                <a:cs typeface="Arial"/>
                <a:sym typeface="Arial"/>
              </a:rPr>
              <a:t>Virtualization</a:t>
            </a:r>
            <a:r>
              <a:rPr lang="en-US" sz="2400" b="0" i="0" u="none">
                <a:solidFill>
                  <a:schemeClr val="dk1"/>
                </a:solidFill>
                <a:latin typeface="Arial"/>
                <a:ea typeface="Arial"/>
                <a:cs typeface="Arial"/>
                <a:sym typeface="Arial"/>
              </a:rPr>
              <a:t> – OS natively compiled for CPU, running </a:t>
            </a:r>
            <a:r>
              <a:rPr lang="en-US" sz="2400" b="1" i="0" u="none">
                <a:solidFill>
                  <a:srgbClr val="3366FF"/>
                </a:solidFill>
                <a:latin typeface="Arial"/>
                <a:ea typeface="Arial"/>
                <a:cs typeface="Arial"/>
                <a:sym typeface="Arial"/>
              </a:rPr>
              <a:t>guest</a:t>
            </a:r>
            <a:r>
              <a:rPr lang="en-US" sz="2400" b="0" i="0" u="none">
                <a:solidFill>
                  <a:schemeClr val="dk1"/>
                </a:solidFill>
                <a:latin typeface="Arial"/>
                <a:ea typeface="Arial"/>
                <a:cs typeface="Arial"/>
                <a:sym typeface="Arial"/>
              </a:rPr>
              <a:t> OSes  also natively compiled </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Consider VMware running WinXP guests, each running applications, all on native WinXP </a:t>
            </a:r>
            <a:r>
              <a:rPr lang="en-US" sz="2000" b="1" i="0" u="none" strike="noStrike" cap="none">
                <a:solidFill>
                  <a:srgbClr val="3366FF"/>
                </a:solidFill>
                <a:latin typeface="Arial"/>
                <a:ea typeface="Arial"/>
                <a:cs typeface="Arial"/>
                <a:sym typeface="Arial"/>
              </a:rPr>
              <a:t>host</a:t>
            </a:r>
            <a:r>
              <a:rPr lang="en-US" sz="2000" b="0" i="0" u="none" strike="noStrike" cap="none">
                <a:solidFill>
                  <a:schemeClr val="dk1"/>
                </a:solidFill>
                <a:latin typeface="Arial"/>
                <a:ea typeface="Arial"/>
                <a:cs typeface="Arial"/>
                <a:sym typeface="Arial"/>
              </a:rPr>
              <a:t> OS</a:t>
            </a:r>
            <a:endParaRPr/>
          </a:p>
          <a:p>
            <a:pPr marL="685800" marR="0" lvl="1" indent="-228600" algn="l" rtl="0">
              <a:lnSpc>
                <a:spcPct val="90000"/>
              </a:lnSpc>
              <a:spcBef>
                <a:spcPts val="500"/>
              </a:spcBef>
              <a:spcAft>
                <a:spcPts val="0"/>
              </a:spcAft>
              <a:buClr>
                <a:srgbClr val="3366FF"/>
              </a:buClr>
              <a:buSzPts val="2000"/>
              <a:buFont typeface="Arial"/>
              <a:buChar char="•"/>
            </a:pPr>
            <a:r>
              <a:rPr lang="en-US" sz="2000" b="1" i="0" u="none" strike="noStrike" cap="none">
                <a:solidFill>
                  <a:srgbClr val="3366FF"/>
                </a:solidFill>
                <a:latin typeface="Arial"/>
                <a:ea typeface="Arial"/>
                <a:cs typeface="Arial"/>
                <a:sym typeface="Arial"/>
              </a:rPr>
              <a:t>VMM</a:t>
            </a:r>
            <a:r>
              <a:rPr lang="en-US" sz="2000" b="0" i="0" u="none" strike="noStrike" cap="none">
                <a:solidFill>
                  <a:schemeClr val="dk1"/>
                </a:solidFill>
                <a:latin typeface="Arial"/>
                <a:ea typeface="Arial"/>
                <a:cs typeface="Arial"/>
                <a:sym typeface="Arial"/>
              </a:rPr>
              <a:t> (virtual machine Manager) provides virtualization services</a:t>
            </a:r>
            <a:endParaRPr/>
          </a:p>
        </p:txBody>
      </p:sp>
      <p:sp>
        <p:nvSpPr>
          <p:cNvPr id="617" name="Google Shape;617;p45"/>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6"/>
          <p:cNvSpPr txBox="1">
            <a:spLocks noGrp="1"/>
          </p:cNvSpPr>
          <p:nvPr>
            <p:ph type="title" idx="4294967295"/>
          </p:nvPr>
        </p:nvSpPr>
        <p:spPr>
          <a:xfrm>
            <a:off x="284162" y="150812"/>
            <a:ext cx="88598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Computing Environments - Virtualization</a:t>
            </a:r>
            <a:endParaRPr/>
          </a:p>
        </p:txBody>
      </p:sp>
      <p:sp>
        <p:nvSpPr>
          <p:cNvPr id="623" name="Google Shape;623;p46"/>
          <p:cNvSpPr txBox="1">
            <a:spLocks noGrp="1"/>
          </p:cNvSpPr>
          <p:nvPr>
            <p:ph type="body" idx="4294967295"/>
          </p:nvPr>
        </p:nvSpPr>
        <p:spPr>
          <a:xfrm>
            <a:off x="0" y="1233487"/>
            <a:ext cx="7061200"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Use cases involve laptops and desktops running multiple OSes for exploration or compatibility</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Apple laptop running Mac OS X host, Windows as a guest</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Developing apps for multiple OSes without having multiple systems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QA testing applications without having multiple systems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Executing and managing compute environments within data centers</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VMM can run natively, in which case they are also the host</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There is no general purpose host then (VMware ESX and Citrix XenServer)</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624" name="Google Shape;624;p46"/>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47"/>
          <p:cNvSpPr txBox="1">
            <a:spLocks noGrp="1"/>
          </p:cNvSpPr>
          <p:nvPr>
            <p:ph type="title" idx="4294967295"/>
          </p:nvPr>
        </p:nvSpPr>
        <p:spPr>
          <a:xfrm>
            <a:off x="284162" y="136525"/>
            <a:ext cx="8859837"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Computing Environments - Virtualization</a:t>
            </a:r>
            <a:endParaRPr/>
          </a:p>
        </p:txBody>
      </p:sp>
      <p:pic>
        <p:nvPicPr>
          <p:cNvPr id="630" name="Google Shape;630;p47" descr="1_20.pdf"/>
          <p:cNvPicPr preferRelativeResize="0"/>
          <p:nvPr/>
        </p:nvPicPr>
        <p:blipFill rotWithShape="1">
          <a:blip r:embed="rId3">
            <a:alphaModFix/>
          </a:blip>
          <a:srcRect/>
          <a:stretch/>
        </p:blipFill>
        <p:spPr>
          <a:xfrm>
            <a:off x="1408112" y="1554162"/>
            <a:ext cx="6396037" cy="4338637"/>
          </a:xfrm>
          <a:prstGeom prst="rect">
            <a:avLst/>
          </a:prstGeom>
          <a:noFill/>
          <a:ln>
            <a:noFill/>
          </a:ln>
        </p:spPr>
      </p:pic>
      <p:sp>
        <p:nvSpPr>
          <p:cNvPr id="631" name="Google Shape;631;p47"/>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8"/>
          <p:cNvSpPr txBox="1">
            <a:spLocks noGrp="1"/>
          </p:cNvSpPr>
          <p:nvPr>
            <p:ph type="title" idx="4294967295"/>
          </p:nvPr>
        </p:nvSpPr>
        <p:spPr>
          <a:xfrm>
            <a:off x="204787" y="114300"/>
            <a:ext cx="893921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Computing Environments – Cloud Computing</a:t>
            </a:r>
            <a:endParaRPr/>
          </a:p>
        </p:txBody>
      </p:sp>
      <p:sp>
        <p:nvSpPr>
          <p:cNvPr id="637" name="Google Shape;637;p48"/>
          <p:cNvSpPr txBox="1">
            <a:spLocks noGrp="1"/>
          </p:cNvSpPr>
          <p:nvPr>
            <p:ph type="body" idx="4294967295"/>
          </p:nvPr>
        </p:nvSpPr>
        <p:spPr>
          <a:xfrm>
            <a:off x="0" y="1060450"/>
            <a:ext cx="7439025" cy="5103812"/>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Delivers computing, storage, even apps as a service across a network</a:t>
            </a:r>
            <a:endParaRPr/>
          </a:p>
          <a:p>
            <a:pPr marL="228600" marR="0" lvl="0" indent="-228600" algn="l" rtl="0">
              <a:lnSpc>
                <a:spcPct val="90000"/>
              </a:lnSpc>
              <a:spcBef>
                <a:spcPts val="100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Logical extension of virtualization because it uses virtualization as the base for it functionality.</a:t>
            </a:r>
            <a:endParaRPr/>
          </a:p>
          <a:p>
            <a:pPr marL="685800" marR="0" lvl="1"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Amazon </a:t>
            </a:r>
            <a:r>
              <a:rPr lang="en-US" sz="1600" b="1" i="0" u="none" strike="noStrike" cap="none">
                <a:solidFill>
                  <a:srgbClr val="3366FF"/>
                </a:solidFill>
                <a:latin typeface="Arial"/>
                <a:ea typeface="Arial"/>
                <a:cs typeface="Arial"/>
                <a:sym typeface="Arial"/>
              </a:rPr>
              <a:t>EC2</a:t>
            </a:r>
            <a:r>
              <a:rPr lang="en-US" sz="1600" b="0" i="0" u="none" strike="noStrike" cap="none">
                <a:solidFill>
                  <a:schemeClr val="dk1"/>
                </a:solidFill>
                <a:latin typeface="Arial"/>
                <a:ea typeface="Arial"/>
                <a:cs typeface="Arial"/>
                <a:sym typeface="Arial"/>
              </a:rPr>
              <a:t>  has thousands of servers, millions of virtual machines, petabytes of storage available across the Internet, pay based on usage</a:t>
            </a:r>
            <a:endParaRPr/>
          </a:p>
          <a:p>
            <a:pPr marL="228600" marR="0" lvl="0" indent="-228600" algn="l" rtl="0">
              <a:lnSpc>
                <a:spcPct val="90000"/>
              </a:lnSpc>
              <a:spcBef>
                <a:spcPts val="100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Many types</a:t>
            </a:r>
            <a:endParaRPr/>
          </a:p>
          <a:p>
            <a:pPr marL="685800" marR="0" lvl="1" indent="-228600" algn="l" rtl="0">
              <a:lnSpc>
                <a:spcPct val="90000"/>
              </a:lnSpc>
              <a:spcBef>
                <a:spcPts val="500"/>
              </a:spcBef>
              <a:spcAft>
                <a:spcPts val="0"/>
              </a:spcAft>
              <a:buClr>
                <a:srgbClr val="3366FF"/>
              </a:buClr>
              <a:buSzPts val="1600"/>
              <a:buFont typeface="Arial"/>
              <a:buChar char="•"/>
            </a:pPr>
            <a:r>
              <a:rPr lang="en-US" sz="1600" b="1" i="0" u="none" strike="noStrike" cap="none">
                <a:solidFill>
                  <a:srgbClr val="3366FF"/>
                </a:solidFill>
                <a:latin typeface="Arial"/>
                <a:ea typeface="Arial"/>
                <a:cs typeface="Arial"/>
                <a:sym typeface="Arial"/>
              </a:rPr>
              <a:t>Public cloud </a:t>
            </a:r>
            <a:r>
              <a:rPr lang="en-US" sz="1600" b="0" i="0" u="none" strike="noStrike" cap="none">
                <a:solidFill>
                  <a:schemeClr val="dk1"/>
                </a:solidFill>
                <a:latin typeface="Arial"/>
                <a:ea typeface="Arial"/>
                <a:cs typeface="Arial"/>
                <a:sym typeface="Arial"/>
              </a:rPr>
              <a:t>– available via Internet to anyone willing to pay</a:t>
            </a:r>
            <a:endParaRPr/>
          </a:p>
          <a:p>
            <a:pPr marL="685800" marR="0" lvl="1" indent="-228600" algn="l" rtl="0">
              <a:lnSpc>
                <a:spcPct val="90000"/>
              </a:lnSpc>
              <a:spcBef>
                <a:spcPts val="500"/>
              </a:spcBef>
              <a:spcAft>
                <a:spcPts val="0"/>
              </a:spcAft>
              <a:buClr>
                <a:srgbClr val="3366FF"/>
              </a:buClr>
              <a:buSzPts val="1600"/>
              <a:buFont typeface="Arial"/>
              <a:buChar char="•"/>
            </a:pPr>
            <a:r>
              <a:rPr lang="en-US" sz="1600" b="1" i="0" u="none" strike="noStrike" cap="none">
                <a:solidFill>
                  <a:srgbClr val="3366FF"/>
                </a:solidFill>
                <a:latin typeface="Arial"/>
                <a:ea typeface="Arial"/>
                <a:cs typeface="Arial"/>
                <a:sym typeface="Arial"/>
              </a:rPr>
              <a:t>Private cloud </a:t>
            </a:r>
            <a:r>
              <a:rPr lang="en-US" sz="1600" b="0" i="0" u="none" strike="noStrike" cap="none">
                <a:solidFill>
                  <a:schemeClr val="dk1"/>
                </a:solidFill>
                <a:latin typeface="Arial"/>
                <a:ea typeface="Arial"/>
                <a:cs typeface="Arial"/>
                <a:sym typeface="Arial"/>
              </a:rPr>
              <a:t>– run by a company for the company’s own use</a:t>
            </a:r>
            <a:endParaRPr/>
          </a:p>
          <a:p>
            <a:pPr marL="685800" marR="0" lvl="1" indent="-228600" algn="l" rtl="0">
              <a:lnSpc>
                <a:spcPct val="90000"/>
              </a:lnSpc>
              <a:spcBef>
                <a:spcPts val="500"/>
              </a:spcBef>
              <a:spcAft>
                <a:spcPts val="0"/>
              </a:spcAft>
              <a:buClr>
                <a:srgbClr val="3366FF"/>
              </a:buClr>
              <a:buSzPts val="1600"/>
              <a:buFont typeface="Arial"/>
              <a:buChar char="•"/>
            </a:pPr>
            <a:r>
              <a:rPr lang="en-US" sz="1600" b="1" i="0" u="none" strike="noStrike" cap="none">
                <a:solidFill>
                  <a:srgbClr val="3366FF"/>
                </a:solidFill>
                <a:latin typeface="Arial"/>
                <a:ea typeface="Arial"/>
                <a:cs typeface="Arial"/>
                <a:sym typeface="Arial"/>
              </a:rPr>
              <a:t>Hybrid cloud </a:t>
            </a:r>
            <a:r>
              <a:rPr lang="en-US" sz="1600" b="0" i="0" u="none" strike="noStrike" cap="none">
                <a:solidFill>
                  <a:schemeClr val="dk1"/>
                </a:solidFill>
                <a:latin typeface="Arial"/>
                <a:ea typeface="Arial"/>
                <a:cs typeface="Arial"/>
                <a:sym typeface="Arial"/>
              </a:rPr>
              <a:t>– includes both public and private cloud components</a:t>
            </a:r>
            <a:endParaRPr/>
          </a:p>
          <a:p>
            <a:pPr marL="685800" marR="0" lvl="1"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Software as a Service (</a:t>
            </a:r>
            <a:r>
              <a:rPr lang="en-US" sz="1600" b="1" i="0" u="none" strike="noStrike" cap="none">
                <a:solidFill>
                  <a:srgbClr val="3366FF"/>
                </a:solidFill>
                <a:latin typeface="Arial"/>
                <a:ea typeface="Arial"/>
                <a:cs typeface="Arial"/>
                <a:sym typeface="Arial"/>
              </a:rPr>
              <a:t>SaaS</a:t>
            </a:r>
            <a:r>
              <a:rPr lang="en-US" sz="1600" b="0" i="0" u="none" strike="noStrike" cap="none">
                <a:solidFill>
                  <a:schemeClr val="dk1"/>
                </a:solidFill>
                <a:latin typeface="Arial"/>
                <a:ea typeface="Arial"/>
                <a:cs typeface="Arial"/>
                <a:sym typeface="Arial"/>
              </a:rPr>
              <a:t>) – one or more applications available via the Internet (i.e., word processor)</a:t>
            </a:r>
            <a:endParaRPr/>
          </a:p>
          <a:p>
            <a:pPr marL="685800" marR="0" lvl="1"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Platform as a Service (</a:t>
            </a:r>
            <a:r>
              <a:rPr lang="en-US" sz="1600" b="1" i="0" u="none" strike="noStrike" cap="none">
                <a:solidFill>
                  <a:srgbClr val="3366FF"/>
                </a:solidFill>
                <a:latin typeface="Arial"/>
                <a:ea typeface="Arial"/>
                <a:cs typeface="Arial"/>
                <a:sym typeface="Arial"/>
              </a:rPr>
              <a:t>PaaS</a:t>
            </a:r>
            <a:r>
              <a:rPr lang="en-US" sz="1600" b="0" i="0" u="none" strike="noStrike" cap="none">
                <a:solidFill>
                  <a:schemeClr val="dk1"/>
                </a:solidFill>
                <a:latin typeface="Arial"/>
                <a:ea typeface="Arial"/>
                <a:cs typeface="Arial"/>
                <a:sym typeface="Arial"/>
              </a:rPr>
              <a:t>) – software stack ready for application use via the Internet (i.e., a database server)</a:t>
            </a:r>
            <a:endParaRPr/>
          </a:p>
          <a:p>
            <a:pPr marL="685800" marR="0" lvl="1" indent="-228600" algn="l" rtl="0">
              <a:lnSpc>
                <a:spcPct val="90000"/>
              </a:lnSpc>
              <a:spcBef>
                <a:spcPts val="50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Infrastructure as a Service (</a:t>
            </a:r>
            <a:r>
              <a:rPr lang="en-US" sz="1600" b="1" i="0" u="none" strike="noStrike" cap="none">
                <a:solidFill>
                  <a:srgbClr val="3366FF"/>
                </a:solidFill>
                <a:latin typeface="Arial"/>
                <a:ea typeface="Arial"/>
                <a:cs typeface="Arial"/>
                <a:sym typeface="Arial"/>
              </a:rPr>
              <a:t>IaaS</a:t>
            </a:r>
            <a:r>
              <a:rPr lang="en-US" sz="1600" b="0" i="0" u="none" strike="noStrike" cap="none">
                <a:solidFill>
                  <a:schemeClr val="dk1"/>
                </a:solidFill>
                <a:latin typeface="Arial"/>
                <a:ea typeface="Arial"/>
                <a:cs typeface="Arial"/>
                <a:sym typeface="Arial"/>
              </a:rPr>
              <a:t>) – servers or storage available over Internet (i.e., storage available for backup use)</a:t>
            </a:r>
            <a:endParaRPr/>
          </a:p>
        </p:txBody>
      </p:sp>
      <p:sp>
        <p:nvSpPr>
          <p:cNvPr id="638" name="Google Shape;638;p48"/>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9"/>
          <p:cNvSpPr txBox="1">
            <a:spLocks noGrp="1"/>
          </p:cNvSpPr>
          <p:nvPr>
            <p:ph type="title" idx="4294967295"/>
          </p:nvPr>
        </p:nvSpPr>
        <p:spPr>
          <a:xfrm>
            <a:off x="1498600" y="73025"/>
            <a:ext cx="76454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Computing Environments – Cloud Computing</a:t>
            </a:r>
            <a:endParaRPr/>
          </a:p>
        </p:txBody>
      </p:sp>
      <p:sp>
        <p:nvSpPr>
          <p:cNvPr id="644" name="Google Shape;644;p49"/>
          <p:cNvSpPr txBox="1">
            <a:spLocks noGrp="1"/>
          </p:cNvSpPr>
          <p:nvPr>
            <p:ph type="body" idx="4294967295"/>
          </p:nvPr>
        </p:nvSpPr>
        <p:spPr>
          <a:xfrm>
            <a:off x="0" y="1092200"/>
            <a:ext cx="7154862" cy="15716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Cloud computing environments composed of traditional OSes, plus VMMs, plus cloud management tools</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Internet connectivity requires security like firewalls</a:t>
            </a:r>
            <a:endParaRPr sz="800" b="0" i="0" u="none" strike="noStrike" cap="none">
              <a:solidFill>
                <a:schemeClr val="dk1"/>
              </a:solidFill>
              <a:latin typeface="Arial"/>
              <a:ea typeface="Arial"/>
              <a:cs typeface="Arial"/>
              <a:sym typeface="Arial"/>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Load balancers spread traffic across multiple applications</a:t>
            </a:r>
            <a:endParaRPr/>
          </a:p>
        </p:txBody>
      </p:sp>
      <p:pic>
        <p:nvPicPr>
          <p:cNvPr id="645" name="Google Shape;645;p49" descr="1_21.pdf"/>
          <p:cNvPicPr preferRelativeResize="0"/>
          <p:nvPr/>
        </p:nvPicPr>
        <p:blipFill rotWithShape="1">
          <a:blip r:embed="rId3">
            <a:alphaModFix/>
          </a:blip>
          <a:srcRect/>
          <a:stretch/>
        </p:blipFill>
        <p:spPr>
          <a:xfrm>
            <a:off x="2427287" y="2800350"/>
            <a:ext cx="4119562" cy="3260725"/>
          </a:xfrm>
          <a:prstGeom prst="rect">
            <a:avLst/>
          </a:prstGeom>
          <a:noFill/>
          <a:ln>
            <a:noFill/>
          </a:ln>
        </p:spPr>
      </p:pic>
      <p:sp>
        <p:nvSpPr>
          <p:cNvPr id="646" name="Google Shape;646;p49"/>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
          <p:cNvSpPr txBox="1">
            <a:spLocks noGrp="1"/>
          </p:cNvSpPr>
          <p:nvPr>
            <p:ph type="title" idx="4294967295"/>
          </p:nvPr>
        </p:nvSpPr>
        <p:spPr>
          <a:xfrm>
            <a:off x="111125" y="182562"/>
            <a:ext cx="9032875"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600"/>
              <a:buFont typeface="Arial"/>
              <a:buNone/>
            </a:pPr>
            <a:r>
              <a:rPr lang="en-US" sz="3600" b="0" i="0" u="none" strike="noStrike" cap="none">
                <a:solidFill>
                  <a:schemeClr val="dk1"/>
                </a:solidFill>
                <a:latin typeface="Arial"/>
                <a:ea typeface="Arial"/>
                <a:cs typeface="Arial"/>
                <a:sym typeface="Arial"/>
              </a:rPr>
              <a:t>Computer System Structure</a:t>
            </a:r>
            <a:endParaRPr/>
          </a:p>
        </p:txBody>
      </p:sp>
      <p:sp>
        <p:nvSpPr>
          <p:cNvPr id="328" name="Google Shape;328;p5"/>
          <p:cNvSpPr txBox="1">
            <a:spLocks noGrp="1"/>
          </p:cNvSpPr>
          <p:nvPr>
            <p:ph type="body" idx="4294967295"/>
          </p:nvPr>
        </p:nvSpPr>
        <p:spPr>
          <a:xfrm>
            <a:off x="504825" y="968375"/>
            <a:ext cx="7351712" cy="44831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dirty="0">
                <a:solidFill>
                  <a:schemeClr val="dk1"/>
                </a:solidFill>
                <a:latin typeface="Arial"/>
                <a:ea typeface="Arial"/>
                <a:cs typeface="Arial"/>
                <a:sym typeface="Arial"/>
              </a:rPr>
              <a:t>Computer system can be divided into four components:</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Hardware – provides basic computing resources</a:t>
            </a:r>
            <a:endParaRPr dirty="0"/>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CPU, memory, I/O devices</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Operating system</a:t>
            </a:r>
            <a:endParaRPr dirty="0"/>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Controls and coordinates use of hardware among various applications and users</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Application programs – define the ways in which the system resources are used to solve the computing problems of the users</a:t>
            </a:r>
            <a:endParaRPr dirty="0"/>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Word processors, compilers, web browsers, database systems, video games</a:t>
            </a:r>
            <a:endParaRPr dirty="0"/>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Users</a:t>
            </a:r>
            <a:endParaRPr dirty="0"/>
          </a:p>
          <a:p>
            <a:pPr marL="1143000" marR="0" lvl="2" indent="-228600" algn="l" rtl="0">
              <a:lnSpc>
                <a:spcPct val="9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Arial"/>
                <a:ea typeface="Arial"/>
                <a:cs typeface="Arial"/>
                <a:sym typeface="Arial"/>
              </a:rPr>
              <a:t>People, machines, other computers</a:t>
            </a:r>
            <a:endParaRPr dirty="0"/>
          </a:p>
        </p:txBody>
      </p:sp>
      <p:sp>
        <p:nvSpPr>
          <p:cNvPr id="329" name="Google Shape;329;p5"/>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0"/>
          <p:cNvSpPr txBox="1">
            <a:spLocks noGrp="1"/>
          </p:cNvSpPr>
          <p:nvPr>
            <p:ph type="title" idx="4294967295"/>
          </p:nvPr>
        </p:nvSpPr>
        <p:spPr>
          <a:xfrm>
            <a:off x="173037" y="136525"/>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Computing Environments – </a:t>
            </a:r>
            <a:br>
              <a:rPr lang="en-US" sz="2000" b="1" i="0" u="none" strike="noStrike" cap="none">
                <a:solidFill>
                  <a:schemeClr val="dk1"/>
                </a:solidFill>
                <a:latin typeface="Arial"/>
                <a:ea typeface="Arial"/>
                <a:cs typeface="Arial"/>
                <a:sym typeface="Arial"/>
              </a:rPr>
            </a:br>
            <a:r>
              <a:rPr lang="en-US" sz="2000" b="1" i="0" u="none" strike="noStrike" cap="none">
                <a:solidFill>
                  <a:schemeClr val="dk1"/>
                </a:solidFill>
                <a:latin typeface="Arial"/>
                <a:ea typeface="Arial"/>
                <a:cs typeface="Arial"/>
                <a:sym typeface="Arial"/>
              </a:rPr>
              <a:t>Real-Time Embedded Systems</a:t>
            </a:r>
            <a:endParaRPr/>
          </a:p>
        </p:txBody>
      </p:sp>
      <p:sp>
        <p:nvSpPr>
          <p:cNvPr id="652" name="Google Shape;652;p50"/>
          <p:cNvSpPr txBox="1">
            <a:spLocks noGrp="1"/>
          </p:cNvSpPr>
          <p:nvPr>
            <p:ph type="body" idx="4294967295"/>
          </p:nvPr>
        </p:nvSpPr>
        <p:spPr>
          <a:xfrm>
            <a:off x="425450" y="1154112"/>
            <a:ext cx="6819900"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Real-time embedded systems most prevalent form of computers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Vary considerable, special purpose, limited purpose OS,    </a:t>
            </a:r>
            <a:r>
              <a:rPr lang="en-US" sz="2000" b="1" i="0" u="none" strike="noStrike" cap="none">
                <a:solidFill>
                  <a:srgbClr val="3366FF"/>
                </a:solidFill>
                <a:latin typeface="Arial"/>
                <a:ea typeface="Arial"/>
                <a:cs typeface="Arial"/>
                <a:sym typeface="Arial"/>
              </a:rPr>
              <a:t>real-time OS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Use expanding</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Many other special computing environments as well</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Some have OSes, some perform tasks without an OS</a:t>
            </a:r>
            <a:endParaRPr/>
          </a:p>
          <a:p>
            <a:pPr marL="228600" marR="0" lvl="0" indent="-228600" algn="l" rtl="0">
              <a:lnSpc>
                <a:spcPct val="90000"/>
              </a:lnSpc>
              <a:spcBef>
                <a:spcPts val="10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Real-time OS has well-defined fixed time constraints</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Processing </a:t>
            </a:r>
            <a:r>
              <a:rPr lang="en-US" sz="2000" b="1" i="1" u="none" strike="noStrike" cap="none">
                <a:solidFill>
                  <a:schemeClr val="dk1"/>
                </a:solidFill>
                <a:latin typeface="Arial"/>
                <a:ea typeface="Arial"/>
                <a:cs typeface="Arial"/>
                <a:sym typeface="Arial"/>
              </a:rPr>
              <a:t>must</a:t>
            </a:r>
            <a:r>
              <a:rPr lang="en-US" sz="2000" b="0" i="0" u="none" strike="noStrike" cap="none">
                <a:solidFill>
                  <a:schemeClr val="dk1"/>
                </a:solidFill>
                <a:latin typeface="Arial"/>
                <a:ea typeface="Arial"/>
                <a:cs typeface="Arial"/>
                <a:sym typeface="Arial"/>
              </a:rPr>
              <a:t> be done within constraint</a:t>
            </a:r>
            <a:endParaRPr/>
          </a:p>
          <a:p>
            <a:pPr marL="685800" marR="0" lvl="1" indent="-228600" algn="l" rtl="0">
              <a:lnSpc>
                <a:spcPct val="90000"/>
              </a:lnSpc>
              <a:spcBef>
                <a:spcPts val="500"/>
              </a:spcBef>
              <a:spcAft>
                <a:spcPts val="0"/>
              </a:spcAft>
              <a:buClr>
                <a:schemeClr val="dk1"/>
              </a:buClr>
              <a:buSzPts val="2000"/>
              <a:buFont typeface="Arial"/>
              <a:buChar char="•"/>
            </a:pPr>
            <a:r>
              <a:rPr lang="en-US" sz="2000" b="0" i="0" u="none" strike="noStrike" cap="none">
                <a:solidFill>
                  <a:schemeClr val="dk1"/>
                </a:solidFill>
                <a:latin typeface="Arial"/>
                <a:ea typeface="Arial"/>
                <a:cs typeface="Arial"/>
                <a:sym typeface="Arial"/>
              </a:rPr>
              <a:t>Correct operation only if constraints met</a:t>
            </a:r>
            <a:endParaRPr/>
          </a:p>
          <a:p>
            <a:pPr marL="228600" marR="0" lvl="0" indent="-101600" algn="l" rtl="0">
              <a:lnSpc>
                <a:spcPct val="90000"/>
              </a:lnSpc>
              <a:spcBef>
                <a:spcPts val="10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653" name="Google Shape;653;p50"/>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51"/>
          <p:cNvSpPr txBox="1">
            <a:spLocks noGrp="1"/>
          </p:cNvSpPr>
          <p:nvPr>
            <p:ph type="title" idx="4294967295"/>
          </p:nvPr>
        </p:nvSpPr>
        <p:spPr>
          <a:xfrm>
            <a:off x="268287" y="127000"/>
            <a:ext cx="887571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Open-Source Operating Systems</a:t>
            </a:r>
            <a:endParaRPr/>
          </a:p>
        </p:txBody>
      </p:sp>
      <p:sp>
        <p:nvSpPr>
          <p:cNvPr id="659" name="Google Shape;659;p51"/>
          <p:cNvSpPr txBox="1">
            <a:spLocks noGrp="1"/>
          </p:cNvSpPr>
          <p:nvPr>
            <p:ph type="body" idx="4294967295"/>
          </p:nvPr>
        </p:nvSpPr>
        <p:spPr>
          <a:xfrm>
            <a:off x="0" y="1233487"/>
            <a:ext cx="7186612"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Operating systems made available in source-code format rather than just binary </a:t>
            </a:r>
            <a:r>
              <a:rPr lang="en-US" sz="2000" b="1" i="0" u="none">
                <a:solidFill>
                  <a:srgbClr val="3366FF"/>
                </a:solidFill>
                <a:latin typeface="Arial"/>
                <a:ea typeface="Arial"/>
                <a:cs typeface="Arial"/>
                <a:sym typeface="Arial"/>
              </a:rPr>
              <a:t>closed-source</a:t>
            </a:r>
            <a:endParaRPr sz="600" b="1" i="0" u="none">
              <a:solidFill>
                <a:srgbClr val="3366FF"/>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Counter to the </a:t>
            </a:r>
            <a:r>
              <a:rPr lang="en-US" sz="2000" b="1" i="0" u="none">
                <a:solidFill>
                  <a:srgbClr val="3366FF"/>
                </a:solidFill>
                <a:latin typeface="Arial"/>
                <a:ea typeface="Arial"/>
                <a:cs typeface="Arial"/>
                <a:sym typeface="Arial"/>
              </a:rPr>
              <a:t>copy protection</a:t>
            </a:r>
            <a:r>
              <a:rPr lang="en-US" sz="2000" b="0" i="0" u="none">
                <a:solidFill>
                  <a:srgbClr val="3366FF"/>
                </a:solidFill>
                <a:latin typeface="Arial"/>
                <a:ea typeface="Arial"/>
                <a:cs typeface="Arial"/>
                <a:sym typeface="Arial"/>
              </a:rPr>
              <a:t> </a:t>
            </a:r>
            <a:r>
              <a:rPr lang="en-US" sz="2000" b="0" i="0" u="none">
                <a:solidFill>
                  <a:srgbClr val="000000"/>
                </a:solidFill>
                <a:latin typeface="Arial"/>
                <a:ea typeface="Arial"/>
                <a:cs typeface="Arial"/>
                <a:sym typeface="Arial"/>
              </a:rPr>
              <a:t>and </a:t>
            </a:r>
            <a:r>
              <a:rPr lang="en-US" sz="2000" b="1" i="0" u="none">
                <a:solidFill>
                  <a:srgbClr val="3366FF"/>
                </a:solidFill>
                <a:latin typeface="Arial"/>
                <a:ea typeface="Arial"/>
                <a:cs typeface="Arial"/>
                <a:sym typeface="Arial"/>
              </a:rPr>
              <a:t>Digital Rights Management (DRM)</a:t>
            </a:r>
            <a:r>
              <a:rPr lang="en-US" sz="2000" b="0" i="0" u="none">
                <a:solidFill>
                  <a:srgbClr val="3366FF"/>
                </a:solidFill>
                <a:latin typeface="Arial"/>
                <a:ea typeface="Arial"/>
                <a:cs typeface="Arial"/>
                <a:sym typeface="Arial"/>
              </a:rPr>
              <a:t> </a:t>
            </a:r>
            <a:r>
              <a:rPr lang="en-US" sz="2000" b="0" i="0" u="none">
                <a:solidFill>
                  <a:srgbClr val="000000"/>
                </a:solidFill>
                <a:latin typeface="Arial"/>
                <a:ea typeface="Arial"/>
                <a:cs typeface="Arial"/>
                <a:sym typeface="Arial"/>
              </a:rPr>
              <a:t>movement</a:t>
            </a:r>
            <a:endParaRPr sz="600" b="0" i="0" u="none">
              <a:solidFill>
                <a:srgbClr val="000000"/>
              </a:solidFill>
              <a:latin typeface="Arial"/>
              <a:ea typeface="Arial"/>
              <a:cs typeface="Arial"/>
              <a:sym typeface="Arial"/>
            </a:endParaRPr>
          </a:p>
          <a:p>
            <a:pPr marL="228600" marR="0" lvl="0" indent="-228600" algn="l" rtl="0">
              <a:lnSpc>
                <a:spcPct val="90000"/>
              </a:lnSpc>
              <a:spcBef>
                <a:spcPts val="10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Started by </a:t>
            </a:r>
            <a:r>
              <a:rPr lang="en-US" sz="2000" b="1" i="0" u="none">
                <a:solidFill>
                  <a:srgbClr val="3366FF"/>
                </a:solidFill>
                <a:latin typeface="Arial"/>
                <a:ea typeface="Arial"/>
                <a:cs typeface="Arial"/>
                <a:sym typeface="Arial"/>
              </a:rPr>
              <a:t>Free Software Foundation (FSF)</a:t>
            </a:r>
            <a:r>
              <a:rPr lang="en-US" sz="2000" b="0" i="0" u="none">
                <a:solidFill>
                  <a:srgbClr val="000000"/>
                </a:solidFill>
                <a:latin typeface="Arial"/>
                <a:ea typeface="Arial"/>
                <a:cs typeface="Arial"/>
                <a:sym typeface="Arial"/>
              </a:rPr>
              <a:t>, which has “copyleft” </a:t>
            </a:r>
            <a:r>
              <a:rPr lang="en-US" sz="2000" b="1" i="0" u="none">
                <a:solidFill>
                  <a:srgbClr val="3366FF"/>
                </a:solidFill>
                <a:latin typeface="Arial"/>
                <a:ea typeface="Arial"/>
                <a:cs typeface="Arial"/>
                <a:sym typeface="Arial"/>
              </a:rPr>
              <a:t>GNU Public License (GPL)</a:t>
            </a:r>
            <a:endParaRPr sz="600" b="1" i="0" u="none">
              <a:solidFill>
                <a:srgbClr val="3366FF"/>
              </a:solidFill>
              <a:latin typeface="Arial"/>
              <a:ea typeface="Arial"/>
              <a:cs typeface="Arial"/>
              <a:sym typeface="Arial"/>
            </a:endParaRPr>
          </a:p>
          <a:p>
            <a:pPr marL="228600" marR="0" lvl="0" indent="-228600" algn="l" rtl="0">
              <a:lnSpc>
                <a:spcPct val="90000"/>
              </a:lnSpc>
              <a:spcBef>
                <a:spcPts val="10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Examples include </a:t>
            </a:r>
            <a:r>
              <a:rPr lang="en-US" sz="2000" b="1" i="0" u="none">
                <a:solidFill>
                  <a:srgbClr val="3366FF"/>
                </a:solidFill>
                <a:latin typeface="Arial"/>
                <a:ea typeface="Arial"/>
                <a:cs typeface="Arial"/>
                <a:sym typeface="Arial"/>
              </a:rPr>
              <a:t>GNU/Linux</a:t>
            </a:r>
            <a:r>
              <a:rPr lang="en-US" sz="2000" b="0" i="0" u="none">
                <a:solidFill>
                  <a:schemeClr val="dk1"/>
                </a:solidFill>
                <a:latin typeface="Arial"/>
                <a:ea typeface="Arial"/>
                <a:cs typeface="Arial"/>
                <a:sym typeface="Arial"/>
              </a:rPr>
              <a:t> and </a:t>
            </a:r>
            <a:r>
              <a:rPr lang="en-US" sz="2000" b="1" i="0" u="none">
                <a:solidFill>
                  <a:srgbClr val="3366FF"/>
                </a:solidFill>
                <a:latin typeface="Arial"/>
                <a:ea typeface="Arial"/>
                <a:cs typeface="Arial"/>
                <a:sym typeface="Arial"/>
              </a:rPr>
              <a:t>BSD UNIX</a:t>
            </a:r>
            <a:r>
              <a:rPr lang="en-US" sz="2000" b="0" i="0" u="none">
                <a:solidFill>
                  <a:srgbClr val="3366FF"/>
                </a:solidFill>
                <a:latin typeface="Arial"/>
                <a:ea typeface="Arial"/>
                <a:cs typeface="Arial"/>
                <a:sym typeface="Arial"/>
              </a:rPr>
              <a:t> </a:t>
            </a:r>
            <a:r>
              <a:rPr lang="en-US" sz="2000" b="0" i="0" u="none">
                <a:solidFill>
                  <a:srgbClr val="000000"/>
                </a:solidFill>
                <a:latin typeface="Arial"/>
                <a:ea typeface="Arial"/>
                <a:cs typeface="Arial"/>
                <a:sym typeface="Arial"/>
              </a:rPr>
              <a:t>(including core of </a:t>
            </a:r>
            <a:r>
              <a:rPr lang="en-US" sz="2000" b="1" i="0" u="none">
                <a:solidFill>
                  <a:srgbClr val="3366FF"/>
                </a:solidFill>
                <a:latin typeface="Arial"/>
                <a:ea typeface="Arial"/>
                <a:cs typeface="Arial"/>
                <a:sym typeface="Arial"/>
              </a:rPr>
              <a:t>Mac OS X</a:t>
            </a:r>
            <a:r>
              <a:rPr lang="en-US" sz="2000" b="0" i="0" u="none">
                <a:solidFill>
                  <a:srgbClr val="000000"/>
                </a:solidFill>
                <a:latin typeface="Arial"/>
                <a:ea typeface="Arial"/>
                <a:cs typeface="Arial"/>
                <a:sym typeface="Arial"/>
              </a:rPr>
              <a:t>), and many more</a:t>
            </a:r>
            <a:endParaRPr/>
          </a:p>
          <a:p>
            <a:pPr marL="228600" marR="0" lvl="0" indent="-228600" algn="l" rtl="0">
              <a:lnSpc>
                <a:spcPct val="90000"/>
              </a:lnSpc>
              <a:spcBef>
                <a:spcPts val="10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Can use VMM like VMware Player (Free on Windows), Virtualbox (open source and free on many platforms - </a:t>
            </a:r>
            <a:r>
              <a:rPr lang="en-US" sz="2000" b="0" i="0" u="none">
                <a:solidFill>
                  <a:schemeClr val="dk1"/>
                </a:solidFill>
                <a:latin typeface="Arial"/>
                <a:ea typeface="Arial"/>
                <a:cs typeface="Arial"/>
                <a:sym typeface="Arial"/>
              </a:rPr>
              <a:t>http://www.virtualbox.com) </a:t>
            </a:r>
            <a:endParaRPr/>
          </a:p>
          <a:p>
            <a:pPr marL="685800" marR="0" lvl="1" indent="-228600" algn="l" rtl="0">
              <a:lnSpc>
                <a:spcPct val="90000"/>
              </a:lnSpc>
              <a:spcBef>
                <a:spcPts val="5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Use to run guest operating systems for exploration</a:t>
            </a:r>
            <a:endParaRPr/>
          </a:p>
        </p:txBody>
      </p:sp>
      <p:sp>
        <p:nvSpPr>
          <p:cNvPr id="660" name="Google Shape;660;p51"/>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52"/>
          <p:cNvSpPr txBox="1">
            <a:spLocks noGrp="1"/>
          </p:cNvSpPr>
          <p:nvPr>
            <p:ph type="subTitle" idx="1"/>
          </p:nvPr>
        </p:nvSpPr>
        <p:spPr>
          <a:xfrm>
            <a:off x="1970087" y="2490787"/>
            <a:ext cx="5486400" cy="9144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11500"/>
              <a:buNone/>
            </a:pPr>
            <a:r>
              <a:rPr lang="en-US" sz="11500" b="0" i="0" u="none">
                <a:solidFill>
                  <a:schemeClr val="dk1"/>
                </a:solidFill>
                <a:latin typeface="Arial"/>
                <a:ea typeface="Arial"/>
                <a:cs typeface="Arial"/>
                <a:sym typeface="Arial"/>
              </a:rPr>
              <a:t>Thank you</a:t>
            </a:r>
            <a:endParaRPr/>
          </a:p>
        </p:txBody>
      </p:sp>
      <p:sp>
        <p:nvSpPr>
          <p:cNvPr id="666" name="Google Shape;666;p52"/>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smtClean="0">
                <a:solidFill>
                  <a:schemeClr val="dk1"/>
                </a:solidFill>
                <a:latin typeface="Arial"/>
                <a:ea typeface="Arial"/>
                <a:cs typeface="Arial"/>
                <a:sym typeface="Arial"/>
              </a:rPr>
              <a:t>Prabhjot Chahal </a:t>
            </a: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6"/>
          <p:cNvSpPr txBox="1">
            <a:spLocks noGrp="1"/>
          </p:cNvSpPr>
          <p:nvPr>
            <p:ph type="title" idx="4294967295"/>
          </p:nvPr>
        </p:nvSpPr>
        <p:spPr>
          <a:xfrm>
            <a:off x="173037" y="120650"/>
            <a:ext cx="897096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Four Components of a Computer System</a:t>
            </a:r>
            <a:endParaRPr/>
          </a:p>
        </p:txBody>
      </p:sp>
      <p:pic>
        <p:nvPicPr>
          <p:cNvPr id="335" name="Google Shape;335;p6"/>
          <p:cNvPicPr preferRelativeResize="0"/>
          <p:nvPr/>
        </p:nvPicPr>
        <p:blipFill rotWithShape="1">
          <a:blip r:embed="rId3">
            <a:alphaModFix/>
          </a:blip>
          <a:srcRect/>
          <a:stretch/>
        </p:blipFill>
        <p:spPr>
          <a:xfrm>
            <a:off x="1952625" y="1533525"/>
            <a:ext cx="5448300" cy="4340225"/>
          </a:xfrm>
          <a:prstGeom prst="rect">
            <a:avLst/>
          </a:prstGeom>
          <a:noFill/>
          <a:ln>
            <a:noFill/>
          </a:ln>
        </p:spPr>
      </p:pic>
      <p:sp>
        <p:nvSpPr>
          <p:cNvPr id="336" name="Google Shape;336;p6"/>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7"/>
          <p:cNvSpPr txBox="1">
            <a:spLocks noGrp="1"/>
          </p:cNvSpPr>
          <p:nvPr>
            <p:ph type="title" idx="4294967295"/>
          </p:nvPr>
        </p:nvSpPr>
        <p:spPr>
          <a:xfrm>
            <a:off x="0" y="182562"/>
            <a:ext cx="82296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What Operating Systems Do</a:t>
            </a:r>
            <a:endParaRPr/>
          </a:p>
        </p:txBody>
      </p:sp>
      <p:sp>
        <p:nvSpPr>
          <p:cNvPr id="342" name="Google Shape;342;p7"/>
          <p:cNvSpPr txBox="1">
            <a:spLocks noGrp="1"/>
          </p:cNvSpPr>
          <p:nvPr>
            <p:ph type="body" idx="4294967295"/>
          </p:nvPr>
        </p:nvSpPr>
        <p:spPr>
          <a:xfrm>
            <a:off x="0" y="1233487"/>
            <a:ext cx="7245350" cy="453072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Depends on the point of view</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Users want convenience, </a:t>
            </a:r>
            <a:r>
              <a:rPr lang="en-US" sz="2000" b="1" i="0" u="none">
                <a:solidFill>
                  <a:srgbClr val="3366FF"/>
                </a:solidFill>
                <a:latin typeface="Arial"/>
                <a:ea typeface="Arial"/>
                <a:cs typeface="Arial"/>
                <a:sym typeface="Arial"/>
              </a:rPr>
              <a:t>ease</a:t>
            </a:r>
            <a:r>
              <a:rPr lang="en-US" sz="2000" b="0" i="0" u="none">
                <a:solidFill>
                  <a:srgbClr val="3366FF"/>
                </a:solidFill>
                <a:latin typeface="Arial"/>
                <a:ea typeface="Arial"/>
                <a:cs typeface="Arial"/>
                <a:sym typeface="Arial"/>
              </a:rPr>
              <a:t> </a:t>
            </a:r>
            <a:r>
              <a:rPr lang="en-US" sz="2000" b="1" i="0" u="none">
                <a:solidFill>
                  <a:srgbClr val="3366FF"/>
                </a:solidFill>
                <a:latin typeface="Arial"/>
                <a:ea typeface="Arial"/>
                <a:cs typeface="Arial"/>
                <a:sym typeface="Arial"/>
              </a:rPr>
              <a:t>of</a:t>
            </a:r>
            <a:r>
              <a:rPr lang="en-US" sz="2000" b="0" i="0" u="none">
                <a:solidFill>
                  <a:srgbClr val="3366FF"/>
                </a:solidFill>
                <a:latin typeface="Arial"/>
                <a:ea typeface="Arial"/>
                <a:cs typeface="Arial"/>
                <a:sym typeface="Arial"/>
              </a:rPr>
              <a:t> </a:t>
            </a:r>
            <a:r>
              <a:rPr lang="en-US" sz="2000" b="1" i="0" u="none">
                <a:solidFill>
                  <a:srgbClr val="3366FF"/>
                </a:solidFill>
                <a:latin typeface="Arial"/>
                <a:ea typeface="Arial"/>
                <a:cs typeface="Arial"/>
                <a:sym typeface="Arial"/>
              </a:rPr>
              <a:t>use </a:t>
            </a:r>
            <a:r>
              <a:rPr lang="en-US" sz="2000" b="0" i="0" u="none">
                <a:solidFill>
                  <a:schemeClr val="dk1"/>
                </a:solidFill>
                <a:latin typeface="Arial"/>
                <a:ea typeface="Arial"/>
                <a:cs typeface="Arial"/>
                <a:sym typeface="Arial"/>
              </a:rPr>
              <a:t>and</a:t>
            </a:r>
            <a:r>
              <a:rPr lang="en-US" sz="2000" b="1" i="0" u="none">
                <a:solidFill>
                  <a:srgbClr val="3366FF"/>
                </a:solidFill>
                <a:latin typeface="Arial"/>
                <a:ea typeface="Arial"/>
                <a:cs typeface="Arial"/>
                <a:sym typeface="Arial"/>
              </a:rPr>
              <a:t> good performance </a:t>
            </a:r>
            <a:endParaRPr/>
          </a:p>
          <a:p>
            <a:pPr marL="685800" marR="0" lvl="1" indent="-228600" algn="l" rtl="0">
              <a:lnSpc>
                <a:spcPct val="90000"/>
              </a:lnSpc>
              <a:spcBef>
                <a:spcPts val="50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Don’t care about </a:t>
            </a:r>
            <a:r>
              <a:rPr lang="en-US" sz="1800" b="1" i="0" u="none" strike="noStrike" cap="none">
                <a:solidFill>
                  <a:srgbClr val="3366FF"/>
                </a:solidFill>
                <a:latin typeface="Arial"/>
                <a:ea typeface="Arial"/>
                <a:cs typeface="Arial"/>
                <a:sym typeface="Arial"/>
              </a:rPr>
              <a:t>resource</a:t>
            </a:r>
            <a:r>
              <a:rPr lang="en-US" sz="1800" b="0" i="0" u="none" strike="noStrike" cap="none">
                <a:solidFill>
                  <a:srgbClr val="3366FF"/>
                </a:solidFill>
                <a:latin typeface="Arial"/>
                <a:ea typeface="Arial"/>
                <a:cs typeface="Arial"/>
                <a:sym typeface="Arial"/>
              </a:rPr>
              <a:t> </a:t>
            </a:r>
            <a:r>
              <a:rPr lang="en-US" sz="1800" b="1" i="0" u="none" strike="noStrike" cap="none">
                <a:solidFill>
                  <a:srgbClr val="3366FF"/>
                </a:solidFill>
                <a:latin typeface="Arial"/>
                <a:ea typeface="Arial"/>
                <a:cs typeface="Arial"/>
                <a:sym typeface="Arial"/>
              </a:rPr>
              <a:t>utilization</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But shared computer such as </a:t>
            </a:r>
            <a:r>
              <a:rPr lang="en-US" sz="2000" b="1" i="0" u="none">
                <a:solidFill>
                  <a:srgbClr val="3366FF"/>
                </a:solidFill>
                <a:latin typeface="Arial"/>
                <a:ea typeface="Arial"/>
                <a:cs typeface="Arial"/>
                <a:sym typeface="Arial"/>
              </a:rPr>
              <a:t>mainframe</a:t>
            </a:r>
            <a:r>
              <a:rPr lang="en-US" sz="2000" b="0" i="0" u="none">
                <a:solidFill>
                  <a:schemeClr val="dk1"/>
                </a:solidFill>
                <a:latin typeface="Arial"/>
                <a:ea typeface="Arial"/>
                <a:cs typeface="Arial"/>
                <a:sym typeface="Arial"/>
              </a:rPr>
              <a:t> or </a:t>
            </a:r>
            <a:r>
              <a:rPr lang="en-US" sz="2000" b="1" i="0" u="none">
                <a:solidFill>
                  <a:srgbClr val="3366FF"/>
                </a:solidFill>
                <a:latin typeface="Arial"/>
                <a:ea typeface="Arial"/>
                <a:cs typeface="Arial"/>
                <a:sym typeface="Arial"/>
              </a:rPr>
              <a:t>minicomputer</a:t>
            </a:r>
            <a:r>
              <a:rPr lang="en-US" sz="2000" b="0" i="0" u="none">
                <a:solidFill>
                  <a:schemeClr val="dk1"/>
                </a:solidFill>
                <a:latin typeface="Arial"/>
                <a:ea typeface="Arial"/>
                <a:cs typeface="Arial"/>
                <a:sym typeface="Arial"/>
              </a:rPr>
              <a:t> must keep all users happy</a:t>
            </a:r>
            <a:endParaRPr/>
          </a:p>
          <a:p>
            <a:pPr marL="228600" marR="0" lvl="0" indent="-228600" algn="l" rtl="0">
              <a:lnSpc>
                <a:spcPct val="90000"/>
              </a:lnSpc>
              <a:spcBef>
                <a:spcPts val="10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Users of dedicate systems such as </a:t>
            </a:r>
            <a:r>
              <a:rPr lang="en-US" sz="2000" b="1" i="0" u="none">
                <a:solidFill>
                  <a:srgbClr val="3366FF"/>
                </a:solidFill>
                <a:latin typeface="Arial"/>
                <a:ea typeface="Arial"/>
                <a:cs typeface="Arial"/>
                <a:sym typeface="Arial"/>
              </a:rPr>
              <a:t>workstations</a:t>
            </a:r>
            <a:r>
              <a:rPr lang="en-US" sz="2000" b="0" i="0" u="none">
                <a:solidFill>
                  <a:schemeClr val="dk1"/>
                </a:solidFill>
                <a:latin typeface="Arial"/>
                <a:ea typeface="Arial"/>
                <a:cs typeface="Arial"/>
                <a:sym typeface="Arial"/>
              </a:rPr>
              <a:t> have dedicated resources but frequently use shared resources from </a:t>
            </a:r>
            <a:r>
              <a:rPr lang="en-US" sz="2000" b="1" i="0" u="none">
                <a:solidFill>
                  <a:srgbClr val="3366FF"/>
                </a:solidFill>
                <a:latin typeface="Arial"/>
                <a:ea typeface="Arial"/>
                <a:cs typeface="Arial"/>
                <a:sym typeface="Arial"/>
              </a:rPr>
              <a:t>servers</a:t>
            </a:r>
            <a:endParaRPr/>
          </a:p>
          <a:p>
            <a:pPr marL="228600" marR="0" lvl="0" indent="-228600" algn="l" rtl="0">
              <a:lnSpc>
                <a:spcPct val="90000"/>
              </a:lnSpc>
              <a:spcBef>
                <a:spcPts val="10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Handheld computers are resource poor,  optimized for usability and battery life</a:t>
            </a:r>
            <a:endParaRPr/>
          </a:p>
          <a:p>
            <a:pPr marL="228600" marR="0" lvl="0" indent="-228600" algn="l" rtl="0">
              <a:lnSpc>
                <a:spcPct val="90000"/>
              </a:lnSpc>
              <a:spcBef>
                <a:spcPts val="10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Some computers have little or no user interface, such as embedded computers in devices and automobiles</a:t>
            </a:r>
            <a:endParaRPr/>
          </a:p>
        </p:txBody>
      </p:sp>
      <p:sp>
        <p:nvSpPr>
          <p:cNvPr id="343" name="Google Shape;343;p7"/>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8"/>
          <p:cNvSpPr txBox="1">
            <a:spLocks noGrp="1"/>
          </p:cNvSpPr>
          <p:nvPr>
            <p:ph type="title" idx="4294967295"/>
          </p:nvPr>
        </p:nvSpPr>
        <p:spPr>
          <a:xfrm>
            <a:off x="173037" y="166687"/>
            <a:ext cx="8970962"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Operating System Definition</a:t>
            </a:r>
            <a:endParaRPr/>
          </a:p>
        </p:txBody>
      </p:sp>
      <p:sp>
        <p:nvSpPr>
          <p:cNvPr id="349" name="Google Shape;349;p8"/>
          <p:cNvSpPr txBox="1">
            <a:spLocks noGrp="1"/>
          </p:cNvSpPr>
          <p:nvPr>
            <p:ph type="body" idx="4294967295"/>
          </p:nvPr>
        </p:nvSpPr>
        <p:spPr>
          <a:xfrm>
            <a:off x="0" y="1028700"/>
            <a:ext cx="6638925" cy="4265612"/>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OS is a </a:t>
            </a:r>
            <a:r>
              <a:rPr lang="en-US" sz="2800" b="1" i="0" u="none">
                <a:solidFill>
                  <a:srgbClr val="3366FF"/>
                </a:solidFill>
                <a:latin typeface="Arial"/>
                <a:ea typeface="Arial"/>
                <a:cs typeface="Arial"/>
                <a:sym typeface="Arial"/>
              </a:rPr>
              <a:t>resource allocator</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Manages all resources</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Decides between conflicting requests for efficient and fair resource use</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OS is a </a:t>
            </a:r>
            <a:r>
              <a:rPr lang="en-US" sz="2800" b="1" i="0" u="none">
                <a:solidFill>
                  <a:srgbClr val="3366FF"/>
                </a:solidFill>
                <a:latin typeface="Arial"/>
                <a:ea typeface="Arial"/>
                <a:cs typeface="Arial"/>
                <a:sym typeface="Arial"/>
              </a:rPr>
              <a:t>control program</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Controls execution of programs to prevent errors and improper use of the computer</a:t>
            </a:r>
            <a:endParaRPr/>
          </a:p>
        </p:txBody>
      </p:sp>
      <p:sp>
        <p:nvSpPr>
          <p:cNvPr id="350" name="Google Shape;350;p8"/>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9"/>
          <p:cNvSpPr txBox="1">
            <a:spLocks noGrp="1"/>
          </p:cNvSpPr>
          <p:nvPr>
            <p:ph type="title" idx="4294967295"/>
          </p:nvPr>
        </p:nvSpPr>
        <p:spPr>
          <a:xfrm>
            <a:off x="0" y="198437"/>
            <a:ext cx="9144000" cy="5762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Operating System Definition (Cont.)</a:t>
            </a:r>
            <a:endParaRPr/>
          </a:p>
        </p:txBody>
      </p:sp>
      <p:sp>
        <p:nvSpPr>
          <p:cNvPr id="356" name="Google Shape;356;p9"/>
          <p:cNvSpPr txBox="1">
            <a:spLocks noGrp="1"/>
          </p:cNvSpPr>
          <p:nvPr>
            <p:ph type="body" idx="4294967295"/>
          </p:nvPr>
        </p:nvSpPr>
        <p:spPr>
          <a:xfrm>
            <a:off x="0" y="1247775"/>
            <a:ext cx="6808787" cy="4545012"/>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No universally accepted definition</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“Everything a vendor ships when you order an operating system” is a good approximation</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But varies wildly</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“The one program running at all times on the computer” is the </a:t>
            </a:r>
            <a:r>
              <a:rPr lang="en-US" sz="2800" b="1" i="0" u="none">
                <a:solidFill>
                  <a:srgbClr val="3366FF"/>
                </a:solidFill>
                <a:latin typeface="Arial"/>
                <a:ea typeface="Arial"/>
                <a:cs typeface="Arial"/>
                <a:sym typeface="Arial"/>
              </a:rPr>
              <a:t>kernel</a:t>
            </a:r>
            <a:r>
              <a:rPr lang="en-US" sz="2800" b="0" i="0" u="none">
                <a:solidFill>
                  <a:schemeClr val="dk1"/>
                </a:solidFill>
                <a:latin typeface="Arial"/>
                <a:ea typeface="Arial"/>
                <a:cs typeface="Arial"/>
                <a:sym typeface="Arial"/>
              </a:rPr>
              <a:t>.</a:t>
            </a:r>
            <a:r>
              <a:rPr lang="en-US" sz="2800" b="1" i="0" u="none">
                <a:solidFill>
                  <a:schemeClr val="dk1"/>
                </a:solidFill>
                <a:latin typeface="Arial"/>
                <a:ea typeface="Arial"/>
                <a:cs typeface="Arial"/>
                <a:sym typeface="Arial"/>
              </a:rPr>
              <a:t>  </a:t>
            </a:r>
            <a:endParaRPr/>
          </a:p>
          <a:p>
            <a:pPr marL="228600" marR="0" lvl="0" indent="-228600" algn="l" rtl="0">
              <a:lnSpc>
                <a:spcPct val="90000"/>
              </a:lnSpc>
              <a:spcBef>
                <a:spcPts val="10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Everything else is either</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 system program (ships with the operating system) , or</a:t>
            </a:r>
            <a:endParaRP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an application program.</a:t>
            </a:r>
            <a:endParaRPr/>
          </a:p>
        </p:txBody>
      </p:sp>
      <p:sp>
        <p:nvSpPr>
          <p:cNvPr id="357" name="Google Shape;357;p9"/>
          <p:cNvSpPr txBox="1"/>
          <p:nvPr/>
        </p:nvSpPr>
        <p:spPr>
          <a:xfrm>
            <a:off x="246062" y="6356350"/>
            <a:ext cx="8734425"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dirty="0">
                <a:solidFill>
                  <a:schemeClr val="dk1"/>
                </a:solidFill>
                <a:latin typeface="Arial"/>
                <a:ea typeface="Arial"/>
                <a:cs typeface="Arial"/>
                <a:sym typeface="Arial"/>
              </a:rPr>
              <a:t>		Operating System - </a:t>
            </a:r>
            <a:r>
              <a:rPr lang="en-US" sz="1600" b="0" i="0" u="none" dirty="0" smtClean="0">
                <a:solidFill>
                  <a:schemeClr val="dk1"/>
                </a:solidFill>
                <a:latin typeface="Arial"/>
                <a:ea typeface="Arial"/>
                <a:cs typeface="Arial"/>
                <a:sym typeface="Arial"/>
              </a:rPr>
              <a:t>22CS005</a:t>
            </a:r>
            <a:r>
              <a:rPr lang="en-US" sz="1600" b="0" i="0" u="none" dirty="0">
                <a:solidFill>
                  <a:schemeClr val="dk1"/>
                </a:solidFill>
                <a:latin typeface="Arial"/>
                <a:ea typeface="Arial"/>
                <a:cs typeface="Arial"/>
                <a:sym typeface="Arial"/>
              </a:rPr>
              <a:t>	 		</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1095</TotalTime>
  <Words>3138</Words>
  <Application>Microsoft Office PowerPoint</Application>
  <PresentationFormat>On-screen Show (4:3)</PresentationFormat>
  <Paragraphs>422</Paragraphs>
  <Slides>52</Slides>
  <Notes>52</Notes>
  <HiddenSlides>0</HiddenSlides>
  <MMClips>0</MMClips>
  <ScaleCrop>false</ScaleCrop>
  <HeadingPairs>
    <vt:vector size="6" baseType="variant">
      <vt:variant>
        <vt:lpstr>Fonts Used</vt:lpstr>
      </vt:variant>
      <vt:variant>
        <vt:i4>6</vt:i4>
      </vt:variant>
      <vt:variant>
        <vt:lpstr>Theme</vt:lpstr>
      </vt:variant>
      <vt:variant>
        <vt:i4>13</vt:i4>
      </vt:variant>
      <vt:variant>
        <vt:lpstr>Slide Titles</vt:lpstr>
      </vt:variant>
      <vt:variant>
        <vt:i4>52</vt:i4>
      </vt:variant>
    </vt:vector>
  </HeadingPairs>
  <TitlesOfParts>
    <vt:vector size="71" baseType="lpstr">
      <vt:lpstr>Arial</vt:lpstr>
      <vt:lpstr>Times New Roman</vt:lpstr>
      <vt:lpstr>Verdana</vt:lpstr>
      <vt:lpstr>Calibri</vt:lpstr>
      <vt:lpstr>Helvetica Neue</vt:lpstr>
      <vt:lpstr>Arimo</vt:lpstr>
      <vt:lpstr>1_Theme1</vt:lpstr>
      <vt:lpstr>4_Theme1</vt:lpstr>
      <vt:lpstr>2_Theme1</vt:lpstr>
      <vt:lpstr>Theme1</vt:lpstr>
      <vt:lpstr>3_Theme1</vt:lpstr>
      <vt:lpstr>5_Theme1</vt:lpstr>
      <vt:lpstr>6_Theme1</vt:lpstr>
      <vt:lpstr>7_Theme1</vt:lpstr>
      <vt:lpstr>8_Theme1</vt:lpstr>
      <vt:lpstr>9_Theme1</vt:lpstr>
      <vt:lpstr>10_Theme1</vt:lpstr>
      <vt:lpstr>11_Theme1</vt:lpstr>
      <vt:lpstr>12_Theme1</vt:lpstr>
      <vt:lpstr>PowerPoint Presentation</vt:lpstr>
      <vt:lpstr>Introduction</vt:lpstr>
      <vt:lpstr>Objectives</vt:lpstr>
      <vt:lpstr>What is an Operating System?</vt:lpstr>
      <vt:lpstr>Computer System Structure</vt:lpstr>
      <vt:lpstr>Four Components of a Computer System</vt:lpstr>
      <vt:lpstr>What Operating Systems Do</vt:lpstr>
      <vt:lpstr>Operating System Definition</vt:lpstr>
      <vt:lpstr>Operating System Definition (Cont.)</vt:lpstr>
      <vt:lpstr>Computer Startup</vt:lpstr>
      <vt:lpstr>Computer System Organization</vt:lpstr>
      <vt:lpstr>Computer-System Operation</vt:lpstr>
      <vt:lpstr>Common Functions of Interrupts</vt:lpstr>
      <vt:lpstr>Interrupt Handling</vt:lpstr>
      <vt:lpstr>Storage Structure</vt:lpstr>
      <vt:lpstr>Storage Hierarchy</vt:lpstr>
      <vt:lpstr>Storage-Device Hierarchy</vt:lpstr>
      <vt:lpstr>Caching</vt:lpstr>
      <vt:lpstr>Direct Memory Access Structure</vt:lpstr>
      <vt:lpstr>Working of Modern Computer</vt:lpstr>
      <vt:lpstr>Computer-System Architecture</vt:lpstr>
      <vt:lpstr>Symmetric Multiprocessing Architecture</vt:lpstr>
      <vt:lpstr>A Dual-Core Design</vt:lpstr>
      <vt:lpstr>Clustered Systems</vt:lpstr>
      <vt:lpstr>Clustered Systems</vt:lpstr>
      <vt:lpstr>Operating System Structure</vt:lpstr>
      <vt:lpstr>Memory Layout for Multiprogrammed System</vt:lpstr>
      <vt:lpstr>Operating-System Operations</vt:lpstr>
      <vt:lpstr>Operating-System Operations</vt:lpstr>
      <vt:lpstr>Transition from User to Kernel Mode</vt:lpstr>
      <vt:lpstr>Process Management</vt:lpstr>
      <vt:lpstr>Process Management Activities</vt:lpstr>
      <vt:lpstr>Memory Management</vt:lpstr>
      <vt:lpstr>Storage Management</vt:lpstr>
      <vt:lpstr>Mass-Storage Management</vt:lpstr>
      <vt:lpstr>Performance of Various Levels of Storage</vt:lpstr>
      <vt:lpstr>Migration of data “A” from Disk to Register</vt:lpstr>
      <vt:lpstr>I/O Subsystem</vt:lpstr>
      <vt:lpstr>Protection and Security</vt:lpstr>
      <vt:lpstr>Computing Environments - Traditional</vt:lpstr>
      <vt:lpstr>Computing Environments - Mobile</vt:lpstr>
      <vt:lpstr>Computing Environments – Distributed</vt:lpstr>
      <vt:lpstr>Computing Environments – Client-Server</vt:lpstr>
      <vt:lpstr>Computing Environments - Peer-to-Peer</vt:lpstr>
      <vt:lpstr>Computing Environments - Virtualization</vt:lpstr>
      <vt:lpstr>Computing Environments - Virtualization</vt:lpstr>
      <vt:lpstr>Computing Environments - Virtualization</vt:lpstr>
      <vt:lpstr>Computing Environments – Cloud Computing</vt:lpstr>
      <vt:lpstr>Computing Environments – Cloud Computing</vt:lpstr>
      <vt:lpstr>Computing Environments –  Real-Time Embedded Systems</vt:lpstr>
      <vt:lpstr>Open-Source Operating Systems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Lucent End User</dc:creator>
  <cp:lastModifiedBy>Prabhjot</cp:lastModifiedBy>
  <cp:revision>5</cp:revision>
  <dcterms:created xsi:type="dcterms:W3CDTF">2011-01-13T23:43:38Z</dcterms:created>
  <dcterms:modified xsi:type="dcterms:W3CDTF">2023-04-06T08:12:36Z</dcterms:modified>
</cp:coreProperties>
</file>