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61" r:id="rId4"/>
    <p:sldId id="260" r:id="rId5"/>
    <p:sldId id="259" r:id="rId6"/>
    <p:sldId id="262" r:id="rId7"/>
    <p:sldId id="263" r:id="rId8"/>
    <p:sldId id="264" r:id="rId9"/>
    <p:sldId id="265" r:id="rId10"/>
    <p:sldId id="269" r:id="rId11"/>
    <p:sldId id="268" r:id="rId12"/>
    <p:sldId id="267" r:id="rId13"/>
    <p:sldId id="266" r:id="rId14"/>
    <p:sldId id="270" r:id="rId15"/>
    <p:sldId id="272" r:id="rId16"/>
    <p:sldId id="271" r:id="rId17"/>
    <p:sldId id="273" r:id="rId18"/>
    <p:sldId id="275" r:id="rId19"/>
    <p:sldId id="276" r:id="rId20"/>
    <p:sldId id="274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26343-CD2C-4261-A4A0-1D1C195F033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2D331-DD71-4D42-B443-0078952DFF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0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9CB6CD8-31C1-46ED-88E1-17ED839AC8BC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337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335FED-D098-48B1-9944-1C75B9FE6FD8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MS PGothic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9142560" cy="83664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2"/>
          <p:cNvSpPr/>
          <p:nvPr/>
        </p:nvSpPr>
        <p:spPr>
          <a:xfrm flipV="1">
            <a:off x="0" y="6702120"/>
            <a:ext cx="9142560" cy="196560"/>
          </a:xfrm>
          <a:prstGeom prst="rect">
            <a:avLst/>
          </a:prstGeom>
          <a:solidFill>
            <a:srgbClr val="FF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Picture 10" descr="LOGO.gif"/>
          <p:cNvPicPr/>
          <p:nvPr/>
        </p:nvPicPr>
        <p:blipFill>
          <a:blip r:embed="rId14"/>
          <a:srcRect b="10714"/>
          <a:stretch/>
        </p:blipFill>
        <p:spPr>
          <a:xfrm>
            <a:off x="6553080" y="228600"/>
            <a:ext cx="2055960" cy="633600"/>
          </a:xfrm>
          <a:prstGeom prst="rect">
            <a:avLst/>
          </a:prstGeom>
          <a:ln w="9360">
            <a:noFill/>
          </a:ln>
        </p:spPr>
      </p:pic>
      <p:pic>
        <p:nvPicPr>
          <p:cNvPr id="56" name="Picture 10" descr="LOGO.gif"/>
          <p:cNvPicPr/>
          <p:nvPr/>
        </p:nvPicPr>
        <p:blipFill>
          <a:blip r:embed="rId14"/>
          <a:srcRect b="10714"/>
          <a:stretch/>
        </p:blipFill>
        <p:spPr>
          <a:xfrm>
            <a:off x="6553080" y="228600"/>
            <a:ext cx="2055960" cy="633600"/>
          </a:xfrm>
          <a:prstGeom prst="rect">
            <a:avLst/>
          </a:prstGeom>
          <a:ln w="9360">
            <a:noFill/>
          </a:ln>
        </p:spPr>
      </p:pic>
      <p:grpSp>
        <p:nvGrpSpPr>
          <p:cNvPr id="57" name="Group 3"/>
          <p:cNvGrpSpPr/>
          <p:nvPr/>
        </p:nvGrpSpPr>
        <p:grpSpPr>
          <a:xfrm>
            <a:off x="6146640" y="0"/>
            <a:ext cx="2995920" cy="874800"/>
            <a:chOff x="6146640" y="0"/>
            <a:chExt cx="2995920" cy="874800"/>
          </a:xfrm>
        </p:grpSpPr>
        <p:sp>
          <p:nvSpPr>
            <p:cNvPr id="58" name="CustomShape 4"/>
            <p:cNvSpPr/>
            <p:nvPr/>
          </p:nvSpPr>
          <p:spPr>
            <a:xfrm>
              <a:off x="6146640" y="0"/>
              <a:ext cx="2995920" cy="83664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59" name="Picture 9" descr="LOGO.gif"/>
            <p:cNvPicPr/>
            <p:nvPr/>
          </p:nvPicPr>
          <p:blipFill>
            <a:blip r:embed="rId14"/>
            <a:srcRect b="10714"/>
            <a:stretch/>
          </p:blipFill>
          <p:spPr>
            <a:xfrm>
              <a:off x="6553080" y="228600"/>
              <a:ext cx="2055960" cy="63360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0" name="CustomShape 5"/>
            <p:cNvSpPr/>
            <p:nvPr/>
          </p:nvSpPr>
          <p:spPr>
            <a:xfrm>
              <a:off x="6527880" y="190440"/>
              <a:ext cx="2075040" cy="68436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61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19520" cy="608040"/>
          </a:xfrm>
          <a:prstGeom prst="rect">
            <a:avLst/>
          </a:prstGeom>
          <a:ln w="9360">
            <a:noFill/>
          </a:ln>
        </p:spPr>
      </p:pic>
      <p:pic>
        <p:nvPicPr>
          <p:cNvPr id="62" name="Picture 10" descr="LOGO.gif"/>
          <p:cNvPicPr/>
          <p:nvPr/>
        </p:nvPicPr>
        <p:blipFill>
          <a:blip r:embed="rId14"/>
          <a:srcRect b="10714"/>
          <a:stretch/>
        </p:blipFill>
        <p:spPr>
          <a:xfrm>
            <a:off x="6553080" y="228600"/>
            <a:ext cx="2055960" cy="633600"/>
          </a:xfrm>
          <a:prstGeom prst="rect">
            <a:avLst/>
          </a:prstGeom>
          <a:ln w="9360">
            <a:noFill/>
          </a:ln>
        </p:spPr>
      </p:pic>
      <p:grpSp>
        <p:nvGrpSpPr>
          <p:cNvPr id="63" name="Group 6"/>
          <p:cNvGrpSpPr/>
          <p:nvPr/>
        </p:nvGrpSpPr>
        <p:grpSpPr>
          <a:xfrm>
            <a:off x="6146640" y="0"/>
            <a:ext cx="2995920" cy="874800"/>
            <a:chOff x="6146640" y="0"/>
            <a:chExt cx="2995920" cy="874800"/>
          </a:xfrm>
        </p:grpSpPr>
        <p:sp>
          <p:nvSpPr>
            <p:cNvPr id="64" name="CustomShape 7"/>
            <p:cNvSpPr/>
            <p:nvPr/>
          </p:nvSpPr>
          <p:spPr>
            <a:xfrm>
              <a:off x="6146640" y="0"/>
              <a:ext cx="2995920" cy="83664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5" name="Picture 9" descr="LOGO.gif"/>
            <p:cNvPicPr/>
            <p:nvPr/>
          </p:nvPicPr>
          <p:blipFill>
            <a:blip r:embed="rId14"/>
            <a:srcRect b="10714"/>
            <a:stretch/>
          </p:blipFill>
          <p:spPr>
            <a:xfrm>
              <a:off x="6553080" y="228600"/>
              <a:ext cx="2055960" cy="63360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6" name="CustomShape 8"/>
            <p:cNvSpPr/>
            <p:nvPr/>
          </p:nvSpPr>
          <p:spPr>
            <a:xfrm>
              <a:off x="6527880" y="190440"/>
              <a:ext cx="2075040" cy="68436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67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19520" cy="608040"/>
          </a:xfrm>
          <a:prstGeom prst="rect">
            <a:avLst/>
          </a:prstGeom>
          <a:ln w="9360">
            <a:noFill/>
          </a:ln>
        </p:spPr>
      </p:pic>
      <p:sp>
        <p:nvSpPr>
          <p:cNvPr id="68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52280" y="914400"/>
            <a:ext cx="8761680" cy="3048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312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dirty="0"/>
              <a:t>Operating System Services, User and OS interface, System Calls/API, Types of System Call, System </a:t>
            </a:r>
            <a:r>
              <a:rPr lang="en-IN" sz="2400" b="1" dirty="0" smtClean="0"/>
              <a:t>Program</a:t>
            </a:r>
          </a:p>
          <a:p>
            <a:pPr algn="ctr">
              <a:lnSpc>
                <a:spcPct val="100000"/>
              </a:lnSpc>
            </a:pPr>
            <a:endParaRPr lang="en-IN" sz="2000" b="1" strike="noStrike" spc="-1" dirty="0" smtClean="0">
              <a:solidFill>
                <a:srgbClr val="3A30FA"/>
              </a:solidFill>
              <a:latin typeface="Times New Roman"/>
              <a:ea typeface="MS PGothic"/>
            </a:endParaRPr>
          </a:p>
          <a:p>
            <a:pPr algn="ctr">
              <a:lnSpc>
                <a:spcPct val="100000"/>
              </a:lnSpc>
            </a:pPr>
            <a:endParaRPr lang="en-IN" sz="2200" b="1" spc="-1" dirty="0" smtClean="0">
              <a:solidFill>
                <a:srgbClr val="3A30FA"/>
              </a:solidFill>
              <a:latin typeface="Times New Roman"/>
              <a:ea typeface="MS PGothic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2232775" y="3673336"/>
            <a:ext cx="47610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       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  <a:ea typeface="MS PGothic"/>
              </a:rPr>
              <a:t>Dr.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  <a:ea typeface="MS PGothic"/>
              </a:rPr>
              <a:t>Prabhjot Chahal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527895" y="4961160"/>
            <a:ext cx="61707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0000"/>
                </a:solidFill>
                <a:latin typeface="Times New Roman"/>
                <a:ea typeface="MS PGothic"/>
              </a:rPr>
              <a:t>Department of Computer Science and Engineering</a:t>
            </a: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0000"/>
                </a:solidFill>
                <a:latin typeface="Times New Roman"/>
                <a:ea typeface="MS PGothic"/>
              </a:rPr>
              <a:t>Chitkara</a:t>
            </a:r>
            <a:r>
              <a:rPr lang="en-US" sz="1800" b="0" strike="noStrike" spc="-1" dirty="0">
                <a:solidFill>
                  <a:srgbClr val="FF0000"/>
                </a:solidFill>
                <a:latin typeface="Times New Roman"/>
                <a:ea typeface="MS PGothic"/>
              </a:rPr>
              <a:t> University, Punjab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02DD4B1-56C7-4DCB-A57A-CCB74DBE1EC5}" type="slidenum">
              <a:rPr lang="en-US" sz="1200" b="1" strike="noStrike" spc="-1">
                <a:solidFill>
                  <a:srgbClr val="0070C0"/>
                </a:solidFill>
                <a:latin typeface="Times New Roman"/>
                <a:ea typeface="MS PGothic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8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412200"/>
          </a:xfrm>
        </p:spPr>
        <p:txBody>
          <a:bodyPr/>
          <a:lstStyle/>
          <a:p>
            <a:r>
              <a:rPr lang="en-US" altLang="en-US" sz="2400" b="1" dirty="0" smtClean="0"/>
              <a:t>Example of Standard API</a:t>
            </a:r>
            <a:endParaRPr lang="en-US" sz="2400" b="1" dirty="0"/>
          </a:p>
        </p:txBody>
      </p:sp>
      <p:pic>
        <p:nvPicPr>
          <p:cNvPr id="4" name="Picture 1" descr="Screen Shot 2012-12-01 at 12.2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066800"/>
            <a:ext cx="5094287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1725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640800"/>
          </a:xfrm>
        </p:spPr>
        <p:txBody>
          <a:bodyPr/>
          <a:lstStyle/>
          <a:p>
            <a:r>
              <a:rPr lang="en-US" altLang="en-US" sz="2400" b="1" dirty="0" smtClean="0"/>
              <a:t>System Call Implementation</a:t>
            </a:r>
            <a:endParaRPr lang="en-US" sz="2400" b="1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575" y="1676400"/>
            <a:ext cx="8153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Typically, a number associated with each system call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System-call interface </a:t>
            </a:r>
            <a:r>
              <a:rPr lang="en-US" altLang="en-US" sz="2000" dirty="0"/>
              <a:t>maintains a table indexed according to these numbers</a:t>
            </a:r>
            <a:endParaRPr lang="en-US" altLang="en-US" sz="900" dirty="0"/>
          </a:p>
          <a:p>
            <a:r>
              <a:rPr lang="en-US" altLang="en-US" sz="2000" dirty="0"/>
              <a:t>The system call interface invokes  the intended system call in OS kernel and returns status of the system call and any return values</a:t>
            </a:r>
            <a:endParaRPr lang="en-US" altLang="en-US" sz="900" dirty="0"/>
          </a:p>
          <a:p>
            <a:r>
              <a:rPr lang="en-US" altLang="en-US" sz="2000" dirty="0"/>
              <a:t>The caller need know nothing about how the system call is implemented</a:t>
            </a:r>
          </a:p>
          <a:p>
            <a:pPr lvl="1"/>
            <a:r>
              <a:rPr lang="en-US" altLang="en-US" sz="2000" dirty="0"/>
              <a:t>Just needs to obey API and understand what OS will do as a result call</a:t>
            </a:r>
          </a:p>
          <a:p>
            <a:pPr lvl="1"/>
            <a:r>
              <a:rPr lang="en-US" altLang="en-US" sz="2000" dirty="0"/>
              <a:t>Most details of  OS interface hidden from programmer by API  </a:t>
            </a:r>
          </a:p>
          <a:p>
            <a:pPr lvl="2"/>
            <a:r>
              <a:rPr lang="en-US" altLang="en-US" sz="2000" dirty="0"/>
              <a:t>Managed by run-time support library (set of functions built into libraries included with compiler)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640800"/>
          </a:xfrm>
        </p:spPr>
        <p:txBody>
          <a:bodyPr/>
          <a:lstStyle/>
          <a:p>
            <a:r>
              <a:rPr lang="en-US" altLang="en-US" sz="2400" b="1" dirty="0" smtClean="0"/>
              <a:t>API – System Call – OS Relationship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425575"/>
            <a:ext cx="71532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3231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564600"/>
          </a:xfrm>
        </p:spPr>
        <p:txBody>
          <a:bodyPr/>
          <a:lstStyle/>
          <a:p>
            <a:r>
              <a:rPr lang="en-US" altLang="en-US" sz="2400" b="1" dirty="0" smtClean="0"/>
              <a:t>System Call Parameter Passing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98655" y="2133600"/>
            <a:ext cx="8229240" cy="274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Exact type and amount of information vary according to OS and call</a:t>
            </a:r>
            <a:endParaRPr lang="en-US" altLang="en-US" sz="1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Simplest:  pass the parameters in registers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Parameters stored in a block</a:t>
            </a:r>
            <a:r>
              <a:rPr lang="en-US" altLang="en-US" sz="2000" i="1" dirty="0" smtClean="0"/>
              <a:t>, </a:t>
            </a:r>
            <a:r>
              <a:rPr lang="en-US" altLang="en-US" sz="2000" dirty="0" smtClean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Parameters placed, or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pushed</a:t>
            </a:r>
            <a:r>
              <a:rPr lang="en-US" altLang="en-US" sz="2000" i="1" dirty="0" smtClean="0"/>
              <a:t>, </a:t>
            </a:r>
            <a:r>
              <a:rPr lang="en-US" altLang="en-US" sz="2000" dirty="0" smtClean="0"/>
              <a:t>onto the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stack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by the program and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popped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endParaRPr lang="en-US" sz="2000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41299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564600"/>
          </a:xfrm>
        </p:spPr>
        <p:txBody>
          <a:bodyPr/>
          <a:lstStyle/>
          <a:p>
            <a:r>
              <a:rPr lang="en-US" altLang="en-US" sz="2800" b="1" dirty="0" smtClean="0"/>
              <a:t>Parameter Passing via Table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1865313"/>
            <a:ext cx="6573837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6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564600"/>
          </a:xfrm>
        </p:spPr>
        <p:txBody>
          <a:bodyPr/>
          <a:lstStyle/>
          <a:p>
            <a:r>
              <a:rPr lang="en-US" altLang="en-US" sz="2400" b="1" dirty="0" smtClean="0"/>
              <a:t>Types of System Calls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990600"/>
            <a:ext cx="8229240" cy="4591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Process control</a:t>
            </a:r>
          </a:p>
          <a:p>
            <a:pPr lvl="1"/>
            <a:r>
              <a:rPr lang="en-US" altLang="en-US" sz="1600" dirty="0" smtClean="0"/>
              <a:t>create process, terminate process</a:t>
            </a:r>
          </a:p>
          <a:p>
            <a:pPr lvl="1"/>
            <a:r>
              <a:rPr lang="en-US" altLang="en-US" sz="1600" dirty="0" smtClean="0"/>
              <a:t>end, abort</a:t>
            </a:r>
          </a:p>
          <a:p>
            <a:pPr lvl="1"/>
            <a:r>
              <a:rPr lang="en-US" altLang="en-US" sz="1600" dirty="0" smtClean="0"/>
              <a:t>load, execute</a:t>
            </a:r>
          </a:p>
          <a:p>
            <a:pPr lvl="1"/>
            <a:r>
              <a:rPr lang="en-US" altLang="en-US" sz="1600" dirty="0" smtClean="0"/>
              <a:t>get process attributes, set process attributes</a:t>
            </a:r>
          </a:p>
          <a:p>
            <a:pPr lvl="1"/>
            <a:r>
              <a:rPr lang="en-US" altLang="en-US" sz="1600" dirty="0" smtClean="0"/>
              <a:t>wait for time</a:t>
            </a:r>
          </a:p>
          <a:p>
            <a:pPr lvl="1"/>
            <a:r>
              <a:rPr lang="en-US" altLang="en-US" sz="1600" dirty="0" smtClean="0"/>
              <a:t>wait event, signal event</a:t>
            </a:r>
          </a:p>
          <a:p>
            <a:pPr lvl="1"/>
            <a:r>
              <a:rPr lang="en-US" altLang="en-US" sz="1600" dirty="0" smtClean="0"/>
              <a:t>allocate and free memory</a:t>
            </a:r>
          </a:p>
          <a:p>
            <a:pPr lvl="1"/>
            <a:r>
              <a:rPr lang="en-US" altLang="en-US" sz="1600" dirty="0" smtClean="0"/>
              <a:t>Dump memory if error</a:t>
            </a:r>
          </a:p>
          <a:p>
            <a:pPr lvl="1"/>
            <a:r>
              <a:rPr lang="en-US" altLang="en-US" sz="1600" b="1" dirty="0" smtClean="0">
                <a:solidFill>
                  <a:srgbClr val="3366FF"/>
                </a:solidFill>
              </a:rPr>
              <a:t>Debugger</a:t>
            </a:r>
            <a:r>
              <a:rPr lang="en-US" altLang="en-US" sz="1600" dirty="0" smtClean="0"/>
              <a:t> for determining 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bugs, single step </a:t>
            </a:r>
            <a:r>
              <a:rPr lang="en-US" altLang="en-US" sz="1600" dirty="0" smtClean="0"/>
              <a:t>execution</a:t>
            </a:r>
          </a:p>
          <a:p>
            <a:pPr lvl="1"/>
            <a:r>
              <a:rPr lang="en-US" altLang="en-US" sz="1600" b="1" dirty="0" smtClean="0">
                <a:solidFill>
                  <a:srgbClr val="3366FF"/>
                </a:solidFill>
              </a:rPr>
              <a:t>Locks</a:t>
            </a:r>
            <a:r>
              <a:rPr lang="en-US" altLang="en-US" sz="1600" dirty="0" smtClean="0"/>
              <a:t> for managing access to shared data between processes</a:t>
            </a:r>
          </a:p>
          <a:p>
            <a:pPr lvl="1"/>
            <a:endParaRPr lang="en-US" alt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File management</a:t>
            </a:r>
          </a:p>
          <a:p>
            <a:pPr lvl="1"/>
            <a:r>
              <a:rPr lang="en-US" altLang="en-US" sz="1600" dirty="0" smtClean="0"/>
              <a:t>create file, delete file</a:t>
            </a:r>
          </a:p>
          <a:p>
            <a:pPr lvl="1"/>
            <a:r>
              <a:rPr lang="en-US" altLang="en-US" sz="1600" dirty="0" smtClean="0"/>
              <a:t>open, close file</a:t>
            </a:r>
          </a:p>
          <a:p>
            <a:pPr lvl="1"/>
            <a:r>
              <a:rPr lang="en-US" altLang="en-US" sz="1600" dirty="0" smtClean="0"/>
              <a:t>read, write, reposition</a:t>
            </a:r>
          </a:p>
          <a:p>
            <a:pPr lvl="1"/>
            <a:r>
              <a:rPr lang="en-US" altLang="en-US" sz="1600" dirty="0" smtClean="0"/>
              <a:t>get and set file attributes</a:t>
            </a:r>
          </a:p>
          <a:p>
            <a:endParaRPr lang="en-US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21318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564600"/>
          </a:xfrm>
        </p:spPr>
        <p:txBody>
          <a:bodyPr/>
          <a:lstStyle/>
          <a:p>
            <a:r>
              <a:rPr lang="en-US" altLang="en-US" sz="2800" b="1" dirty="0" smtClean="0"/>
              <a:t>Types of System Calls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762000"/>
            <a:ext cx="8229240" cy="5410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Device management</a:t>
            </a:r>
          </a:p>
          <a:p>
            <a:pPr lvl="1"/>
            <a:r>
              <a:rPr lang="en-US" altLang="en-US" sz="1600" dirty="0" smtClean="0"/>
              <a:t>request device, release device</a:t>
            </a:r>
          </a:p>
          <a:p>
            <a:pPr lvl="1"/>
            <a:r>
              <a:rPr lang="en-US" altLang="en-US" sz="1600" dirty="0" smtClean="0"/>
              <a:t>read, write, reposition</a:t>
            </a:r>
          </a:p>
          <a:p>
            <a:pPr lvl="1"/>
            <a:r>
              <a:rPr lang="en-US" altLang="en-US" sz="1600" dirty="0" smtClean="0"/>
              <a:t>get device attributes, set device attributes</a:t>
            </a:r>
          </a:p>
          <a:p>
            <a:pPr lvl="1"/>
            <a:r>
              <a:rPr lang="en-US" altLang="en-US" sz="1600" dirty="0" smtClean="0"/>
              <a:t>logically attach or detach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Information maintenance</a:t>
            </a:r>
          </a:p>
          <a:p>
            <a:r>
              <a:rPr lang="en-US" sz="1600" dirty="0" smtClean="0"/>
              <a:t>get time or date, set time or date</a:t>
            </a:r>
          </a:p>
          <a:p>
            <a:r>
              <a:rPr lang="en-US" sz="1600" dirty="0" smtClean="0"/>
              <a:t>get system data, set system data</a:t>
            </a:r>
          </a:p>
          <a:p>
            <a:r>
              <a:rPr lang="en-US" sz="1600" dirty="0" smtClean="0"/>
              <a:t>get and set process, file, or device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Communications</a:t>
            </a:r>
          </a:p>
          <a:p>
            <a:r>
              <a:rPr lang="en-US" sz="1600" dirty="0" smtClean="0"/>
              <a:t>create, delete communication connection</a:t>
            </a:r>
          </a:p>
          <a:p>
            <a:r>
              <a:rPr lang="en-US" sz="1600" dirty="0" smtClean="0"/>
              <a:t>send, receive messages if message passing model to host name or process name</a:t>
            </a:r>
          </a:p>
          <a:p>
            <a:r>
              <a:rPr lang="en-US" sz="1600" dirty="0" smtClean="0"/>
              <a:t>From client to server</a:t>
            </a:r>
          </a:p>
          <a:p>
            <a:r>
              <a:rPr lang="en-US" sz="1600" dirty="0" smtClean="0"/>
              <a:t>Shared-memory model create and gain access to memory regions</a:t>
            </a:r>
          </a:p>
          <a:p>
            <a:r>
              <a:rPr lang="en-US" sz="1600" dirty="0" smtClean="0"/>
              <a:t>transfer status information</a:t>
            </a:r>
          </a:p>
          <a:p>
            <a:r>
              <a:rPr lang="en-US" sz="1600" dirty="0" smtClean="0"/>
              <a:t>attach and detach remote devices</a:t>
            </a:r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2954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/>
              <a:t>Protection</a:t>
            </a:r>
          </a:p>
          <a:p>
            <a:pPr lvl="1"/>
            <a:r>
              <a:rPr lang="en-US" altLang="en-US" dirty="0"/>
              <a:t>Control access to resources</a:t>
            </a:r>
          </a:p>
          <a:p>
            <a:pPr lvl="1"/>
            <a:r>
              <a:rPr lang="en-US" altLang="en-US" dirty="0"/>
              <a:t>Get and set permissions</a:t>
            </a:r>
          </a:p>
          <a:p>
            <a:pPr lvl="1"/>
            <a:r>
              <a:rPr lang="en-US" altLang="en-US" dirty="0"/>
              <a:t>Allow and deny user access</a:t>
            </a:r>
          </a:p>
          <a:p>
            <a:endParaRPr lang="en-US" dirty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19064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 descr="OS8-p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03325"/>
            <a:ext cx="739140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39702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00480"/>
          </a:xfrm>
        </p:spPr>
        <p:txBody>
          <a:bodyPr/>
          <a:lstStyle/>
          <a:p>
            <a:r>
              <a:rPr lang="en-US" altLang="en-US" dirty="0" smtClean="0"/>
              <a:t>C program invoking </a:t>
            </a:r>
            <a:r>
              <a:rPr lang="en-US" altLang="en-US" dirty="0" err="1" smtClean="0"/>
              <a:t>printf</a:t>
            </a:r>
            <a:r>
              <a:rPr lang="en-US" altLang="en-US" dirty="0" smtClean="0"/>
              <a:t>() library call, which calls write() system call</a:t>
            </a:r>
          </a:p>
          <a:p>
            <a:endParaRPr lang="en-US" dirty="0"/>
          </a:p>
        </p:txBody>
      </p:sp>
      <p:pic>
        <p:nvPicPr>
          <p:cNvPr id="4" name="Picture 1" descr="Screen Shot 2012-12-01 at 1.12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41687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962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488400"/>
          </a:xfrm>
        </p:spPr>
        <p:txBody>
          <a:bodyPr/>
          <a:lstStyle/>
          <a:p>
            <a:r>
              <a:rPr lang="en-US" altLang="en-US" sz="2400" b="1" dirty="0" smtClean="0"/>
              <a:t>System Programs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066800"/>
            <a:ext cx="8229240" cy="4515000"/>
          </a:xfrm>
        </p:spPr>
        <p:txBody>
          <a:bodyPr/>
          <a:lstStyle/>
          <a:p>
            <a:r>
              <a:rPr lang="en-US" altLang="en-US" dirty="0" smtClean="0"/>
              <a:t>System programs provide a convenient environment for program development and execution.  They can be divided into: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altLang="en-US" dirty="0" smtClean="0"/>
              <a:t>File manipulation 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altLang="en-US" dirty="0" smtClean="0"/>
              <a:t>Status information sometimes stored in a File modification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altLang="en-US" dirty="0" smtClean="0"/>
              <a:t>Programming language support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altLang="en-US" dirty="0" smtClean="0"/>
              <a:t>Program loading and execution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altLang="en-US" dirty="0" smtClean="0"/>
              <a:t>Communications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altLang="en-US" dirty="0" smtClean="0"/>
              <a:t>Background services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altLang="en-US" dirty="0" smtClean="0"/>
              <a:t>Application programs</a:t>
            </a:r>
          </a:p>
          <a:p>
            <a:r>
              <a:rPr lang="en-US" altLang="en-US" dirty="0" smtClean="0"/>
              <a:t>Most users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view of the operation system is defined by system programs, not the actual system calls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32464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6475680" cy="836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Content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914400"/>
            <a:ext cx="8228160" cy="498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400" b="1" dirty="0"/>
              <a:t>Operating System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b="1" dirty="0"/>
              <a:t>User Operating System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b="1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b="1" dirty="0"/>
              <a:t>Types of 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b="1" dirty="0"/>
              <a:t>System Programs</a:t>
            </a: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IN" sz="2200" b="0" strike="noStrike" spc="-1" dirty="0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D04F81-BDCE-4D3A-BE97-CFBFBC0C16DA}" type="slidenum">
              <a:rPr lang="en-US" sz="1200" b="1" strike="noStrike" spc="-1">
                <a:solidFill>
                  <a:srgbClr val="0070C0"/>
                </a:solidFill>
                <a:latin typeface="Times New Roman"/>
                <a:ea typeface="MS PGothic"/>
              </a:rPr>
              <a:t>2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7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412200"/>
          </a:xfrm>
        </p:spPr>
        <p:txBody>
          <a:bodyPr/>
          <a:lstStyle/>
          <a:p>
            <a:r>
              <a:rPr lang="en-US" altLang="en-US" sz="2400" b="1" dirty="0" smtClean="0"/>
              <a:t>System Programs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46063" y="1905000"/>
            <a:ext cx="8229240" cy="251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Provide a convenient environment for program development and execution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Some of them are simply user interfaces to system calls; others are considerably more complex</a:t>
            </a:r>
          </a:p>
          <a:p>
            <a:pPr lvl="1"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File management </a:t>
            </a:r>
            <a:r>
              <a:rPr lang="en-US" altLang="en-US" dirty="0" smtClean="0"/>
              <a:t>- Create, delete, copy, rename, print, dump, list, and generally manipulate files and directories</a:t>
            </a:r>
          </a:p>
          <a:p>
            <a:pPr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Status information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Some ask the system for info - date, time, amount of available memory, disk space, number of users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Others provide detailed performance, logging, and debugging information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Typically, these programs format and print the output to the terminal or other output devices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Some systems implement  a </a:t>
            </a:r>
            <a:r>
              <a:rPr lang="en-US" altLang="en-US" b="1" dirty="0" smtClean="0">
                <a:solidFill>
                  <a:srgbClr val="3366FF"/>
                </a:solidFill>
              </a:rPr>
              <a:t>registry</a:t>
            </a:r>
            <a:r>
              <a:rPr lang="en-US" altLang="en-US" dirty="0" smtClean="0"/>
              <a:t> - used to store and retrieve configuration information</a:t>
            </a:r>
          </a:p>
          <a:p>
            <a:endParaRPr lang="en-US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228448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990600"/>
            <a:ext cx="8229240" cy="45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 smtClean="0"/>
              <a:t>File modification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Text editors to create and modify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Special commands to search contents of files or perform transformations of the text</a:t>
            </a: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Programming-language support </a:t>
            </a:r>
            <a:r>
              <a:rPr lang="en-US" altLang="en-US" dirty="0" smtClean="0"/>
              <a:t>- Compilers, assemblers, debuggers and interpreters sometimes provided</a:t>
            </a: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Program loading and execution</a:t>
            </a:r>
            <a:r>
              <a:rPr lang="en-US" altLang="en-US" dirty="0" smtClean="0"/>
              <a:t>- Absolute loaders, relocatable loaders, linkage editors, and overlay-loaders, debugging systems for higher-level and machine language</a:t>
            </a: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Communications</a:t>
            </a:r>
            <a:r>
              <a:rPr lang="en-US" altLang="en-US" dirty="0" smtClean="0"/>
              <a:t> - Provide the mechanism for creating virtual connections among processes, users, and computer systems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Allow users to send messages to one another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screens, browse web pages, send electronic-mail messages, log in remotely, transfer files from one machine to another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19917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98655" y="1676400"/>
            <a:ext cx="822924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 smtClean="0"/>
              <a:t>Background Services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Launch at boot time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Some for system startup, then terminate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Some from system boot to shutdown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Provide facilities like disk checking, process scheduling, error logging, printing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Run in user context not kernel context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Known as </a:t>
            </a:r>
            <a:r>
              <a:rPr lang="en-US" altLang="en-US" b="1" dirty="0" smtClean="0">
                <a:solidFill>
                  <a:srgbClr val="3366FF"/>
                </a:solidFill>
              </a:rPr>
              <a:t>services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3366FF"/>
                </a:solidFill>
              </a:rPr>
              <a:t>subsystems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3366FF"/>
                </a:solidFill>
              </a:rPr>
              <a:t>daemons</a:t>
            </a:r>
            <a:r>
              <a:rPr lang="en-US" altLang="en-US" dirty="0" smtClean="0"/>
              <a:t> </a:t>
            </a:r>
            <a:endParaRPr lang="en-US" altLang="en-US" b="1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Application programs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Don’t pertain to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Run by users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Not typically considered part of OS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Launched by command line, mouse click, finger poke</a:t>
            </a:r>
          </a:p>
          <a:p>
            <a:endParaRPr lang="en-US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23907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33400" y="3200400"/>
            <a:ext cx="8229240" cy="1144800"/>
          </a:xfrm>
        </p:spPr>
        <p:txBody>
          <a:bodyPr/>
          <a:lstStyle/>
          <a:p>
            <a:pPr algn="ctr"/>
            <a:r>
              <a:rPr lang="en-US" sz="8800" b="1" dirty="0" smtClean="0"/>
              <a:t>Thank You</a:t>
            </a:r>
            <a:endParaRPr lang="en-US" sz="8800" b="1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24134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4495800" cy="640800"/>
          </a:xfrm>
        </p:spPr>
        <p:txBody>
          <a:bodyPr/>
          <a:lstStyle/>
          <a:p>
            <a:r>
              <a:rPr lang="en-US" altLang="en-US" sz="2400" b="1" dirty="0" smtClean="0"/>
              <a:t>Operating System Services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81000" y="1143000"/>
            <a:ext cx="8229240" cy="4724400"/>
          </a:xfrm>
        </p:spPr>
        <p:txBody>
          <a:bodyPr/>
          <a:lstStyle/>
          <a:p>
            <a:r>
              <a:rPr lang="en-US" altLang="en-US" dirty="0" smtClean="0"/>
              <a:t>Operating systems provide an environment for execution of programs and services to programs and users</a:t>
            </a:r>
          </a:p>
          <a:p>
            <a:r>
              <a:rPr lang="en-US" altLang="en-US" dirty="0" smtClean="0"/>
              <a:t>One set of operating-system services provides functions that are helpful to the user:</a:t>
            </a:r>
          </a:p>
          <a:p>
            <a:pPr lvl="1"/>
            <a:r>
              <a:rPr lang="en-US" altLang="en-US" b="1" dirty="0" smtClean="0"/>
              <a:t>User interface </a:t>
            </a:r>
            <a:r>
              <a:rPr lang="en-US" altLang="en-US" dirty="0" smtClean="0"/>
              <a:t>- Almost all operating systems have a user interface (</a:t>
            </a:r>
            <a:r>
              <a:rPr lang="en-US" altLang="en-US" b="1" dirty="0" smtClean="0">
                <a:solidFill>
                  <a:srgbClr val="3366FF"/>
                </a:solidFill>
              </a:rPr>
              <a:t>UI</a:t>
            </a:r>
            <a:r>
              <a:rPr lang="en-US" altLang="en-US" dirty="0" smtClean="0"/>
              <a:t>).</a:t>
            </a:r>
          </a:p>
          <a:p>
            <a:pPr lvl="2"/>
            <a:r>
              <a:rPr lang="en-US" altLang="en-US" dirty="0" smtClean="0"/>
              <a:t>Varies between </a:t>
            </a:r>
            <a:r>
              <a:rPr lang="en-US" altLang="en-US" b="1" dirty="0" smtClean="0">
                <a:solidFill>
                  <a:srgbClr val="3366FF"/>
                </a:solidFill>
              </a:rPr>
              <a:t>Command-Line </a:t>
            </a:r>
            <a:r>
              <a:rPr lang="en-US" altLang="en-US" b="1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CLI</a:t>
            </a:r>
            <a:r>
              <a:rPr lang="en-US" altLang="en-US" b="1" dirty="0" smtClean="0">
                <a:solidFill>
                  <a:srgbClr val="000000"/>
                </a:solidFill>
              </a:rPr>
              <a:t>)</a:t>
            </a:r>
            <a:r>
              <a:rPr lang="en-US" altLang="en-US" dirty="0" smtClean="0">
                <a:solidFill>
                  <a:srgbClr val="000000"/>
                </a:solidFill>
              </a:rPr>
              <a:t>, </a:t>
            </a:r>
            <a:r>
              <a:rPr lang="en-US" altLang="en-US" b="1" dirty="0" smtClean="0">
                <a:solidFill>
                  <a:srgbClr val="3366FF"/>
                </a:solidFill>
              </a:rPr>
              <a:t>Graphics User Interface </a:t>
            </a:r>
            <a:r>
              <a:rPr lang="en-US" altLang="en-US" b="1" dirty="0" smtClean="0">
                <a:solidFill>
                  <a:srgbClr val="000000"/>
                </a:solidFill>
              </a:rPr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GUI</a:t>
            </a:r>
            <a:r>
              <a:rPr lang="en-US" altLang="en-US" b="1" dirty="0" smtClean="0">
                <a:solidFill>
                  <a:srgbClr val="000000"/>
                </a:solidFill>
              </a:rPr>
              <a:t>)</a:t>
            </a:r>
            <a:r>
              <a:rPr lang="en-US" altLang="en-US" dirty="0" smtClean="0">
                <a:solidFill>
                  <a:srgbClr val="000000"/>
                </a:solidFill>
              </a:rPr>
              <a:t>,</a:t>
            </a:r>
            <a:r>
              <a:rPr lang="en-US" altLang="en-US" b="1" dirty="0" smtClean="0">
                <a:solidFill>
                  <a:srgbClr val="3366FF"/>
                </a:solidFill>
              </a:rPr>
              <a:t>   Batch</a:t>
            </a:r>
          </a:p>
          <a:p>
            <a:pPr lvl="2"/>
            <a:endParaRPr lang="en-US" altLang="en-US" b="1" dirty="0" smtClean="0">
              <a:solidFill>
                <a:srgbClr val="3366FF"/>
              </a:solidFill>
            </a:endParaRPr>
          </a:p>
          <a:p>
            <a:pPr lvl="1"/>
            <a:r>
              <a:rPr lang="en-US" altLang="en-US" b="1" dirty="0" smtClean="0"/>
              <a:t>Program execution </a:t>
            </a:r>
            <a:r>
              <a:rPr lang="en-US" altLang="en-US" dirty="0" smtClean="0"/>
              <a:t>- The system must be able to load a program into memory and to run that program, end execution, either normally or abnormally (indicating error)</a:t>
            </a:r>
          </a:p>
          <a:p>
            <a:pPr lvl="1"/>
            <a:r>
              <a:rPr lang="en-US" altLang="en-US" b="1" dirty="0" smtClean="0"/>
              <a:t>I/O operations </a:t>
            </a:r>
            <a:r>
              <a:rPr lang="en-US" altLang="en-US" dirty="0" smtClean="0"/>
              <a:t>-  A running program may require I/O, which may involve a file or an I/O device</a:t>
            </a:r>
          </a:p>
          <a:p>
            <a:endParaRPr lang="en-US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7022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717000"/>
          </a:xfrm>
        </p:spPr>
        <p:txBody>
          <a:bodyPr/>
          <a:lstStyle/>
          <a:p>
            <a:r>
              <a:rPr lang="en-US" altLang="en-US" sz="2400" b="1" dirty="0" smtClean="0"/>
              <a:t>Operating System Services (Cont.)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438800"/>
          </a:xfrm>
        </p:spPr>
        <p:txBody>
          <a:bodyPr/>
          <a:lstStyle/>
          <a:p>
            <a:r>
              <a:rPr lang="en-US" altLang="en-US" dirty="0" smtClean="0"/>
              <a:t>One set of operating-system services provides functions that are helpful to the user (Cont.):</a:t>
            </a:r>
          </a:p>
          <a:p>
            <a:endParaRPr lang="en-US" altLang="en-US" b="1" dirty="0" smtClean="0"/>
          </a:p>
          <a:p>
            <a:pPr lvl="1" algn="just"/>
            <a:r>
              <a:rPr lang="en-US" altLang="en-US" b="1" dirty="0" smtClean="0"/>
              <a:t>File-system manipulation </a:t>
            </a:r>
            <a:r>
              <a:rPr lang="en-US" altLang="en-US" dirty="0" smtClean="0"/>
              <a:t>-  The file system is of particular interest. Programs need to read and write files and directories, create and delete them, search them, list file Information, permission management.</a:t>
            </a:r>
            <a:endParaRPr lang="en-US" altLang="en-US" b="1" dirty="0" smtClean="0"/>
          </a:p>
          <a:p>
            <a:pPr lvl="1" algn="just"/>
            <a:r>
              <a:rPr lang="en-US" altLang="en-US" b="1" dirty="0" smtClean="0"/>
              <a:t>Communications</a:t>
            </a:r>
            <a:r>
              <a:rPr lang="en-US" altLang="en-US" dirty="0" smtClean="0"/>
              <a:t> – Processes may exchange information, on the same computer or between computers over a network</a:t>
            </a:r>
          </a:p>
          <a:p>
            <a:pPr lvl="2" algn="just"/>
            <a:r>
              <a:rPr lang="en-US" altLang="en-US" dirty="0" smtClean="0"/>
              <a:t>Communications may be via shared memory or through message passing (packets moved by the OS)</a:t>
            </a:r>
          </a:p>
          <a:p>
            <a:pPr lvl="1" algn="just"/>
            <a:r>
              <a:rPr lang="en-US" altLang="en-US" b="1" dirty="0" smtClean="0"/>
              <a:t>Error detection </a:t>
            </a:r>
            <a:r>
              <a:rPr lang="en-US" altLang="en-US" dirty="0" smtClean="0"/>
              <a:t>– OS needs to be constantly aware of possible errors</a:t>
            </a:r>
          </a:p>
          <a:p>
            <a:pPr lvl="2" algn="just"/>
            <a:r>
              <a:rPr lang="en-US" altLang="en-US" dirty="0" smtClean="0"/>
              <a:t>May occur in the CPU and memory hardware, in I/O devices, in user program</a:t>
            </a:r>
          </a:p>
          <a:p>
            <a:pPr lvl="2" algn="just"/>
            <a:r>
              <a:rPr lang="en-US" altLang="en-US" dirty="0" smtClean="0"/>
              <a:t>For each type of error, OS should take the appropriate action to ensure correct and consistent computing</a:t>
            </a:r>
          </a:p>
          <a:p>
            <a:pPr lvl="2" algn="just"/>
            <a:r>
              <a:rPr lang="en-US" altLang="en-US" dirty="0" smtClean="0"/>
              <a:t>Debugging facilities can greatly enhance the user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and programmer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abilities to efficiently use the system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15260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240" cy="717000"/>
          </a:xfrm>
        </p:spPr>
        <p:txBody>
          <a:bodyPr/>
          <a:lstStyle/>
          <a:p>
            <a:r>
              <a:rPr lang="en-US" altLang="en-US" sz="2400" b="1" dirty="0" smtClean="0"/>
              <a:t>Operating System Services (Cont.)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98655" y="1524000"/>
            <a:ext cx="8229240" cy="3962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 smtClean="0"/>
              <a:t>Another set of OS functions exists for ensuring the efficient operation of the system itself via resource sharing</a:t>
            </a:r>
          </a:p>
          <a:p>
            <a:pPr marL="342900" indent="-342900" algn="just">
              <a:lnSpc>
                <a:spcPct val="90000"/>
              </a:lnSpc>
              <a:buFont typeface="+mj-lt"/>
              <a:buAutoNum type="arabicPeriod"/>
            </a:pPr>
            <a:endParaRPr lang="en-US" altLang="en-US" dirty="0" smtClean="0"/>
          </a:p>
          <a:p>
            <a:pPr marL="342900" lvl="1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en-US" b="1" dirty="0" smtClean="0"/>
              <a:t>Resource allocation - </a:t>
            </a:r>
            <a:r>
              <a:rPr lang="en-US" altLang="en-US" dirty="0" smtClean="0"/>
              <a:t>When  multiple users or multiple jobs running concurrently, resources must be allocated to each of them Many types of resources -   CPU cycles, main memory, file storage, I/O devices.</a:t>
            </a:r>
          </a:p>
          <a:p>
            <a:pPr marL="342900" lvl="1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en-US" b="1" dirty="0" smtClean="0"/>
              <a:t>Accounting -</a:t>
            </a:r>
            <a:r>
              <a:rPr lang="en-US" altLang="en-US" dirty="0" smtClean="0"/>
              <a:t> To keep track of which users use how much and what kinds of computer resources</a:t>
            </a:r>
          </a:p>
          <a:p>
            <a:pPr marL="342900" lvl="1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en-US" b="1" dirty="0" smtClean="0"/>
              <a:t>Protection and security - </a:t>
            </a:r>
            <a:r>
              <a:rPr lang="en-US" altLang="en-US" dirty="0" smtClean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3" algn="just">
              <a:lnSpc>
                <a:spcPct val="90000"/>
              </a:lnSpc>
            </a:pPr>
            <a:r>
              <a:rPr lang="en-US" altLang="en-US" b="1" dirty="0"/>
              <a:t> </a:t>
            </a:r>
            <a:r>
              <a:rPr lang="en-US" altLang="en-US" b="1" dirty="0" smtClean="0"/>
              <a:t>     Protection</a:t>
            </a:r>
            <a:r>
              <a:rPr lang="en-US" altLang="en-US" dirty="0" smtClean="0"/>
              <a:t> involves ensuring that all access to system resources is 	controlled.</a:t>
            </a:r>
          </a:p>
          <a:p>
            <a:pPr lvl="3" algn="just">
              <a:lnSpc>
                <a:spcPct val="90000"/>
              </a:lnSpc>
            </a:pPr>
            <a:r>
              <a:rPr lang="en-US" altLang="en-US" b="1" dirty="0" smtClean="0"/>
              <a:t>      Security</a:t>
            </a:r>
            <a:r>
              <a:rPr lang="en-US" altLang="en-US" dirty="0" smtClean="0"/>
              <a:t> of the system from outsiders requires user authentication, extends     	to defending external I/O devices from invalid access attempts</a:t>
            </a:r>
          </a:p>
          <a:p>
            <a:endParaRPr lang="en-US" sz="2000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415027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564600"/>
          </a:xfrm>
        </p:spPr>
        <p:txBody>
          <a:bodyPr/>
          <a:lstStyle/>
          <a:p>
            <a:r>
              <a:rPr lang="en-US" altLang="en-US" sz="2400" b="1" dirty="0" smtClean="0"/>
              <a:t>A View of Operating System Services</a:t>
            </a:r>
            <a:endParaRPr lang="en-US" sz="2400" b="1" dirty="0"/>
          </a:p>
        </p:txBody>
      </p:sp>
      <p:pic>
        <p:nvPicPr>
          <p:cNvPr id="4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19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16491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564600"/>
          </a:xfrm>
        </p:spPr>
        <p:txBody>
          <a:bodyPr/>
          <a:lstStyle/>
          <a:p>
            <a:r>
              <a:rPr lang="en-US" altLang="en-US" sz="2400" b="1" dirty="0" smtClean="0"/>
              <a:t>User Operating System Interface - CLI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46062" y="1524000"/>
            <a:ext cx="8734425" cy="3886200"/>
          </a:xfrm>
        </p:spPr>
        <p:txBody>
          <a:bodyPr/>
          <a:lstStyle/>
          <a:p>
            <a:pPr algn="just">
              <a:buFont typeface="Monotype Sorts" pitchFamily="-84" charset="2"/>
              <a:buNone/>
            </a:pPr>
            <a:r>
              <a:rPr lang="en-US" altLang="en-US" sz="2400" dirty="0" smtClean="0"/>
              <a:t>CLI or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command interpreter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  <a:r>
              <a:rPr lang="en-US" altLang="en-US" sz="2400" dirty="0" smtClean="0"/>
              <a:t>allows direct command entry</a:t>
            </a:r>
          </a:p>
          <a:p>
            <a:pPr lvl="1" algn="just"/>
            <a:r>
              <a:rPr lang="en-US" altLang="en-US" sz="2400" dirty="0" smtClean="0"/>
              <a:t>Sometimes implemented in kernel, sometimes by systems program</a:t>
            </a:r>
          </a:p>
          <a:p>
            <a:pPr lvl="1" algn="just"/>
            <a:r>
              <a:rPr lang="en-US" altLang="en-US" sz="2400" dirty="0" smtClean="0"/>
              <a:t>Sometimes multiple flavors implemented –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shells</a:t>
            </a:r>
          </a:p>
          <a:p>
            <a:pPr lvl="1" algn="just"/>
            <a:r>
              <a:rPr lang="en-US" altLang="en-US" sz="2400" dirty="0" smtClean="0"/>
              <a:t>Primarily fetches a command from user and executes it</a:t>
            </a:r>
          </a:p>
          <a:p>
            <a:pPr lvl="1" algn="just"/>
            <a:r>
              <a:rPr lang="en-US" altLang="en-US" sz="2400" dirty="0" smtClean="0"/>
              <a:t>Sometimes commands built-in, sometimes just names of programs</a:t>
            </a:r>
          </a:p>
          <a:p>
            <a:pPr lvl="2" algn="just"/>
            <a:r>
              <a:rPr lang="en-US" altLang="en-US" sz="2400" dirty="0" smtClean="0"/>
              <a:t>If the latter, adding new features doesn’</a:t>
            </a:r>
            <a:r>
              <a:rPr lang="en-US" altLang="ja-JP" sz="2400" dirty="0" smtClean="0"/>
              <a:t>t require shell modification</a:t>
            </a:r>
            <a:endParaRPr lang="en-US" altLang="en-US" sz="2400" dirty="0" smtClean="0"/>
          </a:p>
          <a:p>
            <a:endParaRPr lang="en-US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240703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564600"/>
          </a:xfrm>
        </p:spPr>
        <p:txBody>
          <a:bodyPr/>
          <a:lstStyle/>
          <a:p>
            <a:r>
              <a:rPr lang="en-US" altLang="en-US" sz="2800" b="1" dirty="0" smtClean="0"/>
              <a:t>System Calls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2345" y="1295400"/>
            <a:ext cx="822924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Programming interface to the services provided by the OS</a:t>
            </a:r>
            <a:endParaRPr lang="en-US" altLang="en-US" sz="6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Typically written in a high-level language (C or C++)</a:t>
            </a:r>
            <a:endParaRPr lang="en-US" altLang="en-US" sz="6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Mostly accessed by programs via a high-level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Application Programming Interface 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(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API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)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  <a:r>
              <a:rPr lang="en-US" altLang="en-US" sz="2400" dirty="0" smtClean="0"/>
              <a:t>rather than direct system call use</a:t>
            </a:r>
            <a:endParaRPr lang="en-US" altLang="en-US" sz="6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Three most common APIs are Win32 API for Windows, POSIX API for POSIX-based systems (including virtually all versions of UNIX, Linux, and Mac OS X), and Java API for the Java virtual machine (JVM)</a:t>
            </a:r>
          </a:p>
          <a:p>
            <a:endParaRPr lang="en-US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262756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717000"/>
          </a:xfrm>
        </p:spPr>
        <p:txBody>
          <a:bodyPr/>
          <a:lstStyle/>
          <a:p>
            <a:r>
              <a:rPr lang="en-US" altLang="en-US" sz="2800" b="1" dirty="0" smtClean="0"/>
              <a:t>Example of System Calls</a:t>
            </a:r>
            <a:endParaRPr lang="en-US" sz="2800" b="1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en-US" kern="0" dirty="0" smtClean="0">
                <a:solidFill>
                  <a:sysClr val="windowText" lastClr="000000"/>
                </a:solidFill>
              </a:rPr>
              <a:t>System call sequence to copy the contents of one file to another file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696200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46063" y="6356350"/>
            <a:ext cx="873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Prabhjot Chahal</a:t>
            </a:r>
            <a:r>
              <a:rPr lang="en-US" altLang="en-US" sz="1600" dirty="0"/>
              <a:t>		Operating System - </a:t>
            </a:r>
            <a:r>
              <a:rPr lang="en-US" altLang="en-US" sz="1600" dirty="0" smtClean="0"/>
              <a:t>22CS005</a:t>
            </a:r>
            <a:r>
              <a:rPr lang="en-US" altLang="en-US" sz="1600" dirty="0"/>
              <a:t>	 		</a:t>
            </a:r>
          </a:p>
        </p:txBody>
      </p:sp>
    </p:spTree>
    <p:extLst>
      <p:ext uri="{BB962C8B-B14F-4D97-AF65-F5344CB8AC3E}">
        <p14:creationId xmlns:p14="http://schemas.microsoft.com/office/powerpoint/2010/main" val="10362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1796439</TotalTime>
  <Words>1439</Words>
  <Application>Microsoft Office PowerPoint</Application>
  <PresentationFormat>On-screen Show (4:3)</PresentationFormat>
  <Paragraphs>179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Operating System Services</vt:lpstr>
      <vt:lpstr>Operating System Services (Cont.)</vt:lpstr>
      <vt:lpstr>Operating System Services (Cont.)</vt:lpstr>
      <vt:lpstr>A View of Operating System Services</vt:lpstr>
      <vt:lpstr>User Operating System Interface - CLI</vt:lpstr>
      <vt:lpstr>System Calls</vt:lpstr>
      <vt:lpstr>Example of System Calls</vt:lpstr>
      <vt:lpstr>Example of Standard API</vt:lpstr>
      <vt:lpstr>System Call Implementation</vt:lpstr>
      <vt:lpstr>API – System Call – OS Relationship</vt:lpstr>
      <vt:lpstr>System Call Parameter Passing</vt:lpstr>
      <vt:lpstr>Parameter Passing via Table</vt:lpstr>
      <vt:lpstr>Types of System Calls</vt:lpstr>
      <vt:lpstr>Types of System Calls</vt:lpstr>
      <vt:lpstr>PowerPoint Presentation</vt:lpstr>
      <vt:lpstr>PowerPoint Presentation</vt:lpstr>
      <vt:lpstr>System Programs</vt:lpstr>
      <vt:lpstr>System Programs</vt:lpstr>
      <vt:lpstr>PowerPoint Presentation</vt:lpstr>
      <vt:lpstr>PowerPoint Presentation</vt:lpstr>
      <vt:lpstr>PowerPoint Presentation</vt:lpstr>
    </vt:vector>
  </TitlesOfParts>
  <Company>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Prabhjot</cp:lastModifiedBy>
  <cp:revision>1516</cp:revision>
  <dcterms:created xsi:type="dcterms:W3CDTF">2010-04-09T07:36:15Z</dcterms:created>
  <dcterms:modified xsi:type="dcterms:W3CDTF">2023-04-06T08:13:23Z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26</vt:i4>
  </property>
</Properties>
</file>