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855" r:id="rId3"/>
    <p:sldId id="856" r:id="rId4"/>
    <p:sldId id="857" r:id="rId5"/>
    <p:sldId id="858" r:id="rId6"/>
    <p:sldId id="859" r:id="rId7"/>
    <p:sldId id="860" r:id="rId8"/>
    <p:sldId id="861" r:id="rId9"/>
    <p:sldId id="862" r:id="rId10"/>
    <p:sldId id="863" r:id="rId11"/>
    <p:sldId id="864" r:id="rId12"/>
    <p:sldId id="865" r:id="rId13"/>
    <p:sldId id="866" r:id="rId14"/>
    <p:sldId id="867" r:id="rId15"/>
    <p:sldId id="868" r:id="rId16"/>
    <p:sldId id="869" r:id="rId17"/>
    <p:sldId id="870" r:id="rId18"/>
    <p:sldId id="871" r:id="rId19"/>
    <p:sldId id="872" r:id="rId20"/>
    <p:sldId id="873" r:id="rId21"/>
    <p:sldId id="874" r:id="rId22"/>
    <p:sldId id="875" r:id="rId23"/>
    <p:sldId id="876" r:id="rId24"/>
    <p:sldId id="877" r:id="rId25"/>
    <p:sldId id="878" r:id="rId26"/>
    <p:sldId id="879" r:id="rId27"/>
    <p:sldId id="880" r:id="rId28"/>
    <p:sldId id="882" r:id="rId29"/>
    <p:sldId id="883" r:id="rId30"/>
    <p:sldId id="884" r:id="rId31"/>
    <p:sldId id="885" r:id="rId32"/>
    <p:sldId id="886" r:id="rId33"/>
    <p:sldId id="887" r:id="rId34"/>
    <p:sldId id="313" r:id="rId35"/>
  </p:sldIdLst>
  <p:sldSz cx="9144000" cy="6858000" type="screen4x3"/>
  <p:notesSz cx="7559675" cy="10691813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Times" panose="02020603050405020304" pitchFamily="18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0" roundtripDataSignature="AMtx7mjBLrMujGmK0mcIUsVW4HHj27wE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6D8C4D-A2DB-48BA-B2CD-EECFE764FD55}">
  <a:tblStyle styleId="{866D8C4D-A2DB-48BA-B2CD-EECFE764F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82" autoAdjust="0"/>
    <p:restoredTop sz="94540"/>
  </p:normalViewPr>
  <p:slideViewPr>
    <p:cSldViewPr snapToGrid="0">
      <p:cViewPr varScale="1">
        <p:scale>
          <a:sx n="100" d="100"/>
          <a:sy n="100" d="100"/>
        </p:scale>
        <p:origin x="150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8" Type="http://schemas.openxmlformats.org/officeDocument/2006/relationships/slide" Target="slides/slide7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7717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6440230-4084-5167-E49A-6551870D88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16E4D-DC33-4331-B660-106880B96FB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89538" name="Rectangle 2">
            <a:extLst>
              <a:ext uri="{FF2B5EF4-FFF2-40B4-BE49-F238E27FC236}">
                <a16:creationId xmlns:a16="http://schemas.microsoft.com/office/drawing/2014/main" id="{8D3E70B4-9151-3D0F-3A0D-4E5626E16C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>
            <a:extLst>
              <a:ext uri="{FF2B5EF4-FFF2-40B4-BE49-F238E27FC236}">
                <a16:creationId xmlns:a16="http://schemas.microsoft.com/office/drawing/2014/main" id="{6E07871F-8A06-58F1-62FC-A50A97E27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29BB6DA-25A8-1D10-5442-45B991D83F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06D63-32A0-48D6-9648-6F9B8C73FA1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65314" name="Rectangle 2">
            <a:extLst>
              <a:ext uri="{FF2B5EF4-FFF2-40B4-BE49-F238E27FC236}">
                <a16:creationId xmlns:a16="http://schemas.microsoft.com/office/drawing/2014/main" id="{365BD9C6-3FD2-5ED9-5801-4E39FE549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5315" name="Rectangle 3">
            <a:extLst>
              <a:ext uri="{FF2B5EF4-FFF2-40B4-BE49-F238E27FC236}">
                <a16:creationId xmlns:a16="http://schemas.microsoft.com/office/drawing/2014/main" id="{D1E3C53C-78F6-D91B-52D1-C807080B3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E65466C-1763-3EAE-52DA-11A78D0A52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7D5E0F-35A5-469E-B4D6-859D61FDA84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40738" name="Rectangle 2">
            <a:extLst>
              <a:ext uri="{FF2B5EF4-FFF2-40B4-BE49-F238E27FC236}">
                <a16:creationId xmlns:a16="http://schemas.microsoft.com/office/drawing/2014/main" id="{009F016B-BC10-021C-16EE-77E0CC099B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0739" name="Rectangle 3">
            <a:extLst>
              <a:ext uri="{FF2B5EF4-FFF2-40B4-BE49-F238E27FC236}">
                <a16:creationId xmlns:a16="http://schemas.microsoft.com/office/drawing/2014/main" id="{0BC2D124-D8B7-B9D8-A711-A6CB90717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B4D7F87-C16A-E23F-2486-F58FF9AA3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9AEEA-CAD6-47B6-980A-40EF90C8448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67362" name="Rectangle 2">
            <a:extLst>
              <a:ext uri="{FF2B5EF4-FFF2-40B4-BE49-F238E27FC236}">
                <a16:creationId xmlns:a16="http://schemas.microsoft.com/office/drawing/2014/main" id="{E8EEFF11-615D-EFB8-9156-814EFE97C0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63" name="Rectangle 3">
            <a:extLst>
              <a:ext uri="{FF2B5EF4-FFF2-40B4-BE49-F238E27FC236}">
                <a16:creationId xmlns:a16="http://schemas.microsoft.com/office/drawing/2014/main" id="{A2A82091-F1DA-46C8-436B-30CF9B3D2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41CBCB7-DE38-6554-8F84-5010D76D7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8F655F-809A-454E-9480-2B798FE1F4D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77602" name="Rectangle 2">
            <a:extLst>
              <a:ext uri="{FF2B5EF4-FFF2-40B4-BE49-F238E27FC236}">
                <a16:creationId xmlns:a16="http://schemas.microsoft.com/office/drawing/2014/main" id="{7D671775-6314-E22D-F533-7F5ACA6FD9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03" name="Rectangle 3">
            <a:extLst>
              <a:ext uri="{FF2B5EF4-FFF2-40B4-BE49-F238E27FC236}">
                <a16:creationId xmlns:a16="http://schemas.microsoft.com/office/drawing/2014/main" id="{284D3B36-5533-1DB8-7EF4-C9AC06CF3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E37D402-C1BD-37AB-BF96-67F6DF191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316C81-F687-4402-A0CD-6BA53087660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C06F4889-631F-A9DE-B436-9217F27CE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>
            <a:extLst>
              <a:ext uri="{FF2B5EF4-FFF2-40B4-BE49-F238E27FC236}">
                <a16:creationId xmlns:a16="http://schemas.microsoft.com/office/drawing/2014/main" id="{4CCA5516-32A2-CCA6-6193-0AB7AAD67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DBEFF1B-5DEA-CB90-423A-5ABE8B1DB7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1F697-BA24-44D5-AE47-C9E0A275BCF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42786" name="Rectangle 2">
            <a:extLst>
              <a:ext uri="{FF2B5EF4-FFF2-40B4-BE49-F238E27FC236}">
                <a16:creationId xmlns:a16="http://schemas.microsoft.com/office/drawing/2014/main" id="{B25634D3-920D-9B86-A4CE-AE4774E29E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2787" name="Rectangle 3">
            <a:extLst>
              <a:ext uri="{FF2B5EF4-FFF2-40B4-BE49-F238E27FC236}">
                <a16:creationId xmlns:a16="http://schemas.microsoft.com/office/drawing/2014/main" id="{5D28B4F7-F429-7FAC-92BC-0C4FBB44F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ACFB98E-0125-AB63-283E-C714D83AEB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6A666-B428-4EC3-B82B-FDF6E831F47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93634" name="Rectangle 2">
            <a:extLst>
              <a:ext uri="{FF2B5EF4-FFF2-40B4-BE49-F238E27FC236}">
                <a16:creationId xmlns:a16="http://schemas.microsoft.com/office/drawing/2014/main" id="{A9B9DB90-7001-ADBB-9F8B-4529EB27D5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>
            <a:extLst>
              <a:ext uri="{FF2B5EF4-FFF2-40B4-BE49-F238E27FC236}">
                <a16:creationId xmlns:a16="http://schemas.microsoft.com/office/drawing/2014/main" id="{6A24224F-72B4-AA66-7C4E-EEF5A37E5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9AC217-292F-E213-2F1E-213015A4F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BB6A28-37E1-41BF-AA03-C0B0275D9FD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79650" name="Rectangle 2">
            <a:extLst>
              <a:ext uri="{FF2B5EF4-FFF2-40B4-BE49-F238E27FC236}">
                <a16:creationId xmlns:a16="http://schemas.microsoft.com/office/drawing/2014/main" id="{8A558828-9092-68B9-49AA-63D8242A2A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9651" name="Rectangle 3">
            <a:extLst>
              <a:ext uri="{FF2B5EF4-FFF2-40B4-BE49-F238E27FC236}">
                <a16:creationId xmlns:a16="http://schemas.microsoft.com/office/drawing/2014/main" id="{FD22B8C4-666E-70A9-A8BD-2C8053654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2F77177-FCDF-3A2B-C7F8-5CA949C71C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AE5E0-1B23-4EE8-8F41-B4EDFE970FE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81698" name="Rectangle 2">
            <a:extLst>
              <a:ext uri="{FF2B5EF4-FFF2-40B4-BE49-F238E27FC236}">
                <a16:creationId xmlns:a16="http://schemas.microsoft.com/office/drawing/2014/main" id="{41E31C15-5A2D-A44A-162C-6FC06F0D77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>
            <a:extLst>
              <a:ext uri="{FF2B5EF4-FFF2-40B4-BE49-F238E27FC236}">
                <a16:creationId xmlns:a16="http://schemas.microsoft.com/office/drawing/2014/main" id="{D73542AF-F226-6D4A-CCD7-090ADF024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039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3117708-62FB-0375-89C4-1E620116E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F29A7-53DB-4D8B-9A8A-58B76F93C3F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95682" name="Rectangle 2">
            <a:extLst>
              <a:ext uri="{FF2B5EF4-FFF2-40B4-BE49-F238E27FC236}">
                <a16:creationId xmlns:a16="http://schemas.microsoft.com/office/drawing/2014/main" id="{DFE6A8B8-EFDC-590F-2E1F-7582C8836F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683" name="Rectangle 3">
            <a:extLst>
              <a:ext uri="{FF2B5EF4-FFF2-40B4-BE49-F238E27FC236}">
                <a16:creationId xmlns:a16="http://schemas.microsoft.com/office/drawing/2014/main" id="{786E5FA1-ECED-023F-BF04-0759D8273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665E36C-3F8F-6E28-ED4B-4F227F269C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646B1-9B80-405B-B915-2F0F40E344A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97730" name="Rectangle 2">
            <a:extLst>
              <a:ext uri="{FF2B5EF4-FFF2-40B4-BE49-F238E27FC236}">
                <a16:creationId xmlns:a16="http://schemas.microsoft.com/office/drawing/2014/main" id="{6DF2DB6D-64DA-C1A1-231F-DABC75117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>
            <a:extLst>
              <a:ext uri="{FF2B5EF4-FFF2-40B4-BE49-F238E27FC236}">
                <a16:creationId xmlns:a16="http://schemas.microsoft.com/office/drawing/2014/main" id="{F887720D-C3A0-2257-537D-D55FD3563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201B75E-2D20-E415-0AE3-9666AB49D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F68D4-E561-4892-A3E9-1E43FDE49A4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99778" name="Rectangle 2">
            <a:extLst>
              <a:ext uri="{FF2B5EF4-FFF2-40B4-BE49-F238E27FC236}">
                <a16:creationId xmlns:a16="http://schemas.microsoft.com/office/drawing/2014/main" id="{B1B638FD-F034-1AB2-EFEE-4770A40D3B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>
            <a:extLst>
              <a:ext uri="{FF2B5EF4-FFF2-40B4-BE49-F238E27FC236}">
                <a16:creationId xmlns:a16="http://schemas.microsoft.com/office/drawing/2014/main" id="{420104BF-A219-1930-63D7-628ED0F40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428FB3-A4F6-7417-C11A-9921EB45EE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BFCF7-8AB4-4BC8-ADC3-86704CA592A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01826" name="Rectangle 2">
            <a:extLst>
              <a:ext uri="{FF2B5EF4-FFF2-40B4-BE49-F238E27FC236}">
                <a16:creationId xmlns:a16="http://schemas.microsoft.com/office/drawing/2014/main" id="{27ED7582-1D10-41EB-42A5-1772375BA0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1827" name="Rectangle 3">
            <a:extLst>
              <a:ext uri="{FF2B5EF4-FFF2-40B4-BE49-F238E27FC236}">
                <a16:creationId xmlns:a16="http://schemas.microsoft.com/office/drawing/2014/main" id="{E9F6AD8C-40B3-E571-5936-8F6D92274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5F36E33-F075-C169-E4BF-55531E9E84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0C3E1-26EB-4460-8B98-268879C7BBB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03874" name="Rectangle 2">
            <a:extLst>
              <a:ext uri="{FF2B5EF4-FFF2-40B4-BE49-F238E27FC236}">
                <a16:creationId xmlns:a16="http://schemas.microsoft.com/office/drawing/2014/main" id="{AD8A2954-B54A-0644-4101-3EC0F802BC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52A22F68-112C-4596-5F95-046727430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1F228A6-609D-84D5-36B3-935D1EDC03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18A68-4B42-4BFA-A400-C2FE1F20E97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05922" name="Rectangle 2">
            <a:extLst>
              <a:ext uri="{FF2B5EF4-FFF2-40B4-BE49-F238E27FC236}">
                <a16:creationId xmlns:a16="http://schemas.microsoft.com/office/drawing/2014/main" id="{5088AF58-CBF9-9073-5257-133E1F5A3D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>
            <a:extLst>
              <a:ext uri="{FF2B5EF4-FFF2-40B4-BE49-F238E27FC236}">
                <a16:creationId xmlns:a16="http://schemas.microsoft.com/office/drawing/2014/main" id="{D66A1FB0-7C2A-7D2B-5D06-BD09E6D9A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FA20B4F-FFC4-7E04-38D6-13392ADCE4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CBE05-8AE0-4EE3-928F-ADB2E256E0E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71458" name="Rectangle 2">
            <a:extLst>
              <a:ext uri="{FF2B5EF4-FFF2-40B4-BE49-F238E27FC236}">
                <a16:creationId xmlns:a16="http://schemas.microsoft.com/office/drawing/2014/main" id="{C95F4A7B-F90F-0090-01F2-19787FF853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1459" name="Rectangle 3">
            <a:extLst>
              <a:ext uri="{FF2B5EF4-FFF2-40B4-BE49-F238E27FC236}">
                <a16:creationId xmlns:a16="http://schemas.microsoft.com/office/drawing/2014/main" id="{AAC95E97-4723-54CB-FE0C-6843100F9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1136890-0EC5-47AA-B9F6-54D2A39AD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71C55-C369-459C-8EF2-7A6F9B95AD4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07970" name="Rectangle 2">
            <a:extLst>
              <a:ext uri="{FF2B5EF4-FFF2-40B4-BE49-F238E27FC236}">
                <a16:creationId xmlns:a16="http://schemas.microsoft.com/office/drawing/2014/main" id="{E1F559FA-3EAB-1DA5-B181-DEB80648E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>
            <a:extLst>
              <a:ext uri="{FF2B5EF4-FFF2-40B4-BE49-F238E27FC236}">
                <a16:creationId xmlns:a16="http://schemas.microsoft.com/office/drawing/2014/main" id="{C8BA1488-3387-26E7-5540-403C15440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89A86C3-1CCC-4039-280D-5F74E70A0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F5FA0-B44C-4B08-8059-03DA5188373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10018" name="Rectangle 2">
            <a:extLst>
              <a:ext uri="{FF2B5EF4-FFF2-40B4-BE49-F238E27FC236}">
                <a16:creationId xmlns:a16="http://schemas.microsoft.com/office/drawing/2014/main" id="{120C514C-1FE4-BECC-D3AB-F9A013668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>
            <a:extLst>
              <a:ext uri="{FF2B5EF4-FFF2-40B4-BE49-F238E27FC236}">
                <a16:creationId xmlns:a16="http://schemas.microsoft.com/office/drawing/2014/main" id="{0C0BA02D-BF9F-3788-AB90-4DF607DB31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4F8914-A9B3-524C-BF75-0CBA924B1B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5D2B7-B1B3-440A-B311-B571759E1AF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12066" name="Rectangle 2">
            <a:extLst>
              <a:ext uri="{FF2B5EF4-FFF2-40B4-BE49-F238E27FC236}">
                <a16:creationId xmlns:a16="http://schemas.microsoft.com/office/drawing/2014/main" id="{D25C2730-E5CD-F594-A2AF-C1DCD9656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>
            <a:extLst>
              <a:ext uri="{FF2B5EF4-FFF2-40B4-BE49-F238E27FC236}">
                <a16:creationId xmlns:a16="http://schemas.microsoft.com/office/drawing/2014/main" id="{07BEA91F-4858-CD0F-AA0B-DAD044DD4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84C6C63-E531-5ECD-97D1-166B8A769F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DDA31-1C3D-4A93-B075-09A13F20B44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77250" name="Rectangle 2">
            <a:extLst>
              <a:ext uri="{FF2B5EF4-FFF2-40B4-BE49-F238E27FC236}">
                <a16:creationId xmlns:a16="http://schemas.microsoft.com/office/drawing/2014/main" id="{C4B95810-F96C-7008-03DE-A0EE8B53D1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>
            <a:extLst>
              <a:ext uri="{FF2B5EF4-FFF2-40B4-BE49-F238E27FC236}">
                <a16:creationId xmlns:a16="http://schemas.microsoft.com/office/drawing/2014/main" id="{3385F1A8-C5BE-CFF2-BCFF-D922B3C5C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ECC18A7-20E0-8DAC-B910-10806886C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28AA54-E6FC-4F3A-9AF3-CD188BA6543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44834" name="Rectangle 2">
            <a:extLst>
              <a:ext uri="{FF2B5EF4-FFF2-40B4-BE49-F238E27FC236}">
                <a16:creationId xmlns:a16="http://schemas.microsoft.com/office/drawing/2014/main" id="{1C5B5A9B-8291-7A30-87B5-9F5664FFC6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4835" name="Rectangle 3">
            <a:extLst>
              <a:ext uri="{FF2B5EF4-FFF2-40B4-BE49-F238E27FC236}">
                <a16:creationId xmlns:a16="http://schemas.microsoft.com/office/drawing/2014/main" id="{C3DC269D-EF3A-95EB-010F-414805B02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7AA94DF-3673-FA41-F66B-09A1FF5F7E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8929F-C252-46F2-A792-BC37AE0D691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46882" name="Rectangle 2">
            <a:extLst>
              <a:ext uri="{FF2B5EF4-FFF2-40B4-BE49-F238E27FC236}">
                <a16:creationId xmlns:a16="http://schemas.microsoft.com/office/drawing/2014/main" id="{3C57A82D-DD65-4E25-2647-FFE775AD7F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883" name="Rectangle 3">
            <a:extLst>
              <a:ext uri="{FF2B5EF4-FFF2-40B4-BE49-F238E27FC236}">
                <a16:creationId xmlns:a16="http://schemas.microsoft.com/office/drawing/2014/main" id="{DE719D12-2541-2637-C662-5CB85DF43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A4DEE3B-7C87-1E98-6632-031B20428C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CB7C2-01B2-43FA-B3D7-F6580D64AF4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14114" name="Rectangle 2">
            <a:extLst>
              <a:ext uri="{FF2B5EF4-FFF2-40B4-BE49-F238E27FC236}">
                <a16:creationId xmlns:a16="http://schemas.microsoft.com/office/drawing/2014/main" id="{11A9B597-9906-E449-0A96-D58951EB2E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>
            <a:extLst>
              <a:ext uri="{FF2B5EF4-FFF2-40B4-BE49-F238E27FC236}">
                <a16:creationId xmlns:a16="http://schemas.microsoft.com/office/drawing/2014/main" id="{9F52CE30-3A39-E595-57C3-9BE0FD6E6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5F5CC6F-9784-B28E-09DC-92CFF79371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6EBC8-A99D-4E32-B634-251A6A34B15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79298" name="Rectangle 2">
            <a:extLst>
              <a:ext uri="{FF2B5EF4-FFF2-40B4-BE49-F238E27FC236}">
                <a16:creationId xmlns:a16="http://schemas.microsoft.com/office/drawing/2014/main" id="{43A817E8-83CD-24B2-B8BA-047BBA174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>
            <a:extLst>
              <a:ext uri="{FF2B5EF4-FFF2-40B4-BE49-F238E27FC236}">
                <a16:creationId xmlns:a16="http://schemas.microsoft.com/office/drawing/2014/main" id="{F87E2F34-5F5F-D4EF-6451-F129ED11A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6D3D5EA-7C36-16C8-7A04-962CE761D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23C47-2FEE-474D-8B79-3FAC7E6846C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64610" name="Rectangle 2">
            <a:extLst>
              <a:ext uri="{FF2B5EF4-FFF2-40B4-BE49-F238E27FC236}">
                <a16:creationId xmlns:a16="http://schemas.microsoft.com/office/drawing/2014/main" id="{D50FD445-9D6C-8B57-E1B1-830A0E6761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>
            <a:extLst>
              <a:ext uri="{FF2B5EF4-FFF2-40B4-BE49-F238E27FC236}">
                <a16:creationId xmlns:a16="http://schemas.microsoft.com/office/drawing/2014/main" id="{A1787365-D223-7906-66BE-FB394A946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AD618BF-DA2D-F40B-A474-D53459415C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F1FD7-E778-4EE2-9C2E-CB49DE9D2FA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85442" name="Rectangle 2">
            <a:extLst>
              <a:ext uri="{FF2B5EF4-FFF2-40B4-BE49-F238E27FC236}">
                <a16:creationId xmlns:a16="http://schemas.microsoft.com/office/drawing/2014/main" id="{969DB13C-561A-AFE3-BA38-EF0313D492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>
            <a:extLst>
              <a:ext uri="{FF2B5EF4-FFF2-40B4-BE49-F238E27FC236}">
                <a16:creationId xmlns:a16="http://schemas.microsoft.com/office/drawing/2014/main" id="{343D00FE-1BFD-5BAC-9161-06DF481B7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E37B2EF-83FC-5AD9-7F60-14FF0D721E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36749-4122-4E73-9F73-B44E9AAA5E0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87490" name="Rectangle 2">
            <a:extLst>
              <a:ext uri="{FF2B5EF4-FFF2-40B4-BE49-F238E27FC236}">
                <a16:creationId xmlns:a16="http://schemas.microsoft.com/office/drawing/2014/main" id="{A9584237-FA11-3832-974B-49F96DAA97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>
            <a:extLst>
              <a:ext uri="{FF2B5EF4-FFF2-40B4-BE49-F238E27FC236}">
                <a16:creationId xmlns:a16="http://schemas.microsoft.com/office/drawing/2014/main" id="{344D6F4E-1EC0-11CF-819D-2B1DC3504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5F00492-CC2F-6275-D365-04F440012C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A1AA3-9F2D-4784-8A0F-9C5D4BDD0E8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63266" name="Rectangle 2">
            <a:extLst>
              <a:ext uri="{FF2B5EF4-FFF2-40B4-BE49-F238E27FC236}">
                <a16:creationId xmlns:a16="http://schemas.microsoft.com/office/drawing/2014/main" id="{DA987A91-082A-5122-7169-56E52AFF2E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3267" name="Rectangle 3">
            <a:extLst>
              <a:ext uri="{FF2B5EF4-FFF2-40B4-BE49-F238E27FC236}">
                <a16:creationId xmlns:a16="http://schemas.microsoft.com/office/drawing/2014/main" id="{1DEE611D-C0E3-57BC-0D8F-0ABA3B54B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DC91926-74F9-AFB7-E1D3-BE6C4D3DB4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6C751-BDD2-49FB-B619-EDD5F7DFBF9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75554" name="Rectangle 2">
            <a:extLst>
              <a:ext uri="{FF2B5EF4-FFF2-40B4-BE49-F238E27FC236}">
                <a16:creationId xmlns:a16="http://schemas.microsoft.com/office/drawing/2014/main" id="{D36A60B2-87C4-A946-3F46-DFBC30C2A3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5555" name="Rectangle 3">
            <a:extLst>
              <a:ext uri="{FF2B5EF4-FFF2-40B4-BE49-F238E27FC236}">
                <a16:creationId xmlns:a16="http://schemas.microsoft.com/office/drawing/2014/main" id="{41B77A38-522F-73A1-26C1-B4675A95E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BLANK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729AC-FBB6-50BF-140F-6DFFE9DCD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79B5908F-1003-4FE2-9619-748025AA96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178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itle, 2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533159" y="6356520"/>
            <a:ext cx="8269317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96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rot="10800000" flipH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8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8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Google Shape;16;p28" descr="LOGO.gif"/>
            <p:cNvPicPr preferRelativeResize="0"/>
            <p:nvPr/>
          </p:nvPicPr>
          <p:blipFill rotWithShape="1">
            <a:blip r:embed="rId16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" name="Google Shape;18;p28" descr="logo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28" descr="LOGO.gif"/>
            <p:cNvPicPr preferRelativeResize="0"/>
            <p:nvPr/>
          </p:nvPicPr>
          <p:blipFill rotWithShape="1">
            <a:blip r:embed="rId16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Google Shape;24;p28" descr="logo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durev.in/course/quiz/attempt/-1_Test-Ipv4--IP-Packet/0decdb37-7206-4824-afdd-d47013a5c4cd" TargetMode="External"/><Relationship Id="rId2" Type="http://schemas.openxmlformats.org/officeDocument/2006/relationships/hyperlink" Target="https://pinoybix.org/2017/07/mcq-in-network-layer-internet-protocol-forouzan.html" TargetMode="Externa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/>
        </p:nvSpPr>
        <p:spPr>
          <a:xfrm>
            <a:off x="1240016" y="821110"/>
            <a:ext cx="6663965" cy="2658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400"/>
              </a:spcBef>
              <a:buSzPts val="2000"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Computer Networks 22CS008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spcBef>
                <a:spcPts val="400"/>
              </a:spcBef>
              <a:buSzPts val="2000"/>
            </a:pPr>
            <a:r>
              <a:rPr lang="en-IN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Access Protocols</a:t>
            </a:r>
          </a:p>
          <a:p>
            <a:pPr lvl="0" algn="ctr">
              <a:spcBef>
                <a:spcPts val="400"/>
              </a:spcBef>
              <a:buSzPts val="2000"/>
            </a:pP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6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Lecture12-14 (Theory)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Engineering,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Chitkara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University, Punjab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ftr" idx="11"/>
          </p:nvPr>
        </p:nvSpPr>
        <p:spPr>
          <a:xfrm>
            <a:off x="368134" y="639345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Computer Networks</a:t>
            </a:r>
            <a:endParaRPr sz="1400" b="0" strike="noStrik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F63CC-CABD-8E17-6E35-2BADB3759D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9C1-EEB3-4529-BCE4-2FC179332F7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1088516" name="Text Box 4">
            <a:extLst>
              <a:ext uri="{FF2B5EF4-FFF2-40B4-BE49-F238E27FC236}">
                <a16:creationId xmlns:a16="http://schemas.microsoft.com/office/drawing/2014/main" id="{799F9497-0461-EF69-F2A9-AFB28062E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416" y="6253162"/>
            <a:ext cx="45223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5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Vulnerable time for pure ALOHA protocol</a:t>
            </a:r>
          </a:p>
        </p:txBody>
      </p:sp>
      <p:pic>
        <p:nvPicPr>
          <p:cNvPr id="1088520" name="Picture 8">
            <a:extLst>
              <a:ext uri="{FF2B5EF4-FFF2-40B4-BE49-F238E27FC236}">
                <a16:creationId xmlns:a16="http://schemas.microsoft.com/office/drawing/2014/main" id="{8D70E7B1-2111-D22D-50A3-BF042FE24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376363"/>
            <a:ext cx="6992937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CF7A0A-BCD2-6E06-23ED-8020B8317872}"/>
              </a:ext>
            </a:extLst>
          </p:cNvPr>
          <p:cNvSpPr txBox="1"/>
          <p:nvPr/>
        </p:nvSpPr>
        <p:spPr>
          <a:xfrm>
            <a:off x="-1" y="271311"/>
            <a:ext cx="7647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Vulnerable time - pure ALOHA protocol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8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07311D-7550-758E-E8D7-5026350731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D62D7-65ED-40B5-B29D-815A8D40BAD1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1164297" name="Rectangle 9">
            <a:extLst>
              <a:ext uri="{FF2B5EF4-FFF2-40B4-BE49-F238E27FC236}">
                <a16:creationId xmlns:a16="http://schemas.microsoft.com/office/drawing/2014/main" id="{700415CC-1E31-3956-3F99-6E476B7F1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10471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A pure ALOHA network transmits 200-bit frames on a shared channel of 200 kbps. What is the requirement to make this frame collision-free?</a:t>
            </a:r>
          </a:p>
        </p:txBody>
      </p:sp>
      <p:sp>
        <p:nvSpPr>
          <p:cNvPr id="1164298" name="Text Box 10">
            <a:extLst>
              <a:ext uri="{FF2B5EF4-FFF2-40B4-BE49-F238E27FC236}">
                <a16:creationId xmlns:a16="http://schemas.microsoft.com/office/drawing/2014/main" id="{543A8F06-63F7-9225-27F4-EC933BA63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6736"/>
            <a:ext cx="19511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2</a:t>
            </a:r>
          </a:p>
        </p:txBody>
      </p:sp>
      <p:sp>
        <p:nvSpPr>
          <p:cNvPr id="1164299" name="Rectangle 11">
            <a:extLst>
              <a:ext uri="{FF2B5EF4-FFF2-40B4-BE49-F238E27FC236}">
                <a16:creationId xmlns:a16="http://schemas.microsoft.com/office/drawing/2014/main" id="{E6FF22AD-72FE-A3C9-1814-F3487278D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19400"/>
            <a:ext cx="8839200" cy="2570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2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>
              <a:lnSpc>
                <a:spcPct val="150000"/>
              </a:lnSpc>
            </a:pP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Average frame transmission time </a:t>
            </a:r>
            <a:r>
              <a:rPr lang="en-US" altLang="en-US" sz="2200" baseline="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200" baseline="-12000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is 200 bits/200 kbps or 1 </a:t>
            </a:r>
            <a:r>
              <a:rPr lang="en-US" altLang="en-US" sz="2200" baseline="0" dirty="0" err="1">
                <a:latin typeface="Times New Roman" pitchFamily="18" charset="0"/>
                <a:cs typeface="Times New Roman" pitchFamily="18" charset="0"/>
              </a:rPr>
              <a:t>ms.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The vulnerable time is  2 × 1 </a:t>
            </a:r>
            <a:r>
              <a:rPr lang="en-US" altLang="en-US" sz="2200" baseline="0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= 2 </a:t>
            </a:r>
            <a:r>
              <a:rPr lang="en-US" altLang="en-US" sz="2200" baseline="0" dirty="0" err="1">
                <a:latin typeface="Times New Roman" pitchFamily="18" charset="0"/>
                <a:cs typeface="Times New Roman" pitchFamily="18" charset="0"/>
              </a:rPr>
              <a:t>ms.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This means no station should send later than 1 </a:t>
            </a:r>
            <a:r>
              <a:rPr lang="en-US" altLang="en-US" sz="2200" baseline="0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before this station starts transmission and no station should start sending during the one 1-ms period that this station is sending.</a:t>
            </a:r>
          </a:p>
        </p:txBody>
      </p:sp>
    </p:spTree>
    <p:extLst>
      <p:ext uri="{BB962C8B-B14F-4D97-AF65-F5344CB8AC3E}">
        <p14:creationId xmlns:p14="http://schemas.microsoft.com/office/powerpoint/2010/main" val="555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CA6EE-B120-78AE-9889-5FBD7012C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EC9E6-3863-46E5-9A8D-026839B98930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1139721" name="Line 9">
            <a:extLst>
              <a:ext uri="{FF2B5EF4-FFF2-40B4-BE49-F238E27FC236}">
                <a16:creationId xmlns:a16="http://schemas.microsoft.com/office/drawing/2014/main" id="{ED50318B-0026-064A-784D-A15D889F8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9722" name="Line 10">
            <a:extLst>
              <a:ext uri="{FF2B5EF4-FFF2-40B4-BE49-F238E27FC236}">
                <a16:creationId xmlns:a16="http://schemas.microsoft.com/office/drawing/2014/main" id="{DDC6A83C-AF7A-AC26-4244-E5B7C9798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953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9723" name="Rectangle 11">
            <a:extLst>
              <a:ext uri="{FF2B5EF4-FFF2-40B4-BE49-F238E27FC236}">
                <a16:creationId xmlns:a16="http://schemas.microsoft.com/office/drawing/2014/main" id="{7127B6AD-5DAE-73A9-7DE1-5982A9FE6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 dirty="0">
                <a:latin typeface="Arial" panose="020B0604020202020204" pitchFamily="34" charset="0"/>
              </a:rPr>
              <a:t>The throughput for pure ALOHA is </a:t>
            </a:r>
            <a:br>
              <a:rPr lang="en-US" altLang="en-US" sz="3200" i="0" baseline="0" dirty="0">
                <a:latin typeface="Arial" panose="020B0604020202020204" pitchFamily="34" charset="0"/>
              </a:rPr>
            </a:br>
            <a:r>
              <a:rPr lang="en-US" altLang="en-US" sz="3200" i="0" baseline="0" dirty="0">
                <a:solidFill>
                  <a:schemeClr val="hlink"/>
                </a:solidFill>
                <a:latin typeface="Arial" panose="020B0604020202020204" pitchFamily="34" charset="0"/>
              </a:rPr>
              <a:t>S = G × e </a:t>
            </a:r>
            <a:r>
              <a:rPr lang="en-US" altLang="en-US" sz="3200" i="0" baseline="30000" dirty="0">
                <a:solidFill>
                  <a:schemeClr val="hlink"/>
                </a:solidFill>
                <a:latin typeface="Arial" panose="020B0604020202020204" pitchFamily="34" charset="0"/>
              </a:rPr>
              <a:t>−2G  </a:t>
            </a:r>
            <a:r>
              <a:rPr lang="en-US" altLang="en-US" sz="3200" i="0" baseline="0" dirty="0"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altLang="en-US" sz="3200" i="0" baseline="0" dirty="0">
                <a:latin typeface="Arial" panose="020B0604020202020204" pitchFamily="34" charset="0"/>
              </a:rPr>
              <a:t>The maximum throughput</a:t>
            </a:r>
          </a:p>
          <a:p>
            <a:pPr algn="ctr"/>
            <a:r>
              <a:rPr lang="en-US" altLang="en-US" sz="3200" i="0" baseline="0" dirty="0">
                <a:solidFill>
                  <a:schemeClr val="hlink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i="0" baseline="-18000" dirty="0">
                <a:solidFill>
                  <a:schemeClr val="hlink"/>
                </a:solidFill>
                <a:latin typeface="Arial" panose="020B0604020202020204" pitchFamily="34" charset="0"/>
              </a:rPr>
              <a:t>max</a:t>
            </a:r>
            <a:r>
              <a:rPr lang="en-US" altLang="en-US" sz="3200" i="0" baseline="0" dirty="0">
                <a:solidFill>
                  <a:schemeClr val="hlink"/>
                </a:solidFill>
                <a:latin typeface="Arial" panose="020B0604020202020204" pitchFamily="34" charset="0"/>
              </a:rPr>
              <a:t> = 0.184 </a:t>
            </a:r>
            <a:r>
              <a:rPr lang="en-US" altLang="en-US" sz="3200" i="0" baseline="0" dirty="0">
                <a:latin typeface="Arial" panose="020B0604020202020204" pitchFamily="34" charset="0"/>
              </a:rPr>
              <a:t>when G= (1/2).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86079-E0C1-4AB8-808B-BEB50F15914B}"/>
              </a:ext>
            </a:extLst>
          </p:cNvPr>
          <p:cNvSpPr txBox="1"/>
          <p:nvPr/>
        </p:nvSpPr>
        <p:spPr>
          <a:xfrm>
            <a:off x="1257300" y="5803900"/>
            <a:ext cx="590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is number of transmission attempts per frame time.</a:t>
            </a:r>
          </a:p>
        </p:txBody>
      </p:sp>
    </p:spTree>
    <p:extLst>
      <p:ext uri="{BB962C8B-B14F-4D97-AF65-F5344CB8AC3E}">
        <p14:creationId xmlns:p14="http://schemas.microsoft.com/office/powerpoint/2010/main" val="108291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3E3D8-AAE0-5DF9-D135-4C8DCCFCB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450D9-BA29-4688-99B5-7E01CAACE202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1166345" name="Rectangle 9">
            <a:extLst>
              <a:ext uri="{FF2B5EF4-FFF2-40B4-BE49-F238E27FC236}">
                <a16:creationId xmlns:a16="http://schemas.microsoft.com/office/drawing/2014/main" id="{3A75E273-8838-45C9-8AEE-8C221B3BE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28717"/>
            <a:ext cx="8686800" cy="1785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A pure ALOHA network transmits 200-bit frames on a shared channel of 200 kbps. What is the throughput if the system (all stations together) produces</a:t>
            </a:r>
          </a:p>
          <a:p>
            <a:pPr algn="just"/>
            <a:r>
              <a:rPr lang="en-US" altLang="en-US" sz="22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1000 frames per second    </a:t>
            </a:r>
            <a:r>
              <a:rPr lang="en-US" altLang="en-US" sz="22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500 frames per second</a:t>
            </a:r>
          </a:p>
          <a:p>
            <a:pPr algn="just"/>
            <a:r>
              <a:rPr lang="en-US" altLang="en-US" sz="22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250 frames per second.</a:t>
            </a:r>
          </a:p>
        </p:txBody>
      </p:sp>
      <p:sp>
        <p:nvSpPr>
          <p:cNvPr id="1166346" name="Text Box 10">
            <a:extLst>
              <a:ext uri="{FF2B5EF4-FFF2-40B4-BE49-F238E27FC236}">
                <a16:creationId xmlns:a16="http://schemas.microsoft.com/office/drawing/2014/main" id="{D3B9696A-EE3C-9732-1ACA-84512D856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377" y="282277"/>
            <a:ext cx="20425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3</a:t>
            </a:r>
          </a:p>
        </p:txBody>
      </p:sp>
      <p:sp>
        <p:nvSpPr>
          <p:cNvPr id="1166347" name="Rectangle 11">
            <a:extLst>
              <a:ext uri="{FF2B5EF4-FFF2-40B4-BE49-F238E27FC236}">
                <a16:creationId xmlns:a16="http://schemas.microsoft.com/office/drawing/2014/main" id="{3E773ED1-8D94-06A1-3D59-F62E1C77D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8686800" cy="2800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2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/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The frame transmission time is 200/200 kbps or 1 </a:t>
            </a:r>
            <a:r>
              <a:rPr lang="en-US" altLang="en-US" sz="2200" baseline="0" dirty="0" err="1">
                <a:latin typeface="Times New Roman" pitchFamily="18" charset="0"/>
                <a:cs typeface="Times New Roman" pitchFamily="18" charset="0"/>
              </a:rPr>
              <a:t>ms.</a:t>
            </a:r>
            <a:endParaRPr lang="en-US" altLang="en-US" sz="2200" baseline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lphaLcPeriod"/>
            </a:pP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If the system creates 1000 frames per second, this is 1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frame per millisecond. The load is 1. In this case 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S = G× e</a:t>
            </a:r>
            <a:r>
              <a:rPr lang="en-US" altLang="en-US" sz="2200" baseline="30000" dirty="0">
                <a:latin typeface="Times New Roman" pitchFamily="18" charset="0"/>
                <a:cs typeface="Times New Roman" pitchFamily="18" charset="0"/>
              </a:rPr>
              <a:t>−2 G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= 1 x e </a:t>
            </a:r>
            <a:r>
              <a:rPr lang="en-US" altLang="en-US" sz="2200" baseline="30000" dirty="0">
                <a:latin typeface="Times New Roman" pitchFamily="18" charset="0"/>
                <a:cs typeface="Times New Roman" pitchFamily="18" charset="0"/>
              </a:rPr>
              <a:t>(-2x1)   </a:t>
            </a: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= 0.135</a:t>
            </a:r>
          </a:p>
          <a:p>
            <a:pPr algn="just"/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          S 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= 0.135 (13.5 percent). </a:t>
            </a:r>
          </a:p>
          <a:p>
            <a:pPr algn="just"/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This means that the throughput is 1000 × 0.135 = 135 frames. </a:t>
            </a:r>
          </a:p>
          <a:p>
            <a:pPr algn="just"/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Only</a:t>
            </a: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135 frames out of 1000 will probably survive.</a:t>
            </a:r>
          </a:p>
        </p:txBody>
      </p:sp>
    </p:spTree>
    <p:extLst>
      <p:ext uri="{BB962C8B-B14F-4D97-AF65-F5344CB8AC3E}">
        <p14:creationId xmlns:p14="http://schemas.microsoft.com/office/powerpoint/2010/main" val="373448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146BBB-9F4B-8742-59EC-A94695A07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719A5-C6CA-4A67-80C0-66A49FD4201C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1176586" name="Text Box 10">
            <a:extLst>
              <a:ext uri="{FF2B5EF4-FFF2-40B4-BE49-F238E27FC236}">
                <a16:creationId xmlns:a16="http://schemas.microsoft.com/office/drawing/2014/main" id="{5F9CA4D7-0B24-C9AE-BF7C-E3C6DD2B9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707" y="179109"/>
            <a:ext cx="41488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3 (continued)</a:t>
            </a:r>
          </a:p>
        </p:txBody>
      </p:sp>
      <p:sp>
        <p:nvSpPr>
          <p:cNvPr id="1176587" name="Rectangle 11">
            <a:extLst>
              <a:ext uri="{FF2B5EF4-FFF2-40B4-BE49-F238E27FC236}">
                <a16:creationId xmlns:a16="http://schemas.microsoft.com/office/drawing/2014/main" id="{068474DF-9004-0E31-8803-30E8C8536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0686"/>
            <a:ext cx="8686800" cy="48320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2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If the system creates 500 frames per second, this is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(1/2) frame per millisecond. The load is (1/2). In this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case S = G × e </a:t>
            </a:r>
            <a:r>
              <a:rPr lang="en-US" altLang="en-US" sz="2200" baseline="30000" dirty="0">
                <a:latin typeface="Times New Roman" pitchFamily="18" charset="0"/>
                <a:cs typeface="Times New Roman" pitchFamily="18" charset="0"/>
              </a:rPr>
              <a:t>−2G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or S = 0.184 (18.4 percent). This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means that the throughput is 500 × 0.184 = 92 and that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only 92 frames out of 500 will probably survive. Note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that this is the maximum throughput case,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percentagewise.</a:t>
            </a:r>
          </a:p>
          <a:p>
            <a:pPr algn="just"/>
            <a:endParaRPr lang="en-US" altLang="en-US" sz="2200" baseline="0" dirty="0"/>
          </a:p>
          <a:p>
            <a:pPr algn="just"/>
            <a:endParaRPr lang="en-US" altLang="en-US" sz="2200" baseline="0" dirty="0"/>
          </a:p>
          <a:p>
            <a:pPr algn="just"/>
            <a:r>
              <a:rPr lang="en-US" altLang="en-US" sz="22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If the system creates 250 frames per second, this is (1/4)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frame per millisecond. The load is (1/4). In this case 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S = G × e −</a:t>
            </a:r>
            <a:r>
              <a:rPr lang="en-US" altLang="en-US" sz="2200" baseline="30000" dirty="0">
                <a:latin typeface="Times New Roman" pitchFamily="18" charset="0"/>
                <a:cs typeface="Times New Roman" pitchFamily="18" charset="0"/>
              </a:rPr>
              <a:t>2G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or S = 0.152 (15.2 percent). This means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that the throughput is 250 × 0.152 = 38. Only 38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frames out of 250 will probably survive</a:t>
            </a:r>
            <a:r>
              <a:rPr lang="en-US" altLang="en-US" sz="2200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8152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C665A8-860B-0E0E-5635-AB08170BE9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7A8B9-CEF9-4B25-80B5-3B6CEB4AEF1C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1090564" name="Text Box 4">
            <a:extLst>
              <a:ext uri="{FF2B5EF4-FFF2-40B4-BE49-F238E27FC236}">
                <a16:creationId xmlns:a16="http://schemas.microsoft.com/office/drawing/2014/main" id="{92ED6F46-C0A3-2BEB-8B6D-C5FB55EA5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120" y="5713511"/>
            <a:ext cx="40302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6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Frames in a slotted ALOHA network</a:t>
            </a:r>
          </a:p>
        </p:txBody>
      </p:sp>
      <p:pic>
        <p:nvPicPr>
          <p:cNvPr id="1090567" name="Picture 7">
            <a:extLst>
              <a:ext uri="{FF2B5EF4-FFF2-40B4-BE49-F238E27FC236}">
                <a16:creationId xmlns:a16="http://schemas.microsoft.com/office/drawing/2014/main" id="{E7706469-5CAB-33F6-1E89-45963F0D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433513"/>
            <a:ext cx="8501062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9F5BF1-614E-44A7-1C81-B5FFC0228103}"/>
              </a:ext>
            </a:extLst>
          </p:cNvPr>
          <p:cNvSpPr txBox="1"/>
          <p:nvPr/>
        </p:nvSpPr>
        <p:spPr>
          <a:xfrm>
            <a:off x="-95003" y="331291"/>
            <a:ext cx="6768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Frames in a slotted ALOHA network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6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CCF81A-B198-10E2-FF25-E09AE5CCFE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78CB0-65DF-4315-922A-1641848F0552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1141769" name="Line 9">
            <a:extLst>
              <a:ext uri="{FF2B5EF4-FFF2-40B4-BE49-F238E27FC236}">
                <a16:creationId xmlns:a16="http://schemas.microsoft.com/office/drawing/2014/main" id="{D582B7A3-CFB9-5092-5646-86E91FC02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1770" name="Line 10">
            <a:extLst>
              <a:ext uri="{FF2B5EF4-FFF2-40B4-BE49-F238E27FC236}">
                <a16:creationId xmlns:a16="http://schemas.microsoft.com/office/drawing/2014/main" id="{91D29731-5C88-DAB6-84A2-0F3E425BB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1771" name="Rectangle 11">
            <a:extLst>
              <a:ext uri="{FF2B5EF4-FFF2-40B4-BE49-F238E27FC236}">
                <a16:creationId xmlns:a16="http://schemas.microsoft.com/office/drawing/2014/main" id="{5C4EC96F-7702-8D7B-B7C4-F5509B72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The throughput for slotted ALOHA is </a:t>
            </a:r>
            <a:br>
              <a:rPr lang="en-US" altLang="en-US" sz="3200" i="0" baseline="0">
                <a:latin typeface="Arial" panose="020B0604020202020204" pitchFamily="34" charset="0"/>
              </a:rPr>
            </a:br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S = G × e</a:t>
            </a:r>
            <a:r>
              <a:rPr lang="en-US" altLang="en-US" sz="3200" i="0" baseline="30000">
                <a:solidFill>
                  <a:schemeClr val="hlink"/>
                </a:solidFill>
                <a:latin typeface="Arial" panose="020B0604020202020204" pitchFamily="34" charset="0"/>
              </a:rPr>
              <a:t>−G</a:t>
            </a:r>
            <a:r>
              <a:rPr lang="en-US" altLang="en-US" sz="3200" i="0" baseline="0">
                <a:latin typeface="Arial" panose="020B0604020202020204" pitchFamily="34" charset="0"/>
              </a:rPr>
              <a:t> .</a:t>
            </a:r>
          </a:p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The maximum throughput </a:t>
            </a:r>
            <a:br>
              <a:rPr lang="en-US" altLang="en-US" sz="3200" i="0" baseline="0">
                <a:latin typeface="Arial" panose="020B0604020202020204" pitchFamily="34" charset="0"/>
              </a:rPr>
            </a:br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i="0" baseline="-18000">
                <a:solidFill>
                  <a:schemeClr val="hlink"/>
                </a:solidFill>
                <a:latin typeface="Arial" panose="020B0604020202020204" pitchFamily="34" charset="0"/>
              </a:rPr>
              <a:t>max</a:t>
            </a:r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 = 0.368</a:t>
            </a:r>
            <a:r>
              <a:rPr lang="en-US" altLang="en-US" sz="3200" i="0" baseline="0">
                <a:latin typeface="Arial" panose="020B0604020202020204" pitchFamily="34" charset="0"/>
              </a:rPr>
              <a:t> when G = 1.</a:t>
            </a:r>
          </a:p>
        </p:txBody>
      </p:sp>
    </p:spTree>
    <p:extLst>
      <p:ext uri="{BB962C8B-B14F-4D97-AF65-F5344CB8AC3E}">
        <p14:creationId xmlns:p14="http://schemas.microsoft.com/office/powerpoint/2010/main" val="2237810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B5042-EB4F-DF5C-0545-DEE45152B6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B91B-1BBA-4867-821E-29E122AF969A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1092612" name="Text Box 4">
            <a:extLst>
              <a:ext uri="{FF2B5EF4-FFF2-40B4-BE49-F238E27FC236}">
                <a16:creationId xmlns:a16="http://schemas.microsoft.com/office/drawing/2014/main" id="{474CC483-54AD-A2FB-C8A6-24592B0AB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6002337"/>
            <a:ext cx="49744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</a:rPr>
              <a:t>Figure 7  </a:t>
            </a:r>
            <a:r>
              <a:rPr lang="en-US" altLang="en-US" sz="1600" baseline="0" dirty="0"/>
              <a:t>Vulnerable time for slotted ALOHA protocol</a:t>
            </a:r>
          </a:p>
        </p:txBody>
      </p:sp>
      <p:pic>
        <p:nvPicPr>
          <p:cNvPr id="1092615" name="Picture 7">
            <a:extLst>
              <a:ext uri="{FF2B5EF4-FFF2-40B4-BE49-F238E27FC236}">
                <a16:creationId xmlns:a16="http://schemas.microsoft.com/office/drawing/2014/main" id="{FF0E74FE-2176-D604-6991-1C9C3CEBC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430338"/>
            <a:ext cx="7632700" cy="436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064184-BE2B-128C-5335-961F96847831}"/>
              </a:ext>
            </a:extLst>
          </p:cNvPr>
          <p:cNvSpPr txBox="1"/>
          <p:nvPr/>
        </p:nvSpPr>
        <p:spPr>
          <a:xfrm>
            <a:off x="-95003" y="216783"/>
            <a:ext cx="704206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i="0" baseline="0" dirty="0">
                <a:solidFill>
                  <a:schemeClr val="folHlink"/>
                </a:solidFill>
              </a:rPr>
              <a:t> </a:t>
            </a:r>
            <a:r>
              <a:rPr lang="en-US" altLang="en-US" sz="3200" b="1" baseline="0" dirty="0"/>
              <a:t>Vulnerable time for slotted ALOHA protocol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65070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C8F651-0A11-2AA9-30BF-07B6E5424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16E4-D34F-43BF-9C57-3759CFCD2E9E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1178633" name="Rectangle 9">
            <a:extLst>
              <a:ext uri="{FF2B5EF4-FFF2-40B4-BE49-F238E27FC236}">
                <a16:creationId xmlns:a16="http://schemas.microsoft.com/office/drawing/2014/main" id="{B9F00C23-F376-E92C-48E2-9DA797EB2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81260"/>
            <a:ext cx="8686800" cy="1785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A slotted ALOHA  network transmits 200-bit frames on a shared channel of 200 kbps. What is the throughput if the system (all stations together) produces</a:t>
            </a:r>
          </a:p>
          <a:p>
            <a:pPr algn="just"/>
            <a:r>
              <a:rPr lang="en-US" altLang="en-US" sz="22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1000 frames per second    </a:t>
            </a:r>
            <a:r>
              <a:rPr lang="en-US" altLang="en-US" sz="22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500 frames per second</a:t>
            </a:r>
          </a:p>
          <a:p>
            <a:pPr algn="just"/>
            <a:r>
              <a:rPr lang="en-US" altLang="en-US" sz="22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250 frames per second.</a:t>
            </a:r>
          </a:p>
        </p:txBody>
      </p:sp>
      <p:sp>
        <p:nvSpPr>
          <p:cNvPr id="1178634" name="Text Box 10">
            <a:extLst>
              <a:ext uri="{FF2B5EF4-FFF2-40B4-BE49-F238E27FC236}">
                <a16:creationId xmlns:a16="http://schemas.microsoft.com/office/drawing/2014/main" id="{7FBF1270-FEEC-CACB-D27A-52B5B144F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0425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4</a:t>
            </a:r>
          </a:p>
        </p:txBody>
      </p:sp>
      <p:sp>
        <p:nvSpPr>
          <p:cNvPr id="1178635" name="Rectangle 11">
            <a:extLst>
              <a:ext uri="{FF2B5EF4-FFF2-40B4-BE49-F238E27FC236}">
                <a16:creationId xmlns:a16="http://schemas.microsoft.com/office/drawing/2014/main" id="{7C798B81-8E20-E8B0-6DBE-57D6AB4F4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00400"/>
            <a:ext cx="8686800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200" baseline="0" dirty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The frame transmission time is 200/200 kbps or 1 </a:t>
            </a:r>
            <a:r>
              <a:rPr lang="en-US" altLang="en-US" sz="2200" baseline="0" dirty="0" err="1">
                <a:latin typeface="Times New Roman" pitchFamily="18" charset="0"/>
                <a:cs typeface="Times New Roman" pitchFamily="18" charset="0"/>
              </a:rPr>
              <a:t>ms.</a:t>
            </a:r>
            <a:endParaRPr lang="en-US" altLang="en-US" sz="2200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22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If the system creates 1000 frames per second, this is 1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frame per millisecond. The load is 1. In this case 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S = G× e</a:t>
            </a:r>
            <a:r>
              <a:rPr lang="en-US" altLang="en-US" sz="2200" baseline="30000" dirty="0">
                <a:latin typeface="Times New Roman" pitchFamily="18" charset="0"/>
                <a:cs typeface="Times New Roman" pitchFamily="18" charset="0"/>
              </a:rPr>
              <a:t>−G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or S = 0.368 (36.8 percent). This means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that the throughput is 1000 × 0.0368 = 368 frames.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Only 386 frames out of 1000 will probably survive.</a:t>
            </a:r>
          </a:p>
        </p:txBody>
      </p:sp>
    </p:spTree>
    <p:extLst>
      <p:ext uri="{BB962C8B-B14F-4D97-AF65-F5344CB8AC3E}">
        <p14:creationId xmlns:p14="http://schemas.microsoft.com/office/powerpoint/2010/main" val="334204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79011E-B3D3-038C-9812-0A1949F2C5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32FF5-E00F-4494-9653-8F70DB354246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1180681" name="Text Box 9">
            <a:extLst>
              <a:ext uri="{FF2B5EF4-FFF2-40B4-BE49-F238E27FC236}">
                <a16:creationId xmlns:a16="http://schemas.microsoft.com/office/drawing/2014/main" id="{1D03171C-E20B-364A-20E3-A322D3B41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975" y="253425"/>
            <a:ext cx="41488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4 (continued)</a:t>
            </a:r>
          </a:p>
        </p:txBody>
      </p:sp>
      <p:sp>
        <p:nvSpPr>
          <p:cNvPr id="1180682" name="Rectangle 10">
            <a:extLst>
              <a:ext uri="{FF2B5EF4-FFF2-40B4-BE49-F238E27FC236}">
                <a16:creationId xmlns:a16="http://schemas.microsoft.com/office/drawing/2014/main" id="{46602E77-32AB-1F50-99DD-0B32CE7B9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64064"/>
            <a:ext cx="8686800" cy="48320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2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If the system creates 500 frames per second, this is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(1/2) frame per millisecond. The load is (1/2). In this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case S = G × e</a:t>
            </a:r>
            <a:r>
              <a:rPr lang="en-US" altLang="en-US" sz="2200" baseline="30000" dirty="0">
                <a:latin typeface="Times New Roman" pitchFamily="18" charset="0"/>
                <a:cs typeface="Times New Roman" pitchFamily="18" charset="0"/>
              </a:rPr>
              <a:t>−G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or S = 0.303 (30.3 percent). This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means that the throughput is 500 × 0.0303 = 151. 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Only 151 frames out of 500 will probably survive.</a:t>
            </a:r>
          </a:p>
          <a:p>
            <a:pPr algn="just"/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z="2200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z="2200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z="2200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22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If the system creates 250 frames per second, this is (1/4)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frame per millisecond. The load is (1/4). In this case 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S = G × e </a:t>
            </a:r>
            <a:r>
              <a:rPr lang="en-US" altLang="en-US" sz="2200" baseline="30000" dirty="0">
                <a:latin typeface="Times New Roman" pitchFamily="18" charset="0"/>
                <a:cs typeface="Times New Roman" pitchFamily="18" charset="0"/>
              </a:rPr>
              <a:t>−G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or S = 0.195 (19.5 percent). This means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that the throughput is 250 × 0.195 = 49. Only 49</a:t>
            </a:r>
            <a:b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frames out of 250 will probably survive.</a:t>
            </a:r>
          </a:p>
        </p:txBody>
      </p:sp>
    </p:spTree>
    <p:extLst>
      <p:ext uri="{BB962C8B-B14F-4D97-AF65-F5344CB8AC3E}">
        <p14:creationId xmlns:p14="http://schemas.microsoft.com/office/powerpoint/2010/main" val="411445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338447" y="0"/>
            <a:ext cx="60195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3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68990" y="963516"/>
            <a:ext cx="8838720" cy="4945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860438" y="1719618"/>
            <a:ext cx="7826002" cy="40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dirty="0"/>
          </a:p>
          <a:p>
            <a:pPr marL="342900">
              <a:lnSpc>
                <a:spcPct val="150000"/>
              </a:lnSpc>
              <a:spcBef>
                <a:spcPts val="0"/>
              </a:spcBef>
              <a:buSzPts val="2800"/>
              <a:buFont typeface="+mj-lt"/>
              <a:buAutoNum type="alphaLcParenR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Concept Multiple Access Resolution</a:t>
            </a:r>
            <a:endParaRPr sz="1800" b="1" dirty="0"/>
          </a:p>
          <a:p>
            <a:pPr marL="342900">
              <a:lnSpc>
                <a:spcPct val="150000"/>
              </a:lnSpc>
              <a:spcBef>
                <a:spcPts val="0"/>
              </a:spcBef>
              <a:buSzPts val="2800"/>
              <a:buFont typeface="+mj-lt"/>
              <a:buAutoNum type="alphaLcParenR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 Random Access Control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endParaRPr dirty="0"/>
          </a:p>
        </p:txBody>
      </p:sp>
      <p:sp>
        <p:nvSpPr>
          <p:cNvPr id="106" name="Google Shape;106;p2"/>
          <p:cNvSpPr txBox="1">
            <a:spLocks noGrp="1"/>
          </p:cNvSpPr>
          <p:nvPr>
            <p:ph type="ftr" idx="11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sz="1400" b="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1764230D-55E8-0FF2-58ED-5CA93685A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910" y="3320002"/>
            <a:ext cx="7924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lvl="1" indent="-342900">
              <a:buClr>
                <a:schemeClr val="tx1"/>
              </a:buClr>
              <a:buSzPct val="117000"/>
              <a:buFont typeface="Arial" panose="020B0604020202020204" pitchFamily="34" charset="0"/>
              <a:buChar char="•"/>
            </a:pPr>
            <a:r>
              <a:rPr lang="en-US" altLang="en-US" sz="1600" i="0" baseline="0" dirty="0">
                <a:solidFill>
                  <a:srgbClr val="0033CC"/>
                </a:solidFill>
              </a:rPr>
              <a:t>ALOHA(Pure and Slotted ALOHA)</a:t>
            </a:r>
            <a:endParaRPr lang="fr-FR" altLang="en-US" sz="1600" dirty="0">
              <a:solidFill>
                <a:srgbClr val="0033CC"/>
              </a:solidFill>
            </a:endParaRPr>
          </a:p>
          <a:p>
            <a:pPr marL="342900" lvl="1" indent="-342900">
              <a:buClr>
                <a:schemeClr val="tx1"/>
              </a:buClr>
              <a:buSzPct val="117000"/>
              <a:buFont typeface="Arial" panose="020B0604020202020204" pitchFamily="34" charset="0"/>
              <a:buChar char="•"/>
            </a:pPr>
            <a:r>
              <a:rPr lang="en-US" altLang="en-US" sz="1600" i="0" baseline="0" dirty="0">
                <a:solidFill>
                  <a:srgbClr val="0033CC"/>
                </a:solidFill>
              </a:rPr>
              <a:t>Carrier Sense Multiple Access</a:t>
            </a:r>
          </a:p>
          <a:p>
            <a:pPr marL="342900" lvl="1" indent="-342900">
              <a:buClr>
                <a:schemeClr val="tx1"/>
              </a:buClr>
              <a:buSzPct val="117000"/>
              <a:buFont typeface="Arial" panose="020B0604020202020204" pitchFamily="34" charset="0"/>
              <a:buChar char="•"/>
            </a:pPr>
            <a:r>
              <a:rPr lang="en-US" altLang="en-US" sz="1600" i="0" baseline="0" dirty="0">
                <a:solidFill>
                  <a:srgbClr val="0033CC"/>
                </a:solidFill>
              </a:rPr>
              <a:t>Carrier Sense Multiple Access with Collision Detection</a:t>
            </a:r>
          </a:p>
          <a:p>
            <a:pPr marL="342900" lvl="1" indent="-342900">
              <a:buClr>
                <a:schemeClr val="tx1"/>
              </a:buClr>
              <a:buSzPct val="117000"/>
              <a:buFont typeface="Arial" panose="020B0604020202020204" pitchFamily="34" charset="0"/>
              <a:buChar char="•"/>
            </a:pPr>
            <a:r>
              <a:rPr lang="en-US" altLang="en-US" sz="1600" i="0" baseline="0" dirty="0">
                <a:solidFill>
                  <a:srgbClr val="0033CC"/>
                </a:solidFill>
              </a:rPr>
              <a:t>Carrier Sense Multiple Access with Collision Avoidance</a:t>
            </a:r>
          </a:p>
        </p:txBody>
      </p:sp>
    </p:spTree>
    <p:extLst>
      <p:ext uri="{BB962C8B-B14F-4D97-AF65-F5344CB8AC3E}">
        <p14:creationId xmlns:p14="http://schemas.microsoft.com/office/powerpoint/2010/main" val="4096251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56A00D-8CB8-0373-56BC-759C44403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D4C9-27AF-48B2-87DC-CC72188E6A56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1094660" name="Text Box 4">
            <a:extLst>
              <a:ext uri="{FF2B5EF4-FFF2-40B4-BE49-F238E27FC236}">
                <a16:creationId xmlns:a16="http://schemas.microsoft.com/office/drawing/2014/main" id="{C8A959ED-AB4D-8C22-A93C-384C6B58F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979" y="6145213"/>
            <a:ext cx="45897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8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Space/time model of the collision in CSMA</a:t>
            </a:r>
          </a:p>
        </p:txBody>
      </p:sp>
      <p:pic>
        <p:nvPicPr>
          <p:cNvPr id="1094663" name="Picture 7">
            <a:extLst>
              <a:ext uri="{FF2B5EF4-FFF2-40B4-BE49-F238E27FC236}">
                <a16:creationId xmlns:a16="http://schemas.microsoft.com/office/drawing/2014/main" id="{17C93414-3E18-70CE-E433-A840B2BF8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6800"/>
            <a:ext cx="788035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409F4D-92FA-81B0-C018-ADA138D5FFD1}"/>
              </a:ext>
            </a:extLst>
          </p:cNvPr>
          <p:cNvSpPr txBox="1"/>
          <p:nvPr/>
        </p:nvSpPr>
        <p:spPr>
          <a:xfrm>
            <a:off x="196850" y="129136"/>
            <a:ext cx="64679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Space/time model of the collision in CSMA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231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EC29A-B1CD-50FC-BD7B-6C8FF63DB0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2A093-6312-452F-B947-E705FADBA5A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1096708" name="Text Box 4">
            <a:extLst>
              <a:ext uri="{FF2B5EF4-FFF2-40B4-BE49-F238E27FC236}">
                <a16:creationId xmlns:a16="http://schemas.microsoft.com/office/drawing/2014/main" id="{456B9682-F7BB-C0C9-F719-B8605D3D7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165" y="234976"/>
            <a:ext cx="47772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Vulnerable time in CSMA</a:t>
            </a:r>
          </a:p>
        </p:txBody>
      </p:sp>
      <p:pic>
        <p:nvPicPr>
          <p:cNvPr id="1096711" name="Picture 7">
            <a:extLst>
              <a:ext uri="{FF2B5EF4-FFF2-40B4-BE49-F238E27FC236}">
                <a16:creationId xmlns:a16="http://schemas.microsoft.com/office/drawing/2014/main" id="{1C1C3B56-A917-0611-87FA-C0A59624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35175"/>
            <a:ext cx="8839200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B001717B-3627-DC73-A091-92CA52758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744" y="5868971"/>
            <a:ext cx="31534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9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Vulnerable time in CSMA</a:t>
            </a:r>
          </a:p>
        </p:txBody>
      </p:sp>
    </p:spTree>
    <p:extLst>
      <p:ext uri="{BB962C8B-B14F-4D97-AF65-F5344CB8AC3E}">
        <p14:creationId xmlns:p14="http://schemas.microsoft.com/office/powerpoint/2010/main" val="2211267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F8C6F-4DB6-F97F-0C0D-421CBCFBD1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08349-0532-43AF-8F3D-7E70D6BF817E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1098756" name="Text Box 4">
            <a:extLst>
              <a:ext uri="{FF2B5EF4-FFF2-40B4-BE49-F238E27FC236}">
                <a16:creationId xmlns:a16="http://schemas.microsoft.com/office/drawing/2014/main" id="{2A08E06E-F1D7-7C05-F17E-DD650C624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889" y="6335713"/>
            <a:ext cx="46794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</a:rPr>
              <a:t>Figure 10  </a:t>
            </a:r>
            <a:r>
              <a:rPr lang="en-US" altLang="en-US" sz="1600" baseline="0" dirty="0"/>
              <a:t>Behavior of three persistence methods</a:t>
            </a:r>
          </a:p>
        </p:txBody>
      </p:sp>
      <p:pic>
        <p:nvPicPr>
          <p:cNvPr id="1098759" name="Picture 7">
            <a:extLst>
              <a:ext uri="{FF2B5EF4-FFF2-40B4-BE49-F238E27FC236}">
                <a16:creationId xmlns:a16="http://schemas.microsoft.com/office/drawing/2014/main" id="{21A62373-F1B8-FD5D-EA9C-CD4EDC24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914400"/>
            <a:ext cx="5100638" cy="542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279224-DBB0-632D-3D61-2485FC1278F9}"/>
              </a:ext>
            </a:extLst>
          </p:cNvPr>
          <p:cNvSpPr txBox="1"/>
          <p:nvPr/>
        </p:nvSpPr>
        <p:spPr>
          <a:xfrm>
            <a:off x="-106878" y="286025"/>
            <a:ext cx="6864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Behavior of three persistence methods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39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C21889-6512-D929-CC65-25479A691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735D7-A2BC-4E92-A64E-66D7F3D69ACC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1100804" name="Text Box 4">
            <a:extLst>
              <a:ext uri="{FF2B5EF4-FFF2-40B4-BE49-F238E27FC236}">
                <a16:creationId xmlns:a16="http://schemas.microsoft.com/office/drawing/2014/main" id="{FACDAEFD-A93F-BE25-2E91-F0B11B96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700" y="6130565"/>
            <a:ext cx="46987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11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Flow diagram for three persistence methods</a:t>
            </a:r>
          </a:p>
        </p:txBody>
      </p:sp>
      <p:pic>
        <p:nvPicPr>
          <p:cNvPr id="1100807" name="Picture 7">
            <a:extLst>
              <a:ext uri="{FF2B5EF4-FFF2-40B4-BE49-F238E27FC236}">
                <a16:creationId xmlns:a16="http://schemas.microsoft.com/office/drawing/2014/main" id="{8AF97D2E-07A1-951F-05C7-FDB4C4024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1173163"/>
            <a:ext cx="5064125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63B4F5-812A-CCBD-CC50-808C105FAD4C}"/>
              </a:ext>
            </a:extLst>
          </p:cNvPr>
          <p:cNvSpPr txBox="1"/>
          <p:nvPr/>
        </p:nvSpPr>
        <p:spPr>
          <a:xfrm>
            <a:off x="-60489" y="95945"/>
            <a:ext cx="6425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Flow diagram for three persistence methods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94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F5188C-E6E1-A820-B55C-81DD182F9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B1BA4-D05F-4B96-B835-79A2A02CA7BF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1102852" name="Text Box 4">
            <a:extLst>
              <a:ext uri="{FF2B5EF4-FFF2-40B4-BE49-F238E27FC236}">
                <a16:creationId xmlns:a16="http://schemas.microsoft.com/office/drawing/2014/main" id="{949825CD-7210-375D-506F-4DDB32982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867" y="5264084"/>
            <a:ext cx="43909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</a:rPr>
              <a:t>Figure 12  </a:t>
            </a:r>
            <a:r>
              <a:rPr lang="en-US" altLang="en-US" sz="1600" baseline="0" dirty="0"/>
              <a:t>Collision of the first bit in CSMA/CD</a:t>
            </a:r>
          </a:p>
        </p:txBody>
      </p:sp>
      <p:pic>
        <p:nvPicPr>
          <p:cNvPr id="1102855" name="Picture 7">
            <a:extLst>
              <a:ext uri="{FF2B5EF4-FFF2-40B4-BE49-F238E27FC236}">
                <a16:creationId xmlns:a16="http://schemas.microsoft.com/office/drawing/2014/main" id="{BBD2F7AE-6927-7CC0-9E56-6E9D3DFA9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033588"/>
            <a:ext cx="9058275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DB0824-A165-326E-34D5-3E68C0936E6B}"/>
              </a:ext>
            </a:extLst>
          </p:cNvPr>
          <p:cNvSpPr txBox="1"/>
          <p:nvPr/>
        </p:nvSpPr>
        <p:spPr>
          <a:xfrm>
            <a:off x="0" y="257777"/>
            <a:ext cx="72983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Collision of the first bit in CSMA/CD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029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480265-EE06-9F56-44AE-6821A3410B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CFC90-A373-4352-9177-D3B314A41525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1104900" name="Text Box 4">
            <a:extLst>
              <a:ext uri="{FF2B5EF4-FFF2-40B4-BE49-F238E27FC236}">
                <a16:creationId xmlns:a16="http://schemas.microsoft.com/office/drawing/2014/main" id="{D8B3FB1F-15D8-6D4F-91D4-A206885EA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4" y="5738812"/>
            <a:ext cx="405431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13 Collision and abortion in CSMA/CD</a:t>
            </a:r>
          </a:p>
          <a:p>
            <a:endParaRPr lang="en-US" altLang="en-US" sz="1800" baseline="0" dirty="0"/>
          </a:p>
        </p:txBody>
      </p:sp>
      <p:pic>
        <p:nvPicPr>
          <p:cNvPr id="1104903" name="Picture 7">
            <a:extLst>
              <a:ext uri="{FF2B5EF4-FFF2-40B4-BE49-F238E27FC236}">
                <a16:creationId xmlns:a16="http://schemas.microsoft.com/office/drawing/2014/main" id="{D136FF21-4C63-84FD-55A6-139BFD873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2081213"/>
            <a:ext cx="8994775" cy="294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B2A926E8-0206-CFCB-C0FE-19211397A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4383"/>
            <a:ext cx="666560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i="0" baseline="0" dirty="0">
                <a:solidFill>
                  <a:schemeClr val="folHlink"/>
                </a:solidFill>
              </a:rPr>
              <a:t> </a:t>
            </a:r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Collision and abortion in CSMA/CD</a:t>
            </a:r>
            <a:endParaRPr lang="en-US" altLang="en-US" sz="3200" b="1" i="0" baseline="-18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800" b="1" baseline="0" dirty="0"/>
          </a:p>
        </p:txBody>
      </p:sp>
    </p:spTree>
    <p:extLst>
      <p:ext uri="{BB962C8B-B14F-4D97-AF65-F5344CB8AC3E}">
        <p14:creationId xmlns:p14="http://schemas.microsoft.com/office/powerpoint/2010/main" val="2008237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479D7C-9953-1FF8-559B-15C5FB6645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FB3D7-6943-403B-89BD-9C6F2E7C943D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1170441" name="Rectangle 9">
            <a:extLst>
              <a:ext uri="{FF2B5EF4-FFF2-40B4-BE49-F238E27FC236}">
                <a16:creationId xmlns:a16="http://schemas.microsoft.com/office/drawing/2014/main" id="{9FD141B2-C861-EEA9-CF6A-9CF436B4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73138"/>
            <a:ext cx="8686800" cy="144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A network using CSMA/CD has a bandwidth of 10 Mbps. If the maximum propagation time (including the delays in the devices and ignoring the time needed to send a jamming signal, as we see later) is 25.6 </a:t>
            </a:r>
            <a:r>
              <a:rPr lang="en-US" altLang="en-US" sz="2200" baseline="0" dirty="0" err="1">
                <a:latin typeface="Times New Roman" pitchFamily="18" charset="0"/>
                <a:cs typeface="Times New Roman" pitchFamily="18" charset="0"/>
              </a:rPr>
              <a:t>μs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, what is the minimum size of the frame?</a:t>
            </a:r>
          </a:p>
        </p:txBody>
      </p:sp>
      <p:sp>
        <p:nvSpPr>
          <p:cNvPr id="1170442" name="Text Box 10">
            <a:extLst>
              <a:ext uri="{FF2B5EF4-FFF2-40B4-BE49-F238E27FC236}">
                <a16:creationId xmlns:a16="http://schemas.microsoft.com/office/drawing/2014/main" id="{9DBA8564-E8EF-72D5-257D-44D96D0C0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963" y="131975"/>
            <a:ext cx="20425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5</a:t>
            </a:r>
          </a:p>
        </p:txBody>
      </p:sp>
      <p:sp>
        <p:nvSpPr>
          <p:cNvPr id="1170443" name="Rectangle 11">
            <a:extLst>
              <a:ext uri="{FF2B5EF4-FFF2-40B4-BE49-F238E27FC236}">
                <a16:creationId xmlns:a16="http://schemas.microsoft.com/office/drawing/2014/main" id="{7A4F707C-B096-900D-D4EA-349C6933E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276600"/>
            <a:ext cx="8686800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2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/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The frame transmission time is </a:t>
            </a:r>
            <a:r>
              <a:rPr lang="en-US" altLang="en-US" sz="2200" baseline="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200" baseline="-16000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= 2 × </a:t>
            </a:r>
            <a:r>
              <a:rPr lang="en-US" altLang="en-US" sz="2200" baseline="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200" baseline="-14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= 51.2 </a:t>
            </a:r>
            <a:r>
              <a:rPr lang="en-US" altLang="en-US" sz="2200" baseline="0" dirty="0" err="1">
                <a:latin typeface="Times New Roman" pitchFamily="18" charset="0"/>
                <a:cs typeface="Times New Roman" pitchFamily="18" charset="0"/>
              </a:rPr>
              <a:t>μs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This means, in the worst case, a station needs to transmit for a period of 51.2 </a:t>
            </a:r>
            <a:r>
              <a:rPr lang="en-US" altLang="en-US" sz="2200" baseline="0" dirty="0" err="1">
                <a:latin typeface="Times New Roman" pitchFamily="18" charset="0"/>
                <a:cs typeface="Times New Roman" pitchFamily="18" charset="0"/>
              </a:rPr>
              <a:t>μs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to detect the collision. </a:t>
            </a:r>
          </a:p>
          <a:p>
            <a:pPr algn="just"/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The minimum size of the frame is 10 Mbps × 51.2 </a:t>
            </a:r>
            <a:r>
              <a:rPr lang="en-US" altLang="en-US" sz="2200" baseline="0" dirty="0" err="1">
                <a:latin typeface="Times New Roman" pitchFamily="18" charset="0"/>
                <a:cs typeface="Times New Roman" pitchFamily="18" charset="0"/>
              </a:rPr>
              <a:t>μs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= 512 bits or 64 bytes. </a:t>
            </a:r>
          </a:p>
          <a:p>
            <a:pPr algn="just"/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This is actually the minimum size of the frame for Standard Ethernet</a:t>
            </a:r>
            <a:r>
              <a:rPr lang="en-US" altLang="en-US" sz="2200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9011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9892B-CEE8-ECD3-3BA1-FC3C36BF3E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ECB44-C53F-4295-AC33-CC97A781D664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1106948" name="Text Box 4">
            <a:extLst>
              <a:ext uri="{FF2B5EF4-FFF2-40B4-BE49-F238E27FC236}">
                <a16:creationId xmlns:a16="http://schemas.microsoft.com/office/drawing/2014/main" id="{312A03EC-3831-538C-CA8C-E067A2159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1375"/>
            <a:ext cx="59282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 diagram for the CSMA/CD</a:t>
            </a:r>
          </a:p>
        </p:txBody>
      </p:sp>
      <p:pic>
        <p:nvPicPr>
          <p:cNvPr id="1106951" name="Picture 7">
            <a:extLst>
              <a:ext uri="{FF2B5EF4-FFF2-40B4-BE49-F238E27FC236}">
                <a16:creationId xmlns:a16="http://schemas.microsoft.com/office/drawing/2014/main" id="{C106E5C5-3EF9-E9E6-BA80-D7479600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012825"/>
            <a:ext cx="6297612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7120753C-D97C-5497-DF46-E04B8ACE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441" y="6270625"/>
            <a:ext cx="37962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14  Flow diagram for the CSMA/CD</a:t>
            </a:r>
          </a:p>
        </p:txBody>
      </p:sp>
    </p:spTree>
    <p:extLst>
      <p:ext uri="{BB962C8B-B14F-4D97-AF65-F5344CB8AC3E}">
        <p14:creationId xmlns:p14="http://schemas.microsoft.com/office/powerpoint/2010/main" val="4199006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751148-7682-641D-DB9F-CA31F4738A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DBB9-B28F-4938-B9F6-E7A10AF64EF1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1108996" name="Text Box 4">
            <a:extLst>
              <a:ext uri="{FF2B5EF4-FFF2-40B4-BE49-F238E27FC236}">
                <a16:creationId xmlns:a16="http://schemas.microsoft.com/office/drawing/2014/main" id="{9BFEF86B-905B-0EB8-B5E5-278EA87F9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25" y="154757"/>
            <a:ext cx="61242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Energy level during transmission, idleness, or collision</a:t>
            </a:r>
          </a:p>
        </p:txBody>
      </p:sp>
      <p:pic>
        <p:nvPicPr>
          <p:cNvPr id="1108999" name="Picture 7">
            <a:extLst>
              <a:ext uri="{FF2B5EF4-FFF2-40B4-BE49-F238E27FC236}">
                <a16:creationId xmlns:a16="http://schemas.microsoft.com/office/drawing/2014/main" id="{8848A555-A473-7C93-4F45-08734C957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378075"/>
            <a:ext cx="7212012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2BA1823C-9B55-EAD3-5E50-8FD00EA1A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81" y="5730875"/>
            <a:ext cx="56092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15  Energy level during transmission, idleness, or collision</a:t>
            </a:r>
          </a:p>
        </p:txBody>
      </p:sp>
    </p:spTree>
    <p:extLst>
      <p:ext uri="{BB962C8B-B14F-4D97-AF65-F5344CB8AC3E}">
        <p14:creationId xmlns:p14="http://schemas.microsoft.com/office/powerpoint/2010/main" val="2677923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32B897-AE65-CADC-9CE2-C54E310FF5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1763-87FD-4804-BC11-262E4EBFAE3D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1111044" name="Text Box 4">
            <a:extLst>
              <a:ext uri="{FF2B5EF4-FFF2-40B4-BE49-F238E27FC236}">
                <a16:creationId xmlns:a16="http://schemas.microsoft.com/office/drawing/2014/main" id="{686A00D0-0001-777B-E3AD-0D98022E9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8556"/>
            <a:ext cx="41488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b="1" i="0" baseline="0" dirty="0">
                <a:solidFill>
                  <a:schemeClr val="tx1"/>
                </a:solidFill>
              </a:rPr>
              <a:t> </a:t>
            </a:r>
            <a:r>
              <a:rPr lang="en-US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Timing in CSMA/CA</a:t>
            </a:r>
          </a:p>
        </p:txBody>
      </p:sp>
      <p:pic>
        <p:nvPicPr>
          <p:cNvPr id="1111047" name="Picture 7">
            <a:extLst>
              <a:ext uri="{FF2B5EF4-FFF2-40B4-BE49-F238E27FC236}">
                <a16:creationId xmlns:a16="http://schemas.microsoft.com/office/drawing/2014/main" id="{19256A2C-302E-EF44-10B8-9B56015CC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438400"/>
            <a:ext cx="8510587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F4C4EDA4-CCF3-4008-5247-27A24E504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184" y="5868971"/>
            <a:ext cx="28712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16  Timing in CSMA/CA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A8454-B410-4D45-FCA1-8CB583B794CE}"/>
              </a:ext>
            </a:extLst>
          </p:cNvPr>
          <p:cNvSpPr txBox="1"/>
          <p:nvPr/>
        </p:nvSpPr>
        <p:spPr>
          <a:xfrm>
            <a:off x="6197600" y="54102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IFS = Inter Frame Space</a:t>
            </a:r>
          </a:p>
        </p:txBody>
      </p:sp>
    </p:spTree>
    <p:extLst>
      <p:ext uri="{BB962C8B-B14F-4D97-AF65-F5344CB8AC3E}">
        <p14:creationId xmlns:p14="http://schemas.microsoft.com/office/powerpoint/2010/main" val="257613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21E95E-F9CE-CFFD-4914-0AC613DC7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3</a:t>
            </a:r>
          </a:p>
        </p:txBody>
      </p:sp>
      <p:pic>
        <p:nvPicPr>
          <p:cNvPr id="1076231" name="Picture 7">
            <a:extLst>
              <a:ext uri="{FF2B5EF4-FFF2-40B4-BE49-F238E27FC236}">
                <a16:creationId xmlns:a16="http://schemas.microsoft.com/office/drawing/2014/main" id="{410DBE7D-7D0A-9C2A-F64F-95A976CE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2038350"/>
            <a:ext cx="53752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188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144DAA-A44B-5329-5AA9-D55BFE6A86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EBBD6-F2A3-429C-B851-1CB1E784F36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1143817" name="Line 9">
            <a:extLst>
              <a:ext uri="{FF2B5EF4-FFF2-40B4-BE49-F238E27FC236}">
                <a16:creationId xmlns:a16="http://schemas.microsoft.com/office/drawing/2014/main" id="{96A06D7A-B420-590C-50C7-4DFC427E5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3818" name="Line 10">
            <a:extLst>
              <a:ext uri="{FF2B5EF4-FFF2-40B4-BE49-F238E27FC236}">
                <a16:creationId xmlns:a16="http://schemas.microsoft.com/office/drawing/2014/main" id="{C4E79FAF-4B50-87BE-FC69-171C2B97E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3819" name="Rectangle 11">
            <a:extLst>
              <a:ext uri="{FF2B5EF4-FFF2-40B4-BE49-F238E27FC236}">
                <a16:creationId xmlns:a16="http://schemas.microsoft.com/office/drawing/2014/main" id="{0452CA72-0214-DF9C-421C-B512DB8F0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 dirty="0">
                <a:latin typeface="Arial" panose="020B0604020202020204" pitchFamily="34" charset="0"/>
              </a:rPr>
              <a:t>In CSMA/CA, the IFS can also be used to define the priority of a station or a frame.</a:t>
            </a:r>
          </a:p>
        </p:txBody>
      </p:sp>
    </p:spTree>
    <p:extLst>
      <p:ext uri="{BB962C8B-B14F-4D97-AF65-F5344CB8AC3E}">
        <p14:creationId xmlns:p14="http://schemas.microsoft.com/office/powerpoint/2010/main" val="1672141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35A40D-7A18-70F4-CC9C-29C79AE990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C1F8-B327-4CD7-94E7-EB4EE1544AFA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1145865" name="Line 9">
            <a:extLst>
              <a:ext uri="{FF2B5EF4-FFF2-40B4-BE49-F238E27FC236}">
                <a16:creationId xmlns:a16="http://schemas.microsoft.com/office/drawing/2014/main" id="{FCA6E831-E9EC-B891-1717-809C2005B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5866" name="Line 10">
            <a:extLst>
              <a:ext uri="{FF2B5EF4-FFF2-40B4-BE49-F238E27FC236}">
                <a16:creationId xmlns:a16="http://schemas.microsoft.com/office/drawing/2014/main" id="{D44EF153-73FA-A3F1-B4BE-C9BCEAD00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5867" name="Rectangle 11">
            <a:extLst>
              <a:ext uri="{FF2B5EF4-FFF2-40B4-BE49-F238E27FC236}">
                <a16:creationId xmlns:a16="http://schemas.microsoft.com/office/drawing/2014/main" id="{1364C501-C39D-08A7-DF70-46D313384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52888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 dirty="0">
                <a:latin typeface="Arial" panose="020B0604020202020204" pitchFamily="34" charset="0"/>
              </a:rPr>
              <a:t>In CSMA/CA, if the station finds the channel busy, it does not restart the timer of the contention window;</a:t>
            </a:r>
          </a:p>
          <a:p>
            <a:pPr algn="ctr"/>
            <a:r>
              <a:rPr lang="en-US" altLang="en-US" sz="3200" i="0" baseline="0" dirty="0">
                <a:latin typeface="Arial" panose="020B0604020202020204" pitchFamily="34" charset="0"/>
              </a:rPr>
              <a:t>it stops the timer and restarts it when the channel becomes idle.</a:t>
            </a:r>
          </a:p>
        </p:txBody>
      </p:sp>
    </p:spTree>
    <p:extLst>
      <p:ext uri="{BB962C8B-B14F-4D97-AF65-F5344CB8AC3E}">
        <p14:creationId xmlns:p14="http://schemas.microsoft.com/office/powerpoint/2010/main" val="2573752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7C9E55-B15F-1DF4-0CDF-6D6D626CA3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4F782-7968-41DD-8959-9AEB3248F2D5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1113092" name="Text Box 4">
            <a:extLst>
              <a:ext uri="{FF2B5EF4-FFF2-40B4-BE49-F238E27FC236}">
                <a16:creationId xmlns:a16="http://schemas.microsoft.com/office/drawing/2014/main" id="{C4D12FC1-4A93-9E6D-5D19-2CDD045C4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442" y="233344"/>
            <a:ext cx="52790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3200" b="1" baseline="0">
                <a:solidFill>
                  <a:schemeClr val="tx1"/>
                </a:solidFill>
              </a:defRPr>
            </a:lvl1pPr>
          </a:lstStyle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Flow diagram for CSMA/CA</a:t>
            </a:r>
          </a:p>
        </p:txBody>
      </p:sp>
      <p:pic>
        <p:nvPicPr>
          <p:cNvPr id="1113095" name="Picture 7">
            <a:extLst>
              <a:ext uri="{FF2B5EF4-FFF2-40B4-BE49-F238E27FC236}">
                <a16:creationId xmlns:a16="http://schemas.microsoft.com/office/drawing/2014/main" id="{642D5632-9685-6C7C-F66F-69ABF163F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92200"/>
            <a:ext cx="3025775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9EC9921D-4AE2-14AE-1613-5F57E6520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866" y="6197600"/>
            <a:ext cx="34932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Figure 17  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Flow diagram for CSMA/CA</a:t>
            </a:r>
          </a:p>
        </p:txBody>
      </p:sp>
    </p:spTree>
    <p:extLst>
      <p:ext uri="{BB962C8B-B14F-4D97-AF65-F5344CB8AC3E}">
        <p14:creationId xmlns:p14="http://schemas.microsoft.com/office/powerpoint/2010/main" val="3879852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CB00-1F99-447D-8080-49592117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80" y="83127"/>
            <a:ext cx="4411384" cy="914040"/>
          </a:xfrm>
        </p:spPr>
        <p:txBody>
          <a:bodyPr/>
          <a:lstStyle/>
          <a:p>
            <a:pPr algn="ctr">
              <a:lnSpc>
                <a:spcPct val="100000"/>
              </a:lnSpc>
              <a:buClr>
                <a:srgbClr val="000000"/>
              </a:buClr>
              <a:buFont typeface="Arial"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Practice Questions</a:t>
            </a:r>
            <a:endParaRPr lang="en-IN" sz="3200" b="1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60C8C-BD72-4F7D-996B-A9CD8853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159" y="2365200"/>
            <a:ext cx="7687559" cy="2753759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https://pinoybix.org/2017/07/mcq-in-network-layer-internet-protocol-forouzan.html</a:t>
            </a:r>
            <a:endParaRPr lang="en-IN" dirty="0"/>
          </a:p>
          <a:p>
            <a:r>
              <a:rPr lang="en-IN" dirty="0">
                <a:hlinkClick r:id="rId3"/>
              </a:rPr>
              <a:t>https://edurev.in/course/quiz/attempt/-1_Test-Ipv4--IP-Packet/0decdb37-7206-4824-afdd-d47013a5c4cd</a:t>
            </a:r>
            <a:endParaRPr lang="en-IN" dirty="0"/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1921-AFA0-4C14-8730-73D18923EB6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Computer Networks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07765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"/>
          <p:cNvSpPr txBox="1">
            <a:spLocks noGrp="1"/>
          </p:cNvSpPr>
          <p:nvPr>
            <p:ph type="title"/>
          </p:nvPr>
        </p:nvSpPr>
        <p:spPr>
          <a:xfrm>
            <a:off x="3200400" y="273050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4400" dirty="0"/>
              <a:t>Thank you</a:t>
            </a:r>
            <a:endParaRPr sz="4400" dirty="0"/>
          </a:p>
        </p:txBody>
      </p:sp>
      <p:sp>
        <p:nvSpPr>
          <p:cNvPr id="503" name="Google Shape;503;p27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88B3CE-29B7-BF7E-9AAC-8D21C5AC49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4</a:t>
            </a:r>
          </a:p>
        </p:txBody>
      </p:sp>
      <p:pic>
        <p:nvPicPr>
          <p:cNvPr id="1078279" name="Picture 7">
            <a:extLst>
              <a:ext uri="{FF2B5EF4-FFF2-40B4-BE49-F238E27FC236}">
                <a16:creationId xmlns:a16="http://schemas.microsoft.com/office/drawing/2014/main" id="{D7E0CF2E-E652-38F2-E9E6-55DB6B5F9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97063"/>
            <a:ext cx="6554788" cy="32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1863" y="191969"/>
            <a:ext cx="4620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buSzPts val="3000"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Multiple-access protocols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962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F9E39-9167-F8E7-45FF-4B16649B4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5</a:t>
            </a: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11351639-A4E0-A59B-B967-4421C3D4A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2307"/>
            <a:ext cx="3264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0" baseline="0" dirty="0">
                <a:solidFill>
                  <a:schemeClr val="tx1"/>
                </a:solidFill>
                <a:latin typeface="Times" panose="02020603050405020304" pitchFamily="18" charset="0"/>
              </a:rPr>
              <a:t>   </a:t>
            </a:r>
            <a:r>
              <a:rPr lang="en-US" altLang="en-US" sz="3200" b="1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 Access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F67033D1-6E25-5D10-84AB-044622E45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i="0" baseline="0"/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C1F66B27-7F3B-7512-7985-2E6C9023C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4433"/>
            <a:ext cx="8229600" cy="307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baseline="0" dirty="0">
                <a:latin typeface="Times New Roman" panose="02020603050405020304" pitchFamily="18" charset="0"/>
                <a:cs typeface="Times New Roman" pitchFamily="18" charset="0"/>
              </a:rPr>
              <a:t>In </a:t>
            </a:r>
            <a:r>
              <a:rPr lang="en-US" altLang="en-US" sz="22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itchFamily="18" charset="0"/>
              </a:rPr>
              <a:t>R</a:t>
            </a:r>
            <a:r>
              <a:rPr lang="en-US" altLang="en-US" sz="2200" baseline="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itchFamily="18" charset="0"/>
              </a:rPr>
              <a:t>andom access</a:t>
            </a:r>
            <a:r>
              <a:rPr lang="en-US" altLang="en-US" sz="2200" baseline="0" dirty="0">
                <a:latin typeface="Times New Roman" panose="02020603050405020304" pitchFamily="18" charset="0"/>
                <a:cs typeface="Times New Roman" pitchFamily="18" charset="0"/>
              </a:rPr>
              <a:t> or </a:t>
            </a:r>
            <a:r>
              <a:rPr lang="en-US" altLang="en-US" sz="22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itchFamily="18" charset="0"/>
              </a:rPr>
              <a:t>C</a:t>
            </a:r>
            <a:r>
              <a:rPr lang="en-US" altLang="en-US" sz="2200" baseline="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itchFamily="18" charset="0"/>
              </a:rPr>
              <a:t>ontention</a:t>
            </a:r>
            <a:r>
              <a:rPr lang="en-US" altLang="en-US" sz="2200" baseline="0" dirty="0">
                <a:latin typeface="Times New Roman" panose="02020603050405020304" pitchFamily="18" charset="0"/>
                <a:cs typeface="Times New Roman" pitchFamily="18" charset="0"/>
              </a:rPr>
              <a:t> methods, no station is superior to another station and none is assigned the control over another. </a:t>
            </a: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baseline="0" dirty="0">
                <a:latin typeface="Times New Roman" panose="02020603050405020304" pitchFamily="18" charset="0"/>
                <a:cs typeface="Times New Roman" pitchFamily="18" charset="0"/>
              </a:rPr>
              <a:t>No station permits, or does not permit, another station to send. </a:t>
            </a: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baseline="0" dirty="0">
                <a:latin typeface="Times New Roman" panose="02020603050405020304" pitchFamily="18" charset="0"/>
                <a:cs typeface="Times New Roman" pitchFamily="18" charset="0"/>
              </a:rPr>
              <a:t>At each instance, a station that has data to send uses a procedure defined by the protocol to make a decision on whether or not to send. </a:t>
            </a:r>
          </a:p>
        </p:txBody>
      </p:sp>
    </p:spTree>
    <p:extLst>
      <p:ext uri="{BB962C8B-B14F-4D97-AF65-F5344CB8AC3E}">
        <p14:creationId xmlns:p14="http://schemas.microsoft.com/office/powerpoint/2010/main" val="119598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4B650-00AC-2832-7F4B-35BA54313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61D0C-9654-46E6-BDF1-2467EC023B4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1084419" name="Line 3">
            <a:extLst>
              <a:ext uri="{FF2B5EF4-FFF2-40B4-BE49-F238E27FC236}">
                <a16:creationId xmlns:a16="http://schemas.microsoft.com/office/drawing/2014/main" id="{F735C9CE-362F-39BF-710B-01EF67DB9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84420" name="Text Box 4">
            <a:extLst>
              <a:ext uri="{FF2B5EF4-FFF2-40B4-BE49-F238E27FC236}">
                <a16:creationId xmlns:a16="http://schemas.microsoft.com/office/drawing/2014/main" id="{916CBE46-E03B-9C9C-5E61-E8C729B47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219174"/>
            <a:ext cx="63514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Frames in a pure ALOHA network</a:t>
            </a:r>
          </a:p>
        </p:txBody>
      </p:sp>
      <p:pic>
        <p:nvPicPr>
          <p:cNvPr id="1084423" name="Picture 7">
            <a:extLst>
              <a:ext uri="{FF2B5EF4-FFF2-40B4-BE49-F238E27FC236}">
                <a16:creationId xmlns:a16="http://schemas.microsoft.com/office/drawing/2014/main" id="{D8BC0FEC-CC5B-077E-244E-FC9DF81A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600200"/>
            <a:ext cx="8620125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11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20B0F4-4C12-B39B-6650-839024C42B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ABE88-D4B1-4872-ADB9-B6D1AC649E12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1086467" name="Line 3">
            <a:extLst>
              <a:ext uri="{FF2B5EF4-FFF2-40B4-BE49-F238E27FC236}">
                <a16:creationId xmlns:a16="http://schemas.microsoft.com/office/drawing/2014/main" id="{FECEA22C-4057-D9DE-2F1B-4F5BC77B1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86468" name="Text Box 4">
            <a:extLst>
              <a:ext uri="{FF2B5EF4-FFF2-40B4-BE49-F238E27FC236}">
                <a16:creationId xmlns:a16="http://schemas.microsoft.com/office/drawing/2014/main" id="{D017ED1C-4DBE-60B8-1304-428D6FF7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357" y="6159499"/>
            <a:ext cx="40238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folHlink"/>
                </a:solidFill>
                <a:latin typeface="Times" pitchFamily="18" charset="0"/>
                <a:cs typeface="Times" pitchFamily="18" charset="0"/>
              </a:rPr>
              <a:t>Figure 4  </a:t>
            </a:r>
            <a:r>
              <a:rPr lang="it-IT" altLang="en-US" sz="1600" baseline="0" dirty="0">
                <a:latin typeface="Times" pitchFamily="18" charset="0"/>
                <a:cs typeface="Times" pitchFamily="18" charset="0"/>
              </a:rPr>
              <a:t>Procedure for pure ALOHA protocol</a:t>
            </a:r>
            <a:endParaRPr lang="en-US" altLang="en-US" sz="1600" baseline="0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1086472" name="Picture 8">
            <a:extLst>
              <a:ext uri="{FF2B5EF4-FFF2-40B4-BE49-F238E27FC236}">
                <a16:creationId xmlns:a16="http://schemas.microsoft.com/office/drawing/2014/main" id="{9FE074C1-1664-F623-89F5-8231EA86F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206500"/>
            <a:ext cx="6088062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4855C3-8E2E-0C4C-BBF7-51106F7EDBE1}"/>
              </a:ext>
            </a:extLst>
          </p:cNvPr>
          <p:cNvSpPr txBox="1"/>
          <p:nvPr/>
        </p:nvSpPr>
        <p:spPr>
          <a:xfrm>
            <a:off x="-43509" y="150829"/>
            <a:ext cx="71756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Procedure for pure ALOHA protocol</a:t>
            </a:r>
            <a:endParaRPr lang="en-IN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04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C879D8-1342-1EB5-C321-4BE4D1624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8A67F-92EF-43F0-B6E4-CD5713A30B9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1162249" name="Rectangle 9">
            <a:extLst>
              <a:ext uri="{FF2B5EF4-FFF2-40B4-BE49-F238E27FC236}">
                <a16:creationId xmlns:a16="http://schemas.microsoft.com/office/drawing/2014/main" id="{12A2FB1B-1830-01CD-DBED-F88AE5B4E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4657"/>
            <a:ext cx="8686800" cy="47713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The stations on a wireless ALOHA network are a maximum of 600 km apart. If we assume that signals propagate at 3 × 10</a:t>
            </a:r>
            <a:r>
              <a:rPr lang="en-US" altLang="en-US" sz="2200" baseline="20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m/s,  we find </a:t>
            </a:r>
          </a:p>
          <a:p>
            <a:pPr algn="just"/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altLang="en-US" sz="2200" baseline="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= (600 × 10</a:t>
            </a:r>
            <a:r>
              <a:rPr lang="en-US" altLang="en-US" sz="2200" baseline="300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220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) / (3 × 10</a:t>
            </a:r>
            <a:r>
              <a:rPr lang="en-US" altLang="en-US" sz="2200" baseline="300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en-US" sz="220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) = 2 </a:t>
            </a:r>
            <a:r>
              <a:rPr lang="en-US" altLang="en-US" sz="2200" baseline="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ms.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altLang="en-US" sz="2200" baseline="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altLang="en-US" sz="2200" baseline="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en-US" sz="2200" baseline="0" dirty="0">
                <a:latin typeface="Times" panose="02020603050405020304" pitchFamily="18" charset="0"/>
                <a:cs typeface="Times" panose="02020603050405020304" pitchFamily="18" charset="0"/>
              </a:rPr>
              <a:t>Now we can find the value of T</a:t>
            </a:r>
            <a:r>
              <a:rPr lang="en-US" altLang="en-US" sz="2200" baseline="-12000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altLang="en-US" sz="2200" baseline="0" dirty="0">
                <a:latin typeface="Times" panose="02020603050405020304" pitchFamily="18" charset="0"/>
                <a:cs typeface="Times" panose="02020603050405020304" pitchFamily="18" charset="0"/>
              </a:rPr>
              <a:t> for different values of K .</a:t>
            </a:r>
          </a:p>
          <a:p>
            <a:endParaRPr lang="en-US" altLang="en-US" sz="2200" baseline="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lphaLcPeriod"/>
            </a:pP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For K = 1, the range is {0, 1}. </a:t>
            </a:r>
          </a:p>
          <a:p>
            <a:pPr algn="just">
              <a:lnSpc>
                <a:spcPct val="150000"/>
              </a:lnSpc>
            </a:pP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The station needs to</a:t>
            </a: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generate a random number with a value of 0 or 1. </a:t>
            </a: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means that T</a:t>
            </a:r>
            <a:r>
              <a:rPr lang="en-US" altLang="en-US" sz="2200" baseline="-12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is either 0 </a:t>
            </a:r>
            <a:r>
              <a:rPr lang="en-US" altLang="en-US" sz="2200" baseline="0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(0 × 2) or 2 </a:t>
            </a:r>
            <a:r>
              <a:rPr lang="en-US" altLang="en-US" sz="2200" baseline="0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 (1 × 2),</a:t>
            </a: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aseline="0" dirty="0">
                <a:latin typeface="Times New Roman" pitchFamily="18" charset="0"/>
                <a:cs typeface="Times New Roman" pitchFamily="18" charset="0"/>
              </a:rPr>
              <a:t>based on the outcome of the random variable.</a:t>
            </a:r>
          </a:p>
        </p:txBody>
      </p:sp>
      <p:sp>
        <p:nvSpPr>
          <p:cNvPr id="1162250" name="Text Box 10">
            <a:extLst>
              <a:ext uri="{FF2B5EF4-FFF2-40B4-BE49-F238E27FC236}">
                <a16:creationId xmlns:a16="http://schemas.microsoft.com/office/drawing/2014/main" id="{D607DE10-AA86-C8A3-D14D-17586D19A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8523"/>
            <a:ext cx="20425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1397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99C9CC-9EA4-DDD4-9357-809051BC87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9051-7192-46AC-80F9-EEC99BC67F11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1174537" name="Rectangle 9">
            <a:extLst>
              <a:ext uri="{FF2B5EF4-FFF2-40B4-BE49-F238E27FC236}">
                <a16:creationId xmlns:a16="http://schemas.microsoft.com/office/drawing/2014/main" id="{4C760D8E-CC35-0F1F-D81A-5BB257AC4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33194"/>
            <a:ext cx="8686800" cy="41549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200" baseline="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altLang="en-US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K = 2, the range is {0, 1, 2, 3}. </a:t>
            </a:r>
          </a:p>
          <a:p>
            <a:pPr algn="just"/>
            <a:r>
              <a:rPr lang="en-US" altLang="en-US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This means that T</a:t>
            </a:r>
            <a:r>
              <a:rPr lang="en-US" altLang="en-US" sz="2200" baseline="-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</a:t>
            </a:r>
            <a:r>
              <a:rPr lang="en-US" altLang="en-US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0, 2, 4, or 6 </a:t>
            </a:r>
            <a:r>
              <a:rPr lang="en-US" altLang="en-US" sz="2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en-US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based on the outcome of the</a:t>
            </a:r>
            <a:br>
              <a:rPr lang="en-US" altLang="en-US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random variable.</a:t>
            </a:r>
          </a:p>
          <a:p>
            <a:pPr algn="just"/>
            <a:endParaRPr lang="en-US" altLang="en-US" sz="22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2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baseline="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altLang="en-US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K = 3, the range is {0, 1, 2, 3, 4, 5, 6, 7}. 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This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that T</a:t>
            </a:r>
            <a:r>
              <a:rPr lang="en-US" altLang="en-US" sz="2200" baseline="-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0, 2, 4, . . . , 14 </a:t>
            </a:r>
            <a:r>
              <a:rPr lang="en-US" altLang="en-US" sz="2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en-US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based on the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of    </a:t>
            </a: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variable.</a:t>
            </a:r>
          </a:p>
          <a:p>
            <a:pPr algn="just"/>
            <a:endParaRPr lang="en-US" altLang="en-US" sz="22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2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baseline="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altLang="en-US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need to mention that if K &gt; 10, it is normally set to</a:t>
            </a:r>
            <a:br>
              <a:rPr lang="en-US" altLang="en-US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10.</a:t>
            </a:r>
          </a:p>
        </p:txBody>
      </p:sp>
      <p:sp>
        <p:nvSpPr>
          <p:cNvPr id="1174538" name="Text Box 10">
            <a:extLst>
              <a:ext uri="{FF2B5EF4-FFF2-40B4-BE49-F238E27FC236}">
                <a16:creationId xmlns:a16="http://schemas.microsoft.com/office/drawing/2014/main" id="{39697056-2F9C-957E-CBC8-00AEC8B06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598" y="141402"/>
            <a:ext cx="41488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1 (continued)</a:t>
            </a:r>
          </a:p>
        </p:txBody>
      </p:sp>
    </p:spTree>
    <p:extLst>
      <p:ext uri="{BB962C8B-B14F-4D97-AF65-F5344CB8AC3E}">
        <p14:creationId xmlns:p14="http://schemas.microsoft.com/office/powerpoint/2010/main" val="209885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1645</Words>
  <Application>Microsoft Macintosh PowerPoint</Application>
  <PresentationFormat>On-screen Show (4:3)</PresentationFormat>
  <Paragraphs>205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Times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SAURAV KUMAR</cp:lastModifiedBy>
  <cp:revision>35</cp:revision>
  <dcterms:created xsi:type="dcterms:W3CDTF">2010-04-09T07:36:15Z</dcterms:created>
  <dcterms:modified xsi:type="dcterms:W3CDTF">2023-07-26T07:34:54Z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