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834" r:id="rId4"/>
    <p:sldId id="835" r:id="rId5"/>
    <p:sldId id="836" r:id="rId6"/>
    <p:sldId id="853" r:id="rId7"/>
    <p:sldId id="854" r:id="rId8"/>
    <p:sldId id="855" r:id="rId9"/>
    <p:sldId id="331" r:id="rId10"/>
    <p:sldId id="856" r:id="rId11"/>
    <p:sldId id="857" r:id="rId12"/>
    <p:sldId id="314" r:id="rId13"/>
    <p:sldId id="313" r:id="rId14"/>
    <p:sldId id="858" r:id="rId15"/>
  </p:sldIdLst>
  <p:sldSz cx="9144000" cy="6858000" type="screen4x3"/>
  <p:notesSz cx="7559675" cy="10691813"/>
  <p:embeddedFontLst>
    <p:embeddedFont>
      <p:font typeface="Calibri" panose="020F0502020204030204" pitchFamily="34" charset="0"/>
      <p:regular r:id="rId17"/>
      <p:bold r:id="rId18"/>
      <p:italic r:id="rId19"/>
      <p:boldItalic r:id="rId20"/>
    </p:embeddedFont>
    <p:embeddedFont>
      <p:font typeface="Times" panose="0202060305040502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6"/>
    <p:restoredTop sz="94729"/>
  </p:normalViewPr>
  <p:slideViewPr>
    <p:cSldViewPr snapToGrid="0">
      <p:cViewPr varScale="1">
        <p:scale>
          <a:sx n="101" d="100"/>
          <a:sy n="101" d="100"/>
        </p:scale>
        <p:origin x="149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7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7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263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7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7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2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848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4C6C63-E531-5ECD-97D1-166B8A769F0C}"/>
              </a:ext>
            </a:extLst>
          </p:cNvPr>
          <p:cNvSpPr>
            <a:spLocks noGrp="1" noChangeArrowheads="1"/>
          </p:cNvSpPr>
          <p:nvPr>
            <p:ph type="sldNum" sz="quarter" idx="5"/>
          </p:nvPr>
        </p:nvSpPr>
        <p:spPr>
          <a:ln/>
        </p:spPr>
        <p:txBody>
          <a:bodyPr/>
          <a:lstStyle/>
          <a:p>
            <a:fld id="{F33DDA31-1C3D-4A93-B075-09A13F20B44A}" type="slidenum">
              <a:rPr lang="en-US" altLang="en-US"/>
              <a:pPr/>
              <a:t>3</a:t>
            </a:fld>
            <a:endParaRPr lang="en-US" altLang="en-US"/>
          </a:p>
        </p:txBody>
      </p:sp>
      <p:sp>
        <p:nvSpPr>
          <p:cNvPr id="1077250" name="Rectangle 2">
            <a:extLst>
              <a:ext uri="{FF2B5EF4-FFF2-40B4-BE49-F238E27FC236}">
                <a16:creationId xmlns:a16="http://schemas.microsoft.com/office/drawing/2014/main" id="{C4B95810-F96C-7008-03DE-A0EE8B53D136}"/>
              </a:ext>
            </a:extLst>
          </p:cNvPr>
          <p:cNvSpPr>
            <a:spLocks noGrp="1" noRot="1" noChangeAspect="1" noChangeArrowheads="1" noTextEdit="1"/>
          </p:cNvSpPr>
          <p:nvPr>
            <p:ph type="sldImg"/>
          </p:nvPr>
        </p:nvSpPr>
        <p:spPr>
          <a:ln/>
        </p:spPr>
      </p:sp>
      <p:sp>
        <p:nvSpPr>
          <p:cNvPr id="1077251" name="Rectangle 3">
            <a:extLst>
              <a:ext uri="{FF2B5EF4-FFF2-40B4-BE49-F238E27FC236}">
                <a16:creationId xmlns:a16="http://schemas.microsoft.com/office/drawing/2014/main" id="{3385F1A8-C5BE-CFF2-BCFF-D922B3C5CB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F5CC6F-9784-B28E-09DC-92CFF79371BF}"/>
              </a:ext>
            </a:extLst>
          </p:cNvPr>
          <p:cNvSpPr>
            <a:spLocks noGrp="1" noChangeArrowheads="1"/>
          </p:cNvSpPr>
          <p:nvPr>
            <p:ph type="sldNum" sz="quarter" idx="5"/>
          </p:nvPr>
        </p:nvSpPr>
        <p:spPr>
          <a:ln/>
        </p:spPr>
        <p:txBody>
          <a:bodyPr/>
          <a:lstStyle/>
          <a:p>
            <a:fld id="{EC96EBC8-A99D-4E32-B634-251A6A34B156}" type="slidenum">
              <a:rPr lang="en-US" altLang="en-US"/>
              <a:pPr/>
              <a:t>4</a:t>
            </a:fld>
            <a:endParaRPr lang="en-US" altLang="en-US"/>
          </a:p>
        </p:txBody>
      </p:sp>
      <p:sp>
        <p:nvSpPr>
          <p:cNvPr id="1079298" name="Rectangle 2">
            <a:extLst>
              <a:ext uri="{FF2B5EF4-FFF2-40B4-BE49-F238E27FC236}">
                <a16:creationId xmlns:a16="http://schemas.microsoft.com/office/drawing/2014/main" id="{43A817E8-83CD-24B2-B8BA-047BBA174942}"/>
              </a:ext>
            </a:extLst>
          </p:cNvPr>
          <p:cNvSpPr>
            <a:spLocks noGrp="1" noRot="1" noChangeAspect="1" noChangeArrowheads="1" noTextEdit="1"/>
          </p:cNvSpPr>
          <p:nvPr>
            <p:ph type="sldImg"/>
          </p:nvPr>
        </p:nvSpPr>
        <p:spPr>
          <a:ln/>
        </p:spPr>
      </p:sp>
      <p:sp>
        <p:nvSpPr>
          <p:cNvPr id="1079299" name="Rectangle 3">
            <a:extLst>
              <a:ext uri="{FF2B5EF4-FFF2-40B4-BE49-F238E27FC236}">
                <a16:creationId xmlns:a16="http://schemas.microsoft.com/office/drawing/2014/main" id="{F87E2F34-5F5F-D4EF-6451-F129ED11A8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5</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9F010E-B57F-80E5-DF64-4B84437410C1}"/>
              </a:ext>
            </a:extLst>
          </p:cNvPr>
          <p:cNvSpPr>
            <a:spLocks noGrp="1" noChangeArrowheads="1"/>
          </p:cNvSpPr>
          <p:nvPr>
            <p:ph type="sldNum" sz="quarter" idx="5"/>
          </p:nvPr>
        </p:nvSpPr>
        <p:spPr>
          <a:ln/>
        </p:spPr>
        <p:txBody>
          <a:bodyPr/>
          <a:lstStyle/>
          <a:p>
            <a:fld id="{334020FB-A734-4B76-A315-722913DB492A}" type="slidenum">
              <a:rPr lang="en-US" altLang="en-US"/>
              <a:pPr/>
              <a:t>6</a:t>
            </a:fld>
            <a:endParaRPr lang="en-US" altLang="en-US"/>
          </a:p>
        </p:txBody>
      </p:sp>
      <p:sp>
        <p:nvSpPr>
          <p:cNvPr id="1116162" name="Rectangle 2">
            <a:extLst>
              <a:ext uri="{FF2B5EF4-FFF2-40B4-BE49-F238E27FC236}">
                <a16:creationId xmlns:a16="http://schemas.microsoft.com/office/drawing/2014/main" id="{D1DC29EE-5394-A19B-273C-3FBE184653E9}"/>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6EAFDA2A-73E4-BAA9-334F-48EFFF9CED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5AEFA1-D905-4515-6F27-84BF5FAD254A}"/>
              </a:ext>
            </a:extLst>
          </p:cNvPr>
          <p:cNvSpPr>
            <a:spLocks noGrp="1" noChangeArrowheads="1"/>
          </p:cNvSpPr>
          <p:nvPr>
            <p:ph type="sldNum" sz="quarter" idx="5"/>
          </p:nvPr>
        </p:nvSpPr>
        <p:spPr>
          <a:ln/>
        </p:spPr>
        <p:txBody>
          <a:bodyPr/>
          <a:lstStyle/>
          <a:p>
            <a:fld id="{246BF318-C1D4-48B5-BA0B-10C06AB631EE}" type="slidenum">
              <a:rPr lang="en-US" altLang="en-US"/>
              <a:pPr/>
              <a:t>7</a:t>
            </a:fld>
            <a:endParaRPr lang="en-US" altLang="en-US"/>
          </a:p>
        </p:txBody>
      </p:sp>
      <p:sp>
        <p:nvSpPr>
          <p:cNvPr id="1118210" name="Rectangle 2">
            <a:extLst>
              <a:ext uri="{FF2B5EF4-FFF2-40B4-BE49-F238E27FC236}">
                <a16:creationId xmlns:a16="http://schemas.microsoft.com/office/drawing/2014/main" id="{2C20B275-2F9C-7EB5-4209-C7AE02DA93B0}"/>
              </a:ext>
            </a:extLst>
          </p:cNvPr>
          <p:cNvSpPr>
            <a:spLocks noGrp="1" noRot="1" noChangeAspect="1" noChangeArrowheads="1" noTextEdit="1"/>
          </p:cNvSpPr>
          <p:nvPr>
            <p:ph type="sldImg"/>
          </p:nvPr>
        </p:nvSpPr>
        <p:spPr>
          <a:ln/>
        </p:spPr>
      </p:sp>
      <p:sp>
        <p:nvSpPr>
          <p:cNvPr id="1118211" name="Rectangle 3">
            <a:extLst>
              <a:ext uri="{FF2B5EF4-FFF2-40B4-BE49-F238E27FC236}">
                <a16:creationId xmlns:a16="http://schemas.microsoft.com/office/drawing/2014/main" id="{802E05C7-F014-51E3-98DF-DD35419938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670FED-A923-17AC-5BD7-6D5E286DCA70}"/>
              </a:ext>
            </a:extLst>
          </p:cNvPr>
          <p:cNvSpPr>
            <a:spLocks noGrp="1" noChangeArrowheads="1"/>
          </p:cNvSpPr>
          <p:nvPr>
            <p:ph type="sldNum" sz="quarter" idx="5"/>
          </p:nvPr>
        </p:nvSpPr>
        <p:spPr>
          <a:ln/>
        </p:spPr>
        <p:txBody>
          <a:bodyPr/>
          <a:lstStyle/>
          <a:p>
            <a:fld id="{1D9A36C8-257E-460B-A280-62DE68717926}" type="slidenum">
              <a:rPr lang="en-US" altLang="en-US"/>
              <a:pPr/>
              <a:t>8</a:t>
            </a:fld>
            <a:endParaRPr lang="en-US" altLang="en-US"/>
          </a:p>
        </p:txBody>
      </p:sp>
      <p:sp>
        <p:nvSpPr>
          <p:cNvPr id="1120258" name="Rectangle 2">
            <a:extLst>
              <a:ext uri="{FF2B5EF4-FFF2-40B4-BE49-F238E27FC236}">
                <a16:creationId xmlns:a16="http://schemas.microsoft.com/office/drawing/2014/main" id="{60AD34DF-0CCB-DB73-09A4-7E47C9EAAD03}"/>
              </a:ext>
            </a:extLst>
          </p:cNvPr>
          <p:cNvSpPr>
            <a:spLocks noGrp="1" noRot="1" noChangeAspect="1" noChangeArrowheads="1" noTextEdit="1"/>
          </p:cNvSpPr>
          <p:nvPr>
            <p:ph type="sldImg"/>
          </p:nvPr>
        </p:nvSpPr>
        <p:spPr>
          <a:ln/>
        </p:spPr>
      </p:sp>
      <p:sp>
        <p:nvSpPr>
          <p:cNvPr id="1120259" name="Rectangle 3">
            <a:extLst>
              <a:ext uri="{FF2B5EF4-FFF2-40B4-BE49-F238E27FC236}">
                <a16:creationId xmlns:a16="http://schemas.microsoft.com/office/drawing/2014/main" id="{1CD16421-E275-40A7-3292-9657B864DC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7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7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11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6">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7">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durev.in/course/quiz/attempt/-1_Test-Ipv4--IP-Packet/0decdb37-7206-4824-afdd-d47013a5c4cd" TargetMode="External"/><Relationship Id="rId2" Type="http://schemas.openxmlformats.org/officeDocument/2006/relationships/hyperlink" Target="https://pinoybix.org/2017/07/mcq-in-network-layer-internet-protocol-forouzan.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76200" y="840631"/>
            <a:ext cx="9144000" cy="558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3600" b="1" i="0" u="none" strike="noStrike" cap="none" dirty="0">
                <a:solidFill>
                  <a:schemeClr val="dk1"/>
                </a:solidFill>
                <a:latin typeface="Times New Roman"/>
                <a:ea typeface="Times New Roman"/>
                <a:cs typeface="Times New Roman"/>
                <a:sym typeface="Times New Roman"/>
              </a:rPr>
              <a:t>Multiple Access Control-II</a:t>
            </a: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600" b="1" i="0" u="none" strike="noStrike" cap="none" dirty="0">
                <a:solidFill>
                  <a:srgbClr val="0070C0"/>
                </a:solidFill>
                <a:latin typeface="Times New Roman"/>
                <a:ea typeface="Times New Roman"/>
                <a:cs typeface="Times New Roman"/>
                <a:sym typeface="Times New Roman"/>
              </a:rPr>
              <a:t>Lecture (Theory)</a:t>
            </a: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8" name="Google Shape;98;p1"/>
          <p:cNvSpPr txBox="1">
            <a:spLocks noGrp="1"/>
          </p:cNvSpPr>
          <p:nvPr>
            <p:ph type="ftr" idx="11"/>
          </p:nvPr>
        </p:nvSpPr>
        <p:spPr>
          <a:xfrm>
            <a:off x="0" y="6429080"/>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pic>
        <p:nvPicPr>
          <p:cNvPr id="2" name="Picture 2">
            <a:extLst>
              <a:ext uri="{FF2B5EF4-FFF2-40B4-BE49-F238E27FC236}">
                <a16:creationId xmlns:a16="http://schemas.microsoft.com/office/drawing/2014/main" id="{CD075BB0-82A3-8A46-D333-C18E19A8B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83" y="3174606"/>
            <a:ext cx="7672633" cy="9204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4"/>
          <p:cNvSpPr txBox="1">
            <a:spLocks noGrp="1"/>
          </p:cNvSpPr>
          <p:nvPr>
            <p:ph type="title"/>
          </p:nvPr>
        </p:nvSpPr>
        <p:spPr>
          <a:xfrm>
            <a:off x="0" y="0"/>
            <a:ext cx="5486040" cy="914040"/>
          </a:xfrm>
          <a:prstGeom prst="rect">
            <a:avLst/>
          </a:prstGeom>
          <a:noFill/>
          <a:ln>
            <a:noFill/>
          </a:ln>
        </p:spPr>
        <p:txBody>
          <a:bodyPr spcFirstLastPara="1" wrap="square" lIns="91425" tIns="45700" rIns="91425" bIns="45700" anchor="t" anchorCtr="0">
            <a:noAutofit/>
          </a:bodyPr>
          <a:lstStyle/>
          <a:p>
            <a:pPr marL="114300" lvl="0" indent="0" algn="ctr">
              <a:buNone/>
            </a:pPr>
            <a:r>
              <a:rPr lang="en-US" sz="2800" b="1" dirty="0"/>
              <a:t>Piggybacking</a:t>
            </a:r>
          </a:p>
        </p:txBody>
      </p:sp>
      <p:sp>
        <p:nvSpPr>
          <p:cNvPr id="345" name="Google Shape;345;p74"/>
          <p:cNvSpPr txBox="1">
            <a:spLocks noGrp="1"/>
          </p:cNvSpPr>
          <p:nvPr>
            <p:ph type="body" idx="1"/>
          </p:nvPr>
        </p:nvSpPr>
        <p:spPr>
          <a:xfrm>
            <a:off x="0" y="901154"/>
            <a:ext cx="8960769" cy="5690043"/>
          </a:xfrm>
          <a:prstGeom prst="rect">
            <a:avLst/>
          </a:prstGeom>
          <a:noFill/>
          <a:ln>
            <a:noFill/>
          </a:ln>
        </p:spPr>
        <p:txBody>
          <a:bodyPr spcFirstLastPara="1" wrap="square" lIns="91425" tIns="45700" rIns="91425" bIns="45700" anchor="t" anchorCtr="0">
            <a:normAutofit lnSpcReduction="10000"/>
          </a:bodyPr>
          <a:lstStyle/>
          <a:p>
            <a:pPr lvl="0" algn="just">
              <a:lnSpc>
                <a:spcPct val="150000"/>
              </a:lnSpc>
              <a:buFont typeface="Wingdings" pitchFamily="2" charset="2"/>
              <a:buChar char="ü"/>
            </a:pPr>
            <a:r>
              <a:rPr lang="en-US" sz="2000" dirty="0"/>
              <a:t>Two Separate Channels: One way to achieve full-duplex transmission is to have two separate channels with one for forwarding data transmission and the other for reverse data transfer (to accept). But this will almost completely waste the bandwidth of the reverse channel.</a:t>
            </a:r>
          </a:p>
          <a:p>
            <a:pPr lvl="0" algn="just">
              <a:lnSpc>
                <a:spcPct val="150000"/>
              </a:lnSpc>
              <a:buFont typeface="Wingdings" pitchFamily="2" charset="2"/>
              <a:buChar char="ü"/>
            </a:pPr>
            <a:r>
              <a:rPr lang="en-US" sz="2000" dirty="0"/>
              <a:t>Piggybacking: A preferable solution would be to use each channel to transmit the frame (front and back) both ways, with both channels having the same capacity. Assume that A and B are users. Then the data frames from A to B are interconnected with the acknowledgment from A to B. and can be identified as a data frame or acknowledgment by checking the sort field in the header of the received frame.</a:t>
            </a:r>
          </a:p>
          <a:p>
            <a:pPr lvl="0" algn="just">
              <a:buFont typeface="Wingdings" pitchFamily="2" charset="2"/>
              <a:buChar char="ü"/>
            </a:pPr>
            <a:endParaRPr lang="en-US" sz="2000" dirty="0"/>
          </a:p>
          <a:p>
            <a:pPr marL="114300" lvl="0" indent="0" algn="just">
              <a:buNone/>
            </a:pPr>
            <a:br>
              <a:rPr lang="en-US" sz="2000" dirty="0"/>
            </a:br>
            <a:endParaRPr lang="en-US" sz="2000" dirty="0"/>
          </a:p>
        </p:txBody>
      </p:sp>
    </p:spTree>
    <p:extLst>
      <p:ext uri="{BB962C8B-B14F-4D97-AF65-F5344CB8AC3E}">
        <p14:creationId xmlns:p14="http://schemas.microsoft.com/office/powerpoint/2010/main" val="75544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4"/>
          <p:cNvSpPr txBox="1">
            <a:spLocks noGrp="1"/>
          </p:cNvSpPr>
          <p:nvPr>
            <p:ph type="title"/>
          </p:nvPr>
        </p:nvSpPr>
        <p:spPr>
          <a:xfrm>
            <a:off x="0" y="0"/>
            <a:ext cx="5486040" cy="914040"/>
          </a:xfrm>
          <a:prstGeom prst="rect">
            <a:avLst/>
          </a:prstGeom>
          <a:noFill/>
          <a:ln>
            <a:noFill/>
          </a:ln>
        </p:spPr>
        <p:txBody>
          <a:bodyPr spcFirstLastPara="1" wrap="square" lIns="91425" tIns="45700" rIns="91425" bIns="45700" anchor="t" anchorCtr="0">
            <a:noAutofit/>
          </a:bodyPr>
          <a:lstStyle/>
          <a:p>
            <a:pPr marL="114300" lvl="0" indent="0" algn="ctr">
              <a:buNone/>
            </a:pPr>
            <a:r>
              <a:rPr lang="en-US" sz="2800" b="1" dirty="0"/>
              <a:t>Piggybacking</a:t>
            </a:r>
          </a:p>
        </p:txBody>
      </p:sp>
      <p:sp>
        <p:nvSpPr>
          <p:cNvPr id="345" name="Google Shape;345;p74"/>
          <p:cNvSpPr txBox="1">
            <a:spLocks noGrp="1"/>
          </p:cNvSpPr>
          <p:nvPr>
            <p:ph type="body" idx="1"/>
          </p:nvPr>
        </p:nvSpPr>
        <p:spPr>
          <a:xfrm>
            <a:off x="0" y="901154"/>
            <a:ext cx="8960769" cy="5690043"/>
          </a:xfrm>
          <a:prstGeom prst="rect">
            <a:avLst/>
          </a:prstGeom>
          <a:noFill/>
          <a:ln>
            <a:noFill/>
          </a:ln>
        </p:spPr>
        <p:txBody>
          <a:bodyPr spcFirstLastPara="1" wrap="square" lIns="91425" tIns="45700" rIns="91425" bIns="45700" anchor="t" anchorCtr="0">
            <a:normAutofit fontScale="40000" lnSpcReduction="20000"/>
          </a:bodyPr>
          <a:lstStyle/>
          <a:p>
            <a:pPr algn="just" fontAlgn="base">
              <a:lnSpc>
                <a:spcPct val="160000"/>
              </a:lnSpc>
              <a:buFont typeface="Wingdings" pitchFamily="2" charset="2"/>
              <a:buChar char="ü"/>
            </a:pPr>
            <a:r>
              <a:rPr lang="en-IN" sz="4200" b="1" i="0" dirty="0">
                <a:solidFill>
                  <a:srgbClr val="273239"/>
                </a:solidFill>
                <a:effectLst/>
                <a:latin typeface="Arial" panose="020B0604020202020204" pitchFamily="34" charset="0"/>
                <a:cs typeface="Arial" panose="020B0604020202020204" pitchFamily="34" charset="0"/>
              </a:rPr>
              <a:t>Advantages of Piggybacking</a:t>
            </a:r>
          </a:p>
          <a:p>
            <a:pPr algn="just" fontAlgn="base">
              <a:lnSpc>
                <a:spcPct val="160000"/>
              </a:lnSpc>
              <a:buFont typeface="+mj-lt"/>
              <a:buAutoNum type="arabicPeriod"/>
            </a:pPr>
            <a:r>
              <a:rPr lang="en-IN" sz="4200" b="0" i="0" dirty="0">
                <a:solidFill>
                  <a:srgbClr val="273239"/>
                </a:solidFill>
                <a:effectLst/>
                <a:latin typeface="Arial" panose="020B0604020202020204" pitchFamily="34" charset="0"/>
                <a:cs typeface="Arial" panose="020B0604020202020204" pitchFamily="34" charset="0"/>
              </a:rPr>
              <a:t>The major advantage of piggybacking is the better use of available channel bandwidth. This happens because an acknowledgment frame needs not to be sent separately.</a:t>
            </a:r>
          </a:p>
          <a:p>
            <a:pPr algn="just" fontAlgn="base">
              <a:lnSpc>
                <a:spcPct val="160000"/>
              </a:lnSpc>
              <a:buFont typeface="+mj-lt"/>
              <a:buAutoNum type="arabicPeriod"/>
            </a:pPr>
            <a:r>
              <a:rPr lang="en-IN" sz="4200" b="0" i="0" dirty="0">
                <a:solidFill>
                  <a:srgbClr val="273239"/>
                </a:solidFill>
                <a:effectLst/>
                <a:latin typeface="Arial" panose="020B0604020202020204" pitchFamily="34" charset="0"/>
                <a:cs typeface="Arial" panose="020B0604020202020204" pitchFamily="34" charset="0"/>
              </a:rPr>
              <a:t>Usage cost reduction.</a:t>
            </a:r>
          </a:p>
          <a:p>
            <a:pPr algn="just" fontAlgn="base">
              <a:lnSpc>
                <a:spcPct val="160000"/>
              </a:lnSpc>
              <a:buFont typeface="+mj-lt"/>
              <a:buAutoNum type="arabicPeriod"/>
            </a:pPr>
            <a:r>
              <a:rPr lang="en-IN" sz="4200" b="0" i="0" dirty="0">
                <a:solidFill>
                  <a:srgbClr val="273239"/>
                </a:solidFill>
                <a:effectLst/>
                <a:latin typeface="Arial" panose="020B0604020202020204" pitchFamily="34" charset="0"/>
                <a:cs typeface="Arial" panose="020B0604020202020204" pitchFamily="34" charset="0"/>
              </a:rPr>
              <a:t>Improves latency of data transfer.</a:t>
            </a:r>
          </a:p>
          <a:p>
            <a:pPr algn="just" fontAlgn="base">
              <a:lnSpc>
                <a:spcPct val="160000"/>
              </a:lnSpc>
              <a:buFont typeface="+mj-lt"/>
              <a:buAutoNum type="arabicPeriod"/>
            </a:pPr>
            <a:r>
              <a:rPr lang="en-IN" sz="4200" b="0" i="0" dirty="0">
                <a:solidFill>
                  <a:srgbClr val="273239"/>
                </a:solidFill>
                <a:effectLst/>
                <a:latin typeface="Arial" panose="020B0604020202020204" pitchFamily="34" charset="0"/>
                <a:cs typeface="Arial" panose="020B0604020202020204" pitchFamily="34" charset="0"/>
              </a:rPr>
              <a:t>To avoid the delay and rebroadcast of frame transmission, piggybacking uses a very short-duration timer.</a:t>
            </a:r>
          </a:p>
          <a:p>
            <a:pPr algn="just" fontAlgn="base">
              <a:lnSpc>
                <a:spcPct val="160000"/>
              </a:lnSpc>
              <a:buFont typeface="Wingdings" pitchFamily="2" charset="2"/>
              <a:buChar char="ü"/>
            </a:pPr>
            <a:r>
              <a:rPr lang="en-IN" sz="4200" b="1" i="0" dirty="0">
                <a:solidFill>
                  <a:srgbClr val="273239"/>
                </a:solidFill>
                <a:effectLst/>
                <a:latin typeface="Arial" panose="020B0604020202020204" pitchFamily="34" charset="0"/>
                <a:cs typeface="Arial" panose="020B0604020202020204" pitchFamily="34" charset="0"/>
              </a:rPr>
              <a:t>Disadvantages of Piggybacking</a:t>
            </a:r>
          </a:p>
          <a:p>
            <a:pPr algn="just" fontAlgn="base">
              <a:lnSpc>
                <a:spcPct val="160000"/>
              </a:lnSpc>
              <a:buFont typeface="+mj-lt"/>
              <a:buAutoNum type="arabicPeriod"/>
            </a:pPr>
            <a:r>
              <a:rPr lang="en-IN" sz="4200" b="0" i="0" dirty="0">
                <a:solidFill>
                  <a:srgbClr val="273239"/>
                </a:solidFill>
                <a:effectLst/>
                <a:latin typeface="Arial" panose="020B0604020202020204" pitchFamily="34" charset="0"/>
                <a:cs typeface="Arial" panose="020B0604020202020204" pitchFamily="34" charset="0"/>
              </a:rPr>
              <a:t>The disadvantage of piggybacking is the additional complexity.</a:t>
            </a:r>
          </a:p>
          <a:p>
            <a:pPr algn="just" fontAlgn="base">
              <a:lnSpc>
                <a:spcPct val="160000"/>
              </a:lnSpc>
              <a:buFont typeface="+mj-lt"/>
              <a:buAutoNum type="arabicPeriod"/>
            </a:pPr>
            <a:r>
              <a:rPr lang="en-IN" sz="4200" b="0" i="0" dirty="0">
                <a:solidFill>
                  <a:srgbClr val="273239"/>
                </a:solidFill>
                <a:effectLst/>
                <a:latin typeface="Arial" panose="020B0604020202020204" pitchFamily="34" charset="0"/>
                <a:cs typeface="Arial" panose="020B0604020202020204" pitchFamily="34" charset="0"/>
              </a:rPr>
              <a:t>If the data link layer waits long before transmitting the acknowledgment (blocks the ACK for some time), the frame will rebroadcast.</a:t>
            </a:r>
          </a:p>
          <a:p>
            <a:pPr lvl="0" algn="just">
              <a:buFont typeface="Wingdings" pitchFamily="2" charset="2"/>
              <a:buChar char="ü"/>
            </a:pPr>
            <a:endParaRPr lang="en-US" sz="2000" dirty="0"/>
          </a:p>
          <a:p>
            <a:pPr marL="114300" lvl="0" indent="0" algn="just">
              <a:buNone/>
            </a:pPr>
            <a:br>
              <a:rPr lang="en-US" sz="2000" dirty="0"/>
            </a:br>
            <a:endParaRPr lang="en-US" sz="2000" dirty="0"/>
          </a:p>
        </p:txBody>
      </p:sp>
    </p:spTree>
    <p:extLst>
      <p:ext uri="{BB962C8B-B14F-4D97-AF65-F5344CB8AC3E}">
        <p14:creationId xmlns:p14="http://schemas.microsoft.com/office/powerpoint/2010/main" val="364099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CB00-1F99-447D-8080-4959211704A4}"/>
              </a:ext>
            </a:extLst>
          </p:cNvPr>
          <p:cNvSpPr>
            <a:spLocks noGrp="1"/>
          </p:cNvSpPr>
          <p:nvPr>
            <p:ph type="title"/>
          </p:nvPr>
        </p:nvSpPr>
        <p:spPr>
          <a:xfrm>
            <a:off x="312656" y="0"/>
            <a:ext cx="5910344" cy="914040"/>
          </a:xfrm>
        </p:spPr>
        <p:txBody>
          <a:bodyPr/>
          <a:lstStyle/>
          <a:p>
            <a:r>
              <a:rPr lang="en-US" dirty="0"/>
              <a:t>Practice Questions and Reference Links</a:t>
            </a:r>
            <a:endParaRPr lang="en-IN" dirty="0"/>
          </a:p>
        </p:txBody>
      </p:sp>
      <p:sp>
        <p:nvSpPr>
          <p:cNvPr id="3" name="Text Placeholder 2">
            <a:extLst>
              <a:ext uri="{FF2B5EF4-FFF2-40B4-BE49-F238E27FC236}">
                <a16:creationId xmlns:a16="http://schemas.microsoft.com/office/drawing/2014/main" id="{A9E60C8C-BD72-4F7D-996B-A9CD8853A3C7}"/>
              </a:ext>
            </a:extLst>
          </p:cNvPr>
          <p:cNvSpPr>
            <a:spLocks noGrp="1"/>
          </p:cNvSpPr>
          <p:nvPr>
            <p:ph type="body" idx="1"/>
          </p:nvPr>
        </p:nvSpPr>
        <p:spPr>
          <a:xfrm>
            <a:off x="533159" y="2365200"/>
            <a:ext cx="7687559" cy="2753759"/>
          </a:xfrm>
        </p:spPr>
        <p:txBody>
          <a:bodyPr/>
          <a:lstStyle/>
          <a:p>
            <a:r>
              <a:rPr lang="en-IN" dirty="0">
                <a:hlinkClick r:id="rId2"/>
              </a:rPr>
              <a:t>https://www.geeksforgeeks.org/controlled-access-protocols-in-computer-network/</a:t>
            </a:r>
          </a:p>
          <a:p>
            <a:r>
              <a:rPr lang="en-IN" dirty="0">
                <a:hlinkClick r:id="rId2"/>
              </a:rPr>
              <a:t>https://www.geeksforgeeks.org/multiple-access-protocols-in-computer-network/</a:t>
            </a:r>
          </a:p>
          <a:p>
            <a:r>
              <a:rPr lang="en-IN" dirty="0">
                <a:hlinkClick r:id="rId2"/>
              </a:rPr>
              <a:t>https://www.javatpoint.com/multiple-access-protocols</a:t>
            </a:r>
          </a:p>
          <a:p>
            <a:endParaRPr lang="en-IN" dirty="0">
              <a:hlinkClick r:id="rId2"/>
            </a:endParaRPr>
          </a:p>
          <a:p>
            <a:r>
              <a:rPr lang="en-IN" dirty="0">
                <a:hlinkClick r:id="rId2"/>
              </a:rPr>
              <a:t>https://pinoybix.org/2017/07/mcq-in-network-layer-internet-protocol-forouzan.html</a:t>
            </a:r>
            <a:endParaRPr lang="en-IN" dirty="0"/>
          </a:p>
          <a:p>
            <a:r>
              <a:rPr lang="en-IN" dirty="0">
                <a:hlinkClick r:id="rId3"/>
              </a:rPr>
              <a:t>https://edurev.in/course/quiz/attempt/-1_Test-Ipv4--IP-Packet/0decdb37-7206-4824-afdd-d47013a5c4cd</a:t>
            </a:r>
            <a:endParaRPr lang="en-IN" dirty="0"/>
          </a:p>
          <a:p>
            <a:endParaRPr lang="en-IN" dirty="0"/>
          </a:p>
        </p:txBody>
      </p:sp>
      <p:sp>
        <p:nvSpPr>
          <p:cNvPr id="5" name="Footer Placeholder 4">
            <a:extLst>
              <a:ext uri="{FF2B5EF4-FFF2-40B4-BE49-F238E27FC236}">
                <a16:creationId xmlns:a16="http://schemas.microsoft.com/office/drawing/2014/main" id="{4FF21921-AFA0-4C14-8730-73D18923EB60}"/>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45482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3657960" y="2971980"/>
            <a:ext cx="38731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sz="5400" dirty="0"/>
              <a:t>Thank you</a:t>
            </a:r>
            <a:endParaRPr sz="5400" dirty="0"/>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3657960" y="2971980"/>
            <a:ext cx="38731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sz="5400" dirty="0"/>
              <a:t>Break Time</a:t>
            </a:r>
            <a:endParaRPr sz="5400" dirty="0"/>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1888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Index</a:t>
            </a:r>
            <a:endParaRPr sz="3000" b="0" i="0" u="none" strike="noStrike" cap="none">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860438" y="1719618"/>
            <a:ext cx="7826002" cy="403973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dirty="0">
                <a:solidFill>
                  <a:schemeClr val="dk1"/>
                </a:solidFill>
                <a:latin typeface="Times New Roman"/>
                <a:ea typeface="Times New Roman"/>
                <a:cs typeface="Times New Roman"/>
                <a:sym typeface="Times New Roman"/>
              </a:rPr>
              <a:t>,</a:t>
            </a:r>
            <a:endParaRPr dirty="0"/>
          </a:p>
          <a:p>
            <a:pPr marL="342900" marR="0" lvl="0" indent="-342900" algn="l" rtl="0">
              <a:lnSpc>
                <a:spcPct val="150000"/>
              </a:lnSpc>
              <a:spcBef>
                <a:spcPts val="0"/>
              </a:spcBef>
              <a:spcAft>
                <a:spcPts val="0"/>
              </a:spcAft>
              <a:buClr>
                <a:schemeClr val="dk1"/>
              </a:buClr>
              <a:buSzPts val="2800"/>
              <a:buFont typeface="Times New Roman"/>
              <a:buAutoNum type="arabicPeriod"/>
            </a:pPr>
            <a:r>
              <a:rPr lang="en-US" sz="2800" b="0" i="0" u="none" strike="noStrike" cap="none" dirty="0">
                <a:solidFill>
                  <a:schemeClr val="dk1"/>
                </a:solidFill>
                <a:latin typeface="Times New Roman"/>
                <a:ea typeface="Times New Roman"/>
                <a:cs typeface="Times New Roman"/>
                <a:sym typeface="Times New Roman"/>
              </a:rPr>
              <a:t>Concept Multiple Access Resolution</a:t>
            </a:r>
            <a:endParaRPr dirty="0"/>
          </a:p>
          <a:p>
            <a:pPr marL="342900" marR="0" lvl="0" indent="-342900" algn="l" rtl="0">
              <a:lnSpc>
                <a:spcPct val="150000"/>
              </a:lnSpc>
              <a:spcBef>
                <a:spcPts val="0"/>
              </a:spcBef>
              <a:spcAft>
                <a:spcPts val="0"/>
              </a:spcAft>
              <a:buClr>
                <a:schemeClr val="dk1"/>
              </a:buClr>
              <a:buSzPts val="2800"/>
              <a:buFont typeface="Times New Roman"/>
              <a:buAutoNum type="arabicPeriod"/>
            </a:pPr>
            <a:r>
              <a:rPr lang="en-US" sz="2800" dirty="0">
                <a:latin typeface="Times New Roman"/>
                <a:ea typeface="Times New Roman"/>
                <a:cs typeface="Times New Roman"/>
                <a:sym typeface="Times New Roman"/>
              </a:rPr>
              <a:t>Control Access</a:t>
            </a:r>
          </a:p>
          <a:p>
            <a:pPr marL="457200" lvl="1" indent="0">
              <a:lnSpc>
                <a:spcPct val="100000"/>
              </a:lnSpc>
              <a:spcBef>
                <a:spcPts val="0"/>
              </a:spcBef>
              <a:buSzPts val="2800"/>
              <a:buNone/>
            </a:pPr>
            <a:r>
              <a:rPr lang="en-US" altLang="en-US" i="0" baseline="0" dirty="0">
                <a:solidFill>
                  <a:srgbClr val="0033CC"/>
                </a:solidFill>
              </a:rPr>
              <a:t>Reservation</a:t>
            </a:r>
            <a:br>
              <a:rPr lang="fr-FR" altLang="en-US" i="0" baseline="0" dirty="0">
                <a:solidFill>
                  <a:srgbClr val="0033CC"/>
                </a:solidFill>
              </a:rPr>
            </a:br>
            <a:r>
              <a:rPr lang="fr-FR" altLang="en-US" i="0" baseline="0" dirty="0">
                <a:solidFill>
                  <a:srgbClr val="0033CC"/>
                </a:solidFill>
              </a:rPr>
              <a:t>Polling</a:t>
            </a:r>
            <a:br>
              <a:rPr lang="fr-FR" altLang="en-US" i="0" baseline="0" dirty="0">
                <a:solidFill>
                  <a:srgbClr val="0033CC"/>
                </a:solidFill>
              </a:rPr>
            </a:br>
            <a:r>
              <a:rPr lang="en-US" altLang="en-US" i="0" baseline="0" dirty="0">
                <a:solidFill>
                  <a:srgbClr val="0033CC"/>
                </a:solidFill>
              </a:rPr>
              <a:t>Token </a:t>
            </a:r>
            <a:r>
              <a:rPr lang="en-US" altLang="en-US" dirty="0">
                <a:solidFill>
                  <a:srgbClr val="0033CC"/>
                </a:solidFill>
              </a:rPr>
              <a:t>Passing</a:t>
            </a:r>
          </a:p>
          <a:p>
            <a:pPr marL="342900" marR="0" lvl="0" indent="-342900" algn="l" rtl="0">
              <a:lnSpc>
                <a:spcPct val="150000"/>
              </a:lnSpc>
              <a:spcBef>
                <a:spcPts val="0"/>
              </a:spcBef>
              <a:spcAft>
                <a:spcPts val="0"/>
              </a:spcAft>
              <a:buClr>
                <a:schemeClr val="dk1"/>
              </a:buClr>
              <a:buSzPts val="2800"/>
              <a:buFont typeface="Times New Roman"/>
              <a:buAutoNum type="arabicPeriod"/>
            </a:pPr>
            <a:r>
              <a:rPr lang="en-US" sz="2800" dirty="0" err="1">
                <a:latin typeface="Times New Roman"/>
                <a:ea typeface="Times New Roman"/>
                <a:cs typeface="Times New Roman"/>
                <a:sym typeface="Times New Roman"/>
              </a:rPr>
              <a:t>PiggyBacking</a:t>
            </a:r>
            <a:endParaRPr lang="en-US" sz="2800" dirty="0">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800"/>
              <a:buNone/>
            </a:pPr>
            <a:endParaRPr dirty="0"/>
          </a:p>
        </p:txBody>
      </p:sp>
      <p:sp>
        <p:nvSpPr>
          <p:cNvPr id="106" name="Google Shape;106;p2"/>
          <p:cNvSpPr txBox="1">
            <a:spLocks noGrp="1"/>
          </p:cNvSpPr>
          <p:nvPr>
            <p:ph type="ftr" idx="11"/>
          </p:nvPr>
        </p:nvSpPr>
        <p:spPr>
          <a:xfrm>
            <a:off x="0" y="6429080"/>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639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1E95E-F9CE-CFFD-4914-0AC613DC794C}"/>
              </a:ext>
            </a:extLst>
          </p:cNvPr>
          <p:cNvSpPr>
            <a:spLocks noGrp="1"/>
          </p:cNvSpPr>
          <p:nvPr>
            <p:ph type="sldNum" sz="quarter" idx="10"/>
          </p:nvPr>
        </p:nvSpPr>
        <p:spPr/>
        <p:txBody>
          <a:bodyPr/>
          <a:lstStyle/>
          <a:p>
            <a:r>
              <a:rPr lang="en-US" altLang="en-US" dirty="0"/>
              <a:t>3</a:t>
            </a:r>
          </a:p>
        </p:txBody>
      </p:sp>
      <p:pic>
        <p:nvPicPr>
          <p:cNvPr id="1076231" name="Picture 7">
            <a:extLst>
              <a:ext uri="{FF2B5EF4-FFF2-40B4-BE49-F238E27FC236}">
                <a16:creationId xmlns:a16="http://schemas.microsoft.com/office/drawing/2014/main" id="{410DBE7D-7D0A-9C2A-F64F-95A976CEA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5" y="2038350"/>
            <a:ext cx="53752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88B3CE-29B7-BF7E-9AAC-8D21C5AC4975}"/>
              </a:ext>
            </a:extLst>
          </p:cNvPr>
          <p:cNvSpPr>
            <a:spLocks noGrp="1"/>
          </p:cNvSpPr>
          <p:nvPr>
            <p:ph type="sldNum" sz="quarter" idx="10"/>
          </p:nvPr>
        </p:nvSpPr>
        <p:spPr/>
        <p:txBody>
          <a:bodyPr/>
          <a:lstStyle/>
          <a:p>
            <a:r>
              <a:rPr lang="en-US" altLang="en-US" dirty="0"/>
              <a:t>4</a:t>
            </a:r>
          </a:p>
        </p:txBody>
      </p:sp>
      <p:pic>
        <p:nvPicPr>
          <p:cNvPr id="1078279" name="Picture 7">
            <a:extLst>
              <a:ext uri="{FF2B5EF4-FFF2-40B4-BE49-F238E27FC236}">
                <a16:creationId xmlns:a16="http://schemas.microsoft.com/office/drawing/2014/main" id="{D7E0CF2E-E652-38F2-E9E6-55DB6B5F9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5</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0" y="236469"/>
            <a:ext cx="51347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0" baseline="0" dirty="0">
                <a:solidFill>
                  <a:schemeClr val="tx1"/>
                </a:solidFill>
                <a:latin typeface="Times" panose="02020603050405020304" pitchFamily="18" charset="0"/>
              </a:rPr>
              <a:t>   CONTROLLED ACCESS</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04800" y="1695804"/>
            <a:ext cx="8229600"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lnSpc>
                <a:spcPct val="150000"/>
              </a:lnSpc>
            </a:pPr>
            <a:r>
              <a:rPr lang="en-US" altLang="en-US" sz="2000" baseline="0" dirty="0">
                <a:latin typeface="Times" panose="02020603050405020304" pitchFamily="18" charset="0"/>
                <a:cs typeface="Times" panose="02020603050405020304" pitchFamily="18" charset="0"/>
              </a:rPr>
              <a:t>In </a:t>
            </a:r>
            <a:r>
              <a:rPr lang="en-US" altLang="en-US" sz="2000" baseline="0" dirty="0">
                <a:solidFill>
                  <a:schemeClr val="hlink"/>
                </a:solidFill>
                <a:latin typeface="Times" panose="02020603050405020304" pitchFamily="18" charset="0"/>
                <a:cs typeface="Times" panose="02020603050405020304" pitchFamily="18" charset="0"/>
              </a:rPr>
              <a:t>controlled access</a:t>
            </a:r>
            <a:r>
              <a:rPr lang="en-US" altLang="en-US" sz="2000" baseline="0" dirty="0">
                <a:latin typeface="Times" panose="02020603050405020304" pitchFamily="18" charset="0"/>
                <a:cs typeface="Times" panose="02020603050405020304" pitchFamily="18" charset="0"/>
              </a:rPr>
              <a:t>, the stations consult one another to find which station has the right to send. </a:t>
            </a:r>
            <a:endParaRPr lang="my-MM" altLang="en-US" sz="2000" baseline="0" dirty="0">
              <a:latin typeface="Times" panose="02020603050405020304" pitchFamily="18" charset="0"/>
              <a:cs typeface="Times" panose="02020603050405020304" pitchFamily="18" charset="0"/>
            </a:endParaRPr>
          </a:p>
          <a:p>
            <a:pPr algn="just" eaLnBrk="1" hangingPunct="1">
              <a:lnSpc>
                <a:spcPct val="150000"/>
              </a:lnSpc>
            </a:pPr>
            <a:r>
              <a:rPr lang="en-US" altLang="en-US" sz="2000" baseline="0" dirty="0">
                <a:latin typeface="Times" panose="02020603050405020304" pitchFamily="18" charset="0"/>
                <a:cs typeface="Times" panose="02020603050405020304" pitchFamily="18" charset="0"/>
              </a:rPr>
              <a:t>A station cannot send unless it has been authorized by other </a:t>
            </a:r>
            <a:r>
              <a:rPr lang="en-US" altLang="en-US" sz="2000" dirty="0">
                <a:latin typeface="Times" panose="02020603050405020304" pitchFamily="18" charset="0"/>
                <a:cs typeface="Times" panose="02020603050405020304" pitchFamily="18" charset="0"/>
              </a:rPr>
              <a:t>stations</a:t>
            </a:r>
            <a:r>
              <a:rPr lang="en-US" altLang="en-US" sz="2000" baseline="0" dirty="0">
                <a:latin typeface="Times" panose="02020603050405020304" pitchFamily="18" charset="0"/>
                <a:cs typeface="Times" panose="02020603050405020304" pitchFamily="18" charset="0"/>
              </a:rPr>
              <a:t>. </a:t>
            </a:r>
            <a:endParaRPr lang="my-MM" altLang="en-US" sz="2000" baseline="0" dirty="0">
              <a:latin typeface="Times" panose="02020603050405020304" pitchFamily="18" charset="0"/>
              <a:cs typeface="Times" panose="02020603050405020304" pitchFamily="18" charset="0"/>
            </a:endParaRPr>
          </a:p>
          <a:p>
            <a:pPr algn="just" eaLnBrk="1" hangingPunct="1">
              <a:lnSpc>
                <a:spcPct val="150000"/>
              </a:lnSpc>
            </a:pPr>
            <a:r>
              <a:rPr lang="en-US" altLang="en-US" sz="2000" baseline="0" dirty="0">
                <a:latin typeface="Times" panose="02020603050405020304" pitchFamily="18" charset="0"/>
                <a:cs typeface="Times" panose="02020603050405020304" pitchFamily="18" charset="0"/>
              </a:rPr>
              <a:t>There are three popular controlled-access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575363-022C-7D5A-1160-0EC9143ED750}"/>
              </a:ext>
            </a:extLst>
          </p:cNvPr>
          <p:cNvSpPr>
            <a:spLocks noGrp="1"/>
          </p:cNvSpPr>
          <p:nvPr>
            <p:ph type="sldNum" sz="quarter" idx="10"/>
          </p:nvPr>
        </p:nvSpPr>
        <p:spPr/>
        <p:txBody>
          <a:bodyPr/>
          <a:lstStyle/>
          <a:p>
            <a:fld id="{A8190C6E-6323-4D18-A902-29172687936C}" type="slidenum">
              <a:rPr lang="en-US" altLang="en-US" smtClean="0"/>
              <a:pPr/>
              <a:t>6</a:t>
            </a:fld>
            <a:endParaRPr lang="en-US" altLang="en-US" dirty="0"/>
          </a:p>
        </p:txBody>
      </p:sp>
      <p:sp>
        <p:nvSpPr>
          <p:cNvPr id="1115140" name="Text Box 4">
            <a:extLst>
              <a:ext uri="{FF2B5EF4-FFF2-40B4-BE49-F238E27FC236}">
                <a16:creationId xmlns:a16="http://schemas.microsoft.com/office/drawing/2014/main" id="{E34751BA-45FE-E765-27D8-46946289F527}"/>
              </a:ext>
            </a:extLst>
          </p:cNvPr>
          <p:cNvSpPr txBox="1">
            <a:spLocks noChangeArrowheads="1"/>
          </p:cNvSpPr>
          <p:nvPr/>
        </p:nvSpPr>
        <p:spPr bwMode="auto">
          <a:xfrm>
            <a:off x="1233102" y="267878"/>
            <a:ext cx="49439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baseline="0" dirty="0"/>
              <a:t>Reservation access method</a:t>
            </a:r>
          </a:p>
        </p:txBody>
      </p:sp>
      <p:pic>
        <p:nvPicPr>
          <p:cNvPr id="1115143" name="Picture 7">
            <a:extLst>
              <a:ext uri="{FF2B5EF4-FFF2-40B4-BE49-F238E27FC236}">
                <a16:creationId xmlns:a16="http://schemas.microsoft.com/office/drawing/2014/main" id="{906CCFAA-CC88-8E33-C247-3097892C9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2514600"/>
            <a:ext cx="7861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4">
            <a:extLst>
              <a:ext uri="{FF2B5EF4-FFF2-40B4-BE49-F238E27FC236}">
                <a16:creationId xmlns:a16="http://schemas.microsoft.com/office/drawing/2014/main" id="{3BBEFB5C-93AB-B371-A6FA-4EEC93D91397}"/>
              </a:ext>
            </a:extLst>
          </p:cNvPr>
          <p:cNvSpPr txBox="1">
            <a:spLocks noChangeArrowheads="1"/>
          </p:cNvSpPr>
          <p:nvPr/>
        </p:nvSpPr>
        <p:spPr bwMode="auto">
          <a:xfrm>
            <a:off x="1918354" y="4916864"/>
            <a:ext cx="41344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baseline="0" dirty="0">
                <a:solidFill>
                  <a:schemeClr val="folHlink"/>
                </a:solidFill>
              </a:rPr>
              <a:t>Figure 1  </a:t>
            </a:r>
            <a:r>
              <a:rPr lang="en-US" altLang="en-US" sz="1800" baseline="0" dirty="0"/>
              <a:t>Reservation access method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FBC4B-54F6-56E7-22FC-6F2E4E1AF4A4}"/>
              </a:ext>
            </a:extLst>
          </p:cNvPr>
          <p:cNvSpPr>
            <a:spLocks noGrp="1"/>
          </p:cNvSpPr>
          <p:nvPr>
            <p:ph type="sldNum" sz="quarter" idx="10"/>
          </p:nvPr>
        </p:nvSpPr>
        <p:spPr/>
        <p:txBody>
          <a:bodyPr/>
          <a:lstStyle/>
          <a:p>
            <a:fld id="{6B11568E-AB9D-4D3E-B14B-ED703B3B2742}" type="slidenum">
              <a:rPr lang="en-US" altLang="en-US" smtClean="0"/>
              <a:pPr/>
              <a:t>7</a:t>
            </a:fld>
            <a:endParaRPr lang="en-US" altLang="en-US" dirty="0"/>
          </a:p>
        </p:txBody>
      </p:sp>
      <p:sp>
        <p:nvSpPr>
          <p:cNvPr id="1117188" name="Text Box 4">
            <a:extLst>
              <a:ext uri="{FF2B5EF4-FFF2-40B4-BE49-F238E27FC236}">
                <a16:creationId xmlns:a16="http://schemas.microsoft.com/office/drawing/2014/main" id="{1F29D338-E48C-BF6C-94CB-E0EA21A1993A}"/>
              </a:ext>
            </a:extLst>
          </p:cNvPr>
          <p:cNvSpPr txBox="1">
            <a:spLocks noChangeArrowheads="1"/>
          </p:cNvSpPr>
          <p:nvPr/>
        </p:nvSpPr>
        <p:spPr bwMode="auto">
          <a:xfrm>
            <a:off x="58740" y="381000"/>
            <a:ext cx="6420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i="0" baseline="0" dirty="0">
                <a:solidFill>
                  <a:schemeClr val="folHlink"/>
                </a:solidFill>
              </a:rPr>
              <a:t> </a:t>
            </a:r>
            <a:r>
              <a:rPr lang="en-US" altLang="en-US" sz="2000" b="1" baseline="0" dirty="0"/>
              <a:t>Select and poll functions in polling access method</a:t>
            </a:r>
          </a:p>
        </p:txBody>
      </p:sp>
      <p:pic>
        <p:nvPicPr>
          <p:cNvPr id="1117191" name="Picture 7">
            <a:extLst>
              <a:ext uri="{FF2B5EF4-FFF2-40B4-BE49-F238E27FC236}">
                <a16:creationId xmlns:a16="http://schemas.microsoft.com/office/drawing/2014/main" id="{0D3CBE8E-336D-7EE6-9EEC-DDEF16A4F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951038"/>
            <a:ext cx="84836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4">
            <a:extLst>
              <a:ext uri="{FF2B5EF4-FFF2-40B4-BE49-F238E27FC236}">
                <a16:creationId xmlns:a16="http://schemas.microsoft.com/office/drawing/2014/main" id="{61B0BD46-9140-02D4-7BDB-F0F38B1D161D}"/>
              </a:ext>
            </a:extLst>
          </p:cNvPr>
          <p:cNvSpPr txBox="1">
            <a:spLocks noChangeArrowheads="1"/>
          </p:cNvSpPr>
          <p:nvPr/>
        </p:nvSpPr>
        <p:spPr bwMode="auto">
          <a:xfrm>
            <a:off x="1008062" y="5684838"/>
            <a:ext cx="6250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0" baseline="0" dirty="0">
                <a:solidFill>
                  <a:schemeClr val="folHlink"/>
                </a:solidFill>
              </a:rPr>
              <a:t>Figure </a:t>
            </a:r>
            <a:r>
              <a:rPr lang="en-US" altLang="en-US" sz="1800" dirty="0">
                <a:solidFill>
                  <a:schemeClr val="folHlink"/>
                </a:solidFill>
              </a:rPr>
              <a:t>2</a:t>
            </a:r>
            <a:r>
              <a:rPr lang="en-US" altLang="en-US" sz="1800" i="0" baseline="0" dirty="0">
                <a:solidFill>
                  <a:schemeClr val="folHlink"/>
                </a:solidFill>
              </a:rPr>
              <a:t>  </a:t>
            </a:r>
            <a:r>
              <a:rPr lang="en-US" altLang="en-US" sz="1800" baseline="0" dirty="0"/>
              <a:t>Select and poll functions in polling access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055CD-FA4B-A274-EF69-13E0C35FB0C5}"/>
              </a:ext>
            </a:extLst>
          </p:cNvPr>
          <p:cNvSpPr>
            <a:spLocks noGrp="1"/>
          </p:cNvSpPr>
          <p:nvPr>
            <p:ph type="sldNum" sz="quarter" idx="10"/>
          </p:nvPr>
        </p:nvSpPr>
        <p:spPr/>
        <p:txBody>
          <a:bodyPr/>
          <a:lstStyle/>
          <a:p>
            <a:fld id="{639B7D00-F070-45D7-897C-4FF6D3DE092A}" type="slidenum">
              <a:rPr lang="en-US" altLang="en-US" smtClean="0"/>
              <a:pPr/>
              <a:t>8</a:t>
            </a:fld>
            <a:endParaRPr lang="en-US" altLang="en-US" dirty="0"/>
          </a:p>
        </p:txBody>
      </p:sp>
      <p:sp>
        <p:nvSpPr>
          <p:cNvPr id="1119236" name="Text Box 4">
            <a:extLst>
              <a:ext uri="{FF2B5EF4-FFF2-40B4-BE49-F238E27FC236}">
                <a16:creationId xmlns:a16="http://schemas.microsoft.com/office/drawing/2014/main" id="{7F9BC81E-ADA2-4091-5947-6B2CA93EB230}"/>
              </a:ext>
            </a:extLst>
          </p:cNvPr>
          <p:cNvSpPr txBox="1">
            <a:spLocks noChangeArrowheads="1"/>
          </p:cNvSpPr>
          <p:nvPr/>
        </p:nvSpPr>
        <p:spPr bwMode="auto">
          <a:xfrm>
            <a:off x="641808" y="59432"/>
            <a:ext cx="53819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b="1" i="0" baseline="0" dirty="0">
                <a:solidFill>
                  <a:schemeClr val="tx1"/>
                </a:solidFill>
              </a:rPr>
              <a:t> </a:t>
            </a:r>
            <a:r>
              <a:rPr lang="en-US" altLang="en-US" sz="2000" b="1" baseline="0" dirty="0">
                <a:solidFill>
                  <a:schemeClr val="tx1"/>
                </a:solidFill>
              </a:rPr>
              <a:t>Logical ring and physical topology in token-passing access method</a:t>
            </a:r>
          </a:p>
        </p:txBody>
      </p:sp>
      <p:pic>
        <p:nvPicPr>
          <p:cNvPr id="1119239" name="Picture 7">
            <a:extLst>
              <a:ext uri="{FF2B5EF4-FFF2-40B4-BE49-F238E27FC236}">
                <a16:creationId xmlns:a16="http://schemas.microsoft.com/office/drawing/2014/main" id="{74B8A753-77CB-A108-10AE-EE1AEE86C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36650"/>
            <a:ext cx="71024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4">
            <a:extLst>
              <a:ext uri="{FF2B5EF4-FFF2-40B4-BE49-F238E27FC236}">
                <a16:creationId xmlns:a16="http://schemas.microsoft.com/office/drawing/2014/main" id="{A780CA81-AF33-97C4-0A30-E20254E98102}"/>
              </a:ext>
            </a:extLst>
          </p:cNvPr>
          <p:cNvSpPr txBox="1">
            <a:spLocks noChangeArrowheads="1"/>
          </p:cNvSpPr>
          <p:nvPr/>
        </p:nvSpPr>
        <p:spPr bwMode="auto">
          <a:xfrm>
            <a:off x="530258" y="6172200"/>
            <a:ext cx="72282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0" baseline="0" dirty="0">
                <a:solidFill>
                  <a:schemeClr val="folHlink"/>
                </a:solidFill>
              </a:rPr>
              <a:t>Figure </a:t>
            </a:r>
            <a:r>
              <a:rPr lang="en-US" altLang="en-US" sz="1600" dirty="0">
                <a:solidFill>
                  <a:schemeClr val="folHlink"/>
                </a:solidFill>
              </a:rPr>
              <a:t>3</a:t>
            </a:r>
            <a:r>
              <a:rPr lang="en-US" altLang="en-US" sz="1600" i="0" baseline="0" dirty="0">
                <a:solidFill>
                  <a:schemeClr val="folHlink"/>
                </a:solidFill>
              </a:rPr>
              <a:t>  </a:t>
            </a:r>
            <a:r>
              <a:rPr lang="en-US" altLang="en-US" sz="1600" baseline="0" dirty="0"/>
              <a:t>Logical ring and physical topology in token-passing access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4"/>
          <p:cNvSpPr txBox="1">
            <a:spLocks noGrp="1"/>
          </p:cNvSpPr>
          <p:nvPr>
            <p:ph type="title"/>
          </p:nvPr>
        </p:nvSpPr>
        <p:spPr>
          <a:xfrm>
            <a:off x="0" y="0"/>
            <a:ext cx="5486040" cy="914040"/>
          </a:xfrm>
          <a:prstGeom prst="rect">
            <a:avLst/>
          </a:prstGeom>
          <a:noFill/>
          <a:ln>
            <a:noFill/>
          </a:ln>
        </p:spPr>
        <p:txBody>
          <a:bodyPr spcFirstLastPara="1" wrap="square" lIns="91425" tIns="45700" rIns="91425" bIns="45700" anchor="t" anchorCtr="0">
            <a:noAutofit/>
          </a:bodyPr>
          <a:lstStyle/>
          <a:p>
            <a:pPr marL="114300" lvl="0" indent="0" algn="ctr">
              <a:buNone/>
            </a:pPr>
            <a:r>
              <a:rPr lang="en-US" sz="2800" b="1" dirty="0"/>
              <a:t>Piggybacking</a:t>
            </a:r>
          </a:p>
        </p:txBody>
      </p:sp>
      <p:sp>
        <p:nvSpPr>
          <p:cNvPr id="345" name="Google Shape;345;p74"/>
          <p:cNvSpPr txBox="1">
            <a:spLocks noGrp="1"/>
          </p:cNvSpPr>
          <p:nvPr>
            <p:ph type="body" idx="1"/>
          </p:nvPr>
        </p:nvSpPr>
        <p:spPr>
          <a:xfrm>
            <a:off x="0" y="901154"/>
            <a:ext cx="8960769" cy="5690043"/>
          </a:xfrm>
          <a:prstGeom prst="rect">
            <a:avLst/>
          </a:prstGeom>
          <a:noFill/>
          <a:ln>
            <a:noFill/>
          </a:ln>
        </p:spPr>
        <p:txBody>
          <a:bodyPr spcFirstLastPara="1" wrap="square" lIns="91425" tIns="45700" rIns="91425" bIns="45700" anchor="t" anchorCtr="0">
            <a:normAutofit/>
          </a:bodyPr>
          <a:lstStyle/>
          <a:p>
            <a:pPr lvl="0" algn="just">
              <a:buFont typeface="Wingdings" pitchFamily="2" charset="2"/>
              <a:buChar char="ü"/>
            </a:pPr>
            <a:r>
              <a:rPr lang="en-US" sz="2000" dirty="0"/>
              <a:t>﻿The client and server each use </a:t>
            </a:r>
            <a:r>
              <a:rPr lang="en-US" sz="2000" dirty="0">
                <a:solidFill>
                  <a:srgbClr val="00B050"/>
                </a:solidFill>
              </a:rPr>
              <a:t>two independent windows</a:t>
            </a:r>
            <a:r>
              <a:rPr lang="en-US" sz="2000" dirty="0"/>
              <a:t>: send and receive. </a:t>
            </a:r>
          </a:p>
          <a:p>
            <a:pPr marL="114300" lvl="0" indent="0" algn="just" rtl="0">
              <a:lnSpc>
                <a:spcPct val="90000"/>
              </a:lnSpc>
              <a:spcBef>
                <a:spcPts val="1000"/>
              </a:spcBef>
              <a:spcAft>
                <a:spcPts val="0"/>
              </a:spcAft>
              <a:buSzPts val="1800"/>
              <a:buNone/>
            </a:pPr>
            <a:endParaRPr lang="en-US" sz="2000" dirty="0"/>
          </a:p>
        </p:txBody>
      </p:sp>
      <p:pic>
        <p:nvPicPr>
          <p:cNvPr id="3" name="Picture 2">
            <a:extLst>
              <a:ext uri="{FF2B5EF4-FFF2-40B4-BE49-F238E27FC236}">
                <a16:creationId xmlns:a16="http://schemas.microsoft.com/office/drawing/2014/main" id="{57ED9443-2420-7349-AE3F-4D6824EB862A}"/>
              </a:ext>
            </a:extLst>
          </p:cNvPr>
          <p:cNvPicPr>
            <a:picLocks noChangeAspect="1"/>
          </p:cNvPicPr>
          <p:nvPr/>
        </p:nvPicPr>
        <p:blipFill>
          <a:blip r:embed="rId3"/>
          <a:stretch>
            <a:fillRect/>
          </a:stretch>
        </p:blipFill>
        <p:spPr>
          <a:xfrm>
            <a:off x="984641" y="2001467"/>
            <a:ext cx="7174718" cy="4601415"/>
          </a:xfrm>
          <a:prstGeom prst="rect">
            <a:avLst/>
          </a:prstGeom>
        </p:spPr>
      </p:pic>
    </p:spTree>
    <p:extLst>
      <p:ext uri="{BB962C8B-B14F-4D97-AF65-F5344CB8AC3E}">
        <p14:creationId xmlns:p14="http://schemas.microsoft.com/office/powerpoint/2010/main" val="20690963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5917</TotalTime>
  <Words>441</Words>
  <Application>Microsoft Macintosh PowerPoint</Application>
  <PresentationFormat>On-screen Show (4:3)</PresentationFormat>
  <Paragraphs>76</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Calibri</vt:lpstr>
      <vt:lpstr>Wingdings</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Piggybacking</vt:lpstr>
      <vt:lpstr>Piggybacking</vt:lpstr>
      <vt:lpstr>Piggybacking</vt:lpstr>
      <vt:lpstr>Practice Questions and Reference Links</vt:lpstr>
      <vt:lpstr>Thank you</vt:lpstr>
      <vt:lpstr>Break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SAURAV KUMAR</cp:lastModifiedBy>
  <cp:revision>14</cp:revision>
  <dcterms:created xsi:type="dcterms:W3CDTF">2010-04-09T07:36:15Z</dcterms:created>
  <dcterms:modified xsi:type="dcterms:W3CDTF">2023-08-01T07:29:52Z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