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4" r:id="rId5"/>
    <p:sldId id="260" r:id="rId6"/>
    <p:sldId id="261" r:id="rId7"/>
    <p:sldId id="283" r:id="rId8"/>
    <p:sldId id="284" r:id="rId9"/>
    <p:sldId id="285" r:id="rId10"/>
    <p:sldId id="292" r:id="rId11"/>
    <p:sldId id="315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295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PdPp6T69YrW6LF/wUQ3/Z8aQ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119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3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8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75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52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8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63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30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30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1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24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4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53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59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01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29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51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0" y="840631"/>
            <a:ext cx="9144000" cy="558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Networks (22CS008)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Noiseless Channels- Elementary Data Link Protocols: Stop and Wait</a:t>
            </a: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223935" y="1128659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 Simple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Stop and Wait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Go-Back-N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Selective-Repeat Protocol</a:t>
            </a:r>
          </a:p>
          <a:p>
            <a:pPr marL="571500" lvl="0" indent="-457200" algn="just">
              <a:buFont typeface="+mj-lt"/>
              <a:buAutoNum type="arabicParenR"/>
            </a:pPr>
            <a:r>
              <a:rPr lang="en-US" sz="2000" dirty="0"/>
              <a:t>﻿Bidirectional Protocols: Piggybacking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2000" dirty="0"/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79392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115217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223935" y="1128659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 Simple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2000" dirty="0"/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444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D45AD-367F-2F41-A9DA-B2F59644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3" y="1853198"/>
            <a:ext cx="7364783" cy="1430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8D2A5-CE60-8645-9AFA-5AA892B95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140" y="4031490"/>
            <a:ext cx="5896059" cy="1758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2911F8-D1A5-C142-9511-A23EEA990CB2}"/>
              </a:ext>
            </a:extLst>
          </p:cNvPr>
          <p:cNvSpPr/>
          <p:nvPr/>
        </p:nvSpPr>
        <p:spPr>
          <a:xfrm>
            <a:off x="2445654" y="5920419"/>
            <a:ext cx="3843040" cy="427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lvl="1" indent="0" algn="ctr">
              <a:lnSpc>
                <a:spcPct val="120000"/>
              </a:lnSpc>
              <a:buNone/>
            </a:pPr>
            <a:r>
              <a:rPr lang="en-US" sz="2000" dirty="0"/>
              <a:t>Figure: FSM for Simple Protocol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FF19A-0CCF-7E47-A03C-B903BD2D9199}"/>
              </a:ext>
            </a:extLst>
          </p:cNvPr>
          <p:cNvSpPr/>
          <p:nvPr/>
        </p:nvSpPr>
        <p:spPr>
          <a:xfrm>
            <a:off x="2963020" y="3337384"/>
            <a:ext cx="2862001" cy="427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lvl="1" indent="0" algn="ctr">
              <a:lnSpc>
                <a:spcPct val="120000"/>
              </a:lnSpc>
              <a:buNone/>
            </a:pPr>
            <a:r>
              <a:rPr lang="en-US" sz="2000" dirty="0"/>
              <a:t>Figure: Simple Protocol</a:t>
            </a:r>
          </a:p>
        </p:txBody>
      </p:sp>
    </p:spTree>
    <p:extLst>
      <p:ext uri="{BB962C8B-B14F-4D97-AF65-F5344CB8AC3E}">
        <p14:creationId xmlns:p14="http://schemas.microsoft.com/office/powerpoint/2010/main" val="67757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223935" y="1128659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1) Simple Protocol</a:t>
            </a:r>
          </a:p>
          <a:p>
            <a:pPr marL="114300" lvl="0" indent="0" algn="just">
              <a:buNone/>
            </a:pPr>
            <a:r>
              <a:rPr lang="en-US" sz="2000" dirty="0"/>
              <a:t>The sender </a:t>
            </a:r>
            <a:r>
              <a:rPr lang="en-US" sz="2000" dirty="0">
                <a:solidFill>
                  <a:srgbClr val="00B050"/>
                </a:solidFill>
              </a:rPr>
              <a:t>sends packets one after another </a:t>
            </a:r>
            <a:r>
              <a:rPr lang="en-US" sz="2000" dirty="0"/>
              <a:t>without even thinking about the receiver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2000" dirty="0"/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444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0BC36-19DC-8145-B44C-0C86D135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99" y="2476500"/>
            <a:ext cx="4999625" cy="24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6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2) Stop and Wait Protocol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Uses both </a:t>
            </a:r>
            <a:r>
              <a:rPr lang="en-US" sz="2000" dirty="0">
                <a:solidFill>
                  <a:srgbClr val="00B050"/>
                </a:solidFill>
              </a:rPr>
              <a:t>flow and error control</a:t>
            </a:r>
            <a:r>
              <a:rPr lang="en-US" sz="20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Both the sender and the receiver use a </a:t>
            </a:r>
            <a:r>
              <a:rPr lang="en-US" sz="2000" dirty="0">
                <a:solidFill>
                  <a:srgbClr val="00B050"/>
                </a:solidFill>
              </a:rPr>
              <a:t>sliding window of size 1</a:t>
            </a:r>
            <a:r>
              <a:rPr lang="en-US" sz="20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The sender </a:t>
            </a:r>
            <a:r>
              <a:rPr lang="en-US" sz="2000" dirty="0">
                <a:solidFill>
                  <a:srgbClr val="00B050"/>
                </a:solidFill>
              </a:rPr>
              <a:t>sends</a:t>
            </a:r>
            <a:r>
              <a:rPr lang="en-US" sz="2000" dirty="0"/>
              <a:t> one packet at a time and </a:t>
            </a:r>
            <a:r>
              <a:rPr lang="en-US" sz="2000" dirty="0">
                <a:solidFill>
                  <a:srgbClr val="00B050"/>
                </a:solidFill>
              </a:rPr>
              <a:t>waits</a:t>
            </a:r>
            <a:r>
              <a:rPr lang="en-US" sz="2000" dirty="0"/>
              <a:t> for an acknowledgment before sending the next one.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To detect corrupted packets, a </a:t>
            </a:r>
            <a:r>
              <a:rPr lang="en-US" sz="2000" dirty="0">
                <a:solidFill>
                  <a:srgbClr val="00B050"/>
                </a:solidFill>
              </a:rPr>
              <a:t>checksum</a:t>
            </a:r>
            <a:r>
              <a:rPr lang="en-US" sz="2000" dirty="0"/>
              <a:t> is added to each data packet.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When a packet arrives at the receiver site, it is checked.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If its checksum is </a:t>
            </a:r>
            <a:r>
              <a:rPr lang="en-US" sz="2000" dirty="0">
                <a:solidFill>
                  <a:srgbClr val="00B050"/>
                </a:solidFill>
              </a:rPr>
              <a:t>incorrect</a:t>
            </a:r>
            <a:r>
              <a:rPr lang="en-US" sz="2000" dirty="0"/>
              <a:t>, the packet is corrupted and silently </a:t>
            </a:r>
            <a:r>
              <a:rPr lang="en-US" sz="2000" dirty="0">
                <a:solidFill>
                  <a:srgbClr val="00B050"/>
                </a:solidFill>
              </a:rPr>
              <a:t>discarded</a:t>
            </a:r>
            <a:r>
              <a:rPr lang="en-US" sz="20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﻿The </a:t>
            </a:r>
            <a:r>
              <a:rPr lang="en-US" sz="2000" dirty="0">
                <a:solidFill>
                  <a:srgbClr val="00B050"/>
                </a:solidFill>
              </a:rPr>
              <a:t>silence</a:t>
            </a:r>
            <a:r>
              <a:rPr lang="en-US" sz="2000" dirty="0"/>
              <a:t> of the receiver is a signal for the sender that a packet was </a:t>
            </a:r>
            <a:r>
              <a:rPr lang="en-US" sz="2000" dirty="0">
                <a:solidFill>
                  <a:srgbClr val="00B050"/>
                </a:solidFill>
              </a:rPr>
              <a:t>either corrupted or lost</a:t>
            </a:r>
            <a:r>
              <a:rPr lang="en-US" sz="2000" dirty="0"/>
              <a:t>. </a:t>
            </a:r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3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2) Stop and Wait Protocol (Cont’d)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Every time the sender sends a packet, it starts a </a:t>
            </a:r>
            <a:r>
              <a:rPr lang="en-US" sz="1800" dirty="0">
                <a:solidFill>
                  <a:srgbClr val="00B050"/>
                </a:solidFill>
              </a:rPr>
              <a:t>timer</a:t>
            </a:r>
            <a:r>
              <a:rPr lang="en-US" sz="18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If an acknowledgment arrives </a:t>
            </a:r>
            <a:r>
              <a:rPr lang="en-US" sz="1800" dirty="0">
                <a:solidFill>
                  <a:srgbClr val="00B050"/>
                </a:solidFill>
              </a:rPr>
              <a:t>before the timer expires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00B050"/>
                </a:solidFill>
              </a:rPr>
              <a:t>timer is stopped </a:t>
            </a:r>
            <a:r>
              <a:rPr lang="en-US" sz="1800" dirty="0"/>
              <a:t>and the sender sends the </a:t>
            </a:r>
            <a:r>
              <a:rPr lang="en-US" sz="1800" dirty="0">
                <a:solidFill>
                  <a:srgbClr val="00B050"/>
                </a:solidFill>
              </a:rPr>
              <a:t>next</a:t>
            </a:r>
            <a:r>
              <a:rPr lang="en-US" sz="1800" dirty="0"/>
              <a:t> packet (if it has one to send).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If </a:t>
            </a:r>
            <a:r>
              <a:rPr lang="en-US" sz="1800" dirty="0">
                <a:solidFill>
                  <a:srgbClr val="00B050"/>
                </a:solidFill>
              </a:rPr>
              <a:t>the timer expires</a:t>
            </a:r>
            <a:r>
              <a:rPr lang="en-US" sz="1800" dirty="0"/>
              <a:t>, the sender </a:t>
            </a:r>
            <a:r>
              <a:rPr lang="en-US" sz="1800" dirty="0">
                <a:solidFill>
                  <a:srgbClr val="00B050"/>
                </a:solidFill>
              </a:rPr>
              <a:t>resends</a:t>
            </a:r>
            <a:r>
              <a:rPr lang="en-US" sz="1800" dirty="0"/>
              <a:t> the previous packet, assuming that the packet was either lost or corrupted.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This means that the sender </a:t>
            </a:r>
            <a:r>
              <a:rPr lang="en-US" sz="1800" dirty="0">
                <a:solidFill>
                  <a:srgbClr val="00B050"/>
                </a:solidFill>
              </a:rPr>
              <a:t>needs to keep a copy of the packet </a:t>
            </a:r>
            <a:r>
              <a:rPr lang="en-US" sz="1800" dirty="0"/>
              <a:t>until its acknowledgment arrives.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Only one packet and one acknowledgment </a:t>
            </a:r>
            <a:r>
              <a:rPr lang="en-US" sz="1800" dirty="0"/>
              <a:t>can be in the channels </a:t>
            </a:r>
            <a:r>
              <a:rPr lang="en-US" sz="1800" dirty="0">
                <a:solidFill>
                  <a:srgbClr val="00B050"/>
                </a:solidFill>
              </a:rPr>
              <a:t>at any time</a:t>
            </a:r>
            <a:r>
              <a:rPr lang="en-US" sz="1800" dirty="0"/>
              <a:t>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﻿In the Stop-and-Wait protocol, the </a:t>
            </a:r>
            <a:r>
              <a:rPr lang="en-US" sz="1800" dirty="0">
                <a:solidFill>
                  <a:srgbClr val="00B050"/>
                </a:solidFill>
              </a:rPr>
              <a:t>acknowledgment number </a:t>
            </a:r>
            <a:r>
              <a:rPr lang="en-US" sz="1800" dirty="0"/>
              <a:t>always announces, in </a:t>
            </a:r>
            <a:r>
              <a:rPr lang="en-US" sz="1800" dirty="0">
                <a:solidFill>
                  <a:srgbClr val="00B050"/>
                </a:solidFill>
              </a:rPr>
              <a:t>modulo-2 arithmetic</a:t>
            </a:r>
            <a:r>
              <a:rPr lang="en-US" sz="1800" dirty="0"/>
              <a:t>, the sequence number of the next packet expected.</a:t>
            </a:r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9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50104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2) Stop and Wait Protocol</a:t>
            </a:r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8C70D-CD45-B44A-A2DE-E236C1E7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5" y="2273038"/>
            <a:ext cx="8692641" cy="30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3) Go-back-N Protocol (GBN)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﻿can </a:t>
            </a:r>
            <a:r>
              <a:rPr lang="en-US" sz="2000" dirty="0">
                <a:solidFill>
                  <a:srgbClr val="00B050"/>
                </a:solidFill>
              </a:rPr>
              <a:t>send several packets </a:t>
            </a:r>
            <a:r>
              <a:rPr lang="en-US" sz="2000" dirty="0"/>
              <a:t>before receiving acknowledgments, but the receiver can only buffer one packet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</a:t>
            </a:r>
            <a:r>
              <a:rPr lang="en-US" sz="2000" dirty="0">
                <a:solidFill>
                  <a:srgbClr val="00B050"/>
                </a:solidFill>
              </a:rPr>
              <a:t>several data packets and acknowledgments </a:t>
            </a:r>
            <a:r>
              <a:rPr lang="en-US" sz="2000" dirty="0"/>
              <a:t>can be in the channel at the same time</a:t>
            </a:r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3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3) Go-back-N Protocol (GBN)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﻿﻿In the Go-Back-N protocol, the </a:t>
            </a:r>
            <a:r>
              <a:rPr lang="en-US" sz="2000" dirty="0">
                <a:solidFill>
                  <a:srgbClr val="00B050"/>
                </a:solidFill>
              </a:rPr>
              <a:t>acknowledgment number is cumulative </a:t>
            </a:r>
            <a:r>
              <a:rPr lang="en-US" sz="2000" dirty="0"/>
              <a:t>and ﻿defines the sequence number of the next packet expected to arrive. </a:t>
            </a: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7E837-1530-E947-AA9E-8A142787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9" y="3632547"/>
            <a:ext cx="7906734" cy="29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137786" y="901154"/>
            <a:ext cx="8822983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4) Selective-Repeat Protocol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﻿﻿</a:t>
            </a:r>
            <a:r>
              <a:rPr lang="en-US" sz="1800" dirty="0">
                <a:solidFill>
                  <a:srgbClr val="00B050"/>
                </a:solidFill>
              </a:rPr>
              <a:t>resends only selective packets</a:t>
            </a:r>
            <a:r>
              <a:rPr lang="en-US" sz="1800" dirty="0"/>
              <a:t>, those that are actually </a:t>
            </a:r>
            <a:r>
              <a:rPr lang="en-US" sz="1800" dirty="0">
                <a:solidFill>
                  <a:srgbClr val="00B050"/>
                </a:solidFill>
              </a:rPr>
              <a:t>lost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﻿An acknowledgment number defines the </a:t>
            </a:r>
            <a:r>
              <a:rPr lang="en-US" sz="1800" dirty="0">
                <a:solidFill>
                  <a:srgbClr val="00B050"/>
                </a:solidFill>
              </a:rPr>
              <a:t>sequence number of the error-free packet</a:t>
            </a:r>
            <a:r>
              <a:rPr lang="en-US" sz="1800" dirty="0"/>
              <a:t> received</a:t>
            </a:r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3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4) Selective-Repeat Protocol 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C2E5D-2E07-FF47-84B5-6E213524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81" y="1815194"/>
            <a:ext cx="7391871" cy="3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-152280" y="956017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dirty="0"/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lang="en-US" sz="1600"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  <a:sym typeface="Times New Roman"/>
              </a:rPr>
              <a:t>Noiseless Channel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600" dirty="0">
                <a:latin typeface="Times New Roman"/>
                <a:cs typeface="Times New Roman"/>
                <a:sym typeface="Times New Roman"/>
              </a:rPr>
              <a:t>Simple Protocol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600" dirty="0">
                <a:latin typeface="Times New Roman"/>
                <a:cs typeface="Times New Roman"/>
                <a:sym typeface="Times New Roman"/>
              </a:rPr>
              <a:t>Stop and Wait Protocol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137786" y="901154"/>
            <a:ext cx="8822983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>
              <a:buNone/>
            </a:pPr>
            <a:r>
              <a:rPr lang="en-US" sz="1800" dirty="0"/>
              <a:t>5) ﻿Bidirectional Protocols: Piggybacking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﻿The four protocols discussed earlier in this section are all unidirectional: data packets flow in only one direction and acknowledgments travel in the other direction.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In real life, data packets are normally flowing in </a:t>
            </a:r>
            <a:r>
              <a:rPr lang="en-US" sz="1800" dirty="0">
                <a:solidFill>
                  <a:srgbClr val="00B050"/>
                </a:solidFill>
              </a:rPr>
              <a:t>both directions</a:t>
            </a:r>
            <a:r>
              <a:rPr lang="en-US" sz="1800" dirty="0"/>
              <a:t>: from client to server and from server to client.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This means that acknowledgments also need to flow in both directions.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A technique, </a:t>
            </a:r>
            <a:r>
              <a:rPr lang="en-US" sz="1800" dirty="0">
                <a:solidFill>
                  <a:srgbClr val="00B050"/>
                </a:solidFill>
              </a:rPr>
              <a:t>piggybacking,</a:t>
            </a:r>
            <a:r>
              <a:rPr lang="en-US" sz="1800" dirty="0"/>
              <a:t> is used to improve the efficiency of the bidirectional protocols.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When a packet is carrying </a:t>
            </a:r>
            <a:r>
              <a:rPr lang="en-US" sz="1800" dirty="0">
                <a:solidFill>
                  <a:srgbClr val="00B050"/>
                </a:solidFill>
              </a:rPr>
              <a:t>data from A to B</a:t>
            </a:r>
            <a:r>
              <a:rPr lang="en-US" sz="1800" dirty="0"/>
              <a:t>, it can also </a:t>
            </a:r>
            <a:r>
              <a:rPr lang="en-US" sz="1800" dirty="0">
                <a:solidFill>
                  <a:srgbClr val="00B050"/>
                </a:solidFill>
              </a:rPr>
              <a:t>carry acknowledgment feedback</a:t>
            </a:r>
            <a:r>
              <a:rPr lang="en-US" sz="1800" dirty="0"/>
              <a:t> about arrived packets from B; when a packet is carrying data from B to A, it can also carry acknowledgment feedback about the arrived packets from A.</a:t>
            </a:r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4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>
              <a:buNone/>
            </a:pPr>
            <a:r>
              <a:rPr lang="en-US" sz="2000" dirty="0"/>
              <a:t>5) ﻿Bidirectional Protocols: Piggybacking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2000" dirty="0"/>
              <a:t>﻿The client and server each use </a:t>
            </a:r>
            <a:r>
              <a:rPr lang="en-US" sz="2000" dirty="0">
                <a:solidFill>
                  <a:srgbClr val="00B050"/>
                </a:solidFill>
              </a:rPr>
              <a:t>two independent windows</a:t>
            </a:r>
            <a:r>
              <a:rPr lang="en-US" sz="2000" dirty="0"/>
              <a:t>: send and receive. 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6060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D9443-2420-7349-AE3F-4D6824EB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41" y="2001467"/>
            <a:ext cx="7174718" cy="46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4D09-12A4-E338-D841-31A99B2F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1900" y="1909320"/>
            <a:ext cx="5156200" cy="39772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7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dirty="0"/>
              <a:t>     INTRODUCTION</a:t>
            </a: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209320" y="933386"/>
            <a:ext cx="8443361" cy="482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9350" anchor="ctr" anchorCtr="0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Noiseless Channel</a:t>
            </a:r>
          </a:p>
          <a:p>
            <a:pPr lvl="2" algn="just">
              <a:spcBef>
                <a:spcPts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lvl="2" algn="just">
              <a:spcBef>
                <a:spcPts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Content of the message &amp; way of Processing</a:t>
            </a:r>
          </a:p>
          <a:p>
            <a:pPr marL="1485900" lvl="3" indent="0" algn="just">
              <a:spcBef>
                <a:spcPts val="0"/>
              </a:spcBef>
              <a:buNone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detect error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need of 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</a:t>
            </a: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Contains </a:t>
            </a: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 Destination Address</a:t>
            </a:r>
          </a:p>
          <a:p>
            <a:pPr marL="1485900" lvl="3" indent="0" algn="just">
              <a:spcBef>
                <a:spcPts val="0"/>
              </a:spcBef>
              <a:buNone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 Source Address</a:t>
            </a: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 Checksum of the message</a:t>
            </a: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>
              <a:spcBef>
                <a:spcPts val="0"/>
              </a:spcBef>
            </a:pP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Categorization of protocol 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6B4D2-C74F-46B9-B6D7-AA6E0E4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97792"/>
            <a:ext cx="87820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-1" y="-228600"/>
            <a:ext cx="6209731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b="1" dirty="0"/>
              <a:t>Noiseless Channel :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9508-8BD3-4537-B6E4-8B05FDC6A881}"/>
              </a:ext>
            </a:extLst>
          </p:cNvPr>
          <p:cNvSpPr txBox="1"/>
          <p:nvPr/>
        </p:nvSpPr>
        <p:spPr>
          <a:xfrm>
            <a:off x="189470" y="1005016"/>
            <a:ext cx="8613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idealistic channel in which no frames are lost, corrupted or duplicated. The protocol does not implement error control in this category.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DE298-6A99-42D6-8A71-F0DAFE1EA59B}"/>
              </a:ext>
            </a:extLst>
          </p:cNvPr>
          <p:cNvSpPr txBox="1"/>
          <p:nvPr/>
        </p:nvSpPr>
        <p:spPr>
          <a:xfrm>
            <a:off x="83179" y="1605716"/>
            <a:ext cx="4488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Simplest Protocol – 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CE57E-1513-4B57-8DFF-EA82C0CE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8" y="1847812"/>
            <a:ext cx="6600568" cy="4863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-1" y="0"/>
            <a:ext cx="5800299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b="1" dirty="0"/>
              <a:t>Sender-site and Receivers algorithms: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8D1D3-B426-4109-B0F8-40DC61CA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9" y="1347787"/>
            <a:ext cx="4234248" cy="4171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5BAE-C3FD-48FA-86F4-AECE5D8F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05" y="1409700"/>
            <a:ext cx="4234246" cy="4171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Diagram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F86B6-A38C-4C6D-973A-5B94591D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0" y="1904999"/>
            <a:ext cx="5461687" cy="32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Stop and Wait Protocol</a:t>
            </a:r>
            <a:r>
              <a:rPr lang="en-IN" dirty="0"/>
              <a:t> –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C1102-E801-42D1-AE8C-660E8638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8" y="1000125"/>
            <a:ext cx="8306702" cy="56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Diagram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C5077-A7C3-49F1-B1A6-6A02E613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3" y="1243012"/>
            <a:ext cx="6338889" cy="46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808</Words>
  <Application>Microsoft Macintosh PowerPoint</Application>
  <PresentationFormat>On-screen Show (4:3)</PresentationFormat>
  <Paragraphs>129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     INTRODUCTION</vt:lpstr>
      <vt:lpstr>Categorization of protocol :</vt:lpstr>
      <vt:lpstr>Noiseless Channel :</vt:lpstr>
      <vt:lpstr>Sender-site and Receivers algorithms: </vt:lpstr>
      <vt:lpstr>Flow Diagram :</vt:lpstr>
      <vt:lpstr>Stop and Wait Protocol –</vt:lpstr>
      <vt:lpstr>Flow Diagram :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SAURAV KUMAR</cp:lastModifiedBy>
  <cp:revision>38</cp:revision>
  <dcterms:created xsi:type="dcterms:W3CDTF">2010-04-09T07:36:15Z</dcterms:created>
  <dcterms:modified xsi:type="dcterms:W3CDTF">2023-08-01T07:29:49Z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