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9144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866D8C4D-A2DB-48BA-B2CD-EECFE764FD55}">
  <a:tblStyle styleId="{866D8C4D-A2DB-48BA-B2CD-EECFE764FD55}" styleName="Table_0">
    <a:wholeTbl>
      <a:tcTxStyle>
        <a:srgbClr val="000000"/>
      </a:tcTxStyle>
      <a:tcStyle>
        <a:tcBdr>
          <a:left>
            <a:ln>
              <a:noFill/>
            </a:ln>
          </a:left>
          <a:right>
            <a:ln>
              <a:noFill/>
            </a:ln>
          </a:right>
          <a:top>
            <a:ln>
              <a:noFill/>
            </a:ln>
          </a:top>
          <a:bottom>
            <a:ln>
              <a:noFill/>
            </a:ln>
          </a:bottom>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1" d="100"/>
          <a:sy n="81" d="100"/>
        </p:scale>
        <p:origin x="1498" y="48"/>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esProps" Target="presProps.xml" /><Relationship Id="rId29" Type="http://schemas.openxmlformats.org/officeDocument/2006/relationships/tableStyles" Target="tableStyles.xml" /><Relationship Id="rId3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p:cNvGrpSpPr/>
        <p:nvPr/>
      </p:nvGrpSpPr>
      <p:grpSpPr bwMode="auto">
        <a:xfrm>
          <a:off x="0" y="0"/>
          <a:ext cx="0" cy="0"/>
          <a:chOff x="0" y="0"/>
          <a:chExt cx="0" cy="0"/>
        </a:xfrm>
      </p:grpSpPr>
      <p:sp>
        <p:nvSpPr>
          <p:cNvPr id="13" name="Shape 1059"/>
          <p:cNvSpPr>
            <a:spLocks noChangeArrowheads="1" noGrp="1"/>
          </p:cNvSpPr>
          <p:nvPr userDrawn="1"/>
        </p:nvSpPr>
        <p:spPr bwMode="auto">
          <a:xfrm>
            <a:off x="1797049" y="2291401"/>
            <a:ext cx="4089399"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ChangeArrowheads="1" noGrp="1"/>
          </p:cNvSpPr>
          <p:nvPr userDrawn="1"/>
        </p:nvSpPr>
        <p:spPr bwMode="auto">
          <a:xfrm>
            <a:off x="982135" y="1839834"/>
            <a:ext cx="3008840" cy="1314325"/>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ChangeArrowheads="1" noGrp="1"/>
          </p:cNvSpPr>
          <p:nvPr userDrawn="1"/>
        </p:nvSpPr>
        <p:spPr bwMode="auto">
          <a:xfrm>
            <a:off x="4925273" y="4629133"/>
            <a:ext cx="404664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ChangeArrowheads="1" noGrp="1"/>
          </p:cNvSpPr>
          <p:nvPr userDrawn="1"/>
        </p:nvSpPr>
        <p:spPr bwMode="auto">
          <a:xfrm>
            <a:off x="291890" y="6100774"/>
            <a:ext cx="3726390"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ChangeArrowheads="1" noGrp="1"/>
          </p:cNvSpPr>
          <p:nvPr userDrawn="1"/>
        </p:nvSpPr>
        <p:spPr bwMode="auto">
          <a:xfrm>
            <a:off x="0" y="3254701"/>
            <a:ext cx="1574799"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p:cNvSpPr>
            <a:spLocks noGrp="1"/>
          </p:cNvSpPr>
          <p:nvPr>
            <p:ph type="subTitle" idx="1"/>
          </p:nvPr>
        </p:nvSpPr>
        <p:spPr bwMode="auto">
          <a:xfrm>
            <a:off x="3491879" y="2708919"/>
            <a:ext cx="5040559"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Образец подзаголовка</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
        <p:nvSpPr>
          <p:cNvPr id="7" name="Заголовок 6"/>
          <p:cNvSpPr>
            <a:spLocks noGrp="1"/>
          </p:cNvSpPr>
          <p:nvPr>
            <p:ph type="title"/>
          </p:nvPr>
        </p:nvSpPr>
        <p:spPr bwMode="auto">
          <a:xfrm>
            <a:off x="3446874" y="1808820"/>
            <a:ext cx="5040559" cy="720079"/>
          </a:xfrm>
        </p:spPr>
        <p:txBody>
          <a:bodyPr/>
          <a:lstStyle>
            <a:lvl1pPr algn="r">
              <a:defRPr/>
            </a:lvl1pPr>
          </a:lstStyle>
          <a:p>
            <a:pPr>
              <a:defRPr/>
            </a:pPr>
            <a:r>
              <a:rPr/>
              <a:t>Образец заголовка</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6629400" y="274639"/>
            <a:ext cx="2057400" cy="5851525"/>
          </a:xfrm>
        </p:spPr>
        <p:txBody>
          <a:bodyPr vert="eaVert"/>
          <a:lstStyle>
            <a:lvl1pPr algn="ctr">
              <a:defRPr/>
            </a:lvl1pPr>
          </a:lstStyle>
          <a:p>
            <a:pPr>
              <a:defRPr/>
            </a:pPr>
            <a:r>
              <a:rPr/>
              <a:t>Образец заголовка</a:t>
            </a:r>
            <a:endParaRPr/>
          </a:p>
        </p:txBody>
      </p:sp>
      <p:sp>
        <p:nvSpPr>
          <p:cNvPr id="3" name="Вертикальный текст 2"/>
          <p:cNvSpPr>
            <a:spLocks noGrp="1"/>
          </p:cNvSpPr>
          <p:nvPr>
            <p:ph type="body" orient="vert" idx="1"/>
          </p:nvPr>
        </p:nvSpPr>
        <p:spPr bwMode="auto">
          <a:xfrm>
            <a:off x="457200" y="274639"/>
            <a:ext cx="6019799" cy="5851525"/>
          </a:xfrm>
        </p:spPr>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idx="1"/>
          </p:nvPr>
        </p:nvSpPr>
        <p:spPr bwMode="auto"/>
        <p:txBody>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722313" y="4406901"/>
            <a:ext cx="7772400" cy="1362074"/>
          </a:xfrm>
        </p:spPr>
        <p:txBody>
          <a:bodyPr anchor="t"/>
          <a:lstStyle>
            <a:lvl1pPr algn="l">
              <a:defRPr sz="4000" b="1" cap="all"/>
            </a:lvl1pPr>
          </a:lstStyle>
          <a:p>
            <a:pPr>
              <a:defRPr/>
            </a:pPr>
            <a:r>
              <a:rPr/>
              <a:t>Образец заголовка</a:t>
            </a:r>
            <a:endParaRPr/>
          </a:p>
        </p:txBody>
      </p:sp>
      <p:sp>
        <p:nvSpPr>
          <p:cNvPr id="3" name="Текст 2"/>
          <p:cNvSpPr>
            <a:spLocks noGrp="1"/>
          </p:cNvSpPr>
          <p:nvPr>
            <p:ph type="body" idx="1"/>
          </p:nvPr>
        </p:nvSpPr>
        <p:spPr bwMode="auto">
          <a:xfrm>
            <a:off x="722313" y="2906713"/>
            <a:ext cx="7772400"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Образец текста</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sz="half" idx="1"/>
          </p:nvPr>
        </p:nvSpPr>
        <p:spPr bwMode="auto">
          <a:xfrm>
            <a:off x="457200" y="1600201"/>
            <a:ext cx="40385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Объект 3"/>
          <p:cNvSpPr>
            <a:spLocks noGrp="1"/>
          </p:cNvSpPr>
          <p:nvPr>
            <p:ph sz="half" idx="2"/>
          </p:nvPr>
        </p:nvSpPr>
        <p:spPr bwMode="auto">
          <a:xfrm>
            <a:off x="4648199" y="1600201"/>
            <a:ext cx="40385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a:t>Образец заголовка</a:t>
            </a:r>
            <a:endParaRPr/>
          </a:p>
        </p:txBody>
      </p:sp>
      <p:sp>
        <p:nvSpPr>
          <p:cNvPr id="3" name="Текст 2"/>
          <p:cNvSpPr>
            <a:spLocks noGrp="1"/>
          </p:cNvSpPr>
          <p:nvPr>
            <p:ph type="body" idx="1"/>
          </p:nvPr>
        </p:nvSpPr>
        <p:spPr bwMode="auto">
          <a:xfrm>
            <a:off x="457200" y="1535113"/>
            <a:ext cx="40401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4" name="Объект 3"/>
          <p:cNvSpPr>
            <a:spLocks noGrp="1"/>
          </p:cNvSpPr>
          <p:nvPr>
            <p:ph sz="half" idx="2"/>
          </p:nvPr>
        </p:nvSpPr>
        <p:spPr bwMode="auto">
          <a:xfrm>
            <a:off x="457200" y="2174874"/>
            <a:ext cx="404018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Текст 4"/>
          <p:cNvSpPr>
            <a:spLocks noGrp="1"/>
          </p:cNvSpPr>
          <p:nvPr>
            <p:ph type="body" sz="quarter" idx="3"/>
          </p:nvPr>
        </p:nvSpPr>
        <p:spPr bwMode="auto">
          <a:xfrm>
            <a:off x="4645027" y="1535113"/>
            <a:ext cx="40417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6" name="Объект 5"/>
          <p:cNvSpPr>
            <a:spLocks noGrp="1"/>
          </p:cNvSpPr>
          <p:nvPr>
            <p:ph sz="quarter" idx="4"/>
          </p:nvPr>
        </p:nvSpPr>
        <p:spPr bwMode="auto">
          <a:xfrm>
            <a:off x="4645027" y="2174874"/>
            <a:ext cx="40417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7" name="Дата 6"/>
          <p:cNvSpPr>
            <a:spLocks noGrp="1"/>
          </p:cNvSpPr>
          <p:nvPr>
            <p:ph type="dt" sz="half" idx="10"/>
          </p:nvPr>
        </p:nvSpPr>
        <p:spPr bwMode="auto"/>
        <p:txBody>
          <a:bodyPr/>
          <a:lstStyle/>
          <a:p>
            <a:pPr>
              <a:defRPr/>
            </a:pPr>
            <a:fld id="{A69D51E0-3758-456B-809F-07B187805C7D}" type="datetimeFigureOut">
              <a:rPr/>
              <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Дата 2"/>
          <p:cNvSpPr>
            <a:spLocks noGrp="1"/>
          </p:cNvSpPr>
          <p:nvPr>
            <p:ph type="dt" sz="half" idx="10"/>
          </p:nvPr>
        </p:nvSpPr>
        <p:spPr bwMode="auto"/>
        <p:txBody>
          <a:bodyPr/>
          <a:lstStyle/>
          <a:p>
            <a:pPr>
              <a:defRPr/>
            </a:pPr>
            <a:fld id="{A69D51E0-3758-456B-809F-07B187805C7D}" type="datetimeFigureOut">
              <a:rPr/>
              <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A69D51E0-3758-456B-809F-07B187805C7D}" type="datetimeFigureOut">
              <a:rPr/>
              <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57202" y="273049"/>
            <a:ext cx="3008313" cy="1162050"/>
          </a:xfrm>
        </p:spPr>
        <p:txBody>
          <a:bodyPr anchor="b"/>
          <a:lstStyle>
            <a:lvl1pPr algn="l">
              <a:defRPr sz="2000" b="1"/>
            </a:lvl1pPr>
          </a:lstStyle>
          <a:p>
            <a:pPr>
              <a:defRPr/>
            </a:pPr>
            <a:r>
              <a:rPr/>
              <a:t>Образец заголовка</a:t>
            </a:r>
            <a:endParaRPr/>
          </a:p>
        </p:txBody>
      </p:sp>
      <p:sp>
        <p:nvSpPr>
          <p:cNvPr id="3" name="Объект 2"/>
          <p:cNvSpPr>
            <a:spLocks noGrp="1"/>
          </p:cNvSpPr>
          <p:nvPr>
            <p:ph idx="1"/>
          </p:nvPr>
        </p:nvSpPr>
        <p:spPr bwMode="auto">
          <a:xfrm>
            <a:off x="3575049" y="273051"/>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Текст 3"/>
          <p:cNvSpPr>
            <a:spLocks noGrp="1"/>
          </p:cNvSpPr>
          <p:nvPr>
            <p:ph type="body" sz="half" idx="2"/>
          </p:nvPr>
        </p:nvSpPr>
        <p:spPr bwMode="auto">
          <a:xfrm>
            <a:off x="457202" y="1435102"/>
            <a:ext cx="3008313"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792287" y="4800601"/>
            <a:ext cx="5486400" cy="566738"/>
          </a:xfrm>
        </p:spPr>
        <p:txBody>
          <a:bodyPr anchor="b"/>
          <a:lstStyle>
            <a:lvl1pPr algn="l">
              <a:defRPr sz="2000" b="1"/>
            </a:lvl1pPr>
          </a:lstStyle>
          <a:p>
            <a:pPr>
              <a:defRPr/>
            </a:pPr>
            <a:r>
              <a:rPr/>
              <a:t>Образец заголовка</a:t>
            </a:r>
            <a:endParaRPr/>
          </a:p>
        </p:txBody>
      </p:sp>
      <p:sp>
        <p:nvSpPr>
          <p:cNvPr id="3" name="Рисунок 2"/>
          <p:cNvSpPr>
            <a:spLocks noGrp="1"/>
          </p:cNvSpPr>
          <p:nvPr>
            <p:ph type="pic" idx="1"/>
          </p:nvPr>
        </p:nvSpPr>
        <p:spPr bwMode="auto">
          <a:xfrm>
            <a:off x="1792287" y="612774"/>
            <a:ext cx="54864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1792287"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 name="Shape 1059"/>
          <p:cNvSpPr>
            <a:spLocks noChangeArrowheads="1" noGrp="1"/>
          </p:cNvSpPr>
          <p:nvPr userDrawn="1"/>
        </p:nvSpPr>
        <p:spPr bwMode="auto">
          <a:xfrm>
            <a:off x="3732529" y="2"/>
            <a:ext cx="229361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ChangeArrowheads="1" noGrp="1"/>
          </p:cNvSpPr>
          <p:nvPr userDrawn="1"/>
        </p:nvSpPr>
        <p:spPr bwMode="auto">
          <a:xfrm>
            <a:off x="-18509" y="1"/>
            <a:ext cx="1049654"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ChangeArrowheads="1" noGrp="1"/>
          </p:cNvSpPr>
          <p:nvPr userDrawn="1"/>
        </p:nvSpPr>
        <p:spPr bwMode="auto">
          <a:xfrm>
            <a:off x="1228092" y="1"/>
            <a:ext cx="2879724"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a:t>Образец заголовка</a:t>
            </a:r>
            <a:endParaRPr/>
          </a:p>
        </p:txBody>
      </p:sp>
      <p:sp>
        <p:nvSpPr>
          <p:cNvPr id="3" name="Текст 2"/>
          <p:cNvSpPr>
            <a:spLocks noGrp="1"/>
          </p:cNvSpPr>
          <p:nvPr>
            <p:ph type="body" idx="1"/>
          </p:nvPr>
        </p:nvSpPr>
        <p:spPr bwMode="auto">
          <a:xfrm>
            <a:off x="457200" y="1600201"/>
            <a:ext cx="8229600" cy="4525962"/>
          </a:xfrm>
          <a:prstGeom prst="rect">
            <a:avLst/>
          </a:prstGeom>
        </p:spPr>
        <p:txBody>
          <a:bodyPr vert="horz" lIns="91440" tIns="45720" rIns="91440" bIns="45720" rtlCol="0">
            <a:normAutofit/>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2"/>
          </p:nvPr>
        </p:nvSpPr>
        <p:spPr bwMode="auto">
          <a:xfrm>
            <a:off x="457200" y="6356351"/>
            <a:ext cx="21335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a:t/>
            </a:fld>
            <a:endParaRPr/>
          </a:p>
        </p:txBody>
      </p:sp>
      <p:sp>
        <p:nvSpPr>
          <p:cNvPr id="5" name="Нижний колонтитул 4"/>
          <p:cNvSpPr>
            <a:spLocks noGrp="1"/>
          </p:cNvSpPr>
          <p:nvPr>
            <p:ph type="ftr" sz="quarter" idx="3"/>
          </p:nvPr>
        </p:nvSpPr>
        <p:spPr bwMode="auto">
          <a:xfrm>
            <a:off x="3124199" y="6356351"/>
            <a:ext cx="28955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Номер слайда 5"/>
          <p:cNvSpPr>
            <a:spLocks noGrp="1"/>
          </p:cNvSpPr>
          <p:nvPr>
            <p:ph type="sldNum" sz="quarter" idx="4"/>
          </p:nvPr>
        </p:nvSpPr>
        <p:spPr bwMode="auto">
          <a:xfrm>
            <a:off x="6553199" y="6356351"/>
            <a:ext cx="21335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 name="Google Shape;97;p1"/>
          <p:cNvSpPr txBox="1"/>
          <p:nvPr/>
        </p:nvSpPr>
        <p:spPr bwMode="auto">
          <a:xfrm>
            <a:off x="76200" y="840631"/>
            <a:ext cx="9144000" cy="5588399"/>
          </a:xfrm>
          <a:prstGeom prst="rect">
            <a:avLst/>
          </a:prstGeom>
          <a:noFill/>
          <a:ln>
            <a:noFill/>
          </a:ln>
        </p:spPr>
        <p:txBody>
          <a:bodyPr spcFirstLastPara="1" wrap="square" lIns="91425" tIns="45700" rIns="91425" bIns="45700" anchor="t" anchorCtr="0">
            <a:noAutofit/>
          </a:bodyPr>
          <a:lstStyle/>
          <a:p>
            <a:pPr marL="0" marR="0" lvl="0" indent="0" algn="ctr">
              <a:lnSpc>
                <a:spcPct val="100000"/>
              </a:lnSpc>
              <a:spcBef>
                <a:spcPts val="0"/>
              </a:spcBef>
              <a:spcAft>
                <a:spcPts val="0"/>
              </a:spcAft>
              <a:buClr>
                <a:srgbClr val="000000"/>
              </a:buClr>
              <a:buSzPts val="2000"/>
              <a:buFont typeface="Arial"/>
              <a:buNone/>
              <a:defRPr/>
            </a:pPr>
            <a:endParaRPr sz="2000" b="1" i="0" u="none" strike="noStrike" cap="none">
              <a:solidFill>
                <a:schemeClr val="dk1"/>
              </a:solidFill>
              <a:latin typeface="Times New Roman"/>
              <a:ea typeface="Times New Roman"/>
              <a:cs typeface="Times New Roman"/>
            </a:endParaRPr>
          </a:p>
          <a:p>
            <a:pPr marL="0" marR="0" lvl="0" indent="0" algn="ctr">
              <a:lnSpc>
                <a:spcPct val="100000"/>
              </a:lnSpc>
              <a:spcBef>
                <a:spcPts val="400"/>
              </a:spcBef>
              <a:spcAft>
                <a:spcPts val="0"/>
              </a:spcAft>
              <a:buClr>
                <a:srgbClr val="000000"/>
              </a:buClr>
              <a:buSzPts val="2000"/>
              <a:buFont typeface="Arial"/>
              <a:buNone/>
              <a:defRPr/>
            </a:pPr>
            <a:endParaRPr sz="2000" b="1" i="0" u="none" strike="noStrike" cap="none">
              <a:solidFill>
                <a:schemeClr val="dk1"/>
              </a:solidFill>
              <a:latin typeface="Times New Roman"/>
              <a:ea typeface="Times New Roman"/>
              <a:cs typeface="Times New Roman"/>
            </a:endParaRPr>
          </a:p>
          <a:p>
            <a:pPr marL="0" marR="0" lvl="0" indent="0" algn="ctr">
              <a:lnSpc>
                <a:spcPct val="100000"/>
              </a:lnSpc>
              <a:spcBef>
                <a:spcPts val="400"/>
              </a:spcBef>
              <a:spcAft>
                <a:spcPts val="0"/>
              </a:spcAft>
              <a:buClr>
                <a:srgbClr val="000000"/>
              </a:buClr>
              <a:buSzPts val="2000"/>
              <a:buFont typeface="Arial"/>
              <a:buNone/>
              <a:defRPr/>
            </a:pPr>
            <a:r>
              <a:rPr lang="en-US" sz="4000" b="1" i="0" u="none" strike="noStrike" cap="none">
                <a:solidFill>
                  <a:schemeClr val="dk1"/>
                </a:solidFill>
                <a:latin typeface="Times New Roman"/>
                <a:ea typeface="Times New Roman"/>
                <a:cs typeface="Times New Roman"/>
              </a:rPr>
              <a:t>Network Layer in Computer</a:t>
            </a:r>
            <a:endParaRPr sz="4000" b="0" i="0" u="none" strike="noStrike" cap="none">
              <a:solidFill>
                <a:srgbClr val="000000"/>
              </a:solidFill>
              <a:latin typeface="Arial"/>
              <a:ea typeface="Arial"/>
              <a:cs typeface="Arial"/>
            </a:endParaRPr>
          </a:p>
          <a:p>
            <a:pPr marL="0" marR="0" lvl="0" indent="0" algn="ctr">
              <a:lnSpc>
                <a:spcPct val="100000"/>
              </a:lnSpc>
              <a:spcBef>
                <a:spcPts val="400"/>
              </a:spcBef>
              <a:spcAft>
                <a:spcPts val="0"/>
              </a:spcAft>
              <a:buClr>
                <a:srgbClr val="000000"/>
              </a:buClr>
              <a:buSzPts val="2000"/>
              <a:buFont typeface="Arial"/>
              <a:buNone/>
              <a:defRPr/>
            </a:pPr>
            <a:r>
              <a:rPr lang="en-US" sz="4000" b="1" i="0" u="none" strike="noStrike" cap="none">
                <a:solidFill>
                  <a:schemeClr val="dk1"/>
                </a:solidFill>
                <a:latin typeface="Times New Roman"/>
                <a:ea typeface="Times New Roman"/>
                <a:cs typeface="Times New Roman"/>
              </a:rPr>
              <a:t>Networks</a:t>
            </a:r>
            <a:endParaRPr sz="4000" b="1" i="0" u="none" strike="noStrike" cap="none">
              <a:solidFill>
                <a:srgbClr val="0070C0"/>
              </a:solidFill>
              <a:latin typeface="Times New Roman"/>
              <a:ea typeface="Times New Roman"/>
              <a:cs typeface="Times New Roman"/>
            </a:endParaRPr>
          </a:p>
          <a:p>
            <a:pPr marL="0" marR="0" lvl="0" indent="0" algn="ctr">
              <a:lnSpc>
                <a:spcPct val="100000"/>
              </a:lnSpc>
              <a:spcBef>
                <a:spcPts val="400"/>
              </a:spcBef>
              <a:spcAft>
                <a:spcPts val="0"/>
              </a:spcAft>
              <a:buClr>
                <a:srgbClr val="000000"/>
              </a:buClr>
              <a:buSzPts val="2000"/>
              <a:buFont typeface="Arial"/>
              <a:buNone/>
              <a:defRPr/>
            </a:pPr>
            <a:endParaRPr sz="4000" b="1" i="0" u="none" strike="noStrike" cap="none">
              <a:solidFill>
                <a:srgbClr val="0070C0"/>
              </a:solidFill>
              <a:latin typeface="Times New Roman"/>
              <a:ea typeface="Times New Roman"/>
              <a:cs typeface="Times New Roman"/>
            </a:endParaRPr>
          </a:p>
          <a:p>
            <a:pPr marL="0" marR="0" lvl="0" indent="0" algn="ctr">
              <a:lnSpc>
                <a:spcPct val="100000"/>
              </a:lnSpc>
              <a:spcBef>
                <a:spcPts val="400"/>
              </a:spcBef>
              <a:spcAft>
                <a:spcPts val="0"/>
              </a:spcAft>
              <a:buClr>
                <a:srgbClr val="000000"/>
              </a:buClr>
              <a:buSzPts val="2000"/>
              <a:buFont typeface="Arial"/>
              <a:buNone/>
              <a:defRPr/>
            </a:pPr>
            <a:endParaRPr sz="4000" b="1" i="0" u="none" strike="noStrike" cap="none">
              <a:solidFill>
                <a:srgbClr val="0070C0"/>
              </a:solidFill>
              <a:latin typeface="Times New Roman"/>
              <a:ea typeface="Times New Roman"/>
              <a:cs typeface="Times New Roman"/>
            </a:endParaRPr>
          </a:p>
          <a:p>
            <a:pPr marL="0" marR="0" lvl="0" indent="0" algn="ctr">
              <a:lnSpc>
                <a:spcPct val="100000"/>
              </a:lnSpc>
              <a:spcBef>
                <a:spcPts val="400"/>
              </a:spcBef>
              <a:spcAft>
                <a:spcPts val="0"/>
              </a:spcAft>
              <a:buClr>
                <a:srgbClr val="000000"/>
              </a:buClr>
              <a:buSzPts val="2000"/>
              <a:buFont typeface="Arial"/>
              <a:buNone/>
              <a:defRPr/>
            </a:pPr>
            <a:endParaRPr sz="4000" b="1" i="0" u="none" strike="noStrike" cap="none">
              <a:solidFill>
                <a:srgbClr val="0070C0"/>
              </a:solidFill>
              <a:latin typeface="Times New Roman"/>
              <a:ea typeface="Times New Roman"/>
              <a:cs typeface="Times New Roman"/>
            </a:endParaRPr>
          </a:p>
          <a:p>
            <a:pPr marL="0" marR="0" lvl="0" indent="0" algn="ctr">
              <a:lnSpc>
                <a:spcPct val="100000"/>
              </a:lnSpc>
              <a:spcBef>
                <a:spcPts val="400"/>
              </a:spcBef>
              <a:spcAft>
                <a:spcPts val="0"/>
              </a:spcAft>
              <a:buClr>
                <a:srgbClr val="000000"/>
              </a:buClr>
              <a:buSzPts val="2000"/>
              <a:buFont typeface="Arial"/>
              <a:buNone/>
              <a:defRPr/>
            </a:pPr>
            <a:endParaRPr sz="4000" b="0" i="0" u="none" strike="noStrike" cap="none">
              <a:solidFill>
                <a:srgbClr val="000000"/>
              </a:solidFill>
              <a:latin typeface="Arial"/>
              <a:ea typeface="Arial"/>
              <a:cs typeface="Arial"/>
            </a:endParaRPr>
          </a:p>
          <a:p>
            <a:pPr marL="0" marR="0" lvl="0" indent="0" algn="ctr">
              <a:lnSpc>
                <a:spcPct val="150000"/>
              </a:lnSpc>
              <a:spcBef>
                <a:spcPts val="400"/>
              </a:spcBef>
              <a:spcAft>
                <a:spcPts val="0"/>
              </a:spcAft>
              <a:buClr>
                <a:srgbClr val="000000"/>
              </a:buClr>
              <a:buSzPts val="2000"/>
              <a:buFont typeface="Arial"/>
              <a:buNone/>
              <a:defRPr/>
            </a:pPr>
            <a:endParaRPr sz="4000" b="0" i="0" u="none" strike="noStrike" cap="none">
              <a:solidFill>
                <a:srgbClr val="000000"/>
              </a:solidFill>
              <a:latin typeface="Calibri"/>
              <a:ea typeface="Calibri"/>
              <a:cs typeface="Calibri"/>
            </a:endParaRPr>
          </a:p>
          <a:p>
            <a:pPr marL="0" marR="0" lvl="0" indent="0" algn="l">
              <a:lnSpc>
                <a:spcPct val="100000"/>
              </a:lnSpc>
              <a:spcBef>
                <a:spcPts val="641"/>
              </a:spcBef>
              <a:spcAft>
                <a:spcPts val="0"/>
              </a:spcAft>
              <a:buClr>
                <a:srgbClr val="000000"/>
              </a:buClr>
              <a:buSzPts val="2000"/>
              <a:buFont typeface="Arial"/>
              <a:buNone/>
              <a:defRPr/>
            </a:pPr>
            <a:endParaRPr sz="2000" b="0" i="0" u="none" strike="noStrike" cap="none">
              <a:solidFill>
                <a:srgbClr val="000000"/>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6" name="Google Shape;286;p66"/>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287" name="Google Shape;287;p66"/>
          <p:cNvSpPr txBox="1"/>
          <p:nvPr/>
        </p:nvSpPr>
        <p:spPr bwMode="auto">
          <a:xfrm>
            <a:off x="901958" y="124479"/>
            <a:ext cx="5264942"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Updating in distance vector routing</a:t>
            </a:r>
            <a:endParaRPr/>
          </a:p>
        </p:txBody>
      </p:sp>
      <p:pic>
        <p:nvPicPr>
          <p:cNvPr id="288" name="Google Shape;288;p66"/>
          <p:cNvPicPr/>
          <p:nvPr/>
        </p:nvPicPr>
        <p:blipFill>
          <a:blip r:embed="rId2">
            <a:alphaModFix/>
          </a:blip>
          <a:stretch/>
        </p:blipFill>
        <p:spPr bwMode="auto">
          <a:xfrm>
            <a:off x="990600" y="1928813"/>
            <a:ext cx="6207125" cy="36337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4" name="Google Shape;294;p67"/>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295" name="Google Shape;295;p67"/>
          <p:cNvSpPr txBox="1"/>
          <p:nvPr/>
        </p:nvSpPr>
        <p:spPr bwMode="auto">
          <a:xfrm>
            <a:off x="2432179" y="194386"/>
            <a:ext cx="3184245"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Two-node instability</a:t>
            </a:r>
            <a:endParaRPr/>
          </a:p>
        </p:txBody>
      </p:sp>
      <p:pic>
        <p:nvPicPr>
          <p:cNvPr id="296" name="Google Shape;296;p67"/>
          <p:cNvPicPr/>
          <p:nvPr/>
        </p:nvPicPr>
        <p:blipFill>
          <a:blip r:embed="rId2">
            <a:alphaModFix/>
          </a:blip>
          <a:stretch/>
        </p:blipFill>
        <p:spPr bwMode="auto">
          <a:xfrm>
            <a:off x="152400" y="1874838"/>
            <a:ext cx="8720138" cy="28336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2" name="Google Shape;302;p68"/>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303" name="Google Shape;303;p68"/>
          <p:cNvSpPr txBox="1"/>
          <p:nvPr/>
        </p:nvSpPr>
        <p:spPr bwMode="auto">
          <a:xfrm>
            <a:off x="2180253" y="157064"/>
            <a:ext cx="3362177"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Three-node instability</a:t>
            </a:r>
            <a:endParaRPr/>
          </a:p>
        </p:txBody>
      </p:sp>
      <p:pic>
        <p:nvPicPr>
          <p:cNvPr id="304" name="Google Shape;304;p68"/>
          <p:cNvPicPr/>
          <p:nvPr/>
        </p:nvPicPr>
        <p:blipFill>
          <a:blip r:embed="rId2">
            <a:alphaModFix/>
          </a:blip>
          <a:stretch/>
        </p:blipFill>
        <p:spPr bwMode="auto">
          <a:xfrm>
            <a:off x="228600" y="2286000"/>
            <a:ext cx="8547100" cy="2590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0" name="Google Shape;310;p69"/>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311" name="Google Shape;311;p69"/>
          <p:cNvSpPr txBox="1"/>
          <p:nvPr/>
        </p:nvSpPr>
        <p:spPr bwMode="auto">
          <a:xfrm>
            <a:off x="1303174" y="243216"/>
            <a:ext cx="4779231"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Example of a domain using RIP</a:t>
            </a:r>
            <a:endParaRPr/>
          </a:p>
        </p:txBody>
      </p:sp>
      <p:pic>
        <p:nvPicPr>
          <p:cNvPr id="312" name="Google Shape;312;p69"/>
          <p:cNvPicPr/>
          <p:nvPr/>
        </p:nvPicPr>
        <p:blipFill>
          <a:blip r:embed="rId2">
            <a:alphaModFix/>
          </a:blip>
          <a:stretch/>
        </p:blipFill>
        <p:spPr bwMode="auto">
          <a:xfrm>
            <a:off x="381000" y="1962150"/>
            <a:ext cx="8318500" cy="3448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4" name="Google Shape;324;p71"/>
          <p:cNvSpPr txBox="1">
            <a:spLocks noGrp="1"/>
          </p:cNvSpPr>
          <p:nvPr>
            <p:ph type="title"/>
          </p:nvPr>
        </p:nvSpPr>
        <p:spPr bwMode="auto">
          <a:xfrm>
            <a:off x="2136710" y="125348"/>
            <a:ext cx="3965510" cy="681037"/>
          </a:xfrm>
          <a:prstGeom prst="rect">
            <a:avLst/>
          </a:prstGeom>
          <a:noFill/>
          <a:ln>
            <a:noFill/>
          </a:ln>
        </p:spPr>
        <p:txBody>
          <a:bodyPr spcFirstLastPara="1" wrap="square" lIns="0" tIns="0" rIns="0" bIns="0" anchor="ctr" anchorCtr="0">
            <a:normAutofit/>
          </a:bodyPr>
          <a:lstStyle/>
          <a:p>
            <a:pPr marL="0" lvl="0" indent="0" algn="ctr">
              <a:lnSpc>
                <a:spcPct val="90000"/>
              </a:lnSpc>
              <a:spcBef>
                <a:spcPts val="0"/>
              </a:spcBef>
              <a:spcAft>
                <a:spcPts val="0"/>
              </a:spcAft>
              <a:buSzPts val="1800"/>
              <a:buNone/>
              <a:defRPr/>
            </a:pPr>
            <a:r>
              <a:rPr lang="en-US"/>
              <a:t>Link State Routing</a:t>
            </a:r>
            <a:endParaRPr/>
          </a:p>
        </p:txBody>
      </p:sp>
      <p:sp>
        <p:nvSpPr>
          <p:cNvPr id="325" name="Google Shape;325;p71"/>
          <p:cNvSpPr txBox="1">
            <a:spLocks noGrp="1"/>
          </p:cNvSpPr>
          <p:nvPr>
            <p:ph type="body" idx="1"/>
          </p:nvPr>
        </p:nvSpPr>
        <p:spPr bwMode="auto">
          <a:xfrm>
            <a:off x="232569" y="953731"/>
            <a:ext cx="8678862" cy="5235575"/>
          </a:xfrm>
          <a:prstGeom prst="rect">
            <a:avLst/>
          </a:prstGeom>
          <a:noFill/>
          <a:ln>
            <a:noFill/>
          </a:ln>
        </p:spPr>
        <p:txBody>
          <a:bodyPr spcFirstLastPara="1" wrap="square" lIns="0" tIns="0" rIns="0" bIns="0" anchor="t" anchorCtr="0">
            <a:normAutofit fontScale="70000" lnSpcReduction="20000"/>
          </a:bodyPr>
          <a:lstStyle/>
          <a:p>
            <a:pPr marL="457200" lvl="0" indent="-342900" algn="l">
              <a:lnSpc>
                <a:spcPct val="90000"/>
              </a:lnSpc>
              <a:spcBef>
                <a:spcPts val="1000"/>
              </a:spcBef>
              <a:spcAft>
                <a:spcPts val="0"/>
              </a:spcAft>
              <a:buSzPct val="91836"/>
              <a:buFont typeface="Times New Roman"/>
              <a:buNone/>
              <a:defRPr/>
            </a:pPr>
            <a:r>
              <a:rPr lang="en-US" sz="2800">
                <a:latin typeface="Times New Roman"/>
                <a:ea typeface="Times New Roman"/>
                <a:cs typeface="Times New Roman"/>
              </a:rPr>
              <a:t>Each router must do the following:</a:t>
            </a:r>
            <a:endParaRPr/>
          </a:p>
          <a:p>
            <a:pPr marL="457200" lvl="0" indent="-342900" algn="l">
              <a:lnSpc>
                <a:spcPct val="90000"/>
              </a:lnSpc>
              <a:spcBef>
                <a:spcPts val="1000"/>
              </a:spcBef>
              <a:spcAft>
                <a:spcPts val="0"/>
              </a:spcAft>
              <a:buSzPct val="91836"/>
              <a:buFont typeface="Times New Roman"/>
              <a:buAutoNum type="arabicPeriod"/>
              <a:defRPr/>
            </a:pPr>
            <a:r>
              <a:rPr lang="en-US" sz="2800">
                <a:latin typeface="Times New Roman"/>
                <a:ea typeface="Times New Roman"/>
                <a:cs typeface="Times New Roman"/>
              </a:rPr>
              <a:t>Discover its neighbors, learn their network address.</a:t>
            </a:r>
            <a:endParaRPr/>
          </a:p>
          <a:p>
            <a:pPr marL="457200" lvl="0" indent="-342900" algn="l">
              <a:lnSpc>
                <a:spcPct val="90000"/>
              </a:lnSpc>
              <a:spcBef>
                <a:spcPts val="1000"/>
              </a:spcBef>
              <a:spcAft>
                <a:spcPts val="0"/>
              </a:spcAft>
              <a:buSzPct val="91836"/>
              <a:buFont typeface="Times New Roman"/>
              <a:buAutoNum type="arabicPeriod"/>
              <a:defRPr/>
            </a:pPr>
            <a:r>
              <a:rPr lang="en-US" sz="2800">
                <a:latin typeface="Times New Roman"/>
                <a:ea typeface="Times New Roman"/>
                <a:cs typeface="Times New Roman"/>
              </a:rPr>
              <a:t>Measure the delay or cost to each of its neighbors.</a:t>
            </a:r>
            <a:endParaRPr/>
          </a:p>
          <a:p>
            <a:pPr marL="457200" lvl="0" indent="-342900" algn="l">
              <a:lnSpc>
                <a:spcPct val="90000"/>
              </a:lnSpc>
              <a:spcBef>
                <a:spcPts val="1000"/>
              </a:spcBef>
              <a:spcAft>
                <a:spcPts val="0"/>
              </a:spcAft>
              <a:buSzPct val="91836"/>
              <a:buFont typeface="Times New Roman"/>
              <a:buAutoNum type="arabicPeriod"/>
              <a:defRPr/>
            </a:pPr>
            <a:r>
              <a:rPr lang="en-US" sz="2800">
                <a:latin typeface="Times New Roman"/>
                <a:ea typeface="Times New Roman"/>
                <a:cs typeface="Times New Roman"/>
              </a:rPr>
              <a:t>Construct a packet telling all it has just learned.</a:t>
            </a:r>
            <a:endParaRPr/>
          </a:p>
          <a:p>
            <a:pPr marL="457200" lvl="0" indent="-342900" algn="l">
              <a:lnSpc>
                <a:spcPct val="90000"/>
              </a:lnSpc>
              <a:spcBef>
                <a:spcPts val="1000"/>
              </a:spcBef>
              <a:spcAft>
                <a:spcPts val="0"/>
              </a:spcAft>
              <a:buSzPct val="91836"/>
              <a:buFont typeface="Times New Roman"/>
              <a:buAutoNum type="arabicPeriod"/>
              <a:defRPr/>
            </a:pPr>
            <a:r>
              <a:rPr lang="en-US" sz="2800">
                <a:latin typeface="Times New Roman"/>
                <a:ea typeface="Times New Roman"/>
                <a:cs typeface="Times New Roman"/>
              </a:rPr>
              <a:t>Send this packet to all other routers.</a:t>
            </a:r>
            <a:endParaRPr/>
          </a:p>
          <a:p>
            <a:pPr marL="457200" lvl="0" indent="-342900" algn="l">
              <a:lnSpc>
                <a:spcPct val="90000"/>
              </a:lnSpc>
              <a:spcBef>
                <a:spcPts val="1000"/>
              </a:spcBef>
              <a:spcAft>
                <a:spcPts val="0"/>
              </a:spcAft>
              <a:buSzPct val="91836"/>
              <a:buFont typeface="Times New Roman"/>
              <a:buAutoNum type="arabicPeriod"/>
              <a:defRPr/>
            </a:pPr>
            <a:r>
              <a:rPr lang="en-US" sz="2800">
                <a:latin typeface="Times New Roman"/>
                <a:ea typeface="Times New Roman"/>
                <a:cs typeface="Times New Roman"/>
              </a:rPr>
              <a:t>Compute the shortest path to every other router.</a:t>
            </a:r>
            <a:endParaRPr/>
          </a:p>
          <a:p>
            <a:pPr marL="457200" lvl="0" indent="-342900" algn="l">
              <a:lnSpc>
                <a:spcPct val="90000"/>
              </a:lnSpc>
              <a:spcBef>
                <a:spcPts val="1000"/>
              </a:spcBef>
              <a:spcAft>
                <a:spcPts val="0"/>
              </a:spcAft>
              <a:buSzPct val="91836"/>
              <a:buFont typeface="Noto Sans Symbols"/>
              <a:buNone/>
              <a:defRPr/>
            </a:pPr>
            <a:r>
              <a:rPr lang="en-US" sz="2800">
                <a:latin typeface="Times New Roman"/>
                <a:ea typeface="Times New Roman"/>
                <a:cs typeface="Times New Roman"/>
              </a:rPr>
              <a:t>A complete topology is developed. Then Dijkstra’s Algorithm can be used to compute the shortest path.</a:t>
            </a:r>
            <a:endParaRPr/>
          </a:p>
          <a:p>
            <a:pPr marL="457200" lvl="0" indent="-342900" algn="l">
              <a:lnSpc>
                <a:spcPct val="90000"/>
              </a:lnSpc>
              <a:spcBef>
                <a:spcPts val="1000"/>
              </a:spcBef>
              <a:spcAft>
                <a:spcPts val="0"/>
              </a:spcAft>
              <a:buSzPct val="91836"/>
              <a:buFont typeface="Noto Sans Symbols"/>
              <a:buNone/>
              <a:defRPr/>
            </a:pPr>
            <a:endParaRPr sz="2800">
              <a:latin typeface="Times New Roman"/>
              <a:ea typeface="Times New Roman"/>
              <a:cs typeface="Times New Roman"/>
            </a:endParaRPr>
          </a:p>
          <a:p>
            <a:pPr marL="457200" lvl="0" indent="-342900" algn="l">
              <a:lnSpc>
                <a:spcPct val="90000"/>
              </a:lnSpc>
              <a:spcBef>
                <a:spcPts val="1000"/>
              </a:spcBef>
              <a:spcAft>
                <a:spcPts val="0"/>
              </a:spcAft>
              <a:buSzPct val="91836"/>
              <a:buFont typeface="Noto Sans Symbols"/>
              <a:buNone/>
              <a:defRPr/>
            </a:pPr>
            <a:r>
              <a:rPr lang="en-US" sz="2800">
                <a:latin typeface="Times New Roman"/>
                <a:ea typeface="Times New Roman"/>
                <a:cs typeface="Times New Roman"/>
              </a:rPr>
              <a:t>Following 5 steps are followed to implement it.</a:t>
            </a:r>
            <a:endParaRPr/>
          </a:p>
          <a:p>
            <a:pPr marL="514350" lvl="0" indent="-514350" algn="l">
              <a:lnSpc>
                <a:spcPct val="90000"/>
              </a:lnSpc>
              <a:spcBef>
                <a:spcPts val="1000"/>
              </a:spcBef>
              <a:spcAft>
                <a:spcPts val="0"/>
              </a:spcAft>
              <a:buSzPct val="91836"/>
              <a:buFont typeface="Arial"/>
              <a:buAutoNum type="arabicPeriod"/>
              <a:defRPr/>
            </a:pPr>
            <a:r>
              <a:rPr lang="en-US" sz="2800">
                <a:latin typeface="Times New Roman"/>
                <a:ea typeface="Times New Roman"/>
                <a:cs typeface="Times New Roman"/>
              </a:rPr>
              <a:t>Learning about the Neighbors</a:t>
            </a:r>
            <a:endParaRPr/>
          </a:p>
          <a:p>
            <a:pPr marL="514350" lvl="0" indent="-514350" algn="l">
              <a:lnSpc>
                <a:spcPct val="90000"/>
              </a:lnSpc>
              <a:spcBef>
                <a:spcPts val="1000"/>
              </a:spcBef>
              <a:spcAft>
                <a:spcPts val="0"/>
              </a:spcAft>
              <a:buSzPct val="91836"/>
              <a:buFont typeface="Arial"/>
              <a:buAutoNum type="arabicPeriod"/>
              <a:defRPr/>
            </a:pPr>
            <a:r>
              <a:rPr lang="en-US" sz="2800">
                <a:latin typeface="Times New Roman"/>
                <a:ea typeface="Times New Roman"/>
                <a:cs typeface="Times New Roman"/>
              </a:rPr>
              <a:t>Measuring Line Cost.</a:t>
            </a:r>
            <a:endParaRPr/>
          </a:p>
          <a:p>
            <a:pPr marL="514350" lvl="0" indent="-514350" algn="l">
              <a:lnSpc>
                <a:spcPct val="90000"/>
              </a:lnSpc>
              <a:spcBef>
                <a:spcPts val="1000"/>
              </a:spcBef>
              <a:spcAft>
                <a:spcPts val="0"/>
              </a:spcAft>
              <a:buSzPct val="91836"/>
              <a:buFont typeface="Arial"/>
              <a:buAutoNum type="arabicPeriod"/>
              <a:defRPr/>
            </a:pPr>
            <a:r>
              <a:rPr lang="en-US" sz="2800">
                <a:latin typeface="Times New Roman"/>
                <a:ea typeface="Times New Roman"/>
                <a:cs typeface="Times New Roman"/>
              </a:rPr>
              <a:t>Building Link State Packets.</a:t>
            </a:r>
            <a:endParaRPr/>
          </a:p>
          <a:p>
            <a:pPr marL="514350" lvl="0" indent="-514350" algn="l">
              <a:lnSpc>
                <a:spcPct val="90000"/>
              </a:lnSpc>
              <a:spcBef>
                <a:spcPts val="1000"/>
              </a:spcBef>
              <a:spcAft>
                <a:spcPts val="0"/>
              </a:spcAft>
              <a:buSzPct val="91836"/>
              <a:buFont typeface="Arial"/>
              <a:buAutoNum type="arabicPeriod"/>
              <a:defRPr/>
            </a:pPr>
            <a:r>
              <a:rPr lang="en-US" sz="2800">
                <a:latin typeface="Times New Roman"/>
                <a:ea typeface="Times New Roman"/>
                <a:cs typeface="Times New Roman"/>
              </a:rPr>
              <a:t>Distributing the Link State Packets.</a:t>
            </a:r>
            <a:endParaRPr/>
          </a:p>
          <a:p>
            <a:pPr marL="514350" lvl="0" indent="-514350" algn="l">
              <a:lnSpc>
                <a:spcPct val="90000"/>
              </a:lnSpc>
              <a:spcBef>
                <a:spcPts val="1000"/>
              </a:spcBef>
              <a:spcAft>
                <a:spcPts val="0"/>
              </a:spcAft>
              <a:buSzPct val="91836"/>
              <a:buFont typeface="Arial"/>
              <a:buAutoNum type="arabicPeriod"/>
              <a:defRPr/>
            </a:pPr>
            <a:r>
              <a:rPr lang="en-US" sz="2800">
                <a:latin typeface="Times New Roman"/>
                <a:ea typeface="Times New Roman"/>
                <a:cs typeface="Times New Roman"/>
              </a:rPr>
              <a:t>Computing the New Routes.</a:t>
            </a:r>
            <a:endParaRPr/>
          </a:p>
          <a:p>
            <a:pPr marL="514350" lvl="0" indent="-400050" algn="l">
              <a:lnSpc>
                <a:spcPct val="90000"/>
              </a:lnSpc>
              <a:spcBef>
                <a:spcPts val="1000"/>
              </a:spcBef>
              <a:spcAft>
                <a:spcPts val="0"/>
              </a:spcAft>
              <a:buSzPct val="91836"/>
              <a:buFont typeface="Arial"/>
              <a:buNone/>
              <a:defRPr/>
            </a:pP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318" name="Google Shape;318;p70"/>
          <p:cNvGraphicFramePr>
            <a:graphicFrameLocks xmlns:a="http://schemas.openxmlformats.org/drawingml/2006/main"/>
          </p:cNvGraphicFramePr>
          <p:nvPr/>
        </p:nvGraphicFramePr>
        <p:xfrm>
          <a:off x="150197" y="998376"/>
          <a:ext cx="8816525" cy="5567723"/>
        </p:xfrm>
        <a:graphic>
          <a:graphicData uri="http://schemas.openxmlformats.org/drawingml/2006/table">
            <a:tbl>
              <a:tblPr firstRow="0" firstCol="0" lastRow="0" lastCol="0" bandRow="0" bandCol="0">
                <a:tableStyleId>{866D8C4D-A2DB-48BA-B2CD-EECFE764FD55}</a:tableStyleId>
                <a:noFill/>
              </a:tblPr>
              <a:tblGrid>
                <a:gridCol w="4391875"/>
                <a:gridCol w="4424650"/>
              </a:tblGrid>
              <a:tr h="371425">
                <a:tc>
                  <a:txBody>
                    <a:bodyPr/>
                    <a:p>
                      <a:pPr marL="0" marR="0" lvl="0" indent="0" algn="ctr">
                        <a:lnSpc>
                          <a:spcPct val="114999"/>
                        </a:lnSpc>
                        <a:spcBef>
                          <a:spcPts val="0"/>
                        </a:spcBef>
                        <a:spcAft>
                          <a:spcPts val="0"/>
                        </a:spcAft>
                        <a:buNone/>
                        <a:defRPr/>
                      </a:pPr>
                      <a:r>
                        <a:rPr lang="en-US" sz="2800" b="1" u="none" strike="noStrike" cap="none">
                          <a:solidFill>
                            <a:schemeClr val="dk1"/>
                          </a:solidFill>
                          <a:latin typeface="Times New Roman"/>
                          <a:ea typeface="Times New Roman"/>
                          <a:cs typeface="Times New Roman"/>
                        </a:rPr>
                        <a:t>Link State</a:t>
                      </a:r>
                      <a:endParaRPr sz="2800" u="none" strike="noStrike" cap="none">
                        <a:solidFill>
                          <a:schemeClr val="dk1"/>
                        </a:solidFill>
                        <a:latin typeface="Times New Roman"/>
                        <a:ea typeface="Times New Roman"/>
                        <a:cs typeface="Times New Roman"/>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ctr">
                        <a:lnSpc>
                          <a:spcPct val="114999"/>
                        </a:lnSpc>
                        <a:spcBef>
                          <a:spcPts val="0"/>
                        </a:spcBef>
                        <a:spcAft>
                          <a:spcPts val="0"/>
                        </a:spcAft>
                        <a:buNone/>
                        <a:defRPr/>
                      </a:pPr>
                      <a:r>
                        <a:rPr lang="en-US" sz="2800" b="1" u="none" strike="noStrike" cap="none">
                          <a:solidFill>
                            <a:schemeClr val="dk1"/>
                          </a:solidFill>
                          <a:latin typeface="Times New Roman"/>
                          <a:ea typeface="Times New Roman"/>
                          <a:cs typeface="Times New Roman"/>
                        </a:rPr>
                        <a:t>Distance Vector</a:t>
                      </a:r>
                      <a:endParaRPr sz="2800" u="none" strike="noStrike" cap="none">
                        <a:solidFill>
                          <a:schemeClr val="dk1"/>
                        </a:solidFill>
                        <a:latin typeface="Times New Roman"/>
                        <a:ea typeface="Times New Roman"/>
                        <a:cs typeface="Times New Roman"/>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446625">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link states algorithm is an algorithm </a:t>
                      </a:r>
                      <a:r>
                        <a:rPr lang="en-US" sz="1400" b="1" u="sng" strike="noStrike" cap="none">
                          <a:latin typeface="Times New Roman"/>
                          <a:ea typeface="Times New Roman"/>
                          <a:cs typeface="Times New Roman"/>
                        </a:rPr>
                        <a:t>using global information</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the distance vector algorithm is </a:t>
                      </a:r>
                      <a:r>
                        <a:rPr lang="en-US" sz="1400" b="1" u="sng" strike="noStrike" cap="none">
                          <a:latin typeface="Times New Roman"/>
                          <a:ea typeface="Times New Roman"/>
                          <a:cs typeface="Times New Roman"/>
                        </a:rPr>
                        <a:t>iterative, asynchronous, and distributed</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669925">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each node </a:t>
                      </a:r>
                      <a:r>
                        <a:rPr lang="en-US" sz="1400" b="1" u="sng" strike="noStrike" cap="none">
                          <a:latin typeface="Times New Roman"/>
                          <a:ea typeface="Times New Roman"/>
                          <a:cs typeface="Times New Roman"/>
                        </a:rPr>
                        <a:t>talks with all other nodes</a:t>
                      </a:r>
                      <a:r>
                        <a:rPr lang="en-US" sz="1400" u="none" strike="noStrike" cap="none">
                          <a:latin typeface="Times New Roman"/>
                          <a:ea typeface="Times New Roman"/>
                          <a:cs typeface="Times New Roman"/>
                        </a:rPr>
                        <a:t>, but tell them only the cost of it's directly comparison of some of their attribute</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each node </a:t>
                      </a:r>
                      <a:r>
                        <a:rPr lang="en-US" sz="1400" b="1" u="sng" strike="noStrike" cap="none">
                          <a:latin typeface="Times New Roman"/>
                          <a:ea typeface="Times New Roman"/>
                          <a:cs typeface="Times New Roman"/>
                        </a:rPr>
                        <a:t>talks to only its directly connected neighbors</a:t>
                      </a:r>
                      <a:r>
                        <a:rPr lang="en-US" sz="1400" u="none" strike="noStrike" cap="none">
                          <a:latin typeface="Times New Roman"/>
                          <a:ea typeface="Times New Roman"/>
                          <a:cs typeface="Times New Roman"/>
                        </a:rPr>
                        <a:t>, but provides its neighbor with least cost estimates from itself to all the nodes.</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669925">
                <a:tc>
                  <a:txBody>
                    <a:bodyPr/>
                    <a:p>
                      <a:pPr marL="0" marR="0" lvl="0" indent="0" algn="l">
                        <a:lnSpc>
                          <a:spcPct val="114999"/>
                        </a:lnSpc>
                        <a:spcBef>
                          <a:spcPts val="0"/>
                        </a:spcBef>
                        <a:spcAft>
                          <a:spcPts val="0"/>
                        </a:spcAft>
                        <a:buNone/>
                        <a:defRPr/>
                      </a:pPr>
                      <a:r>
                        <a:rPr lang="en-US" sz="1400" b="1" u="sng" strike="noStrike" cap="none">
                          <a:latin typeface="Times New Roman"/>
                          <a:ea typeface="Times New Roman"/>
                          <a:cs typeface="Times New Roman"/>
                        </a:rPr>
                        <a:t>Message complexity</a:t>
                      </a:r>
                      <a:r>
                        <a:rPr lang="en-US" sz="1400" u="none" strike="noStrike" cap="none">
                          <a:latin typeface="Times New Roman"/>
                          <a:ea typeface="Times New Roman"/>
                          <a:cs typeface="Times New Roman"/>
                        </a:rPr>
                        <a:t>: With link state, every node has to keep the information about the cost of each link within the network.</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l">
                        <a:lnSpc>
                          <a:spcPct val="114999"/>
                        </a:lnSpc>
                        <a:spcBef>
                          <a:spcPts val="0"/>
                        </a:spcBef>
                        <a:spcAft>
                          <a:spcPts val="0"/>
                        </a:spcAft>
                        <a:buNone/>
                        <a:defRPr/>
                      </a:pPr>
                      <a:r>
                        <a:rPr lang="en-US" sz="1400" b="1" u="sng" strike="noStrike" cap="none">
                          <a:latin typeface="Times New Roman"/>
                          <a:ea typeface="Times New Roman"/>
                          <a:cs typeface="Times New Roman"/>
                        </a:rPr>
                        <a:t>Message complexity</a:t>
                      </a:r>
                      <a:r>
                        <a:rPr lang="en-US" sz="1400" u="none" strike="noStrike" cap="none">
                          <a:latin typeface="Times New Roman"/>
                          <a:ea typeface="Times New Roman"/>
                          <a:cs typeface="Times New Roman"/>
                        </a:rPr>
                        <a:t>:  with distance vector algorithm, message is exchanged between two hosts which are directly connected to each other.</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1054700">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very times, if any of the link cost is changed, all the nodes are </a:t>
                      </a:r>
                      <a:r>
                        <a:rPr lang="en-US" sz="1400" b="1" u="sng" strike="noStrike" cap="none">
                          <a:latin typeface="Times New Roman"/>
                          <a:ea typeface="Times New Roman"/>
                          <a:cs typeface="Times New Roman"/>
                        </a:rPr>
                        <a:t>updated.</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change of cost in the link which is belong to the least cost path for one of the nodes, the DV algorithm will update the new value. But if the change doesn't belong to the least cost part between 2 hosts, there will </a:t>
                      </a:r>
                      <a:r>
                        <a:rPr lang="en-US" sz="1400" b="1" u="sng" strike="noStrike" cap="none">
                          <a:latin typeface="Times New Roman"/>
                          <a:ea typeface="Times New Roman"/>
                          <a:cs typeface="Times New Roman"/>
                        </a:rPr>
                        <a:t>no updating</a:t>
                      </a:r>
                      <a:r>
                        <a:rPr lang="en-US" sz="1400" u="none" strike="noStrike" cap="none">
                          <a:latin typeface="Times New Roman"/>
                          <a:ea typeface="Times New Roman"/>
                          <a:cs typeface="Times New Roman"/>
                        </a:rPr>
                        <a:t>.</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632825">
                <a:tc>
                  <a:txBody>
                    <a:bodyPr/>
                    <a:p>
                      <a:pPr marL="0" marR="0" lvl="0" indent="0" algn="l">
                        <a:lnSpc>
                          <a:spcPct val="114999"/>
                        </a:lnSpc>
                        <a:spcBef>
                          <a:spcPts val="0"/>
                        </a:spcBef>
                        <a:spcAft>
                          <a:spcPts val="0"/>
                        </a:spcAft>
                        <a:buNone/>
                        <a:defRPr/>
                      </a:pPr>
                      <a:r>
                        <a:rPr lang="en-US" sz="1400" b="1" u="sng" strike="noStrike" cap="none">
                          <a:latin typeface="Times New Roman"/>
                          <a:ea typeface="Times New Roman"/>
                          <a:cs typeface="Times New Roman"/>
                        </a:rPr>
                        <a:t>Speed of convergence</a:t>
                      </a:r>
                      <a:r>
                        <a:rPr lang="en-US" sz="1400" u="none" strike="noStrike" cap="none">
                          <a:latin typeface="Times New Roman"/>
                          <a:ea typeface="Times New Roman"/>
                          <a:cs typeface="Times New Roman"/>
                        </a:rPr>
                        <a:t>: can converge faster in comparison of later.</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l">
                        <a:lnSpc>
                          <a:spcPct val="114999"/>
                        </a:lnSpc>
                        <a:spcBef>
                          <a:spcPts val="0"/>
                        </a:spcBef>
                        <a:spcAft>
                          <a:spcPts val="0"/>
                        </a:spcAft>
                        <a:buNone/>
                        <a:defRPr/>
                      </a:pPr>
                      <a:r>
                        <a:rPr lang="en-US" sz="1400" b="1" u="sng" strike="noStrike" cap="none">
                          <a:latin typeface="Times New Roman"/>
                          <a:ea typeface="Times New Roman"/>
                          <a:cs typeface="Times New Roman"/>
                        </a:rPr>
                        <a:t>Speed of convergence</a:t>
                      </a:r>
                      <a:r>
                        <a:rPr lang="en-US" sz="1400" u="none" strike="noStrike" cap="none">
                          <a:latin typeface="Times New Roman"/>
                          <a:ea typeface="Times New Roman"/>
                          <a:cs typeface="Times New Roman"/>
                        </a:rPr>
                        <a:t>: can converge slowly and have routing loops while the algorithm is converging.</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446625">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Such probability is less.</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l">
                        <a:lnSpc>
                          <a:spcPct val="114999"/>
                        </a:lnSpc>
                        <a:spcBef>
                          <a:spcPts val="0"/>
                        </a:spcBef>
                        <a:spcAft>
                          <a:spcPts val="0"/>
                        </a:spcAft>
                        <a:buNone/>
                        <a:defRPr/>
                      </a:pPr>
                      <a:r>
                        <a:rPr lang="en-US" sz="1400" u="none" strike="noStrike" cap="none">
                          <a:latin typeface="Times New Roman"/>
                          <a:ea typeface="Times New Roman"/>
                          <a:cs typeface="Times New Roman"/>
                        </a:rPr>
                        <a:t>DV algorithm also suffers from the </a:t>
                      </a:r>
                      <a:r>
                        <a:rPr lang="en-US" sz="1400" b="1" u="sng" strike="noStrike" cap="none">
                          <a:latin typeface="Times New Roman"/>
                          <a:ea typeface="Times New Roman"/>
                          <a:cs typeface="Times New Roman"/>
                        </a:rPr>
                        <a:t>count to infinity </a:t>
                      </a:r>
                      <a:r>
                        <a:rPr lang="en-US" sz="1400" u="none" strike="noStrike" cap="none">
                          <a:latin typeface="Times New Roman"/>
                          <a:ea typeface="Times New Roman"/>
                          <a:cs typeface="Times New Roman"/>
                        </a:rPr>
                        <a:t>problem.</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1054700">
                <a:tc>
                  <a:txBody>
                    <a:bodyPr/>
                    <a:p>
                      <a:pPr marL="0" marR="0" lvl="0" indent="0" algn="l">
                        <a:lnSpc>
                          <a:spcPct val="114999"/>
                        </a:lnSpc>
                        <a:spcBef>
                          <a:spcPts val="0"/>
                        </a:spcBef>
                        <a:spcAft>
                          <a:spcPts val="0"/>
                        </a:spcAft>
                        <a:buNone/>
                        <a:defRPr/>
                      </a:pPr>
                      <a:r>
                        <a:rPr lang="en-US" sz="1400" b="1" u="sng" strike="noStrike" cap="none">
                          <a:latin typeface="Times New Roman"/>
                          <a:ea typeface="Times New Roman"/>
                          <a:cs typeface="Times New Roman"/>
                        </a:rPr>
                        <a:t>Robustness:  </a:t>
                      </a:r>
                      <a:r>
                        <a:rPr lang="en-US" sz="1400" u="none" strike="noStrike" cap="none">
                          <a:latin typeface="Times New Roman"/>
                          <a:ea typeface="Times New Roman"/>
                          <a:cs typeface="Times New Roman"/>
                        </a:rPr>
                        <a:t>For LS, when a router is down, it can broadcast a wrong cost for the closest one. LS node is computing for its own forwarding table and other node do the calculation for themselves. </a:t>
                      </a:r>
                      <a:r>
                        <a:rPr lang="en-US" sz="1400" b="1" u="sng" strike="noStrike" cap="none">
                          <a:latin typeface="Times New Roman"/>
                          <a:ea typeface="Times New Roman"/>
                          <a:cs typeface="Times New Roman"/>
                        </a:rPr>
                        <a:t>Better than DV.</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0" marR="0" lvl="0" indent="0" algn="l">
                        <a:lnSpc>
                          <a:spcPct val="114999"/>
                        </a:lnSpc>
                        <a:spcBef>
                          <a:spcPts val="0"/>
                        </a:spcBef>
                        <a:spcAft>
                          <a:spcPts val="0"/>
                        </a:spcAft>
                        <a:buNone/>
                        <a:defRPr/>
                      </a:pPr>
                      <a:r>
                        <a:rPr lang="en-US" sz="1400" b="1" u="sng" strike="noStrike" cap="none">
                          <a:latin typeface="Times New Roman"/>
                          <a:ea typeface="Times New Roman"/>
                          <a:cs typeface="Times New Roman"/>
                        </a:rPr>
                        <a:t>Robustness: </a:t>
                      </a:r>
                      <a:r>
                        <a:rPr lang="en-US" sz="1400" u="none" strike="noStrike" cap="none">
                          <a:latin typeface="Times New Roman"/>
                          <a:ea typeface="Times New Roman"/>
                          <a:cs typeface="Times New Roman"/>
                        </a:rPr>
                        <a:t>DV, the wrong least cost path can be passed to more than one or all of the node so the wrong calculation will be process in the entire net work. This problem of DV is much </a:t>
                      </a:r>
                      <a:r>
                        <a:rPr lang="en-US" sz="1400" b="1" u="sng" strike="noStrike" cap="none">
                          <a:latin typeface="Times New Roman"/>
                          <a:ea typeface="Times New Roman"/>
                          <a:cs typeface="Times New Roman"/>
                        </a:rPr>
                        <a:t>worse than LS algorithm</a:t>
                      </a:r>
                      <a:r>
                        <a:rPr lang="en-US" sz="1400" u="none" strike="noStrike" cap="none">
                          <a:latin typeface="Times New Roman"/>
                          <a:ea typeface="Times New Roman"/>
                          <a:cs typeface="Times New Roman"/>
                        </a:rPr>
                        <a:t>.</a:t>
                      </a:r>
                      <a:endParaRPr/>
                    </a:p>
                  </a:txBody>
                  <a:tcPr marL="60225" marR="60225" marT="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bl>
          </a:graphicData>
        </a:graphic>
      </p:graphicFrame>
      <p:sp>
        <p:nvSpPr>
          <p:cNvPr id="319" name="Google Shape;319;p70"/>
          <p:cNvSpPr txBox="1"/>
          <p:nvPr/>
        </p:nvSpPr>
        <p:spPr bwMode="auto">
          <a:xfrm>
            <a:off x="74643" y="182011"/>
            <a:ext cx="8062008" cy="45751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400" b="0" i="0" u="none" strike="noStrike" cap="none">
                <a:solidFill>
                  <a:srgbClr val="000000"/>
                </a:solidFill>
                <a:latin typeface="Times New Roman"/>
                <a:ea typeface="Times New Roman"/>
                <a:cs typeface="Times New Roman"/>
              </a:rPr>
              <a:t>Difference between Link State and Distance Vector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7" name="Google Shape;337;p73"/>
          <p:cNvSpPr txBox="1">
            <a:spLocks noGrp="1"/>
          </p:cNvSpPr>
          <p:nvPr>
            <p:ph type="body" idx="1"/>
          </p:nvPr>
        </p:nvSpPr>
        <p:spPr bwMode="auto">
          <a:xfrm>
            <a:off x="286544" y="1110342"/>
            <a:ext cx="8570912" cy="5128403"/>
          </a:xfrm>
          <a:prstGeom prst="rect">
            <a:avLst/>
          </a:prstGeom>
          <a:noFill/>
          <a:ln>
            <a:noFill/>
          </a:ln>
        </p:spPr>
        <p:txBody>
          <a:bodyPr spcFirstLastPara="1" wrap="square" lIns="91425" tIns="45700" rIns="91425" bIns="45700" anchor="t" anchorCtr="0">
            <a:normAutofit/>
          </a:bodyPr>
          <a:lstStyle/>
          <a:p>
            <a:pPr marL="914400" lvl="1" indent="-342900" algn="l">
              <a:lnSpc>
                <a:spcPct val="120000"/>
              </a:lnSpc>
              <a:spcBef>
                <a:spcPts val="500"/>
              </a:spcBef>
              <a:spcAft>
                <a:spcPts val="0"/>
              </a:spcAft>
              <a:buSzPts val="1800"/>
              <a:buChar char="•"/>
              <a:defRPr/>
            </a:pPr>
            <a:r>
              <a:rPr lang="en-US"/>
              <a:t>Upon boot of router,</a:t>
            </a:r>
            <a:endParaRPr/>
          </a:p>
          <a:p>
            <a:pPr marL="1371600" lvl="2" indent="-342900" algn="l">
              <a:lnSpc>
                <a:spcPct val="120000"/>
              </a:lnSpc>
              <a:spcBef>
                <a:spcPts val="500"/>
              </a:spcBef>
              <a:spcAft>
                <a:spcPts val="0"/>
              </a:spcAft>
              <a:buSzPts val="1800"/>
              <a:buChar char="•"/>
              <a:defRPr/>
            </a:pPr>
            <a:r>
              <a:rPr lang="en-US"/>
              <a:t>Send HELLO packet on each point-to-point line</a:t>
            </a:r>
            <a:endParaRPr/>
          </a:p>
          <a:p>
            <a:pPr marL="1371600" lvl="2" indent="-342900" algn="l">
              <a:lnSpc>
                <a:spcPct val="120000"/>
              </a:lnSpc>
              <a:spcBef>
                <a:spcPts val="500"/>
              </a:spcBef>
              <a:spcAft>
                <a:spcPts val="0"/>
              </a:spcAft>
              <a:buSzPts val="1800"/>
              <a:buChar char="•"/>
              <a:defRPr/>
            </a:pPr>
            <a:r>
              <a:rPr lang="en-US"/>
              <a:t>Routers are supposed to send reply with a globally unique name</a:t>
            </a:r>
            <a:endParaRPr/>
          </a:p>
          <a:p>
            <a:pPr marL="457200" lvl="0" indent="-342900" algn="l">
              <a:lnSpc>
                <a:spcPct val="90000"/>
              </a:lnSpc>
              <a:spcBef>
                <a:spcPts val="1000"/>
              </a:spcBef>
              <a:spcAft>
                <a:spcPts val="0"/>
              </a:spcAft>
              <a:buSzPts val="1800"/>
              <a:buChar char="•"/>
              <a:defRPr/>
            </a:pPr>
            <a:r>
              <a:rPr lang="en-US">
                <a:solidFill>
                  <a:srgbClr val="FF0000"/>
                </a:solidFill>
              </a:rPr>
              <a:t>Step 2: Measuring the Line Cost:</a:t>
            </a:r>
            <a:endParaRPr/>
          </a:p>
          <a:p>
            <a:pPr marL="914400" lvl="1" indent="-342900" algn="l">
              <a:lnSpc>
                <a:spcPct val="120000"/>
              </a:lnSpc>
              <a:spcBef>
                <a:spcPts val="500"/>
              </a:spcBef>
              <a:spcAft>
                <a:spcPts val="0"/>
              </a:spcAft>
              <a:buSzPts val="1800"/>
              <a:buChar char="•"/>
              <a:defRPr/>
            </a:pPr>
            <a:r>
              <a:rPr lang="en-US"/>
              <a:t>Measure round-trip delay using ECHO Packet and wait for its reply</a:t>
            </a:r>
            <a:endParaRPr/>
          </a:p>
          <a:p>
            <a:pPr marL="914400" lvl="1" indent="-342900" algn="l">
              <a:lnSpc>
                <a:spcPct val="120000"/>
              </a:lnSpc>
              <a:spcBef>
                <a:spcPts val="500"/>
              </a:spcBef>
              <a:spcAft>
                <a:spcPts val="0"/>
              </a:spcAft>
              <a:buSzPts val="1800"/>
              <a:buChar char="•"/>
              <a:defRPr/>
            </a:pPr>
            <a:r>
              <a:rPr lang="en-US"/>
              <a:t>Take load into account?  Yes. Arguments both ways: when choice is given to router having same number of hops from S to D.</a:t>
            </a:r>
            <a:endParaRPr/>
          </a:p>
          <a:p>
            <a:pPr marL="1371600" lvl="2" indent="-342900" algn="l">
              <a:lnSpc>
                <a:spcPct val="120000"/>
              </a:lnSpc>
              <a:spcBef>
                <a:spcPts val="500"/>
              </a:spcBef>
              <a:spcAft>
                <a:spcPts val="0"/>
              </a:spcAft>
              <a:buSzPts val="1800"/>
              <a:buChar char="•"/>
              <a:defRPr/>
            </a:pPr>
            <a:r>
              <a:rPr lang="en-US"/>
              <a:t>Yes!  preference for unloaded line as shortest path.</a:t>
            </a:r>
            <a:endParaRPr/>
          </a:p>
          <a:p>
            <a:pPr marL="1371600" lvl="2" indent="-342900" algn="l">
              <a:lnSpc>
                <a:spcPct val="120000"/>
              </a:lnSpc>
              <a:spcBef>
                <a:spcPts val="500"/>
              </a:spcBef>
              <a:spcAft>
                <a:spcPts val="0"/>
              </a:spcAft>
              <a:buSzPts val="1800"/>
              <a:buChar char="•"/>
              <a:defRPr/>
            </a:pPr>
            <a:r>
              <a:rPr lang="en-US"/>
              <a:t>No!   where oscillations are possible.</a:t>
            </a:r>
            <a:endParaRPr/>
          </a:p>
          <a:p>
            <a:pPr marL="914400" lvl="1" indent="-342900" algn="l">
              <a:lnSpc>
                <a:spcPct val="120000"/>
              </a:lnSpc>
              <a:spcBef>
                <a:spcPts val="500"/>
              </a:spcBef>
              <a:spcAft>
                <a:spcPts val="0"/>
              </a:spcAft>
              <a:buSzPts val="1800"/>
              <a:buChar char="•"/>
              <a:defRPr/>
            </a:pPr>
            <a:r>
              <a:rPr lang="en-US"/>
              <a:t>Better Solution? Distribute Load over multiple lines.</a:t>
            </a:r>
            <a:endParaRPr/>
          </a:p>
          <a:p>
            <a:pPr marL="457200" lvl="0" indent="-228600" algn="l">
              <a:lnSpc>
                <a:spcPct val="90000"/>
              </a:lnSpc>
              <a:spcBef>
                <a:spcPts val="1000"/>
              </a:spcBef>
              <a:spcAft>
                <a:spcPts val="0"/>
              </a:spcAft>
              <a:buSzPts val="1800"/>
              <a:buNone/>
              <a:defRPr/>
            </a:pPr>
            <a:endParaRPr/>
          </a:p>
          <a:p>
            <a:pPr marL="457200" lvl="0" indent="-228600" algn="l">
              <a:lnSpc>
                <a:spcPct val="120000"/>
              </a:lnSpc>
              <a:spcBef>
                <a:spcPts val="1000"/>
              </a:spcBef>
              <a:spcAft>
                <a:spcPts val="0"/>
              </a:spcAft>
              <a:buSzPts val="1800"/>
              <a:buNone/>
              <a:defRPr/>
            </a:pPr>
            <a:endParaRPr/>
          </a:p>
        </p:txBody>
      </p:sp>
      <p:sp>
        <p:nvSpPr>
          <p:cNvPr id="338" name="Google Shape;338;p73"/>
          <p:cNvSpPr txBox="1"/>
          <p:nvPr/>
        </p:nvSpPr>
        <p:spPr bwMode="auto">
          <a:xfrm>
            <a:off x="351858" y="236193"/>
            <a:ext cx="6273236" cy="603823"/>
          </a:xfrm>
          <a:prstGeom prst="rect">
            <a:avLst/>
          </a:prstGeom>
          <a:noFill/>
          <a:ln>
            <a:noFill/>
          </a:ln>
        </p:spPr>
        <p:txBody>
          <a:bodyPr spcFirstLastPara="1" wrap="square" lIns="91425" tIns="45700" rIns="91425" bIns="45700" anchor="t" anchorCtr="0">
            <a:spAutoFit/>
          </a:bodyPr>
          <a:lstStyle/>
          <a:p>
            <a:pPr marL="0" marR="0" lvl="0" indent="0" algn="l">
              <a:lnSpc>
                <a:spcPct val="12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Step 1: Learning about the Neighbours: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3" name="Google Shape;343;p74"/>
          <p:cNvSpPr txBox="1">
            <a:spLocks noGrp="1"/>
          </p:cNvSpPr>
          <p:nvPr>
            <p:ph type="title"/>
          </p:nvPr>
        </p:nvSpPr>
        <p:spPr bwMode="auto">
          <a:xfrm>
            <a:off x="0" y="0"/>
            <a:ext cx="5486039" cy="914040"/>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SzPts val="1800"/>
              <a:buNone/>
              <a:defRPr/>
            </a:pPr>
            <a:r>
              <a:rPr lang="en-US"/>
              <a:t>Measuring Line Cost</a:t>
            </a:r>
            <a:endParaRPr/>
          </a:p>
        </p:txBody>
      </p:sp>
      <p:sp>
        <p:nvSpPr>
          <p:cNvPr id="344" name="Google Shape;344;p74"/>
          <p:cNvSpPr txBox="1">
            <a:spLocks noGrp="1"/>
          </p:cNvSpPr>
          <p:nvPr>
            <p:ph type="body" idx="1"/>
          </p:nvPr>
        </p:nvSpPr>
        <p:spPr bwMode="auto">
          <a:xfrm>
            <a:off x="223935" y="1128659"/>
            <a:ext cx="8229240" cy="3977280"/>
          </a:xfrm>
          <a:prstGeom prst="rect">
            <a:avLst/>
          </a:prstGeom>
          <a:noFill/>
          <a:ln>
            <a:noFill/>
          </a:ln>
        </p:spPr>
        <p:txBody>
          <a:bodyPr spcFirstLastPara="1" wrap="square" lIns="91425" tIns="45700" rIns="91425" bIns="45700" anchor="t" anchorCtr="0">
            <a:normAutofit/>
          </a:bodyPr>
          <a:lstStyle/>
          <a:p>
            <a:pPr marL="457200" lvl="0" indent="-342900" algn="ctr">
              <a:lnSpc>
                <a:spcPct val="90000"/>
              </a:lnSpc>
              <a:spcBef>
                <a:spcPts val="1000"/>
              </a:spcBef>
              <a:spcAft>
                <a:spcPts val="0"/>
              </a:spcAft>
              <a:buSzPts val="1800"/>
              <a:buFont typeface="Arial"/>
              <a:buNone/>
              <a:defRPr/>
            </a:pPr>
            <a:r>
              <a:rPr lang="en-US"/>
              <a:t>A subnet in which the East and West parts are connected by two lines.</a:t>
            </a:r>
            <a:endParaRPr/>
          </a:p>
        </p:txBody>
      </p:sp>
      <p:pic>
        <p:nvPicPr>
          <p:cNvPr id="345" name="Google Shape;345;p74" descr="5-12"/>
          <p:cNvPicPr/>
          <p:nvPr/>
        </p:nvPicPr>
        <p:blipFill>
          <a:blip r:embed="rId2">
            <a:alphaModFix/>
          </a:blip>
          <a:stretch/>
        </p:blipFill>
        <p:spPr bwMode="auto">
          <a:xfrm>
            <a:off x="1014867" y="1839170"/>
            <a:ext cx="6405562" cy="34813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0" name="Google Shape;350;p75"/>
          <p:cNvSpPr txBox="1">
            <a:spLocks noGrp="1"/>
          </p:cNvSpPr>
          <p:nvPr>
            <p:ph type="body" idx="1"/>
          </p:nvPr>
        </p:nvSpPr>
        <p:spPr bwMode="auto">
          <a:xfrm>
            <a:off x="611155" y="1067254"/>
            <a:ext cx="7772400" cy="4572000"/>
          </a:xfrm>
          <a:prstGeom prst="rect">
            <a:avLst/>
          </a:prstGeom>
          <a:noFill/>
          <a:ln>
            <a:noFill/>
          </a:ln>
        </p:spPr>
        <p:txBody>
          <a:bodyPr spcFirstLastPara="1" wrap="square" lIns="0" tIns="0" rIns="0" bIns="0" anchor="t" anchorCtr="0">
            <a:normAutofit/>
          </a:bodyPr>
          <a:lstStyle/>
          <a:p>
            <a:pPr marL="914400" lvl="1" indent="-342900" algn="l">
              <a:lnSpc>
                <a:spcPct val="120000"/>
              </a:lnSpc>
              <a:spcBef>
                <a:spcPts val="500"/>
              </a:spcBef>
              <a:spcAft>
                <a:spcPts val="0"/>
              </a:spcAft>
              <a:buSzPts val="1800"/>
              <a:buChar char="•"/>
              <a:defRPr/>
            </a:pPr>
            <a:r>
              <a:rPr lang="en-US" sz="1800">
                <a:latin typeface="Times New Roman"/>
                <a:ea typeface="Times New Roman"/>
                <a:cs typeface="Times New Roman"/>
              </a:rPr>
              <a:t>Packet containing:</a:t>
            </a:r>
            <a:endParaRPr/>
          </a:p>
          <a:p>
            <a:pPr marL="1371600" lvl="2" indent="-342900" algn="l">
              <a:lnSpc>
                <a:spcPct val="120000"/>
              </a:lnSpc>
              <a:spcBef>
                <a:spcPts val="500"/>
              </a:spcBef>
              <a:spcAft>
                <a:spcPts val="0"/>
              </a:spcAft>
              <a:buSzPts val="1800"/>
              <a:buChar char="•"/>
              <a:defRPr/>
            </a:pPr>
            <a:r>
              <a:rPr lang="en-US" sz="1800">
                <a:latin typeface="Times New Roman"/>
                <a:ea typeface="Times New Roman"/>
                <a:cs typeface="Times New Roman"/>
              </a:rPr>
              <a:t>Identity of sender</a:t>
            </a:r>
            <a:endParaRPr/>
          </a:p>
          <a:p>
            <a:pPr marL="1371600" lvl="2" indent="-342900" algn="l">
              <a:lnSpc>
                <a:spcPct val="120000"/>
              </a:lnSpc>
              <a:spcBef>
                <a:spcPts val="500"/>
              </a:spcBef>
              <a:spcAft>
                <a:spcPts val="0"/>
              </a:spcAft>
              <a:buSzPts val="1800"/>
              <a:buChar char="•"/>
              <a:defRPr/>
            </a:pPr>
            <a:r>
              <a:rPr lang="en-US" sz="1800">
                <a:latin typeface="Times New Roman"/>
                <a:ea typeface="Times New Roman"/>
                <a:cs typeface="Times New Roman"/>
              </a:rPr>
              <a:t>Sequence number + age</a:t>
            </a:r>
            <a:endParaRPr/>
          </a:p>
          <a:p>
            <a:pPr marL="1371600" lvl="2" indent="-342900" algn="l">
              <a:lnSpc>
                <a:spcPct val="120000"/>
              </a:lnSpc>
              <a:spcBef>
                <a:spcPts val="500"/>
              </a:spcBef>
              <a:spcAft>
                <a:spcPts val="0"/>
              </a:spcAft>
              <a:buSzPts val="1800"/>
              <a:buChar char="•"/>
              <a:defRPr/>
            </a:pPr>
            <a:r>
              <a:rPr lang="en-US" sz="1800">
                <a:latin typeface="Times New Roman"/>
                <a:ea typeface="Times New Roman"/>
                <a:cs typeface="Times New Roman"/>
              </a:rPr>
              <a:t>For each neighbour: </a:t>
            </a:r>
            <a:endParaRPr/>
          </a:p>
          <a:p>
            <a:pPr marL="1371600" lvl="2" indent="-342900" algn="l">
              <a:lnSpc>
                <a:spcPct val="120000"/>
              </a:lnSpc>
              <a:spcBef>
                <a:spcPts val="500"/>
              </a:spcBef>
              <a:spcAft>
                <a:spcPts val="0"/>
              </a:spcAft>
              <a:buSzPts val="1800"/>
              <a:buChar char="•"/>
              <a:defRPr/>
            </a:pPr>
            <a:r>
              <a:rPr lang="en-US" sz="1800">
                <a:latin typeface="Times New Roman"/>
                <a:ea typeface="Times New Roman"/>
                <a:cs typeface="Times New Roman"/>
              </a:rPr>
              <a:t>name + distance</a:t>
            </a:r>
            <a:endParaRPr/>
          </a:p>
          <a:p>
            <a:pPr marL="914400" lvl="1" indent="-342900" algn="l">
              <a:lnSpc>
                <a:spcPct val="120000"/>
              </a:lnSpc>
              <a:spcBef>
                <a:spcPts val="500"/>
              </a:spcBef>
              <a:spcAft>
                <a:spcPts val="0"/>
              </a:spcAft>
              <a:buSzPts val="1800"/>
              <a:buChar char="•"/>
              <a:defRPr/>
            </a:pPr>
            <a:r>
              <a:rPr lang="en-US" sz="1800">
                <a:latin typeface="Times New Roman"/>
                <a:ea typeface="Times New Roman"/>
                <a:cs typeface="Times New Roman"/>
              </a:rPr>
              <a:t>When to build the link state packets?</a:t>
            </a:r>
            <a:endParaRPr/>
          </a:p>
          <a:p>
            <a:pPr marL="1371600" lvl="2" indent="-342900" algn="l">
              <a:lnSpc>
                <a:spcPct val="120000"/>
              </a:lnSpc>
              <a:spcBef>
                <a:spcPts val="500"/>
              </a:spcBef>
              <a:spcAft>
                <a:spcPts val="0"/>
              </a:spcAft>
              <a:buSzPts val="1800"/>
              <a:buChar char="•"/>
              <a:defRPr/>
            </a:pPr>
            <a:r>
              <a:rPr lang="en-US" sz="1800">
                <a:latin typeface="Times New Roman"/>
                <a:ea typeface="Times New Roman"/>
                <a:cs typeface="Times New Roman"/>
              </a:rPr>
              <a:t>Periodically</a:t>
            </a:r>
            <a:endParaRPr/>
          </a:p>
          <a:p>
            <a:pPr marL="1371600" lvl="2" indent="-342900" algn="l">
              <a:lnSpc>
                <a:spcPct val="120000"/>
              </a:lnSpc>
              <a:spcBef>
                <a:spcPts val="500"/>
              </a:spcBef>
              <a:spcAft>
                <a:spcPts val="0"/>
              </a:spcAft>
              <a:buSzPts val="1800"/>
              <a:buChar char="•"/>
              <a:defRPr/>
            </a:pPr>
            <a:r>
              <a:rPr lang="en-US" sz="1800">
                <a:latin typeface="Times New Roman"/>
                <a:ea typeface="Times New Roman"/>
                <a:cs typeface="Times New Roman"/>
              </a:rPr>
              <a:t>when significant events occur</a:t>
            </a:r>
            <a:endParaRPr sz="1800">
              <a:latin typeface="Times New Roman"/>
              <a:ea typeface="Times New Roman"/>
              <a:cs typeface="Times New Roman"/>
            </a:endParaRPr>
          </a:p>
          <a:p>
            <a:pPr marL="457200" lvl="0" indent="-342900" algn="l">
              <a:lnSpc>
                <a:spcPct val="90000"/>
              </a:lnSpc>
              <a:spcBef>
                <a:spcPts val="1000"/>
              </a:spcBef>
              <a:spcAft>
                <a:spcPts val="0"/>
              </a:spcAft>
              <a:buSzPts val="1800"/>
              <a:buChar char="•"/>
              <a:defRPr/>
            </a:pPr>
            <a:r>
              <a:rPr lang="en-US" sz="1800">
                <a:latin typeface="Times New Roman"/>
                <a:ea typeface="Times New Roman"/>
                <a:cs typeface="Times New Roman"/>
              </a:rPr>
              <a:t>See next figure.</a:t>
            </a:r>
            <a:endParaRPr/>
          </a:p>
        </p:txBody>
      </p:sp>
      <p:sp>
        <p:nvSpPr>
          <p:cNvPr id="351" name="Google Shape;351;p75"/>
          <p:cNvSpPr txBox="1"/>
          <p:nvPr/>
        </p:nvSpPr>
        <p:spPr bwMode="auto">
          <a:xfrm>
            <a:off x="895738" y="182012"/>
            <a:ext cx="6298522"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Step 3: Building Link State Packets: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6" name="Google Shape;356;p76"/>
          <p:cNvSpPr txBox="1">
            <a:spLocks noGrp="1"/>
          </p:cNvSpPr>
          <p:nvPr>
            <p:ph type="title"/>
          </p:nvPr>
        </p:nvSpPr>
        <p:spPr bwMode="auto">
          <a:xfrm>
            <a:off x="1296955" y="256338"/>
            <a:ext cx="5486039" cy="914040"/>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SzPts val="1800"/>
              <a:buNone/>
              <a:defRPr/>
            </a:pPr>
            <a:r>
              <a:rPr lang="en-US"/>
              <a:t>Building Link State Packets</a:t>
            </a:r>
            <a:endParaRPr/>
          </a:p>
        </p:txBody>
      </p:sp>
      <p:sp>
        <p:nvSpPr>
          <p:cNvPr id="357" name="Google Shape;357;p76"/>
          <p:cNvSpPr txBox="1">
            <a:spLocks noGrp="1"/>
          </p:cNvSpPr>
          <p:nvPr>
            <p:ph type="body" idx="1"/>
          </p:nvPr>
        </p:nvSpPr>
        <p:spPr bwMode="auto">
          <a:xfrm>
            <a:off x="209550" y="5834063"/>
            <a:ext cx="8521700" cy="838200"/>
          </a:xfrm>
          <a:prstGeom prst="rect">
            <a:avLst/>
          </a:prstGeom>
          <a:noFill/>
          <a:ln>
            <a:noFill/>
          </a:ln>
        </p:spPr>
        <p:txBody>
          <a:bodyPr spcFirstLastPara="1" wrap="square" lIns="91425" tIns="45700" rIns="91425" bIns="45700" anchor="t" anchorCtr="0">
            <a:normAutofit/>
          </a:bodyPr>
          <a:lstStyle/>
          <a:p>
            <a:pPr marL="457200" lvl="0" indent="-342900" algn="l">
              <a:lnSpc>
                <a:spcPct val="90000"/>
              </a:lnSpc>
              <a:spcBef>
                <a:spcPts val="1000"/>
              </a:spcBef>
              <a:spcAft>
                <a:spcPts val="0"/>
              </a:spcAft>
              <a:buSzPts val="1800"/>
              <a:buFont typeface="Arial"/>
              <a:buNone/>
              <a:defRPr/>
            </a:pPr>
            <a:r>
              <a:rPr lang="en-US"/>
              <a:t>(a) A subnet.  (b) The link state packets for this subnet.</a:t>
            </a:r>
            <a:endParaRPr/>
          </a:p>
        </p:txBody>
      </p:sp>
      <p:pic>
        <p:nvPicPr>
          <p:cNvPr id="358" name="Google Shape;358;p76" descr="5-13"/>
          <p:cNvPicPr/>
          <p:nvPr/>
        </p:nvPicPr>
        <p:blipFill>
          <a:blip r:embed="rId2">
            <a:alphaModFix/>
          </a:blip>
          <a:stretch/>
        </p:blipFill>
        <p:spPr bwMode="auto">
          <a:xfrm>
            <a:off x="427038" y="2212975"/>
            <a:ext cx="8231187" cy="2393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3" name="Google Shape;103;p2"/>
          <p:cNvSpPr txBox="1"/>
          <p:nvPr/>
        </p:nvSpPr>
        <p:spPr bwMode="auto">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3000"/>
              <a:buFont typeface="Arial"/>
              <a:buNone/>
              <a:defRPr/>
            </a:pPr>
            <a:r>
              <a:rPr lang="en-US" sz="3000" b="1" i="0" u="none" strike="noStrike" cap="none">
                <a:solidFill>
                  <a:srgbClr val="000000"/>
                </a:solidFill>
                <a:latin typeface="Times New Roman"/>
                <a:ea typeface="Times New Roman"/>
                <a:cs typeface="Times New Roman"/>
              </a:rPr>
              <a:t>Index</a:t>
            </a:r>
            <a:endParaRPr sz="3000" b="0" i="0" u="none" strike="noStrike" cap="none">
              <a:solidFill>
                <a:srgbClr val="000000"/>
              </a:solidFill>
              <a:latin typeface="Arial"/>
              <a:ea typeface="Arial"/>
              <a:cs typeface="Arial"/>
            </a:endParaRPr>
          </a:p>
        </p:txBody>
      </p:sp>
      <p:sp>
        <p:nvSpPr>
          <p:cNvPr id="104" name="Google Shape;104;p2"/>
          <p:cNvSpPr txBox="1"/>
          <p:nvPr/>
        </p:nvSpPr>
        <p:spPr bwMode="auto">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a:lnSpc>
                <a:spcPct val="150000"/>
              </a:lnSpc>
              <a:spcBef>
                <a:spcPts val="0"/>
              </a:spcBef>
              <a:spcAft>
                <a:spcPts val="0"/>
              </a:spcAft>
              <a:buClr>
                <a:schemeClr val="dk1"/>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5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5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5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5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5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0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0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0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0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0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a:p>
            <a:pPr marL="0" marR="0" lvl="0" indent="0" algn="l">
              <a:lnSpc>
                <a:spcPct val="100000"/>
              </a:lnSpc>
              <a:spcBef>
                <a:spcPts val="400"/>
              </a:spcBef>
              <a:spcAft>
                <a:spcPts val="0"/>
              </a:spcAft>
              <a:buClr>
                <a:srgbClr val="000000"/>
              </a:buClr>
              <a:buSzPts val="1900"/>
              <a:buFont typeface="Arial"/>
              <a:buNone/>
              <a:defRPr/>
            </a:pPr>
            <a:endParaRPr sz="1900" b="0" i="0" u="none" strike="noStrike" cap="none">
              <a:solidFill>
                <a:srgbClr val="000000"/>
              </a:solidFill>
              <a:latin typeface="Calibri"/>
              <a:ea typeface="Calibri"/>
              <a:cs typeface="Calibri"/>
            </a:endParaRPr>
          </a:p>
        </p:txBody>
      </p:sp>
      <p:sp>
        <p:nvSpPr>
          <p:cNvPr id="105" name="Google Shape;105;p2"/>
          <p:cNvSpPr txBox="1">
            <a:spLocks noGrp="1"/>
          </p:cNvSpPr>
          <p:nvPr>
            <p:ph type="body" idx="1"/>
          </p:nvPr>
        </p:nvSpPr>
        <p:spPr bwMode="auto">
          <a:xfrm>
            <a:off x="860438" y="1719618"/>
            <a:ext cx="7826002" cy="4039737"/>
          </a:xfrm>
          <a:prstGeom prst="rect">
            <a:avLst/>
          </a:prstGeom>
          <a:noFill/>
          <a:ln>
            <a:noFill/>
          </a:ln>
        </p:spPr>
        <p:txBody>
          <a:bodyPr spcFirstLastPara="1" wrap="square" lIns="0" tIns="0" rIns="0" bIns="0" anchor="t" anchorCtr="0">
            <a:noAutofit/>
          </a:bodyPr>
          <a:lstStyle/>
          <a:p>
            <a:pPr marL="0" marR="0" lvl="0" indent="0" algn="ctr">
              <a:lnSpc>
                <a:spcPct val="100000"/>
              </a:lnSpc>
              <a:spcBef>
                <a:spcPts val="0"/>
              </a:spcBef>
              <a:spcAft>
                <a:spcPts val="0"/>
              </a:spcAft>
              <a:buClr>
                <a:schemeClr val="dk1"/>
              </a:buClr>
              <a:buSzPts val="1400"/>
              <a:buFont typeface="Times New Roman"/>
              <a:buNone/>
              <a:defRPr/>
            </a:pPr>
            <a:r>
              <a:rPr lang="en-US" sz="1400" b="1" i="0" u="none" strike="noStrike" cap="none">
                <a:solidFill>
                  <a:schemeClr val="dk1"/>
                </a:solidFill>
                <a:latin typeface="Times New Roman"/>
                <a:ea typeface="Times New Roman"/>
                <a:cs typeface="Times New Roman"/>
              </a:rPr>
              <a:t>,</a:t>
            </a:r>
            <a:endParaRPr/>
          </a:p>
          <a:p>
            <a:pPr marL="342900" marR="0" lvl="0" indent="-342900" algn="l">
              <a:lnSpc>
                <a:spcPct val="150000"/>
              </a:lnSpc>
              <a:spcBef>
                <a:spcPts val="0"/>
              </a:spcBef>
              <a:spcAft>
                <a:spcPts val="0"/>
              </a:spcAft>
              <a:buClr>
                <a:schemeClr val="dk1"/>
              </a:buClr>
              <a:buSzPts val="2800"/>
              <a:buFont typeface="Times New Roman"/>
              <a:buAutoNum type="arabicPeriod"/>
              <a:defRPr/>
            </a:pPr>
            <a:r>
              <a:rPr lang="en-US" sz="2800" b="0" i="0" u="none" strike="noStrike" cap="none">
                <a:solidFill>
                  <a:schemeClr val="dk1"/>
                </a:solidFill>
                <a:latin typeface="Times New Roman"/>
                <a:ea typeface="Times New Roman"/>
                <a:cs typeface="Times New Roman"/>
              </a:rPr>
              <a:t>Concept of IP Packet and Addresses</a:t>
            </a:r>
            <a:endParaRPr/>
          </a:p>
          <a:p>
            <a:pPr marL="342900" marR="0" lvl="0" indent="-342900" algn="l">
              <a:lnSpc>
                <a:spcPct val="150000"/>
              </a:lnSpc>
              <a:spcBef>
                <a:spcPts val="0"/>
              </a:spcBef>
              <a:spcAft>
                <a:spcPts val="0"/>
              </a:spcAft>
              <a:buClr>
                <a:schemeClr val="dk1"/>
              </a:buClr>
              <a:buSzPts val="2800"/>
              <a:buFont typeface="Times New Roman"/>
              <a:buAutoNum type="arabicPeriod"/>
              <a:defRPr/>
            </a:pPr>
            <a:r>
              <a:rPr lang="en-US" sz="2800">
                <a:latin typeface="Times New Roman"/>
                <a:ea typeface="Times New Roman"/>
                <a:cs typeface="Times New Roman"/>
              </a:rPr>
              <a:t>IPV4 Protocol Format</a:t>
            </a:r>
            <a:endParaRPr/>
          </a:p>
          <a:p>
            <a:pPr marL="342900" marR="0" lvl="0" indent="-342900" algn="l">
              <a:lnSpc>
                <a:spcPct val="150000"/>
              </a:lnSpc>
              <a:spcBef>
                <a:spcPts val="0"/>
              </a:spcBef>
              <a:spcAft>
                <a:spcPts val="0"/>
              </a:spcAft>
              <a:buClr>
                <a:schemeClr val="dk1"/>
              </a:buClr>
              <a:buSzPts val="2800"/>
              <a:buFont typeface="Times New Roman"/>
              <a:buAutoNum type="arabicPeriod"/>
              <a:defRPr/>
            </a:pPr>
            <a:r>
              <a:rPr lang="en-US" sz="2800" b="0" i="0" u="none" strike="noStrike" cap="none">
                <a:solidFill>
                  <a:schemeClr val="dk1"/>
                </a:solidFill>
                <a:latin typeface="Times New Roman"/>
                <a:ea typeface="Times New Roman"/>
                <a:cs typeface="Times New Roman"/>
              </a:rPr>
              <a:t>Routing Algorithm- Distance Vector Routing</a:t>
            </a:r>
            <a:endParaRPr sz="2800" b="0" i="0" u="none" strike="noStrike" cap="none">
              <a:solidFill>
                <a:schemeClr val="dk1"/>
              </a:solidFill>
              <a:latin typeface="Times New Roman"/>
              <a:ea typeface="Times New Roman"/>
              <a:cs typeface="Times New Roman"/>
            </a:endParaRPr>
          </a:p>
          <a:p>
            <a:pPr marL="342900" marR="0" lvl="0" indent="-342900" algn="l">
              <a:lnSpc>
                <a:spcPct val="150000"/>
              </a:lnSpc>
              <a:spcBef>
                <a:spcPts val="0"/>
              </a:spcBef>
              <a:spcAft>
                <a:spcPts val="0"/>
              </a:spcAft>
              <a:buClr>
                <a:schemeClr val="dk1"/>
              </a:buClr>
              <a:buSzPts val="2800"/>
              <a:buFont typeface="Times New Roman"/>
              <a:buAutoNum type="arabicPeriod"/>
              <a:defRPr/>
            </a:pPr>
            <a:r>
              <a:rPr lang="en-US" sz="2800" b="0" i="0" u="none" strike="noStrike" cap="none">
                <a:solidFill>
                  <a:schemeClr val="dk1"/>
                </a:solidFill>
                <a:latin typeface="Times New Roman"/>
                <a:ea typeface="Times New Roman"/>
                <a:cs typeface="Times New Roman"/>
              </a:rPr>
              <a:t>Link State Routing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3" name="Google Shape;363;p77"/>
          <p:cNvSpPr txBox="1">
            <a:spLocks noGrp="1"/>
          </p:cNvSpPr>
          <p:nvPr>
            <p:ph type="body" idx="1"/>
          </p:nvPr>
        </p:nvSpPr>
        <p:spPr bwMode="auto">
          <a:xfrm>
            <a:off x="273811" y="1110342"/>
            <a:ext cx="8447087" cy="5316441"/>
          </a:xfrm>
          <a:prstGeom prst="rect">
            <a:avLst/>
          </a:prstGeom>
          <a:noFill/>
          <a:ln>
            <a:noFill/>
          </a:ln>
        </p:spPr>
        <p:txBody>
          <a:bodyPr spcFirstLastPara="1" wrap="square" lIns="0" tIns="0" rIns="0" bIns="0" anchor="t" anchorCtr="0">
            <a:normAutofit fontScale="77500" lnSpcReduction="20000"/>
          </a:bodyPr>
          <a:lstStyle/>
          <a:p>
            <a:pPr marL="457200" lvl="0" indent="-342900" algn="l">
              <a:lnSpc>
                <a:spcPct val="90000"/>
              </a:lnSpc>
              <a:spcBef>
                <a:spcPts val="1000"/>
              </a:spcBef>
              <a:spcAft>
                <a:spcPts val="0"/>
              </a:spcAft>
              <a:buSzPct val="116129"/>
              <a:buChar char="•"/>
              <a:defRPr/>
            </a:pPr>
            <a:r>
              <a:rPr lang="en-US" sz="2000">
                <a:solidFill>
                  <a:srgbClr val="FF0000"/>
                </a:solidFill>
              </a:rPr>
              <a:t>Step 4: Distributing Link State Packets:</a:t>
            </a:r>
            <a:endParaRPr/>
          </a:p>
          <a:p>
            <a:pPr marL="457200" lvl="0" indent="-342900" algn="l">
              <a:lnSpc>
                <a:spcPct val="120000"/>
              </a:lnSpc>
              <a:spcBef>
                <a:spcPts val="1000"/>
              </a:spcBef>
              <a:spcAft>
                <a:spcPts val="0"/>
              </a:spcAft>
              <a:buSzPct val="116129"/>
              <a:buChar char="•"/>
              <a:defRPr/>
            </a:pPr>
            <a:r>
              <a:rPr lang="en-US" sz="2000"/>
              <a:t>Distributing link state packets</a:t>
            </a:r>
            <a:endParaRPr/>
          </a:p>
          <a:p>
            <a:pPr marL="914400" lvl="1" indent="-342900" algn="l">
              <a:lnSpc>
                <a:spcPct val="120000"/>
              </a:lnSpc>
              <a:spcBef>
                <a:spcPts val="500"/>
              </a:spcBef>
              <a:spcAft>
                <a:spcPts val="0"/>
              </a:spcAft>
              <a:buSzPct val="116129"/>
              <a:buChar char="•"/>
              <a:defRPr/>
            </a:pPr>
            <a:r>
              <a:rPr lang="en-US" sz="2000"/>
              <a:t>Trickiest part of algorithm</a:t>
            </a:r>
            <a:endParaRPr/>
          </a:p>
          <a:p>
            <a:pPr marL="1371600" lvl="2" indent="-342900" algn="l">
              <a:lnSpc>
                <a:spcPct val="120000"/>
              </a:lnSpc>
              <a:spcBef>
                <a:spcPts val="500"/>
              </a:spcBef>
              <a:spcAft>
                <a:spcPts val="0"/>
              </a:spcAft>
              <a:buSzPct val="116129"/>
              <a:buChar char="•"/>
              <a:defRPr/>
            </a:pPr>
            <a:r>
              <a:rPr lang="en-US"/>
              <a:t>Arrival time for packets different</a:t>
            </a:r>
            <a:endParaRPr/>
          </a:p>
          <a:p>
            <a:pPr marL="1371600" lvl="2" indent="-342900" algn="l">
              <a:lnSpc>
                <a:spcPct val="120000"/>
              </a:lnSpc>
              <a:spcBef>
                <a:spcPts val="500"/>
              </a:spcBef>
              <a:spcAft>
                <a:spcPts val="0"/>
              </a:spcAft>
              <a:buSzPct val="116129"/>
              <a:buChar char="•"/>
              <a:defRPr/>
            </a:pPr>
            <a:r>
              <a:rPr lang="en-US"/>
              <a:t>How to keep consistent routing tables?</a:t>
            </a:r>
            <a:endParaRPr/>
          </a:p>
          <a:p>
            <a:pPr marL="914400" lvl="1" indent="-342900" algn="l">
              <a:lnSpc>
                <a:spcPct val="120000"/>
              </a:lnSpc>
              <a:spcBef>
                <a:spcPts val="500"/>
              </a:spcBef>
              <a:spcAft>
                <a:spcPts val="0"/>
              </a:spcAft>
              <a:buSzPct val="116129"/>
              <a:buChar char="•"/>
              <a:defRPr/>
            </a:pPr>
            <a:r>
              <a:rPr lang="en-US" sz="2000"/>
              <a:t>Basic algorithm</a:t>
            </a:r>
            <a:endParaRPr/>
          </a:p>
          <a:p>
            <a:pPr marL="1371600" lvl="2" indent="-342900" algn="l">
              <a:lnSpc>
                <a:spcPct val="120000"/>
              </a:lnSpc>
              <a:spcBef>
                <a:spcPts val="500"/>
              </a:spcBef>
              <a:spcAft>
                <a:spcPts val="0"/>
              </a:spcAft>
              <a:buSzPct val="116129"/>
              <a:buChar char="•"/>
              <a:defRPr/>
            </a:pPr>
            <a:r>
              <a:rPr lang="en-US"/>
              <a:t>Flooding +</a:t>
            </a:r>
            <a:endParaRPr/>
          </a:p>
          <a:p>
            <a:pPr marL="1371600" lvl="2" indent="-342900" algn="l">
              <a:lnSpc>
                <a:spcPct val="120000"/>
              </a:lnSpc>
              <a:spcBef>
                <a:spcPts val="500"/>
              </a:spcBef>
              <a:spcAft>
                <a:spcPts val="0"/>
              </a:spcAft>
              <a:buSzPct val="116129"/>
              <a:buChar char="•"/>
              <a:defRPr/>
            </a:pPr>
            <a:r>
              <a:rPr lang="en-US"/>
              <a:t>Sequence number (in each packet) to limit  duplicates.</a:t>
            </a:r>
            <a:endParaRPr/>
          </a:p>
          <a:p>
            <a:pPr marL="914400" lvl="1" indent="-342900" algn="l">
              <a:lnSpc>
                <a:spcPct val="120000"/>
              </a:lnSpc>
              <a:spcBef>
                <a:spcPts val="500"/>
              </a:spcBef>
              <a:spcAft>
                <a:spcPts val="0"/>
              </a:spcAft>
              <a:buSzPct val="116129"/>
              <a:buChar char="•"/>
              <a:defRPr/>
            </a:pPr>
            <a:r>
              <a:rPr lang="en-US" sz="2000"/>
              <a:t>Manageable problems</a:t>
            </a:r>
            <a:endParaRPr/>
          </a:p>
          <a:p>
            <a:pPr marL="1371600" lvl="2" indent="-342900" algn="l">
              <a:lnSpc>
                <a:spcPct val="120000"/>
              </a:lnSpc>
              <a:spcBef>
                <a:spcPts val="500"/>
              </a:spcBef>
              <a:spcAft>
                <a:spcPts val="0"/>
              </a:spcAft>
              <a:buSzPct val="116129"/>
              <a:buChar char="•"/>
              <a:defRPr/>
            </a:pPr>
            <a:r>
              <a:rPr lang="en-US"/>
              <a:t>Wrap around of sequence numbers results to wrong data. Solution? Use 32 bit sequence number. </a:t>
            </a:r>
            <a:endParaRPr/>
          </a:p>
          <a:p>
            <a:pPr marL="1371600" lvl="2" indent="-342900" algn="l">
              <a:lnSpc>
                <a:spcPct val="120000"/>
              </a:lnSpc>
              <a:spcBef>
                <a:spcPts val="500"/>
              </a:spcBef>
              <a:spcAft>
                <a:spcPts val="0"/>
              </a:spcAft>
              <a:buSzPct val="116129"/>
              <a:buChar char="•"/>
              <a:defRPr/>
            </a:pPr>
            <a:r>
              <a:rPr lang="en-US"/>
              <a:t>Wrong sequence number used in case of :</a:t>
            </a:r>
            <a:endParaRPr/>
          </a:p>
          <a:p>
            <a:pPr marL="1828800" lvl="3" indent="-342900" algn="l">
              <a:lnSpc>
                <a:spcPct val="120000"/>
              </a:lnSpc>
              <a:spcBef>
                <a:spcPts val="500"/>
              </a:spcBef>
              <a:spcAft>
                <a:spcPts val="0"/>
              </a:spcAft>
              <a:buSzPct val="193548"/>
              <a:buChar char="•"/>
              <a:defRPr/>
            </a:pPr>
            <a:r>
              <a:rPr lang="en-US"/>
              <a:t>lost in case of crash</a:t>
            </a:r>
            <a:endParaRPr/>
          </a:p>
          <a:p>
            <a:pPr marL="1828800" lvl="3" indent="-342900" algn="l">
              <a:lnSpc>
                <a:spcPct val="120000"/>
              </a:lnSpc>
              <a:spcBef>
                <a:spcPts val="500"/>
              </a:spcBef>
              <a:spcAft>
                <a:spcPts val="0"/>
              </a:spcAft>
              <a:buSzPct val="193548"/>
              <a:buChar char="•"/>
              <a:defRPr/>
            </a:pPr>
            <a:r>
              <a:rPr lang="en-US"/>
              <a:t>Corrupted data transmitted.</a:t>
            </a:r>
            <a:endParaRPr/>
          </a:p>
          <a:p>
            <a:pPr marL="914400" lvl="1" indent="-342900" algn="l">
              <a:lnSpc>
                <a:spcPct val="120000"/>
              </a:lnSpc>
              <a:spcBef>
                <a:spcPts val="500"/>
              </a:spcBef>
              <a:spcAft>
                <a:spcPts val="0"/>
              </a:spcAft>
              <a:buSzPct val="116129"/>
              <a:buChar char="•"/>
              <a:defRPr/>
            </a:pPr>
            <a:r>
              <a:rPr lang="en-US" sz="2000"/>
              <a:t>Solution? include the age of each packet after the sequence number and decrement it once per second. When the age hits zero, the information from that router is discarded. </a:t>
            </a:r>
            <a:endParaRPr/>
          </a:p>
          <a:p>
            <a:pPr marL="1828800" lvl="3" indent="-342900" algn="l">
              <a:lnSpc>
                <a:spcPct val="120000"/>
              </a:lnSpc>
              <a:spcBef>
                <a:spcPts val="500"/>
              </a:spcBef>
              <a:spcAft>
                <a:spcPts val="0"/>
              </a:spcAft>
              <a:buSzPct val="193548"/>
              <a:buChar char="•"/>
              <a:defRPr/>
            </a:pPr>
            <a:r>
              <a:rPr lang="en-US"/>
              <a:t>duplicates are discarded</a:t>
            </a:r>
            <a:endParaRPr/>
          </a:p>
          <a:p>
            <a:pPr marL="1828800" lvl="3" indent="-342900" algn="l">
              <a:lnSpc>
                <a:spcPct val="120000"/>
              </a:lnSpc>
              <a:spcBef>
                <a:spcPts val="500"/>
              </a:spcBef>
              <a:spcAft>
                <a:spcPts val="0"/>
              </a:spcAft>
              <a:buSzPct val="193548"/>
              <a:buChar char="•"/>
              <a:defRPr/>
            </a:pPr>
            <a:r>
              <a:rPr lang="en-US"/>
              <a:t>Old packets are thrown out</a:t>
            </a:r>
            <a:endParaRPr/>
          </a:p>
          <a:p>
            <a:pPr marL="1371600" lvl="2" indent="-342900" algn="l">
              <a:lnSpc>
                <a:spcPct val="120000"/>
              </a:lnSpc>
              <a:spcBef>
                <a:spcPts val="500"/>
              </a:spcBef>
              <a:spcAft>
                <a:spcPts val="0"/>
              </a:spcAft>
              <a:buSzPct val="116129"/>
              <a:buFont typeface="Noto Sans Symbols"/>
              <a:buNone/>
              <a:defRPr/>
            </a:pPr>
            <a:endParaRPr/>
          </a:p>
          <a:p>
            <a:pPr marL="457200" lvl="0" indent="-228600" algn="l">
              <a:lnSpc>
                <a:spcPct val="90000"/>
              </a:lnSpc>
              <a:spcBef>
                <a:spcPts val="1000"/>
              </a:spcBef>
              <a:spcAft>
                <a:spcPts val="0"/>
              </a:spcAft>
              <a:buSzPct val="116129"/>
              <a:buNone/>
              <a:defRPr/>
            </a:pPr>
            <a:endParaRPr sz="2000"/>
          </a:p>
          <a:p>
            <a:pPr marL="457200" lvl="0" indent="-228600" algn="l">
              <a:lnSpc>
                <a:spcPct val="90000"/>
              </a:lnSpc>
              <a:spcBef>
                <a:spcPts val="1000"/>
              </a:spcBef>
              <a:spcAft>
                <a:spcPts val="0"/>
              </a:spcAft>
              <a:buSzPct val="116129"/>
              <a:buNone/>
              <a:defRPr/>
            </a:pPr>
            <a:endParaRPr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 name="Google Shape;368;p78"/>
          <p:cNvSpPr txBox="1">
            <a:spLocks noGrp="1"/>
          </p:cNvSpPr>
          <p:nvPr>
            <p:ph type="title"/>
          </p:nvPr>
        </p:nvSpPr>
        <p:spPr bwMode="auto">
          <a:xfrm>
            <a:off x="1054360" y="108440"/>
            <a:ext cx="5486039" cy="914040"/>
          </a:xfrm>
          <a:prstGeom prst="rect">
            <a:avLst/>
          </a:prstGeom>
          <a:noFill/>
          <a:ln>
            <a:noFill/>
          </a:ln>
        </p:spPr>
        <p:txBody>
          <a:bodyPr spcFirstLastPara="1" wrap="square" lIns="0" tIns="0" rIns="0" bIns="0" anchor="ctr" anchorCtr="0">
            <a:normAutofit/>
          </a:bodyPr>
          <a:lstStyle/>
          <a:p>
            <a:pPr marL="0" lvl="0" indent="0" algn="l">
              <a:lnSpc>
                <a:spcPct val="90000"/>
              </a:lnSpc>
              <a:spcBef>
                <a:spcPts val="0"/>
              </a:spcBef>
              <a:spcAft>
                <a:spcPts val="0"/>
              </a:spcAft>
              <a:buSzPts val="1800"/>
              <a:buNone/>
              <a:defRPr/>
            </a:pPr>
            <a:r>
              <a:rPr lang="en-US"/>
              <a:t>Distributing the Link State Packets</a:t>
            </a:r>
            <a:endParaRPr/>
          </a:p>
        </p:txBody>
      </p:sp>
      <p:sp>
        <p:nvSpPr>
          <p:cNvPr id="369" name="Google Shape;369;p78"/>
          <p:cNvSpPr txBox="1">
            <a:spLocks noGrp="1"/>
          </p:cNvSpPr>
          <p:nvPr>
            <p:ph type="body" idx="1"/>
          </p:nvPr>
        </p:nvSpPr>
        <p:spPr bwMode="auto">
          <a:xfrm>
            <a:off x="186612" y="1128658"/>
            <a:ext cx="8229240" cy="3977280"/>
          </a:xfrm>
          <a:prstGeom prst="rect">
            <a:avLst/>
          </a:prstGeom>
          <a:noFill/>
          <a:ln>
            <a:noFill/>
          </a:ln>
        </p:spPr>
        <p:txBody>
          <a:bodyPr spcFirstLastPara="1" wrap="square" lIns="91425" tIns="45700" rIns="91425" bIns="45700" anchor="t" anchorCtr="0">
            <a:normAutofit/>
          </a:bodyPr>
          <a:lstStyle/>
          <a:p>
            <a:pPr marL="457200" lvl="0" indent="-342900" algn="ctr">
              <a:lnSpc>
                <a:spcPct val="90000"/>
              </a:lnSpc>
              <a:spcBef>
                <a:spcPts val="1000"/>
              </a:spcBef>
              <a:spcAft>
                <a:spcPts val="0"/>
              </a:spcAft>
              <a:buSzPts val="1800"/>
              <a:buFont typeface="Arial"/>
              <a:buNone/>
              <a:defRPr/>
            </a:pPr>
            <a:r>
              <a:rPr lang="en-US"/>
              <a:t>The packet buffer for router B in the previous slide.</a:t>
            </a:r>
            <a:endParaRPr/>
          </a:p>
        </p:txBody>
      </p:sp>
      <p:pic>
        <p:nvPicPr>
          <p:cNvPr id="370" name="Google Shape;370;p78" descr="5-14"/>
          <p:cNvPicPr/>
          <p:nvPr/>
        </p:nvPicPr>
        <p:blipFill>
          <a:blip r:embed="rId2">
            <a:alphaModFix/>
          </a:blip>
          <a:stretch/>
        </p:blipFill>
        <p:spPr bwMode="auto">
          <a:xfrm>
            <a:off x="464198" y="1776654"/>
            <a:ext cx="7837488" cy="268128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5" name="Google Shape;375;p79"/>
          <p:cNvSpPr txBox="1">
            <a:spLocks noGrp="1"/>
          </p:cNvSpPr>
          <p:nvPr>
            <p:ph type="title"/>
          </p:nvPr>
        </p:nvSpPr>
        <p:spPr bwMode="auto">
          <a:xfrm>
            <a:off x="1278294" y="238291"/>
            <a:ext cx="5486039" cy="914040"/>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Clr>
                <a:schemeClr val="dk1"/>
              </a:buClr>
              <a:buSzPts val="1800"/>
              <a:buNone/>
              <a:defRPr/>
            </a:pPr>
            <a:r>
              <a:rPr lang="en-US">
                <a:solidFill>
                  <a:schemeClr val="dk1"/>
                </a:solidFill>
              </a:rPr>
              <a:t>Step 5: Computing new routes:</a:t>
            </a:r>
            <a:br>
              <a:rPr lang="en-US">
                <a:solidFill>
                  <a:schemeClr val="dk1"/>
                </a:solidFill>
              </a:rPr>
            </a:br>
            <a:endParaRPr>
              <a:solidFill>
                <a:schemeClr val="dk1"/>
              </a:solidFill>
            </a:endParaRPr>
          </a:p>
        </p:txBody>
      </p:sp>
      <p:sp>
        <p:nvSpPr>
          <p:cNvPr id="376" name="Google Shape;376;p79"/>
          <p:cNvSpPr txBox="1">
            <a:spLocks noGrp="1"/>
          </p:cNvSpPr>
          <p:nvPr>
            <p:ph type="body" idx="1"/>
          </p:nvPr>
        </p:nvSpPr>
        <p:spPr bwMode="auto">
          <a:xfrm>
            <a:off x="279918" y="1161662"/>
            <a:ext cx="8229600" cy="4953000"/>
          </a:xfrm>
          <a:prstGeom prst="rect">
            <a:avLst/>
          </a:prstGeom>
          <a:noFill/>
          <a:ln>
            <a:noFill/>
          </a:ln>
        </p:spPr>
        <p:txBody>
          <a:bodyPr spcFirstLastPara="1" wrap="square" lIns="0" tIns="0" rIns="0" bIns="0" anchor="t" anchorCtr="0">
            <a:normAutofit fontScale="92500" lnSpcReduction="10000"/>
          </a:bodyPr>
          <a:lstStyle/>
          <a:p>
            <a:pPr marL="914400" lvl="1" indent="-342900" algn="l">
              <a:lnSpc>
                <a:spcPct val="120000"/>
              </a:lnSpc>
              <a:spcBef>
                <a:spcPts val="500"/>
              </a:spcBef>
              <a:spcAft>
                <a:spcPts val="0"/>
              </a:spcAft>
              <a:buSzPct val="138996"/>
              <a:buChar char="•"/>
              <a:defRPr/>
            </a:pPr>
            <a:r>
              <a:rPr lang="en-US" sz="1400"/>
              <a:t>With a full set of link state packets, a router can:</a:t>
            </a:r>
            <a:endParaRPr/>
          </a:p>
          <a:p>
            <a:pPr marL="1371600" lvl="2" indent="-342900" algn="l">
              <a:lnSpc>
                <a:spcPct val="120000"/>
              </a:lnSpc>
              <a:spcBef>
                <a:spcPts val="500"/>
              </a:spcBef>
              <a:spcAft>
                <a:spcPts val="0"/>
              </a:spcAft>
              <a:buSzPct val="138996"/>
              <a:buChar char="•"/>
              <a:defRPr/>
            </a:pPr>
            <a:r>
              <a:rPr lang="en-US" sz="1400"/>
              <a:t>Construct the entire subnet graph</a:t>
            </a:r>
            <a:endParaRPr/>
          </a:p>
          <a:p>
            <a:pPr marL="1371600" lvl="2" indent="-342900" algn="l">
              <a:lnSpc>
                <a:spcPct val="120000"/>
              </a:lnSpc>
              <a:spcBef>
                <a:spcPts val="500"/>
              </a:spcBef>
              <a:spcAft>
                <a:spcPts val="0"/>
              </a:spcAft>
              <a:buSzPct val="138996"/>
              <a:buChar char="•"/>
              <a:defRPr/>
            </a:pPr>
            <a:r>
              <a:rPr lang="en-US" sz="1400"/>
              <a:t>Run Dijkstra’s algorithm to compute the shortest path to each destination</a:t>
            </a:r>
            <a:endParaRPr/>
          </a:p>
          <a:p>
            <a:pPr marL="914400" lvl="1" indent="-342900" algn="l">
              <a:lnSpc>
                <a:spcPct val="120000"/>
              </a:lnSpc>
              <a:spcBef>
                <a:spcPts val="500"/>
              </a:spcBef>
              <a:spcAft>
                <a:spcPts val="0"/>
              </a:spcAft>
              <a:buSzPct val="138996"/>
              <a:buChar char="•"/>
              <a:defRPr/>
            </a:pPr>
            <a:r>
              <a:rPr lang="en-US" sz="1400"/>
              <a:t>Problems for large subnets</a:t>
            </a:r>
            <a:endParaRPr/>
          </a:p>
          <a:p>
            <a:pPr marL="1371600" lvl="2" indent="-342900" algn="l">
              <a:lnSpc>
                <a:spcPct val="120000"/>
              </a:lnSpc>
              <a:spcBef>
                <a:spcPts val="500"/>
              </a:spcBef>
              <a:spcAft>
                <a:spcPts val="0"/>
              </a:spcAft>
              <a:buSzPct val="138996"/>
              <a:buChar char="•"/>
              <a:defRPr/>
            </a:pPr>
            <a:r>
              <a:rPr lang="en-US" sz="1400"/>
              <a:t>Memory to store data</a:t>
            </a:r>
            <a:endParaRPr/>
          </a:p>
          <a:p>
            <a:pPr marL="1371600" lvl="2" indent="-342900" algn="l">
              <a:lnSpc>
                <a:spcPct val="120000"/>
              </a:lnSpc>
              <a:spcBef>
                <a:spcPts val="500"/>
              </a:spcBef>
              <a:spcAft>
                <a:spcPts val="0"/>
              </a:spcAft>
              <a:buSzPct val="138996"/>
              <a:buChar char="•"/>
              <a:defRPr/>
            </a:pPr>
            <a:r>
              <a:rPr lang="en-US" sz="1400"/>
              <a:t>Compute time for developing these tables.</a:t>
            </a:r>
            <a:endParaRPr/>
          </a:p>
          <a:p>
            <a:pPr marL="457200" lvl="0" indent="-342900" algn="l">
              <a:lnSpc>
                <a:spcPct val="120000"/>
              </a:lnSpc>
              <a:spcBef>
                <a:spcPts val="1000"/>
              </a:spcBef>
              <a:spcAft>
                <a:spcPts val="0"/>
              </a:spcAft>
              <a:buSzPct val="138996"/>
              <a:buChar char="•"/>
              <a:defRPr/>
            </a:pPr>
            <a:r>
              <a:rPr lang="en-US" sz="1400"/>
              <a:t>Usage:</a:t>
            </a:r>
            <a:endParaRPr/>
          </a:p>
          <a:p>
            <a:pPr marL="914400" lvl="1" indent="-342900" algn="l">
              <a:lnSpc>
                <a:spcPct val="120000"/>
              </a:lnSpc>
              <a:spcBef>
                <a:spcPts val="500"/>
              </a:spcBef>
              <a:spcAft>
                <a:spcPts val="0"/>
              </a:spcAft>
              <a:buSzPct val="138996"/>
              <a:buChar char="•"/>
              <a:defRPr/>
            </a:pPr>
            <a:r>
              <a:rPr lang="en-US" sz="1400"/>
              <a:t>IS-IS protocol (Intermediate System, Intermediate System)</a:t>
            </a:r>
            <a:endParaRPr/>
          </a:p>
          <a:p>
            <a:pPr marL="1371600" lvl="2" indent="-342900" algn="l">
              <a:lnSpc>
                <a:spcPct val="120000"/>
              </a:lnSpc>
              <a:spcBef>
                <a:spcPts val="500"/>
              </a:spcBef>
              <a:spcAft>
                <a:spcPts val="0"/>
              </a:spcAft>
              <a:buSzPct val="138996"/>
              <a:buChar char="•"/>
              <a:defRPr/>
            </a:pPr>
            <a:r>
              <a:rPr lang="en-US" sz="1400"/>
              <a:t>Designed for DECnet(digital equipment corporation network protocol suite), adopted by ISO(international standardization organization), used still in internet.</a:t>
            </a:r>
            <a:endParaRPr/>
          </a:p>
          <a:p>
            <a:pPr marL="1371600" lvl="2" indent="-342900" algn="l">
              <a:lnSpc>
                <a:spcPct val="120000"/>
              </a:lnSpc>
              <a:spcBef>
                <a:spcPts val="500"/>
              </a:spcBef>
              <a:spcAft>
                <a:spcPts val="0"/>
              </a:spcAft>
              <a:buSzPct val="138996"/>
              <a:buChar char="•"/>
              <a:defRPr/>
            </a:pPr>
            <a:r>
              <a:rPr lang="en-US" sz="1400"/>
              <a:t>Supports multiple network layer protocols</a:t>
            </a:r>
            <a:endParaRPr/>
          </a:p>
          <a:p>
            <a:pPr marL="914400" lvl="1" indent="-342900" algn="l">
              <a:lnSpc>
                <a:spcPct val="120000"/>
              </a:lnSpc>
              <a:spcBef>
                <a:spcPts val="500"/>
              </a:spcBef>
              <a:spcAft>
                <a:spcPts val="0"/>
              </a:spcAft>
              <a:buSzPct val="138996"/>
              <a:buChar char="•"/>
              <a:defRPr/>
            </a:pPr>
            <a:r>
              <a:rPr lang="en-US" sz="1400"/>
              <a:t>OSPF(Open Shortest Path First) protocol used in Internet</a:t>
            </a:r>
            <a:endParaRPr/>
          </a:p>
          <a:p>
            <a:pPr marL="914400" lvl="1" indent="-342900" algn="l">
              <a:lnSpc>
                <a:spcPct val="120000"/>
              </a:lnSpc>
              <a:spcBef>
                <a:spcPts val="500"/>
              </a:spcBef>
              <a:spcAft>
                <a:spcPts val="0"/>
              </a:spcAft>
              <a:buSzPct val="138996"/>
              <a:buChar char="•"/>
              <a:defRPr/>
            </a:pPr>
            <a:r>
              <a:rPr lang="en-US" sz="1400"/>
              <a:t>Common features:</a:t>
            </a:r>
            <a:endParaRPr/>
          </a:p>
          <a:p>
            <a:pPr marL="1371600" lvl="2" indent="-342900" algn="l">
              <a:lnSpc>
                <a:spcPct val="120000"/>
              </a:lnSpc>
              <a:spcBef>
                <a:spcPts val="500"/>
              </a:spcBef>
              <a:spcAft>
                <a:spcPts val="0"/>
              </a:spcAft>
              <a:buSzPct val="138996"/>
              <a:buChar char="•"/>
              <a:defRPr/>
            </a:pPr>
            <a:r>
              <a:rPr lang="en-US" sz="1400"/>
              <a:t>Self-stabilizing method of flooding link state updates</a:t>
            </a:r>
            <a:endParaRPr/>
          </a:p>
          <a:p>
            <a:pPr marL="1371600" lvl="2" indent="-342900" algn="l">
              <a:lnSpc>
                <a:spcPct val="120000"/>
              </a:lnSpc>
              <a:spcBef>
                <a:spcPts val="500"/>
              </a:spcBef>
              <a:spcAft>
                <a:spcPts val="0"/>
              </a:spcAft>
              <a:buSzPct val="138996"/>
              <a:buChar char="•"/>
              <a:defRPr/>
            </a:pPr>
            <a:r>
              <a:rPr lang="en-US" sz="1400"/>
              <a:t>Concept of a designated router on a LAN</a:t>
            </a:r>
            <a:endParaRPr/>
          </a:p>
          <a:p>
            <a:pPr marL="1371600" lvl="2" indent="-342900" algn="l">
              <a:lnSpc>
                <a:spcPct val="120000"/>
              </a:lnSpc>
              <a:spcBef>
                <a:spcPts val="500"/>
              </a:spcBef>
              <a:spcAft>
                <a:spcPts val="0"/>
              </a:spcAft>
              <a:buSzPct val="138996"/>
              <a:buChar char="•"/>
              <a:defRPr/>
            </a:pPr>
            <a:r>
              <a:rPr lang="en-US" sz="1400"/>
              <a:t>Method of computing and supporting path splitting and multiple metrics.</a:t>
            </a:r>
            <a:endParaRPr/>
          </a:p>
          <a:p>
            <a:pPr marL="1371600" lvl="2" indent="-342900" algn="l">
              <a:lnSpc>
                <a:spcPct val="120000"/>
              </a:lnSpc>
              <a:spcBef>
                <a:spcPts val="500"/>
              </a:spcBef>
              <a:spcAft>
                <a:spcPts val="0"/>
              </a:spcAft>
              <a:buSzPct val="138996"/>
              <a:buChar char="•"/>
              <a:defRPr/>
            </a:pPr>
            <a:r>
              <a:rPr lang="en-US" sz="1400"/>
              <a:t>Useful in Multi Protocol Environment.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2" name="Google Shape;382;p80"/>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383" name="Google Shape;383;p80"/>
          <p:cNvSpPr txBox="1"/>
          <p:nvPr/>
        </p:nvSpPr>
        <p:spPr bwMode="auto">
          <a:xfrm>
            <a:off x="1592424" y="228600"/>
            <a:ext cx="4288712"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Concept of link state routing</a:t>
            </a:r>
            <a:endParaRPr/>
          </a:p>
        </p:txBody>
      </p:sp>
      <p:pic>
        <p:nvPicPr>
          <p:cNvPr id="384" name="Google Shape;384;p80"/>
          <p:cNvPicPr/>
          <p:nvPr/>
        </p:nvPicPr>
        <p:blipFill>
          <a:blip r:embed="rId2">
            <a:alphaModFix/>
          </a:blip>
          <a:stretch/>
        </p:blipFill>
        <p:spPr bwMode="auto">
          <a:xfrm>
            <a:off x="265113" y="1524000"/>
            <a:ext cx="8574087" cy="3962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0" name="Google Shape;390;p81"/>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391" name="Google Shape;391;p81"/>
          <p:cNvSpPr txBox="1"/>
          <p:nvPr/>
        </p:nvSpPr>
        <p:spPr bwMode="auto">
          <a:xfrm>
            <a:off x="2217575" y="218091"/>
            <a:ext cx="3272409"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Link state knowledge</a:t>
            </a:r>
            <a:endParaRPr/>
          </a:p>
        </p:txBody>
      </p:sp>
      <p:pic>
        <p:nvPicPr>
          <p:cNvPr id="392" name="Google Shape;392;p81"/>
          <p:cNvPicPr/>
          <p:nvPr/>
        </p:nvPicPr>
        <p:blipFill>
          <a:blip r:embed="rId2">
            <a:alphaModFix/>
          </a:blip>
          <a:stretch/>
        </p:blipFill>
        <p:spPr bwMode="auto">
          <a:xfrm>
            <a:off x="477838" y="1804988"/>
            <a:ext cx="8208962" cy="33004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2" name="Google Shape;502;p27"/>
          <p:cNvSpPr txBox="1">
            <a:spLocks noGrp="1"/>
          </p:cNvSpPr>
          <p:nvPr>
            <p:ph type="title"/>
          </p:nvPr>
        </p:nvSpPr>
        <p:spPr bwMode="auto">
          <a:xfrm>
            <a:off x="0" y="0"/>
            <a:ext cx="5486039" cy="914040"/>
          </a:xfrm>
          <a:prstGeom prst="rect">
            <a:avLst/>
          </a:prstGeom>
          <a:noFill/>
          <a:ln>
            <a:noFill/>
          </a:ln>
        </p:spPr>
        <p:txBody>
          <a:bodyPr spcFirstLastPara="1" wrap="square" lIns="0" tIns="0" rIns="0" bIns="0" anchor="ctr" anchorCtr="0">
            <a:noAutofit/>
          </a:bodyPr>
          <a:lstStyle/>
          <a:p>
            <a:pPr marL="0" lvl="0" indent="0" algn="l">
              <a:lnSpc>
                <a:spcPct val="90000"/>
              </a:lnSpc>
              <a:spcBef>
                <a:spcPts val="0"/>
              </a:spcBef>
              <a:spcAft>
                <a:spcPts val="0"/>
              </a:spcAft>
              <a:buClr>
                <a:schemeClr val="dk1"/>
              </a:buClr>
              <a:buSzPts val="2800"/>
              <a:buFont typeface="Times New Roman"/>
              <a:buNone/>
              <a:defRPr/>
            </a:pPr>
            <a:endParaRPr/>
          </a:p>
        </p:txBody>
      </p:sp>
      <p:sp>
        <p:nvSpPr>
          <p:cNvPr id="503" name="Google Shape;503;p27"/>
          <p:cNvSpPr txBox="1">
            <a:spLocks noGrp="1"/>
          </p:cNvSpPr>
          <p:nvPr>
            <p:ph type="ftr" idx="11"/>
          </p:nvPr>
        </p:nvSpPr>
        <p:spPr bwMode="auto">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a:lnSpc>
                <a:spcPct val="100000"/>
              </a:lnSpc>
              <a:spcBef>
                <a:spcPts val="0"/>
              </a:spcBef>
              <a:spcAft>
                <a:spcPts val="0"/>
              </a:spcAft>
              <a:buSzPts val="1400"/>
              <a:buNone/>
              <a:defRPr/>
            </a:pPr>
            <a:r>
              <a:rPr lang="en-US">
                <a:latin typeface="Times New Roman"/>
                <a:ea typeface="Times New Roman"/>
                <a:cs typeface="Times New Roman"/>
              </a:rPr>
              <a:t>Computer Networks                      Dr. Vidhu Baggan</a:t>
            </a:r>
            <a:endParaRPr>
              <a:latin typeface="Times New Roman"/>
              <a:ea typeface="Times New Roman"/>
              <a:cs typeface="Times New Roman"/>
            </a:endParaRPr>
          </a:p>
        </p:txBody>
      </p:sp>
      <p:pic>
        <p:nvPicPr>
          <p:cNvPr id="504" name="Google Shape;504;p27" descr="See the source image"/>
          <p:cNvPicPr/>
          <p:nvPr/>
        </p:nvPicPr>
        <p:blipFill>
          <a:blip r:embed="rId2">
            <a:alphaModFix/>
          </a:blip>
          <a:stretch/>
        </p:blipFill>
        <p:spPr bwMode="auto">
          <a:xfrm>
            <a:off x="0" y="163513"/>
            <a:ext cx="9144000" cy="6530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3" name="Google Shape;233;p59"/>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234" name="Google Shape;234;p59"/>
          <p:cNvSpPr txBox="1"/>
          <p:nvPr/>
        </p:nvSpPr>
        <p:spPr bwMode="auto">
          <a:xfrm>
            <a:off x="2404188" y="295245"/>
            <a:ext cx="3854299"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Popular routing protocols</a:t>
            </a:r>
            <a:endParaRPr/>
          </a:p>
        </p:txBody>
      </p:sp>
      <p:pic>
        <p:nvPicPr>
          <p:cNvPr id="235" name="Google Shape;235;p59"/>
          <p:cNvPicPr/>
          <p:nvPr/>
        </p:nvPicPr>
        <p:blipFill>
          <a:blip r:embed="rId2">
            <a:alphaModFix/>
          </a:blip>
          <a:stretch/>
        </p:blipFill>
        <p:spPr bwMode="auto">
          <a:xfrm>
            <a:off x="726654" y="1815306"/>
            <a:ext cx="6837362" cy="32273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0" name="Google Shape;240;p60"/>
          <p:cNvSpPr txBox="1">
            <a:spLocks noGrp="1"/>
          </p:cNvSpPr>
          <p:nvPr>
            <p:ph type="title"/>
          </p:nvPr>
        </p:nvSpPr>
        <p:spPr bwMode="auto">
          <a:xfrm>
            <a:off x="914400" y="274638"/>
            <a:ext cx="7772400" cy="790575"/>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SzPts val="1800"/>
              <a:buNone/>
              <a:defRPr/>
            </a:pPr>
            <a:r>
              <a:rPr lang="en-US"/>
              <a:t>Distance Vector Routing:</a:t>
            </a:r>
            <a:endParaRPr/>
          </a:p>
        </p:txBody>
      </p:sp>
      <p:sp>
        <p:nvSpPr>
          <p:cNvPr id="241" name="Google Shape;241;p60"/>
          <p:cNvSpPr txBox="1">
            <a:spLocks noGrp="1"/>
          </p:cNvSpPr>
          <p:nvPr>
            <p:ph type="body" idx="1"/>
          </p:nvPr>
        </p:nvSpPr>
        <p:spPr bwMode="auto">
          <a:xfrm>
            <a:off x="307181" y="858415"/>
            <a:ext cx="8529637" cy="5818253"/>
          </a:xfrm>
          <a:prstGeom prst="rect">
            <a:avLst/>
          </a:prstGeom>
          <a:noFill/>
          <a:ln>
            <a:noFill/>
          </a:ln>
        </p:spPr>
        <p:txBody>
          <a:bodyPr spcFirstLastPara="1" wrap="square" lIns="0" tIns="0" rIns="0" bIns="0" anchor="t" anchorCtr="0">
            <a:noAutofit/>
          </a:bodyPr>
          <a:lstStyle/>
          <a:p>
            <a:pPr marL="457200" lvl="0" indent="-342900" algn="l">
              <a:lnSpc>
                <a:spcPct val="90000"/>
              </a:lnSpc>
              <a:spcBef>
                <a:spcPts val="1000"/>
              </a:spcBef>
              <a:spcAft>
                <a:spcPts val="0"/>
              </a:spcAft>
              <a:buSzPts val="1800"/>
              <a:buChar char="•"/>
              <a:defRPr/>
            </a:pPr>
            <a:r>
              <a:rPr lang="en-US" sz="1600"/>
              <a:t>So far we have studied Static Routing Algorithms. But practically dynamic Routing Algorithms are used. Following two are Dynamic Routing Algorithms:</a:t>
            </a:r>
            <a:endParaRPr/>
          </a:p>
          <a:p>
            <a:pPr marL="914400" lvl="1" indent="-342900" algn="l">
              <a:lnSpc>
                <a:spcPct val="90000"/>
              </a:lnSpc>
              <a:spcBef>
                <a:spcPts val="500"/>
              </a:spcBef>
              <a:spcAft>
                <a:spcPts val="0"/>
              </a:spcAft>
              <a:buSzPts val="1800"/>
              <a:buChar char="•"/>
              <a:defRPr/>
            </a:pPr>
            <a:r>
              <a:rPr lang="en-US" sz="1600"/>
              <a:t>1. Distance Vector Routing Algorithm.</a:t>
            </a:r>
            <a:endParaRPr/>
          </a:p>
          <a:p>
            <a:pPr marL="914400" lvl="1" indent="-342900" algn="l">
              <a:lnSpc>
                <a:spcPct val="90000"/>
              </a:lnSpc>
              <a:spcBef>
                <a:spcPts val="500"/>
              </a:spcBef>
              <a:spcAft>
                <a:spcPts val="0"/>
              </a:spcAft>
              <a:buSzPts val="1800"/>
              <a:buChar char="•"/>
              <a:defRPr/>
            </a:pPr>
            <a:r>
              <a:rPr lang="en-US" sz="1600"/>
              <a:t>2. Link State Routing Algorithm.</a:t>
            </a:r>
            <a:endParaRPr/>
          </a:p>
          <a:p>
            <a:pPr marL="457200" lvl="0" indent="-342900" algn="l">
              <a:lnSpc>
                <a:spcPct val="90000"/>
              </a:lnSpc>
              <a:spcBef>
                <a:spcPts val="1000"/>
              </a:spcBef>
              <a:spcAft>
                <a:spcPts val="0"/>
              </a:spcAft>
              <a:buSzPts val="1800"/>
              <a:buChar char="•"/>
              <a:defRPr/>
            </a:pPr>
            <a:r>
              <a:rPr lang="en-US" sz="1600" b="1">
                <a:solidFill>
                  <a:srgbClr val="FF0000"/>
                </a:solidFill>
              </a:rPr>
              <a:t>Distance Vector Routing Algorithm:</a:t>
            </a:r>
            <a:endParaRPr/>
          </a:p>
          <a:p>
            <a:pPr marL="457200" lvl="0" indent="-342900" algn="l">
              <a:lnSpc>
                <a:spcPct val="90000"/>
              </a:lnSpc>
              <a:spcBef>
                <a:spcPts val="1000"/>
              </a:spcBef>
              <a:spcAft>
                <a:spcPts val="0"/>
              </a:spcAft>
              <a:buSzPts val="1800"/>
              <a:buChar char="•"/>
              <a:defRPr/>
            </a:pPr>
            <a:r>
              <a:rPr lang="en-US" sz="1600"/>
              <a:t>At each step within a router:</a:t>
            </a:r>
            <a:endParaRPr/>
          </a:p>
          <a:p>
            <a:pPr marL="914400" lvl="1" indent="-342900" algn="l">
              <a:lnSpc>
                <a:spcPct val="90000"/>
              </a:lnSpc>
              <a:spcBef>
                <a:spcPts val="500"/>
              </a:spcBef>
              <a:spcAft>
                <a:spcPts val="0"/>
              </a:spcAft>
              <a:buSzPts val="1800"/>
              <a:buChar char="•"/>
              <a:defRPr/>
            </a:pPr>
            <a:r>
              <a:rPr lang="en-US" sz="1600"/>
              <a:t>Get routing tables from neighbours</a:t>
            </a:r>
            <a:endParaRPr/>
          </a:p>
          <a:p>
            <a:pPr marL="914400" lvl="1" indent="-342900" algn="l">
              <a:lnSpc>
                <a:spcPct val="90000"/>
              </a:lnSpc>
              <a:spcBef>
                <a:spcPts val="500"/>
              </a:spcBef>
              <a:spcAft>
                <a:spcPts val="0"/>
              </a:spcAft>
              <a:buSzPts val="1800"/>
              <a:buChar char="•"/>
              <a:defRPr/>
            </a:pPr>
            <a:r>
              <a:rPr lang="en-US" sz="1600"/>
              <a:t>Compute distance to neighbours</a:t>
            </a:r>
            <a:endParaRPr/>
          </a:p>
          <a:p>
            <a:pPr marL="914400" lvl="1" indent="-342900" algn="l">
              <a:lnSpc>
                <a:spcPct val="90000"/>
              </a:lnSpc>
              <a:spcBef>
                <a:spcPts val="500"/>
              </a:spcBef>
              <a:spcAft>
                <a:spcPts val="0"/>
              </a:spcAft>
              <a:buSzPts val="1800"/>
              <a:buChar char="•"/>
              <a:defRPr/>
            </a:pPr>
            <a:r>
              <a:rPr lang="en-US" sz="1600"/>
              <a:t>Compute new routing table</a:t>
            </a:r>
            <a:endParaRPr sz="1600" b="1"/>
          </a:p>
          <a:p>
            <a:pPr marL="609600" lvl="0" indent="-609600" algn="l">
              <a:lnSpc>
                <a:spcPct val="90000"/>
              </a:lnSpc>
              <a:spcBef>
                <a:spcPts val="1000"/>
              </a:spcBef>
              <a:spcAft>
                <a:spcPts val="0"/>
              </a:spcAft>
              <a:buSzPts val="1800"/>
              <a:buFont typeface="Arial"/>
              <a:buAutoNum type="arabicPeriod"/>
              <a:defRPr/>
            </a:pPr>
            <a:r>
              <a:rPr lang="en-US" sz="1600"/>
              <a:t>Router transmits its </a:t>
            </a:r>
            <a:r>
              <a:rPr lang="en-US" sz="1600" i="1">
                <a:solidFill>
                  <a:srgbClr val="660066"/>
                </a:solidFill>
              </a:rPr>
              <a:t>distance vector</a:t>
            </a:r>
            <a:r>
              <a:rPr lang="en-US" sz="1600" i="1"/>
              <a:t> </a:t>
            </a:r>
            <a:r>
              <a:rPr lang="en-US" sz="1600"/>
              <a:t>to </a:t>
            </a:r>
            <a:r>
              <a:rPr lang="en-US" sz="1600" u="sng"/>
              <a:t>each of its neighbors</a:t>
            </a:r>
            <a:r>
              <a:rPr lang="en-US" sz="1600"/>
              <a:t>.</a:t>
            </a:r>
            <a:endParaRPr/>
          </a:p>
          <a:p>
            <a:pPr marL="609600" lvl="0" indent="-609600" algn="l">
              <a:lnSpc>
                <a:spcPct val="90000"/>
              </a:lnSpc>
              <a:spcBef>
                <a:spcPts val="1000"/>
              </a:spcBef>
              <a:spcAft>
                <a:spcPts val="0"/>
              </a:spcAft>
              <a:buSzPts val="1800"/>
              <a:buFont typeface="Arial"/>
              <a:buAutoNum type="arabicPeriod"/>
              <a:defRPr/>
            </a:pPr>
            <a:r>
              <a:rPr lang="en-US" sz="1600"/>
              <a:t>Each router receives and saves the most recently received </a:t>
            </a:r>
            <a:r>
              <a:rPr lang="en-US" sz="1600" i="1">
                <a:solidFill>
                  <a:srgbClr val="660066"/>
                </a:solidFill>
              </a:rPr>
              <a:t>distance vector</a:t>
            </a:r>
            <a:r>
              <a:rPr lang="en-US" sz="1600"/>
              <a:t> from each of its neighbors.</a:t>
            </a:r>
            <a:endParaRPr/>
          </a:p>
          <a:p>
            <a:pPr marL="609600" lvl="0" indent="-609600" algn="l">
              <a:lnSpc>
                <a:spcPct val="90000"/>
              </a:lnSpc>
              <a:spcBef>
                <a:spcPts val="1000"/>
              </a:spcBef>
              <a:spcAft>
                <a:spcPts val="0"/>
              </a:spcAft>
              <a:buSzPts val="1800"/>
              <a:buFont typeface="Arial"/>
              <a:buAutoNum type="arabicPeriod"/>
              <a:defRPr/>
            </a:pPr>
            <a:r>
              <a:rPr lang="en-US" sz="1600"/>
              <a:t>A router </a:t>
            </a:r>
            <a:r>
              <a:rPr lang="en-US" sz="1600" b="1" u="sng"/>
              <a:t>recalculates</a:t>
            </a:r>
            <a:r>
              <a:rPr lang="en-US" sz="1600"/>
              <a:t> its distance vector when:</a:t>
            </a:r>
            <a:endParaRPr/>
          </a:p>
          <a:p>
            <a:pPr marL="990600" lvl="1" indent="-533400" algn="l">
              <a:lnSpc>
                <a:spcPct val="90000"/>
              </a:lnSpc>
              <a:spcBef>
                <a:spcPts val="500"/>
              </a:spcBef>
              <a:spcAft>
                <a:spcPts val="0"/>
              </a:spcAft>
              <a:buSzPts val="1800"/>
              <a:buFont typeface="Arial"/>
              <a:buAutoNum type="alphaLcPeriod"/>
              <a:defRPr/>
            </a:pPr>
            <a:r>
              <a:rPr lang="en-US" sz="1600"/>
              <a:t>It receives a </a:t>
            </a:r>
            <a:r>
              <a:rPr lang="en-US" sz="1600" i="1">
                <a:solidFill>
                  <a:srgbClr val="660066"/>
                </a:solidFill>
              </a:rPr>
              <a:t>distance vector</a:t>
            </a:r>
            <a:r>
              <a:rPr lang="en-US" sz="1600"/>
              <a:t> from a neighbor containing </a:t>
            </a:r>
            <a:r>
              <a:rPr lang="en-US" sz="1600" u="sng"/>
              <a:t>different information </a:t>
            </a:r>
            <a:r>
              <a:rPr lang="en-US" sz="1600"/>
              <a:t>than before.</a:t>
            </a:r>
            <a:endParaRPr/>
          </a:p>
          <a:p>
            <a:pPr marL="990600" lvl="1" indent="-533400" algn="l">
              <a:lnSpc>
                <a:spcPct val="90000"/>
              </a:lnSpc>
              <a:spcBef>
                <a:spcPts val="500"/>
              </a:spcBef>
              <a:spcAft>
                <a:spcPts val="0"/>
              </a:spcAft>
              <a:buSzPts val="1800"/>
              <a:buFont typeface="Arial"/>
              <a:buAutoNum type="alphaLcPeriod"/>
              <a:defRPr/>
            </a:pPr>
            <a:r>
              <a:rPr lang="en-US" sz="1600"/>
              <a:t>It discovers that a link to a </a:t>
            </a:r>
            <a:r>
              <a:rPr lang="en-US" sz="1600" u="sng"/>
              <a:t>neighbor has gone down </a:t>
            </a:r>
            <a:r>
              <a:rPr lang="en-US" sz="1600"/>
              <a:t>(i.e., a topology change).</a:t>
            </a:r>
            <a:endParaRPr/>
          </a:p>
          <a:p>
            <a:pPr marL="716280" lvl="0" indent="-533400" algn="l">
              <a:lnSpc>
                <a:spcPct val="90000"/>
              </a:lnSpc>
              <a:spcBef>
                <a:spcPts val="1000"/>
              </a:spcBef>
              <a:spcAft>
                <a:spcPts val="0"/>
              </a:spcAft>
              <a:buSzPts val="1800"/>
              <a:buFont typeface="Noto Sans Symbols"/>
              <a:buNone/>
              <a:defRPr/>
            </a:pPr>
            <a:r>
              <a:rPr lang="en-US" sz="1600"/>
              <a:t>The DV calculation is based on minimizing the cost to each destination.</a:t>
            </a:r>
            <a:endParaRPr/>
          </a:p>
          <a:p>
            <a:pPr marL="716280" lvl="0" indent="-533400" algn="l">
              <a:lnSpc>
                <a:spcPct val="90000"/>
              </a:lnSpc>
              <a:spcBef>
                <a:spcPts val="1000"/>
              </a:spcBef>
              <a:spcAft>
                <a:spcPts val="0"/>
              </a:spcAft>
              <a:buSzPts val="1800"/>
              <a:buFont typeface="Noto Sans Symbols"/>
              <a:buNone/>
              <a:defRPr/>
            </a:pPr>
            <a:r>
              <a:rPr lang="en-US" sz="1600"/>
              <a:t>The distance vector routing algorithm is sometimes called by other names, the </a:t>
            </a:r>
            <a:r>
              <a:rPr lang="en-US" sz="1600" b="1"/>
              <a:t>distributed Bellman-Ford </a:t>
            </a:r>
            <a:r>
              <a:rPr lang="en-US" sz="1600"/>
              <a:t>routing algorithm and the </a:t>
            </a:r>
            <a:r>
              <a:rPr lang="en-US" sz="1600" b="1"/>
              <a:t>Ford-Fulkerson algorithm.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6" name="Google Shape;246;p61"/>
          <p:cNvSpPr txBox="1">
            <a:spLocks noGrp="1"/>
          </p:cNvSpPr>
          <p:nvPr>
            <p:ph type="title"/>
          </p:nvPr>
        </p:nvSpPr>
        <p:spPr bwMode="auto">
          <a:xfrm>
            <a:off x="1866122" y="112713"/>
            <a:ext cx="4245429" cy="625475"/>
          </a:xfrm>
          <a:prstGeom prst="rect">
            <a:avLst/>
          </a:prstGeom>
          <a:noFill/>
          <a:ln>
            <a:noFill/>
          </a:ln>
        </p:spPr>
        <p:txBody>
          <a:bodyPr spcFirstLastPara="1" wrap="square" lIns="0" tIns="0" rIns="0" bIns="0" anchor="ctr" anchorCtr="0">
            <a:normAutofit/>
          </a:bodyPr>
          <a:lstStyle/>
          <a:p>
            <a:pPr marL="0" lvl="0" indent="0" algn="l">
              <a:lnSpc>
                <a:spcPct val="90000"/>
              </a:lnSpc>
              <a:spcBef>
                <a:spcPts val="0"/>
              </a:spcBef>
              <a:spcAft>
                <a:spcPts val="0"/>
              </a:spcAft>
              <a:buSzPts val="1800"/>
              <a:buNone/>
              <a:defRPr/>
            </a:pPr>
            <a:r>
              <a:rPr lang="en-US"/>
              <a:t>Distance Vector Routing</a:t>
            </a:r>
            <a:endParaRPr/>
          </a:p>
        </p:txBody>
      </p:sp>
      <p:sp>
        <p:nvSpPr>
          <p:cNvPr id="247" name="Google Shape;247;p61"/>
          <p:cNvSpPr txBox="1">
            <a:spLocks noGrp="1"/>
          </p:cNvSpPr>
          <p:nvPr>
            <p:ph type="body" idx="1"/>
          </p:nvPr>
        </p:nvSpPr>
        <p:spPr bwMode="auto">
          <a:xfrm>
            <a:off x="711200" y="5715000"/>
            <a:ext cx="8432800" cy="838200"/>
          </a:xfrm>
          <a:prstGeom prst="rect">
            <a:avLst/>
          </a:prstGeom>
          <a:noFill/>
          <a:ln>
            <a:noFill/>
          </a:ln>
        </p:spPr>
        <p:txBody>
          <a:bodyPr spcFirstLastPara="1" wrap="square" lIns="0" tIns="0" rIns="0" bIns="0" anchor="t" anchorCtr="0">
            <a:normAutofit/>
          </a:bodyPr>
          <a:lstStyle/>
          <a:p>
            <a:pPr marL="457200" lvl="0" indent="-342900" algn="l">
              <a:lnSpc>
                <a:spcPct val="90000"/>
              </a:lnSpc>
              <a:spcBef>
                <a:spcPts val="1000"/>
              </a:spcBef>
              <a:spcAft>
                <a:spcPts val="0"/>
              </a:spcAft>
              <a:buSzPts val="1800"/>
              <a:buFont typeface="Arial"/>
              <a:buNone/>
              <a:defRPr/>
            </a:pPr>
            <a:r>
              <a:rPr lang="en-US">
                <a:solidFill>
                  <a:schemeClr val="accent2"/>
                </a:solidFill>
              </a:rPr>
              <a:t>(a)</a:t>
            </a:r>
            <a:r>
              <a:rPr lang="en-US"/>
              <a:t> A subnet. </a:t>
            </a:r>
            <a:r>
              <a:rPr lang="en-US">
                <a:solidFill>
                  <a:schemeClr val="accent2"/>
                </a:solidFill>
              </a:rPr>
              <a:t>(b)</a:t>
            </a:r>
            <a:r>
              <a:rPr lang="en-US"/>
              <a:t> Input from A, I, H, K, and the new </a:t>
            </a:r>
            <a:endParaRPr/>
          </a:p>
          <a:p>
            <a:pPr marL="457200" lvl="0" indent="-342900" algn="l">
              <a:lnSpc>
                <a:spcPct val="90000"/>
              </a:lnSpc>
              <a:spcBef>
                <a:spcPts val="1000"/>
              </a:spcBef>
              <a:spcAft>
                <a:spcPts val="0"/>
              </a:spcAft>
              <a:buSzPts val="1800"/>
              <a:buFont typeface="Arial"/>
              <a:buNone/>
              <a:defRPr/>
            </a:pPr>
            <a:r>
              <a:rPr lang="en-US"/>
              <a:t>routing table for J.</a:t>
            </a:r>
            <a:endParaRPr/>
          </a:p>
        </p:txBody>
      </p:sp>
      <p:pic>
        <p:nvPicPr>
          <p:cNvPr id="248" name="Google Shape;248;p61" descr="5-09"/>
          <p:cNvPicPr/>
          <p:nvPr/>
        </p:nvPicPr>
        <p:blipFill>
          <a:blip r:embed="rId2">
            <a:alphaModFix/>
          </a:blip>
          <a:stretch/>
        </p:blipFill>
        <p:spPr bwMode="auto">
          <a:xfrm>
            <a:off x="668337" y="982663"/>
            <a:ext cx="7643812" cy="44878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3" name="Google Shape;253;p62"/>
          <p:cNvSpPr txBox="1">
            <a:spLocks noGrp="1"/>
          </p:cNvSpPr>
          <p:nvPr>
            <p:ph type="body" idx="1"/>
          </p:nvPr>
        </p:nvSpPr>
        <p:spPr bwMode="auto">
          <a:xfrm>
            <a:off x="409575" y="1082351"/>
            <a:ext cx="7772400" cy="5072387"/>
          </a:xfrm>
          <a:prstGeom prst="rect">
            <a:avLst/>
          </a:prstGeom>
          <a:noFill/>
          <a:ln>
            <a:noFill/>
          </a:ln>
        </p:spPr>
        <p:txBody>
          <a:bodyPr spcFirstLastPara="1" wrap="square" lIns="0" tIns="0" rIns="0" bIns="0" anchor="t" anchorCtr="0">
            <a:noAutofit/>
          </a:bodyPr>
          <a:lstStyle/>
          <a:p>
            <a:pPr marL="457200" lvl="0" indent="-342900" algn="l">
              <a:lnSpc>
                <a:spcPct val="90000"/>
              </a:lnSpc>
              <a:spcBef>
                <a:spcPts val="1000"/>
              </a:spcBef>
              <a:spcAft>
                <a:spcPts val="0"/>
              </a:spcAft>
              <a:buSzPts val="1800"/>
              <a:buChar char="•"/>
              <a:defRPr/>
            </a:pPr>
            <a:r>
              <a:rPr lang="en-US" sz="2100">
                <a:latin typeface="Times New Roman"/>
                <a:ea typeface="Times New Roman"/>
                <a:cs typeface="Times New Roman"/>
              </a:rPr>
              <a:t>Drawback of Distance Vector Routing:</a:t>
            </a:r>
            <a:endParaRPr/>
          </a:p>
          <a:p>
            <a:pPr marL="914400" lvl="1" indent="-342900" algn="l">
              <a:lnSpc>
                <a:spcPct val="90000"/>
              </a:lnSpc>
              <a:spcBef>
                <a:spcPts val="500"/>
              </a:spcBef>
              <a:spcAft>
                <a:spcPts val="0"/>
              </a:spcAft>
              <a:buSzPts val="1800"/>
              <a:buChar char="•"/>
              <a:defRPr/>
            </a:pPr>
            <a:r>
              <a:rPr lang="en-US" sz="2100">
                <a:solidFill>
                  <a:srgbClr val="FF0000"/>
                </a:solidFill>
                <a:latin typeface="Times New Roman"/>
                <a:ea typeface="Times New Roman"/>
                <a:cs typeface="Times New Roman"/>
              </a:rPr>
              <a:t>Count to Infinity Problem: </a:t>
            </a:r>
            <a:endParaRPr/>
          </a:p>
          <a:p>
            <a:pPr marL="1371600" lvl="2" indent="-342900" algn="l">
              <a:lnSpc>
                <a:spcPct val="90000"/>
              </a:lnSpc>
              <a:spcBef>
                <a:spcPts val="500"/>
              </a:spcBef>
              <a:spcAft>
                <a:spcPts val="0"/>
              </a:spcAft>
              <a:buSzPts val="1800"/>
              <a:buChar char="•"/>
              <a:defRPr/>
            </a:pPr>
            <a:r>
              <a:rPr lang="en-US" sz="2100">
                <a:latin typeface="Times New Roman"/>
                <a:ea typeface="Times New Roman"/>
                <a:cs typeface="Times New Roman"/>
              </a:rPr>
              <a:t>It reacts rapidly to good news,</a:t>
            </a:r>
            <a:endParaRPr/>
          </a:p>
          <a:p>
            <a:pPr marL="1371600" lvl="2" indent="-342900" algn="l">
              <a:lnSpc>
                <a:spcPct val="90000"/>
              </a:lnSpc>
              <a:spcBef>
                <a:spcPts val="500"/>
              </a:spcBef>
              <a:spcAft>
                <a:spcPts val="0"/>
              </a:spcAft>
              <a:buSzPts val="1800"/>
              <a:buChar char="•"/>
              <a:defRPr/>
            </a:pPr>
            <a:r>
              <a:rPr lang="en-US" sz="2100">
                <a:latin typeface="Times New Roman"/>
                <a:ea typeface="Times New Roman"/>
                <a:cs typeface="Times New Roman"/>
              </a:rPr>
              <a:t>But, leisurely to bad news.</a:t>
            </a:r>
            <a:endParaRPr/>
          </a:p>
          <a:p>
            <a:pPr marL="1371600" lvl="2" indent="-342900" algn="l">
              <a:lnSpc>
                <a:spcPct val="90000"/>
              </a:lnSpc>
              <a:spcBef>
                <a:spcPts val="500"/>
              </a:spcBef>
              <a:spcAft>
                <a:spcPts val="0"/>
              </a:spcAft>
              <a:buSzPts val="1800"/>
              <a:buChar char="•"/>
              <a:defRPr/>
            </a:pPr>
            <a:r>
              <a:rPr lang="en-US" sz="2100">
                <a:latin typeface="Times New Roman"/>
                <a:ea typeface="Times New Roman"/>
                <a:cs typeface="Times New Roman"/>
              </a:rPr>
              <a:t>Updates value fast when neighbor is down, but not when neighbor is again up. How?</a:t>
            </a:r>
            <a:endParaRPr/>
          </a:p>
          <a:p>
            <a:pPr marL="1371600" lvl="2" indent="-342900" algn="l">
              <a:lnSpc>
                <a:spcPct val="90000"/>
              </a:lnSpc>
              <a:spcBef>
                <a:spcPts val="500"/>
              </a:spcBef>
              <a:spcAft>
                <a:spcPts val="0"/>
              </a:spcAft>
              <a:buSzPts val="1800"/>
              <a:buChar char="•"/>
              <a:defRPr/>
            </a:pPr>
            <a:r>
              <a:rPr lang="en-US" sz="2100">
                <a:latin typeface="Times New Roman"/>
                <a:ea typeface="Times New Roman"/>
                <a:cs typeface="Times New Roman"/>
              </a:rPr>
              <a:t>Lie to neighbour about distance </a:t>
            </a:r>
            <a:br>
              <a:rPr lang="en-US" sz="2100">
                <a:latin typeface="Times New Roman"/>
                <a:ea typeface="Times New Roman"/>
                <a:cs typeface="Times New Roman"/>
              </a:rPr>
            </a:br>
            <a:r>
              <a:rPr lang="en-US" sz="2100">
                <a:latin typeface="Times New Roman"/>
                <a:ea typeface="Times New Roman"/>
                <a:cs typeface="Times New Roman"/>
              </a:rPr>
              <a:t>if routing via neighbour</a:t>
            </a:r>
            <a:endParaRPr/>
          </a:p>
          <a:p>
            <a:pPr marL="1371600" lvl="2" indent="-342900" algn="l">
              <a:lnSpc>
                <a:spcPct val="90000"/>
              </a:lnSpc>
              <a:spcBef>
                <a:spcPts val="500"/>
              </a:spcBef>
              <a:spcAft>
                <a:spcPts val="0"/>
              </a:spcAft>
              <a:buSzPts val="1800"/>
              <a:buChar char="•"/>
              <a:defRPr/>
            </a:pPr>
            <a:r>
              <a:rPr lang="en-US" sz="2100">
                <a:latin typeface="Times New Roman"/>
                <a:ea typeface="Times New Roman"/>
                <a:cs typeface="Times New Roman"/>
              </a:rPr>
              <a:t>The core of the problem is that when X tells Y that it has a path somewhere, Y has no way of knowing whether it itself is on the path? This is how problem is created.</a:t>
            </a:r>
            <a:endParaRPr/>
          </a:p>
          <a:p>
            <a:pPr marL="914400" lvl="1" indent="-342900" algn="l">
              <a:lnSpc>
                <a:spcPct val="90000"/>
              </a:lnSpc>
              <a:spcBef>
                <a:spcPts val="500"/>
              </a:spcBef>
              <a:spcAft>
                <a:spcPts val="0"/>
              </a:spcAft>
              <a:buSzPts val="1800"/>
              <a:buChar char="•"/>
              <a:defRPr/>
            </a:pPr>
            <a:r>
              <a:rPr lang="en-US" sz="2100">
                <a:latin typeface="Times New Roman"/>
                <a:ea typeface="Times New Roman"/>
                <a:cs typeface="Times New Roman"/>
              </a:rPr>
              <a:t>It does not take bandwidth into account.</a:t>
            </a:r>
            <a:endParaRPr/>
          </a:p>
          <a:p>
            <a:pPr marL="914400" lvl="1" indent="-342900" algn="l">
              <a:lnSpc>
                <a:spcPct val="90000"/>
              </a:lnSpc>
              <a:spcBef>
                <a:spcPts val="500"/>
              </a:spcBef>
              <a:spcAft>
                <a:spcPts val="0"/>
              </a:spcAft>
              <a:buSzPts val="1800"/>
              <a:buChar char="•"/>
              <a:defRPr/>
            </a:pPr>
            <a:r>
              <a:rPr lang="en-US" sz="2100">
                <a:latin typeface="Times New Roman"/>
                <a:ea typeface="Times New Roman"/>
                <a:cs typeface="Times New Roman"/>
              </a:rPr>
              <a:t>Take too long to converge changes in one node to all other nodes.</a:t>
            </a:r>
            <a:endParaRPr/>
          </a:p>
          <a:p>
            <a:pPr marL="457200" lvl="0" indent="-342900" algn="l">
              <a:lnSpc>
                <a:spcPct val="90000"/>
              </a:lnSpc>
              <a:spcBef>
                <a:spcPts val="1000"/>
              </a:spcBef>
              <a:spcAft>
                <a:spcPts val="0"/>
              </a:spcAft>
              <a:buSzPts val="1800"/>
              <a:buChar char="•"/>
              <a:defRPr/>
            </a:pPr>
            <a:r>
              <a:rPr lang="en-US" sz="2100">
                <a:latin typeface="Times New Roman"/>
                <a:ea typeface="Times New Roman"/>
                <a:cs typeface="Times New Roman"/>
              </a:rPr>
              <a:t>Solution?</a:t>
            </a:r>
            <a:endParaRPr/>
          </a:p>
          <a:p>
            <a:pPr marL="457200" lvl="0" indent="-342900" algn="l">
              <a:lnSpc>
                <a:spcPct val="90000"/>
              </a:lnSpc>
              <a:spcBef>
                <a:spcPts val="1000"/>
              </a:spcBef>
              <a:spcAft>
                <a:spcPts val="0"/>
              </a:spcAft>
              <a:buSzPts val="1800"/>
              <a:buChar char="•"/>
              <a:defRPr/>
            </a:pPr>
            <a:r>
              <a:rPr lang="en-US" sz="2100">
                <a:latin typeface="Times New Roman"/>
                <a:ea typeface="Times New Roman"/>
                <a:cs typeface="Times New Roman"/>
              </a:rPr>
              <a:t>Link State Routing.</a:t>
            </a:r>
            <a:endParaRPr/>
          </a:p>
        </p:txBody>
      </p:sp>
      <p:sp>
        <p:nvSpPr>
          <p:cNvPr id="254" name="Google Shape;254;p62"/>
          <p:cNvSpPr txBox="1"/>
          <p:nvPr/>
        </p:nvSpPr>
        <p:spPr bwMode="auto">
          <a:xfrm>
            <a:off x="755779" y="180041"/>
            <a:ext cx="5704165"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rgbClr val="000000"/>
                </a:solidFill>
                <a:latin typeface="Times New Roman"/>
                <a:ea typeface="Times New Roman"/>
                <a:cs typeface="Times New Roman"/>
              </a:rPr>
              <a:t>Drawback of Distance Vector Routing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0" name="Google Shape;260;p63"/>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261" name="Google Shape;261;p63"/>
          <p:cNvSpPr txBox="1"/>
          <p:nvPr/>
        </p:nvSpPr>
        <p:spPr bwMode="auto">
          <a:xfrm>
            <a:off x="1508448" y="238780"/>
            <a:ext cx="4476264" cy="51847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800" b="0" i="0" u="none" strike="noStrike" cap="none">
                <a:solidFill>
                  <a:schemeClr val="dk1"/>
                </a:solidFill>
                <a:latin typeface="Times New Roman"/>
                <a:ea typeface="Times New Roman"/>
                <a:cs typeface="Times New Roman"/>
              </a:rPr>
              <a:t>Distance vector routing tables</a:t>
            </a:r>
            <a:endParaRPr/>
          </a:p>
        </p:txBody>
      </p:sp>
      <p:pic>
        <p:nvPicPr>
          <p:cNvPr id="262" name="Google Shape;262;p63"/>
          <p:cNvPicPr/>
          <p:nvPr/>
        </p:nvPicPr>
        <p:blipFill>
          <a:blip r:embed="rId2">
            <a:alphaModFix/>
          </a:blip>
          <a:stretch/>
        </p:blipFill>
        <p:spPr bwMode="auto">
          <a:xfrm>
            <a:off x="465138" y="1447800"/>
            <a:ext cx="8145462" cy="44037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8" name="Google Shape;268;p64"/>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269" name="Google Shape;269;p64"/>
          <p:cNvSpPr txBox="1"/>
          <p:nvPr/>
        </p:nvSpPr>
        <p:spPr bwMode="auto">
          <a:xfrm>
            <a:off x="332790" y="147933"/>
            <a:ext cx="6088885" cy="457519"/>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None/>
              <a:defRPr/>
            </a:pPr>
            <a:r>
              <a:rPr lang="en-US" sz="2400" b="0" i="0" u="none" strike="noStrike" cap="none">
                <a:solidFill>
                  <a:schemeClr val="dk1"/>
                </a:solidFill>
                <a:latin typeface="Times New Roman"/>
                <a:ea typeface="Times New Roman"/>
                <a:cs typeface="Times New Roman"/>
              </a:rPr>
              <a:t>Initialization of tables in distance vector routing</a:t>
            </a:r>
            <a:endParaRPr/>
          </a:p>
        </p:txBody>
      </p:sp>
      <p:pic>
        <p:nvPicPr>
          <p:cNvPr id="270" name="Google Shape;270;p64"/>
          <p:cNvPicPr/>
          <p:nvPr/>
        </p:nvPicPr>
        <p:blipFill>
          <a:blip r:embed="rId2">
            <a:alphaModFix/>
          </a:blip>
          <a:stretch/>
        </p:blipFill>
        <p:spPr bwMode="auto">
          <a:xfrm>
            <a:off x="465138" y="1463675"/>
            <a:ext cx="8145462" cy="44037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 name="Google Shape;276;p65"/>
          <p:cNvSpPr txBox="1">
            <a:spLocks noGrp="1"/>
          </p:cNvSpPr>
          <p:nvPr>
            <p:ph type="sldNum" idx="12"/>
          </p:nvPr>
        </p:nvSpPr>
        <p:spPr bwMode="auto">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None/>
              <a:defRPr/>
            </a:pPr>
            <a:r>
              <a:rPr lang="en-US" sz="2000" b="1" i="0" u="none" strike="noStrike" cap="none">
                <a:solidFill>
                  <a:schemeClr val="dk2"/>
                </a:solidFill>
                <a:latin typeface="Arial"/>
                <a:ea typeface="Arial"/>
                <a:cs typeface="Arial"/>
              </a:rPr>
              <a:t> </a:t>
            </a:r>
            <a:endParaRPr/>
          </a:p>
        </p:txBody>
      </p:sp>
      <p:sp>
        <p:nvSpPr>
          <p:cNvPr id="277" name="Google Shape;277;p65"/>
          <p:cNvSpPr/>
          <p:nvPr/>
        </p:nvSpPr>
        <p:spPr bwMode="auto">
          <a:xfrm>
            <a:off x="533399" y="2059278"/>
            <a:ext cx="8077559" cy="204247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a:lnSpc>
                <a:spcPct val="100000"/>
              </a:lnSpc>
              <a:spcBef>
                <a:spcPts val="0"/>
              </a:spcBef>
              <a:spcAft>
                <a:spcPts val="0"/>
              </a:spcAft>
              <a:buNone/>
              <a:defRPr/>
            </a:pPr>
            <a:r>
              <a:rPr lang="en-US" sz="3200" b="1" i="0" u="none" strike="noStrike" cap="none">
                <a:solidFill>
                  <a:schemeClr val="dk1"/>
                </a:solidFill>
                <a:latin typeface="Arial"/>
                <a:ea typeface="Arial"/>
                <a:cs typeface="Arial"/>
              </a:rPr>
              <a:t>In distance vector routing, each node shares its routing table with its</a:t>
            </a:r>
            <a:endParaRPr/>
          </a:p>
          <a:p>
            <a:pPr marL="0" marR="0" lvl="0" indent="0" algn="ctr">
              <a:lnSpc>
                <a:spcPct val="100000"/>
              </a:lnSpc>
              <a:spcBef>
                <a:spcPts val="0"/>
              </a:spcBef>
              <a:spcAft>
                <a:spcPts val="0"/>
              </a:spcAft>
              <a:buNone/>
              <a:defRPr/>
            </a:pPr>
            <a:r>
              <a:rPr lang="en-US" sz="3200" b="1" i="0" u="none" strike="noStrike" cap="none">
                <a:solidFill>
                  <a:schemeClr val="dk1"/>
                </a:solidFill>
                <a:latin typeface="Arial"/>
                <a:ea typeface="Arial"/>
                <a:cs typeface="Arial"/>
              </a:rPr>
              <a:t>immediate neighbors periodically and when there is a change.</a:t>
            </a:r>
            <a:endParaRPr/>
          </a:p>
        </p:txBody>
      </p:sp>
      <p:grpSp>
        <p:nvGrpSpPr>
          <p:cNvPr id="278" name="Google Shape;278;p65"/>
          <p:cNvGrpSpPr/>
          <p:nvPr/>
        </p:nvGrpSpPr>
        <p:grpSpPr bwMode="auto">
          <a:xfrm>
            <a:off x="2939144" y="173831"/>
            <a:ext cx="1632854" cy="566737"/>
            <a:chOff x="0" y="0"/>
            <a:chExt cx="1632854" cy="566737"/>
          </a:xfrm>
        </p:grpSpPr>
        <p:pic>
          <p:nvPicPr>
            <p:cNvPr id="279" name="Google Shape;279;p65"/>
            <p:cNvPicPr/>
            <p:nvPr/>
          </p:nvPicPr>
          <p:blipFill>
            <a:blip r:embed="rId2">
              <a:alphaModFix/>
            </a:blip>
            <a:stretch/>
          </p:blipFill>
          <p:spPr bwMode="auto">
            <a:xfrm>
              <a:off x="0" y="0"/>
              <a:ext cx="1632854" cy="566737"/>
            </a:xfrm>
            <a:prstGeom prst="rect">
              <a:avLst/>
            </a:prstGeom>
            <a:noFill/>
            <a:ln>
              <a:noFill/>
            </a:ln>
          </p:spPr>
        </p:pic>
        <p:sp>
          <p:nvSpPr>
            <p:cNvPr id="280" name="Google Shape;280;p65"/>
            <p:cNvSpPr txBox="1"/>
            <p:nvPr/>
          </p:nvSpPr>
          <p:spPr bwMode="auto">
            <a:xfrm>
              <a:off x="374195" y="0"/>
              <a:ext cx="882555" cy="518479"/>
            </a:xfrm>
            <a:prstGeom prst="rect">
              <a:avLst/>
            </a:prstGeom>
            <a:noFill/>
            <a:ln>
              <a:noFill/>
            </a:ln>
          </p:spPr>
          <p:txBody>
            <a:bodyPr spcFirstLastPara="1" wrap="square" lIns="91425" tIns="45700" rIns="91425" bIns="45700" anchor="t" anchorCtr="0">
              <a:spAutoFit/>
            </a:bodyPr>
            <a:lstStyle/>
            <a:p>
              <a:pPr marL="0" marR="0" lvl="0" indent="0" algn="ctr">
                <a:lnSpc>
                  <a:spcPct val="100000"/>
                </a:lnSpc>
                <a:spcBef>
                  <a:spcPts val="0"/>
                </a:spcBef>
                <a:spcAft>
                  <a:spcPts val="0"/>
                </a:spcAft>
                <a:buNone/>
                <a:defRPr/>
              </a:pPr>
              <a:r>
                <a:rPr lang="en-US" sz="2800" b="1" i="1" u="none" strike="noStrike" cap="none">
                  <a:solidFill>
                    <a:schemeClr val="dk1"/>
                  </a:solidFill>
                  <a:latin typeface="Times New Roman"/>
                  <a:ea typeface="Times New Roman"/>
                  <a:cs typeface="Times New Roman"/>
                </a:rPr>
                <a:t>Note</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ONLYOFFICE/7.4.1.36</Application>
  <DocSecurity>0</DocSecurity>
  <PresentationFormat>On-screen Show (4:3)</PresentationFormat>
  <Paragraphs>0</Paragraphs>
  <Slides>25</Slides>
  <Notes>25</Notes>
  <HiddenSlides>0</HiddenSlides>
  <MMClips>2</MMClips>
  <ScaleCrop>0</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ABC</dc:creator>
  <cp:keywords/>
  <dc:description/>
  <dc:identifier/>
  <dc:language/>
  <cp:lastModifiedBy/>
  <cp:revision>5</cp:revision>
  <dcterms:created xsi:type="dcterms:W3CDTF">2010-04-09T07:36:15Z</dcterms:created>
  <dcterms:modified xsi:type="dcterms:W3CDTF">2023-08-22T04:01:28Z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