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en-US"/>
              <a:t>Version, Priority, </a:t>
            </a: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1797049" y="2291401"/>
            <a:ext cx="4089399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982135" y="1839834"/>
            <a:ext cx="3008840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4925273" y="4629133"/>
            <a:ext cx="404664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291890" y="6100774"/>
            <a:ext cx="3726390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1574799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491879" y="2708919"/>
            <a:ext cx="5040559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3446874" y="1808820"/>
            <a:ext cx="5040559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9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1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1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199" y="1600201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7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2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49" y="273051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2" y="143510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3732529" y="2"/>
            <a:ext cx="229361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18509" y="1"/>
            <a:ext cx="1049654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228092" y="1"/>
            <a:ext cx="2879724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en-US"/>
              <a:t>9/11/2023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51"/>
            <a:ext cx="2895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95300" y="876299"/>
            <a:ext cx="8153399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914400" marR="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L="2286000" marR="0" lvl="4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ctr">
              <a:spcBef>
                <a:spcPts val="400"/>
              </a:spcBef>
              <a:buFont typeface="Arial"/>
              <a:buNone/>
              <a:defRPr/>
            </a:pPr>
            <a:r>
              <a:rPr lang="en-IN" b="1">
                <a:latin typeface="Times New Roman"/>
                <a:cs typeface="Times New Roman"/>
              </a:rPr>
              <a:t>Computer Networks </a:t>
            </a:r>
            <a:endParaRPr/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endParaRPr lang="en-IN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r>
              <a:rPr lang="en-US" sz="3600" b="1">
                <a:solidFill>
                  <a:schemeClr val="tx1"/>
                </a:solidFill>
                <a:latin typeface="Times New Roman"/>
                <a:cs typeface="Times New Roman"/>
              </a:rPr>
              <a:t>ICMP, IGMP, IPv6, Transition from IPv4 to IPv6</a:t>
            </a:r>
            <a:endParaRPr lang="en-IN" sz="3600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endParaRPr/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endParaRPr lang="en-IN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endParaRPr lang="en-IN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400"/>
              </a:spcBef>
              <a:buFont typeface="Arial"/>
              <a:buNone/>
              <a:defRPr/>
            </a:pPr>
            <a:endParaRPr lang="en-IN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Types of IP protocol communication</a:t>
            </a:r>
            <a:endParaRPr sz="2800" dirty="0"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84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 sz="2000" dirty="0"/>
              <a:t>The IP protocol can be involved in two types of communication: unicasting and multicasting.</a:t>
            </a:r>
            <a:endParaRPr sz="2000" dirty="0"/>
          </a:p>
          <a:p>
            <a:pPr marL="342900" lvl="0" indent="-34290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 sz="2000" b="1" dirty="0"/>
              <a:t>Unicasting</a:t>
            </a:r>
            <a:r>
              <a:rPr lang="en-US" sz="2000" dirty="0"/>
              <a:t> is the communication between one sender and one receiver.</a:t>
            </a:r>
            <a:endParaRPr sz="2000" dirty="0"/>
          </a:p>
          <a:p>
            <a:pPr marL="742950" lvl="1" indent="-28575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pPr>
            <a:r>
              <a:rPr lang="en-US" sz="2000" dirty="0"/>
              <a:t>It is a </a:t>
            </a:r>
            <a:r>
              <a:rPr lang="en-US" sz="2000" b="1" dirty="0"/>
              <a:t>one-to-one</a:t>
            </a:r>
            <a:r>
              <a:rPr lang="en-US" sz="2000" dirty="0"/>
              <a:t> communication. </a:t>
            </a:r>
            <a:endParaRPr sz="2000" dirty="0"/>
          </a:p>
          <a:p>
            <a:pPr marL="342900" lvl="0" indent="-34290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 sz="2000" dirty="0"/>
              <a:t>However, some processes sometimes need to send the same message to a large number of receivers simultaneously. This is called </a:t>
            </a:r>
            <a:r>
              <a:rPr lang="en-US" sz="2000" b="1" dirty="0"/>
              <a:t>multicasting,</a:t>
            </a:r>
            <a:r>
              <a:rPr lang="en-US" sz="2000" dirty="0"/>
              <a:t> </a:t>
            </a:r>
            <a:endParaRPr sz="2000" dirty="0"/>
          </a:p>
          <a:p>
            <a:pPr marL="742950" lvl="1" indent="-28575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pPr>
            <a:r>
              <a:rPr lang="en-US" sz="2000" dirty="0"/>
              <a:t>which is a </a:t>
            </a:r>
            <a:r>
              <a:rPr lang="en-US" sz="2000" b="1" dirty="0"/>
              <a:t>one-to-many</a:t>
            </a:r>
            <a:r>
              <a:rPr lang="en-US" sz="2000" dirty="0"/>
              <a:t> communication. </a:t>
            </a:r>
            <a:endParaRPr sz="2000" dirty="0"/>
          </a:p>
          <a:p>
            <a:pPr marL="342900" lvl="0" indent="-34290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 sz="2000" dirty="0"/>
              <a:t>Multicasting has many applications. For example, multiple stockbrokers can simultaneously be informed of changes in a stock price, or travel agents can be informed of a plane cancellation. Some other applications include distance learning and video-on-demand.</a:t>
            </a:r>
            <a:endParaRPr sz="2000" dirty="0"/>
          </a:p>
        </p:txBody>
      </p:sp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IGMP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The Internet Group Management Protocol (IGMP) is one of the necessary, but not sufficient, protocols that is involved in multicasting.</a:t>
            </a:r>
            <a:endParaRPr/>
          </a:p>
          <a:p>
            <a:pPr marL="342900" lvl="0" indent="-34290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IGMP is a companion to the IP protocol.</a:t>
            </a:r>
            <a:endParaRPr/>
          </a:p>
          <a:p>
            <a:pPr marL="342900" lvl="0" indent="-34290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>
                <a:latin typeface="Times New Roman"/>
              </a:rPr>
              <a:t>IGMP is a group management protocol. It helps a multicast router create and update a list of loyal members related to each router interface.</a:t>
            </a:r>
            <a:endParaRPr/>
          </a:p>
          <a:p>
            <a:pPr marL="0" lvl="0" indent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br>
              <a:rPr lang="en-US"/>
            </a:b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91343" y="4021932"/>
            <a:ext cx="7961313" cy="1403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 bwMode="auto">
          <a:xfrm>
            <a:off x="3369499" y="5791297"/>
            <a:ext cx="3996161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5 IGMP Message Format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IGMP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 bwMode="auto">
          <a:xfrm>
            <a:off x="394740" y="83819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IGMP has three types of messages: the query, the membership report, and the leave report. There are two types of query messages, general and special.</a:t>
            </a:r>
            <a:endParaRPr/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80193" y="2875059"/>
            <a:ext cx="8583612" cy="29162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 bwMode="auto">
          <a:xfrm>
            <a:off x="3369501" y="5791297"/>
            <a:ext cx="3432492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6 IGMP Message Types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Query Messages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35" name="Google Shape;135;p10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457200" y="2823123"/>
            <a:ext cx="8229600" cy="1622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3369501" y="5490672"/>
            <a:ext cx="3432492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7 IGMP Query Message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IPv6 address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44" name="Google Shape;144;p11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457200" y="2514713"/>
            <a:ext cx="8229600" cy="22397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3369501" y="5791297"/>
            <a:ext cx="3432492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8 IPv6 Address Format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Abbreviated Address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53" name="Google Shape;153;p12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738000" y="2272031"/>
            <a:ext cx="76680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3124199" y="5741193"/>
            <a:ext cx="4058793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9 IPv6 Abbreviated Address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Abbreviated address with consecutive zeros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62" name="Google Shape;162;p13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1957500" y="2449204"/>
            <a:ext cx="5229000" cy="2370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1523999" y="5188042"/>
            <a:ext cx="6651679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10 IPv6 Abbreviated Address with Consecutive Zeros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CIDR address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71" name="Google Shape;171;p14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1768500" y="3381476"/>
            <a:ext cx="5607000" cy="5062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2452230" y="4921962"/>
            <a:ext cx="4239897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11 IPv6 CIDR Address Format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Format of an IPv6 datagram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80" name="Google Shape;180;p15"/>
          <p:cNvPicPr>
            <a:picLocks noGrp="1"/>
          </p:cNvPicPr>
          <p:nvPr>
            <p:ph type="body" idx="1"/>
          </p:nvPr>
        </p:nvPicPr>
        <p:blipFill>
          <a:blip r:embed="rId3">
            <a:alphaModFix/>
          </a:blip>
          <a:stretch/>
        </p:blipFill>
        <p:spPr bwMode="auto">
          <a:xfrm>
            <a:off x="457200" y="1695906"/>
            <a:ext cx="8229600" cy="3877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3369501" y="5791297"/>
            <a:ext cx="4321839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12 IPv6 Datagram Format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IPv4 Vs IPv6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7200" y="1680251"/>
            <a:ext cx="8573984" cy="38737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Topic</a:t>
            </a:r>
            <a:endParaRPr sz="400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ICMP</a:t>
            </a:r>
            <a:endParaRPr/>
          </a:p>
          <a:p>
            <a:pPr marL="342900" lvl="0" indent="-3429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IGMP</a:t>
            </a:r>
            <a:endParaRPr/>
          </a:p>
          <a:p>
            <a:pPr marL="342900" lvl="0" indent="-3429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IPv6</a:t>
            </a:r>
            <a:endParaRPr/>
          </a:p>
          <a:p>
            <a:pPr marL="342900" lvl="0" indent="-3429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Transition from IPv4 to IPv6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2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/>
                <a:ea typeface="Times New Roman"/>
                <a:cs typeface="Times New Roman"/>
              </a:rPr>
              <a:t>Comparison of network layers in version 4 and version 6</a:t>
            </a:r>
            <a:endParaRPr sz="2800" dirty="0"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189" name="Google Shape;189;p16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457200" y="2891001"/>
            <a:ext cx="8229600" cy="14871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1402914" y="5167200"/>
            <a:ext cx="6338529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13 Comparison of Network Layers in IPv4 and IPv6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Practice Questions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 bwMode="auto">
          <a:xfrm>
            <a:off x="457200" y="1207293"/>
            <a:ext cx="8445500" cy="477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1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 i="0">
                <a:solidFill>
                  <a:srgbClr val="212529"/>
                </a:solidFill>
                <a:latin typeface="Times New Roman"/>
                <a:cs typeface="Times New Roman"/>
              </a:rPr>
              <a:t>ICMP always reports error messages to ------- during error reporting.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Source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Destination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Station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None of these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endParaRPr lang="en-US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2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i="0">
                <a:solidFill>
                  <a:srgbClr val="212529"/>
                </a:solidFill>
                <a:latin typeface="Times New Roman"/>
                <a:cs typeface="Times New Roman"/>
              </a:rPr>
              <a:t>The Internet Control Message Protocol (ICMP) is the companion of -----.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IP Transmission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IP Packet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IP Frame</a:t>
            </a:r>
            <a:endParaRPr/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  <a:defRPr/>
            </a:pPr>
            <a:r>
              <a:rPr lang="en-US">
                <a:solidFill>
                  <a:srgbClr val="212529"/>
                </a:solidFill>
                <a:latin typeface="Times New Roman"/>
                <a:cs typeface="Times New Roman"/>
              </a:rPr>
              <a:t>IP protocol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Practice Questions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 bwMode="auto">
          <a:xfrm>
            <a:off x="457200" y="927100"/>
            <a:ext cx="8229600" cy="52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3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/>
              <a:t>The Internet Control Message Protocol (ICMP) has the header size of ----- 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12 bytes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10 bytes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8 bytes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32 bytes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 lang="en-I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4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/>
              <a:t>The Internet Control Message Protocol (ICMP) messages are divided into two broad categories namely ---------.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Query and error reporting messages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Request and response messages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Request and reply messages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None of the above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Practice Questions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5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/>
              <a:t>IGMP stands for -------- 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Internet Group Management Package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Internet Group Management Path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Internet Group Management Protocol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Internet Group Management Ping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 lang="en-I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6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/>
              <a:t>The Internet Protocol (IP) packet that carries an Internet Group Management Protocol (IGMP) packet has a value of ------- 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0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1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2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-1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Practice Questions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 bwMode="auto">
          <a:xfrm>
            <a:off x="457199" y="838199"/>
            <a:ext cx="8229600" cy="53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7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/>
              <a:t>Internet Protocol Version (IPv6) has a larger address space of -------- 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2</a:t>
            </a:r>
            <a:r>
              <a:rPr lang="en-IN" baseline="30000"/>
              <a:t>16</a:t>
            </a:r>
            <a:endParaRPr/>
          </a:p>
          <a:p>
            <a:pPr indent="-457200">
              <a:spcBef>
                <a:spcPts val="0"/>
              </a:spcBef>
              <a:buFont typeface="Arial"/>
              <a:buAutoNum type="alphaUcPeriod"/>
              <a:defRPr/>
            </a:pPr>
            <a:r>
              <a:rPr lang="en-IN"/>
              <a:t>2</a:t>
            </a:r>
            <a:r>
              <a:rPr lang="en-IN" baseline="30000"/>
              <a:t>32</a:t>
            </a:r>
            <a:endParaRPr/>
          </a:p>
          <a:p>
            <a:pPr indent="-457200">
              <a:spcBef>
                <a:spcPts val="0"/>
              </a:spcBef>
              <a:buFont typeface="Arial"/>
              <a:buAutoNum type="alphaUcPeriod"/>
              <a:defRPr/>
            </a:pPr>
            <a:r>
              <a:rPr lang="en-IN"/>
              <a:t>2</a:t>
            </a:r>
            <a:r>
              <a:rPr lang="en-IN" baseline="30000"/>
              <a:t>64</a:t>
            </a:r>
            <a:endParaRPr/>
          </a:p>
          <a:p>
            <a:pPr indent="-457200">
              <a:spcBef>
                <a:spcPts val="0"/>
              </a:spcBef>
              <a:buFont typeface="Arial"/>
              <a:buAutoNum type="alphaUcPeriod"/>
              <a:defRPr/>
            </a:pPr>
            <a:r>
              <a:rPr lang="en-IN"/>
              <a:t>2</a:t>
            </a:r>
            <a:r>
              <a:rPr lang="en-IN" baseline="30000"/>
              <a:t>128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 lang="en-I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r>
              <a:rPr lang="en-US"/>
              <a:t>Question 8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IN" i="0">
                <a:solidFill>
                  <a:srgbClr val="212529"/>
                </a:solidFill>
                <a:latin typeface="Times New Roman"/>
                <a:cs typeface="Times New Roman"/>
              </a:rPr>
              <a:t>The Internet Protocol Version 4 (IPv4) address is displayed as ------- </a:t>
            </a:r>
            <a:r>
              <a:rPr lang="en-IN"/>
              <a:t>.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4 bits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8 bits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16 bits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r>
              <a:rPr lang="en-IN"/>
              <a:t>32 bits</a:t>
            </a:r>
            <a:endParaRPr/>
          </a:p>
          <a:p>
            <a:pPr indent="-457200">
              <a:spcBef>
                <a:spcPts val="0"/>
              </a:spcBef>
              <a:buAutoNum type="alphaUcPeriod"/>
              <a:defRPr/>
            </a:pP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 bwMode="auto">
          <a:xfrm>
            <a:off x="1524000" y="2467627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/>
              <a:t>Thank You</a:t>
            </a:r>
            <a:endParaRPr sz="4400"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Network Layer Protocols</a:t>
            </a:r>
            <a:endParaRPr sz="4000"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Network Layer Protocols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ARP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IPv4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ICMPv4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IPv6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ICMPv6</a:t>
            </a:r>
            <a:endParaRPr sz="2400" i="1">
              <a:latin typeface="Times New Roman"/>
              <a:ea typeface="Times New Roman"/>
              <a:cs typeface="Times New Roman"/>
            </a:endParaRPr>
          </a:p>
          <a:p>
            <a:pPr marL="342900" lvl="0" indent="-20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3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Network Layer Protocols</a:t>
            </a:r>
            <a:endParaRPr sz="4000"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 bwMode="auto">
          <a:xfrm>
            <a:off x="428596" y="94571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>
                <a:latin typeface="Times New Roman"/>
                <a:ea typeface="Times New Roman"/>
                <a:cs typeface="Times New Roman"/>
              </a:rPr>
              <a:t>ARP </a:t>
            </a:r>
            <a:r>
              <a:rPr lang="en-US" sz="2000">
                <a:latin typeface="Times New Roman"/>
                <a:ea typeface="Times New Roman"/>
                <a:cs typeface="Times New Roman"/>
              </a:rPr>
              <a:t>Address Resolution Protoco</a:t>
            </a:r>
            <a:r>
              <a:rPr lang="en-US" sz="2000" i="1">
                <a:latin typeface="Times New Roman"/>
                <a:ea typeface="Times New Roman"/>
                <a:cs typeface="Times New Roman"/>
              </a:rPr>
              <a:t>l</a:t>
            </a:r>
            <a:endParaRPr/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/>
              <a:t>RARP </a:t>
            </a:r>
            <a:r>
              <a:rPr lang="en-US" sz="2000"/>
              <a:t>Reverse Address Resolution Protocol</a:t>
            </a:r>
            <a:endParaRPr sz="2000"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>
                <a:latin typeface="Times New Roman"/>
                <a:ea typeface="Times New Roman"/>
                <a:cs typeface="Times New Roman"/>
              </a:rPr>
              <a:t>IPv4 </a:t>
            </a:r>
            <a:r>
              <a:rPr lang="en-US" sz="2000">
                <a:latin typeface="Times New Roman"/>
                <a:ea typeface="Times New Roman"/>
                <a:cs typeface="Times New Roman"/>
              </a:rPr>
              <a:t>Internet Protocol Version 4</a:t>
            </a:r>
            <a:endParaRPr sz="2000"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>
                <a:latin typeface="Times New Roman"/>
                <a:ea typeface="Times New Roman"/>
                <a:cs typeface="Times New Roman"/>
              </a:rPr>
              <a:t>ICMPv4 </a:t>
            </a:r>
            <a:r>
              <a:rPr lang="en-US" sz="2000">
                <a:latin typeface="Times New Roman"/>
                <a:ea typeface="Times New Roman"/>
                <a:cs typeface="Times New Roman"/>
              </a:rPr>
              <a:t>Internet Control Message Protocol Version 4</a:t>
            </a:r>
            <a:endParaRPr sz="2000"/>
          </a:p>
          <a:p>
            <a:pPr marL="742950" lvl="1" indent="-285750">
              <a:spcBef>
                <a:spcPts val="480"/>
              </a:spcBef>
              <a:buSzPts val="2400"/>
              <a:defRPr/>
            </a:pPr>
            <a:r>
              <a:rPr lang="en-US" sz="2000" i="1"/>
              <a:t>IPv6 </a:t>
            </a:r>
            <a:r>
              <a:rPr lang="en-US" sz="2000"/>
              <a:t>Internet Protocol Version 6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>
                <a:latin typeface="Times New Roman"/>
                <a:ea typeface="Times New Roman"/>
                <a:cs typeface="Times New Roman"/>
              </a:rPr>
              <a:t>ICMPv6 </a:t>
            </a:r>
            <a:r>
              <a:rPr lang="en-US" sz="2000">
                <a:latin typeface="Times New Roman"/>
                <a:ea typeface="Times New Roman"/>
                <a:cs typeface="Times New Roman"/>
              </a:rPr>
              <a:t>Internet Control Message Protocol Version 6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000" i="1"/>
              <a:t>IGMP </a:t>
            </a:r>
            <a:r>
              <a:rPr lang="en-US" sz="2000"/>
              <a:t>Internet Group Management Protocol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342900" lvl="0" indent="-20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4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0" name="Google Shape;80;p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8596" y="3649228"/>
            <a:ext cx="8369300" cy="1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1778697" y="5736920"/>
            <a:ext cx="4584885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1 Network Layer Protocols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ICMP encapsulation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ICMP encapsulation</a:t>
            </a:r>
            <a:endParaRPr/>
          </a:p>
          <a:p>
            <a:pPr marL="342900" lvl="0" indent="-20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5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0" name="Google Shape;90;p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020763" y="2051050"/>
            <a:ext cx="7100887" cy="27511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3238499" y="5345995"/>
            <a:ext cx="3996161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2 ICMP Encapsulation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ICMP need</a:t>
            </a:r>
            <a:endParaRPr sz="4000"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pPr>
            <a:r>
              <a:rPr lang="en-US"/>
              <a:t>Need of ICMP</a:t>
            </a:r>
            <a:endParaRPr/>
          </a:p>
          <a:p>
            <a:pPr marL="742950" lvl="1" indent="-2857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pPr>
            <a:r>
              <a:rPr lang="en-US" sz="2400" i="1">
                <a:latin typeface="Times New Roman"/>
                <a:ea typeface="Times New Roman"/>
                <a:cs typeface="Times New Roman"/>
              </a:rPr>
              <a:t>ICMP always reports error messages to the original source.</a:t>
            </a:r>
            <a:endParaRPr/>
          </a:p>
          <a:p>
            <a:pPr marL="342900" lvl="0" indent="-20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pP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6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/>
              <a:t>ICMP encapsulation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7</a:t>
            </a:fld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1600" y="1287462"/>
            <a:ext cx="3231275" cy="45755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solidFill>
                  <a:srgbClr val="FF0066"/>
                </a:solidFill>
                <a:latin typeface="Times New Roman"/>
              </a:rPr>
              <a:t>Table 1  </a:t>
            </a:r>
            <a:r>
              <a:rPr lang="en-US" sz="2400" i="1">
                <a:latin typeface="Times New Roman"/>
              </a:rPr>
              <a:t>ICMP messages</a:t>
            </a:r>
            <a:endParaRPr/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387475" y="1744663"/>
            <a:ext cx="6745288" cy="24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371600" y="4114800"/>
            <a:ext cx="6773863" cy="16097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Types of Error Reporting Messages</a:t>
            </a:r>
            <a:endParaRPr sz="2800" dirty="0"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8" name="Google Shape;108;p7"/>
          <p:cNvPicPr>
            <a:picLocks noGrp="1"/>
          </p:cNvPicPr>
          <p:nvPr>
            <p:ph type="body" idx="1"/>
          </p:nvPr>
        </p:nvPicPr>
        <p:blipFill>
          <a:blip r:embed="rId2">
            <a:alphaModFix/>
          </a:blip>
          <a:stretch/>
        </p:blipFill>
        <p:spPr bwMode="auto">
          <a:xfrm>
            <a:off x="457200" y="2835316"/>
            <a:ext cx="8229600" cy="15985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2242158" y="5453094"/>
            <a:ext cx="5449181" cy="3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Figure 3 Types of Error Reporting Messages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Types of Error Reporting Messages</a:t>
            </a:r>
            <a:endParaRPr sz="2800" dirty="0"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Google Shape;51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Computer Networks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88900" indent="0">
              <a:buNone/>
              <a:defRPr/>
            </a:pPr>
            <a:r>
              <a:rPr lang="en-US" dirty="0"/>
              <a:t>	</a:t>
            </a:r>
            <a:r>
              <a:rPr lang="en-US" sz="2800" dirty="0"/>
              <a:t>Figure 4 General Format of ICMP Messages</a:t>
            </a:r>
            <a:endParaRPr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35038" y="2214563"/>
            <a:ext cx="7065962" cy="22050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711</Words>
  <Application>Microsoft Office PowerPoint</Application>
  <DocSecurity>0</DocSecurity>
  <PresentationFormat>On-screen Show (4:3)</PresentationFormat>
  <Paragraphs>196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Turtle</vt:lpstr>
      <vt:lpstr>PowerPoint Presentation</vt:lpstr>
      <vt:lpstr>Topic</vt:lpstr>
      <vt:lpstr>Network Layer Protocols</vt:lpstr>
      <vt:lpstr>Network Layer Protocols</vt:lpstr>
      <vt:lpstr>ICMP encapsulation</vt:lpstr>
      <vt:lpstr>ICMP need</vt:lpstr>
      <vt:lpstr>ICMP encapsulation</vt:lpstr>
      <vt:lpstr>Types of Error Reporting Messages</vt:lpstr>
      <vt:lpstr>Types of Error Reporting Messages</vt:lpstr>
      <vt:lpstr>Types of IP protocol communication</vt:lpstr>
      <vt:lpstr>IGMP</vt:lpstr>
      <vt:lpstr>IGMP</vt:lpstr>
      <vt:lpstr>Query Messages</vt:lpstr>
      <vt:lpstr>IPv6 address</vt:lpstr>
      <vt:lpstr>Abbreviated Address</vt:lpstr>
      <vt:lpstr>Abbreviated address with consecutive zeros</vt:lpstr>
      <vt:lpstr>CIDR address</vt:lpstr>
      <vt:lpstr>Format of an IPv6 datagram</vt:lpstr>
      <vt:lpstr>IPv4 Vs IPv6</vt:lpstr>
      <vt:lpstr>Comparison of network layers in version 4 and version 6</vt:lpstr>
      <vt:lpstr>Practice Questions</vt:lpstr>
      <vt:lpstr>Practice Questions</vt:lpstr>
      <vt:lpstr>Practice Questions</vt:lpstr>
      <vt:lpstr>Practice 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ABC</dc:creator>
  <cp:keywords/>
  <dc:description/>
  <cp:lastModifiedBy>Moksh Goyal</cp:lastModifiedBy>
  <cp:revision>11</cp:revision>
  <dcterms:created xsi:type="dcterms:W3CDTF">2010-04-09T07:36:15Z</dcterms:created>
  <dcterms:modified xsi:type="dcterms:W3CDTF">2023-09-11T12:29:37Z</dcterms:modified>
  <cp:category/>
  <dc:identifier/>
  <cp:contentStatus/>
  <dc:language/>
  <cp:version/>
</cp:coreProperties>
</file>