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9144000" cy="6858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81" d="100"/>
          <a:sy n="81" d="100"/>
        </p:scale>
        <p:origin x="1498" y="48"/>
      </p:cViewPr>
      <p:guideLst>
        <p:guide pos="2160" orient="horz"/>
        <p:guide pos="2899"/>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presProps" Target="presProps.xml" /><Relationship Id="rId36" Type="http://schemas.openxmlformats.org/officeDocument/2006/relationships/tableStyles" Target="tableStyles.xml" /><Relationship Id="rId37"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p:cNvGrpSpPr/>
        <p:nvPr/>
      </p:nvGrpSpPr>
      <p:grpSpPr bwMode="auto">
        <a:xfrm>
          <a:off x="0" y="0"/>
          <a:ext cx="0" cy="0"/>
          <a:chOff x="0" y="0"/>
          <a:chExt cx="0" cy="0"/>
        </a:xfrm>
      </p:grpSpPr>
      <p:sp>
        <p:nvSpPr>
          <p:cNvPr id="13" name="Shape 1059"/>
          <p:cNvSpPr>
            <a:spLocks noChangeArrowheads="1" noGrp="1"/>
          </p:cNvSpPr>
          <p:nvPr userDrawn="1"/>
        </p:nvSpPr>
        <p:spPr bwMode="auto">
          <a:xfrm>
            <a:off x="1797049" y="2291401"/>
            <a:ext cx="4089399" cy="4165115"/>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4" name="Shape 1060"/>
          <p:cNvSpPr>
            <a:spLocks noChangeArrowheads="1" noGrp="1"/>
          </p:cNvSpPr>
          <p:nvPr userDrawn="1"/>
        </p:nvSpPr>
        <p:spPr bwMode="auto">
          <a:xfrm>
            <a:off x="982135" y="1839834"/>
            <a:ext cx="3008840" cy="1314325"/>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 name="Shape 1061"/>
          <p:cNvSpPr>
            <a:spLocks noChangeArrowheads="1" noGrp="1"/>
          </p:cNvSpPr>
          <p:nvPr userDrawn="1"/>
        </p:nvSpPr>
        <p:spPr bwMode="auto">
          <a:xfrm>
            <a:off x="4925273" y="4629133"/>
            <a:ext cx="4046643" cy="2231707"/>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6" name="Shape 1062"/>
          <p:cNvSpPr>
            <a:spLocks noChangeArrowheads="1" noGrp="1"/>
          </p:cNvSpPr>
          <p:nvPr userDrawn="1"/>
        </p:nvSpPr>
        <p:spPr bwMode="auto">
          <a:xfrm>
            <a:off x="291890" y="6100774"/>
            <a:ext cx="3726390" cy="759999"/>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 name="Shape 1063"/>
          <p:cNvSpPr>
            <a:spLocks noChangeArrowheads="1" noGrp="1"/>
          </p:cNvSpPr>
          <p:nvPr userDrawn="1"/>
        </p:nvSpPr>
        <p:spPr bwMode="auto">
          <a:xfrm>
            <a:off x="0" y="3254701"/>
            <a:ext cx="1574799" cy="3343682"/>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3" name="Подзаголовок 2"/>
          <p:cNvSpPr>
            <a:spLocks noGrp="1"/>
          </p:cNvSpPr>
          <p:nvPr>
            <p:ph type="subTitle" idx="1"/>
          </p:nvPr>
        </p:nvSpPr>
        <p:spPr bwMode="auto">
          <a:xfrm>
            <a:off x="3491879" y="2708919"/>
            <a:ext cx="5040559"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Образец подзаголовка</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
            </a:fld>
            <a:endParaRPr/>
          </a:p>
        </p:txBody>
      </p:sp>
      <p:sp>
        <p:nvSpPr>
          <p:cNvPr id="7" name="Заголовок 6"/>
          <p:cNvSpPr>
            <a:spLocks noGrp="1"/>
          </p:cNvSpPr>
          <p:nvPr>
            <p:ph type="title"/>
          </p:nvPr>
        </p:nvSpPr>
        <p:spPr bwMode="auto">
          <a:xfrm>
            <a:off x="3446874" y="1808820"/>
            <a:ext cx="5040559" cy="720079"/>
          </a:xfrm>
        </p:spPr>
        <p:txBody>
          <a:bodyPr/>
          <a:lstStyle>
            <a:lvl1pPr algn="r">
              <a:defRPr/>
            </a:lvl1pPr>
          </a:lstStyle>
          <a:p>
            <a:pPr>
              <a:defRPr/>
            </a:pPr>
            <a:r>
              <a:rPr/>
              <a:t>Образец заголовка</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Вертикальный текст 2"/>
          <p:cNvSpPr>
            <a:spLocks noGrp="1"/>
          </p:cNvSpPr>
          <p:nvPr>
            <p:ph type="body" orient="vert" idx="1"/>
          </p:nvPr>
        </p:nvSpPr>
        <p:spPr bwMode="auto"/>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6629400" y="274639"/>
            <a:ext cx="2057400" cy="5851525"/>
          </a:xfrm>
        </p:spPr>
        <p:txBody>
          <a:bodyPr vert="eaVert"/>
          <a:lstStyle>
            <a:lvl1pPr algn="ctr">
              <a:defRPr/>
            </a:lvl1pPr>
          </a:lstStyle>
          <a:p>
            <a:pPr>
              <a:defRPr/>
            </a:pPr>
            <a:r>
              <a:rPr/>
              <a:t>Образец заголовка</a:t>
            </a:r>
            <a:endParaRPr/>
          </a:p>
        </p:txBody>
      </p:sp>
      <p:sp>
        <p:nvSpPr>
          <p:cNvPr id="3" name="Вертикальный текст 2"/>
          <p:cNvSpPr>
            <a:spLocks noGrp="1"/>
          </p:cNvSpPr>
          <p:nvPr>
            <p:ph type="body" orient="vert" idx="1"/>
          </p:nvPr>
        </p:nvSpPr>
        <p:spPr bwMode="auto">
          <a:xfrm>
            <a:off x="457200" y="274639"/>
            <a:ext cx="6019799" cy="5851525"/>
          </a:xfrm>
        </p:spPr>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Объект 2"/>
          <p:cNvSpPr>
            <a:spLocks noGrp="1"/>
          </p:cNvSpPr>
          <p:nvPr>
            <p:ph idx="1"/>
          </p:nvPr>
        </p:nvSpPr>
        <p:spPr bwMode="auto"/>
        <p:txBody>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722313" y="4406901"/>
            <a:ext cx="7772400" cy="1362074"/>
          </a:xfrm>
        </p:spPr>
        <p:txBody>
          <a:bodyPr anchor="t"/>
          <a:lstStyle>
            <a:lvl1pPr algn="l">
              <a:defRPr sz="4000" b="1" cap="all"/>
            </a:lvl1pPr>
          </a:lstStyle>
          <a:p>
            <a:pPr>
              <a:defRPr/>
            </a:pPr>
            <a:r>
              <a:rPr/>
              <a:t>Образец заголовка</a:t>
            </a:r>
            <a:endParaRPr/>
          </a:p>
        </p:txBody>
      </p:sp>
      <p:sp>
        <p:nvSpPr>
          <p:cNvPr id="3" name="Текст 2"/>
          <p:cNvSpPr>
            <a:spLocks noGrp="1"/>
          </p:cNvSpPr>
          <p:nvPr>
            <p:ph type="body" idx="1"/>
          </p:nvPr>
        </p:nvSpPr>
        <p:spPr bwMode="auto">
          <a:xfrm>
            <a:off x="722313" y="2906713"/>
            <a:ext cx="7772400"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Образец текста</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Объект 2"/>
          <p:cNvSpPr>
            <a:spLocks noGrp="1"/>
          </p:cNvSpPr>
          <p:nvPr>
            <p:ph sz="half" idx="1"/>
          </p:nvPr>
        </p:nvSpPr>
        <p:spPr bwMode="auto">
          <a:xfrm>
            <a:off x="457200" y="1600201"/>
            <a:ext cx="40385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Объект 3"/>
          <p:cNvSpPr>
            <a:spLocks noGrp="1"/>
          </p:cNvSpPr>
          <p:nvPr>
            <p:ph sz="half" idx="2"/>
          </p:nvPr>
        </p:nvSpPr>
        <p:spPr bwMode="auto">
          <a:xfrm>
            <a:off x="4648199" y="1600201"/>
            <a:ext cx="40385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5" name="Дата 4"/>
          <p:cNvSpPr>
            <a:spLocks noGrp="1"/>
          </p:cNvSpPr>
          <p:nvPr>
            <p:ph type="dt" sz="half" idx="10"/>
          </p:nvPr>
        </p:nvSpPr>
        <p:spPr bwMode="auto"/>
        <p:txBody>
          <a:bodyPr/>
          <a:lstStyle/>
          <a:p>
            <a:pPr>
              <a:defRPr/>
            </a:pPr>
            <a:fld id="{A69D51E0-3758-456B-809F-07B187805C7D}" type="datetimeFigureOut">
              <a:rPr/>
              <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a:t>Образец заголовка</a:t>
            </a:r>
            <a:endParaRPr/>
          </a:p>
        </p:txBody>
      </p:sp>
      <p:sp>
        <p:nvSpPr>
          <p:cNvPr id="3" name="Текст 2"/>
          <p:cNvSpPr>
            <a:spLocks noGrp="1"/>
          </p:cNvSpPr>
          <p:nvPr>
            <p:ph type="body" idx="1"/>
          </p:nvPr>
        </p:nvSpPr>
        <p:spPr bwMode="auto">
          <a:xfrm>
            <a:off x="457200" y="1535113"/>
            <a:ext cx="40401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4" name="Объект 3"/>
          <p:cNvSpPr>
            <a:spLocks noGrp="1"/>
          </p:cNvSpPr>
          <p:nvPr>
            <p:ph sz="half" idx="2"/>
          </p:nvPr>
        </p:nvSpPr>
        <p:spPr bwMode="auto">
          <a:xfrm>
            <a:off x="457200" y="2174874"/>
            <a:ext cx="404018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5" name="Текст 4"/>
          <p:cNvSpPr>
            <a:spLocks noGrp="1"/>
          </p:cNvSpPr>
          <p:nvPr>
            <p:ph type="body" sz="quarter" idx="3"/>
          </p:nvPr>
        </p:nvSpPr>
        <p:spPr bwMode="auto">
          <a:xfrm>
            <a:off x="4645027" y="1535113"/>
            <a:ext cx="40417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6" name="Объект 5"/>
          <p:cNvSpPr>
            <a:spLocks noGrp="1"/>
          </p:cNvSpPr>
          <p:nvPr>
            <p:ph sz="quarter" idx="4"/>
          </p:nvPr>
        </p:nvSpPr>
        <p:spPr bwMode="auto">
          <a:xfrm>
            <a:off x="4645027" y="2174874"/>
            <a:ext cx="40417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7" name="Дата 6"/>
          <p:cNvSpPr>
            <a:spLocks noGrp="1"/>
          </p:cNvSpPr>
          <p:nvPr>
            <p:ph type="dt" sz="half" idx="10"/>
          </p:nvPr>
        </p:nvSpPr>
        <p:spPr bwMode="auto"/>
        <p:txBody>
          <a:bodyPr/>
          <a:lstStyle/>
          <a:p>
            <a:pPr>
              <a:defRPr/>
            </a:pPr>
            <a:fld id="{A69D51E0-3758-456B-809F-07B187805C7D}" type="datetimeFigureOut">
              <a:rPr/>
              <a:t/>
            </a:fld>
            <a:endParaRPr/>
          </a:p>
        </p:txBody>
      </p:sp>
      <p:sp>
        <p:nvSpPr>
          <p:cNvPr id="8" name="Нижний колонтитул 7"/>
          <p:cNvSpPr>
            <a:spLocks noGrp="1"/>
          </p:cNvSpPr>
          <p:nvPr>
            <p:ph type="ftr" sz="quarter" idx="11"/>
          </p:nvPr>
        </p:nvSpPr>
        <p:spPr bwMode="auto"/>
        <p:txBody>
          <a:bodyPr/>
          <a:lstStyle/>
          <a:p>
            <a:pPr>
              <a:defRPr/>
            </a:pPr>
            <a:endParaRPr/>
          </a:p>
        </p:txBody>
      </p:sp>
      <p:sp>
        <p:nvSpPr>
          <p:cNvPr id="9" name="Номер слайда 8"/>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Дата 2"/>
          <p:cNvSpPr>
            <a:spLocks noGrp="1"/>
          </p:cNvSpPr>
          <p:nvPr>
            <p:ph type="dt" sz="half" idx="10"/>
          </p:nvPr>
        </p:nvSpPr>
        <p:spPr bwMode="auto"/>
        <p:txBody>
          <a:bodyPr/>
          <a:lstStyle/>
          <a:p>
            <a:pPr>
              <a:defRPr/>
            </a:pPr>
            <a:fld id="{A69D51E0-3758-456B-809F-07B187805C7D}" type="datetimeFigureOut">
              <a:rPr/>
              <a:t/>
            </a:fld>
            <a:endParaRPr/>
          </a:p>
        </p:txBody>
      </p:sp>
      <p:sp>
        <p:nvSpPr>
          <p:cNvPr id="4" name="Нижний колонтитул 3"/>
          <p:cNvSpPr>
            <a:spLocks noGrp="1"/>
          </p:cNvSpPr>
          <p:nvPr>
            <p:ph type="ftr" sz="quarter" idx="11"/>
          </p:nvPr>
        </p:nvSpPr>
        <p:spPr bwMode="auto"/>
        <p:txBody>
          <a:bodyPr/>
          <a:lstStyle/>
          <a:p>
            <a:pPr>
              <a:defRPr/>
            </a:pPr>
            <a:endParaRPr/>
          </a:p>
        </p:txBody>
      </p:sp>
      <p:sp>
        <p:nvSpPr>
          <p:cNvPr id="5" name="Номер слайда 4"/>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A69D51E0-3758-456B-809F-07B187805C7D}" type="datetimeFigureOut">
              <a:rPr/>
              <a:t/>
            </a:fld>
            <a:endParaRPr/>
          </a:p>
        </p:txBody>
      </p:sp>
      <p:sp>
        <p:nvSpPr>
          <p:cNvPr id="3" name="Нижний колонтитул 2"/>
          <p:cNvSpPr>
            <a:spLocks noGrp="1"/>
          </p:cNvSpPr>
          <p:nvPr>
            <p:ph type="ftr" sz="quarter" idx="11"/>
          </p:nvPr>
        </p:nvSpPr>
        <p:spPr bwMode="auto"/>
        <p:txBody>
          <a:bodyPr/>
          <a:lstStyle/>
          <a:p>
            <a:pPr>
              <a:defRPr/>
            </a:pPr>
            <a:endParaRPr/>
          </a:p>
        </p:txBody>
      </p:sp>
      <p:sp>
        <p:nvSpPr>
          <p:cNvPr id="4" name="Номер слайда 3"/>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57202" y="273049"/>
            <a:ext cx="3008313" cy="1162050"/>
          </a:xfrm>
        </p:spPr>
        <p:txBody>
          <a:bodyPr anchor="b"/>
          <a:lstStyle>
            <a:lvl1pPr algn="l">
              <a:defRPr sz="2000" b="1"/>
            </a:lvl1pPr>
          </a:lstStyle>
          <a:p>
            <a:pPr>
              <a:defRPr/>
            </a:pPr>
            <a:r>
              <a:rPr/>
              <a:t>Образец заголовка</a:t>
            </a:r>
            <a:endParaRPr/>
          </a:p>
        </p:txBody>
      </p:sp>
      <p:sp>
        <p:nvSpPr>
          <p:cNvPr id="3" name="Объект 2"/>
          <p:cNvSpPr>
            <a:spLocks noGrp="1"/>
          </p:cNvSpPr>
          <p:nvPr>
            <p:ph idx="1"/>
          </p:nvPr>
        </p:nvSpPr>
        <p:spPr bwMode="auto">
          <a:xfrm>
            <a:off x="3575049" y="273051"/>
            <a:ext cx="511174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Текст 3"/>
          <p:cNvSpPr>
            <a:spLocks noGrp="1"/>
          </p:cNvSpPr>
          <p:nvPr>
            <p:ph type="body" sz="half" idx="2"/>
          </p:nvPr>
        </p:nvSpPr>
        <p:spPr bwMode="auto">
          <a:xfrm>
            <a:off x="457202" y="1435102"/>
            <a:ext cx="3008313"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5" name="Дата 4"/>
          <p:cNvSpPr>
            <a:spLocks noGrp="1"/>
          </p:cNvSpPr>
          <p:nvPr>
            <p:ph type="dt" sz="half" idx="10"/>
          </p:nvPr>
        </p:nvSpPr>
        <p:spPr bwMode="auto"/>
        <p:txBody>
          <a:bodyPr/>
          <a:lstStyle/>
          <a:p>
            <a:pPr>
              <a:defRPr/>
            </a:pPr>
            <a:fld id="{A69D51E0-3758-456B-809F-07B187805C7D}" type="datetimeFigureOut">
              <a:rPr/>
              <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792287" y="4800601"/>
            <a:ext cx="5486400" cy="566738"/>
          </a:xfrm>
        </p:spPr>
        <p:txBody>
          <a:bodyPr anchor="b"/>
          <a:lstStyle>
            <a:lvl1pPr algn="l">
              <a:defRPr sz="2000" b="1"/>
            </a:lvl1pPr>
          </a:lstStyle>
          <a:p>
            <a:pPr>
              <a:defRPr/>
            </a:pPr>
            <a:r>
              <a:rPr/>
              <a:t>Образец заголовка</a:t>
            </a:r>
            <a:endParaRPr/>
          </a:p>
        </p:txBody>
      </p:sp>
      <p:sp>
        <p:nvSpPr>
          <p:cNvPr id="3" name="Рисунок 2"/>
          <p:cNvSpPr>
            <a:spLocks noGrp="1"/>
          </p:cNvSpPr>
          <p:nvPr>
            <p:ph type="pic" idx="1"/>
          </p:nvPr>
        </p:nvSpPr>
        <p:spPr bwMode="auto">
          <a:xfrm>
            <a:off x="1792287" y="612774"/>
            <a:ext cx="54864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a:p>
        </p:txBody>
      </p:sp>
      <p:sp>
        <p:nvSpPr>
          <p:cNvPr id="4" name="Текст 3"/>
          <p:cNvSpPr>
            <a:spLocks noGrp="1"/>
          </p:cNvSpPr>
          <p:nvPr>
            <p:ph type="body" sz="half" idx="2"/>
          </p:nvPr>
        </p:nvSpPr>
        <p:spPr bwMode="auto">
          <a:xfrm>
            <a:off x="1792287"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5" name="Дата 4"/>
          <p:cNvSpPr>
            <a:spLocks noGrp="1"/>
          </p:cNvSpPr>
          <p:nvPr>
            <p:ph type="dt" sz="half" idx="10"/>
          </p:nvPr>
        </p:nvSpPr>
        <p:spPr bwMode="auto"/>
        <p:txBody>
          <a:bodyPr/>
          <a:lstStyle/>
          <a:p>
            <a:pPr>
              <a:defRPr/>
            </a:pPr>
            <a:fld id="{A69D51E0-3758-456B-809F-07B187805C7D}" type="datetimeFigureOut">
              <a:rPr/>
              <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7" name="Shape 1059"/>
          <p:cNvSpPr>
            <a:spLocks noChangeArrowheads="1" noGrp="1"/>
          </p:cNvSpPr>
          <p:nvPr userDrawn="1"/>
        </p:nvSpPr>
        <p:spPr bwMode="auto">
          <a:xfrm>
            <a:off x="3732529" y="2"/>
            <a:ext cx="2293619"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8" name="Shape 1060"/>
          <p:cNvSpPr>
            <a:spLocks noChangeArrowheads="1" noGrp="1"/>
          </p:cNvSpPr>
          <p:nvPr userDrawn="1"/>
        </p:nvSpPr>
        <p:spPr bwMode="auto">
          <a:xfrm>
            <a:off x="-18509" y="1"/>
            <a:ext cx="1049654" cy="1797558"/>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9" name="Shape 1061"/>
          <p:cNvSpPr>
            <a:spLocks noChangeArrowheads="1" noGrp="1"/>
          </p:cNvSpPr>
          <p:nvPr userDrawn="1"/>
        </p:nvSpPr>
        <p:spPr bwMode="auto">
          <a:xfrm>
            <a:off x="1228092" y="1"/>
            <a:ext cx="2879724" cy="2609650"/>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 name="Заголовок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a:t>Образец заголовка</a:t>
            </a:r>
            <a:endParaRPr/>
          </a:p>
        </p:txBody>
      </p:sp>
      <p:sp>
        <p:nvSpPr>
          <p:cNvPr id="3" name="Текст 2"/>
          <p:cNvSpPr>
            <a:spLocks noGrp="1"/>
          </p:cNvSpPr>
          <p:nvPr>
            <p:ph type="body" idx="1"/>
          </p:nvPr>
        </p:nvSpPr>
        <p:spPr bwMode="auto">
          <a:xfrm>
            <a:off x="457200" y="1600201"/>
            <a:ext cx="8229600" cy="4525962"/>
          </a:xfrm>
          <a:prstGeom prst="rect">
            <a:avLst/>
          </a:prstGeom>
        </p:spPr>
        <p:txBody>
          <a:bodyPr vert="horz" lIns="91440" tIns="45720" rIns="91440" bIns="45720" rtlCol="0">
            <a:normAutofit/>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2"/>
          </p:nvPr>
        </p:nvSpPr>
        <p:spPr bwMode="auto">
          <a:xfrm>
            <a:off x="457200" y="6356351"/>
            <a:ext cx="21335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a:t/>
            </a:fld>
            <a:endParaRPr/>
          </a:p>
        </p:txBody>
      </p:sp>
      <p:sp>
        <p:nvSpPr>
          <p:cNvPr id="5" name="Нижний колонтитул 4"/>
          <p:cNvSpPr>
            <a:spLocks noGrp="1"/>
          </p:cNvSpPr>
          <p:nvPr>
            <p:ph type="ftr" sz="quarter" idx="3"/>
          </p:nvPr>
        </p:nvSpPr>
        <p:spPr bwMode="auto">
          <a:xfrm>
            <a:off x="3124199" y="6356351"/>
            <a:ext cx="28955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
        <p:nvSpPr>
          <p:cNvPr id="6" name="Номер слайда 5"/>
          <p:cNvSpPr>
            <a:spLocks noGrp="1"/>
          </p:cNvSpPr>
          <p:nvPr>
            <p:ph type="sldNum" sz="quarter" idx="4"/>
          </p:nvPr>
        </p:nvSpPr>
        <p:spPr bwMode="auto">
          <a:xfrm>
            <a:off x="6553199" y="6356351"/>
            <a:ext cx="21335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g"/><Relationship Id="rId3" Type="http://schemas.openxmlformats.org/officeDocument/2006/relationships/image" Target="../media/image15.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jpg"/><Relationship Id="rId3" Type="http://schemas.openxmlformats.org/officeDocument/2006/relationships/image" Target="../media/image19.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jpg"/><Relationship Id="rId3" Type="http://schemas.openxmlformats.org/officeDocument/2006/relationships/image" Target="../media/image23.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 Id="rId3" Type="http://schemas.openxmlformats.org/officeDocument/2006/relationships/image" Target="../media/image2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 Id="rId3" Type="http://schemas.openxmlformats.org/officeDocument/2006/relationships/image" Target="../media/image3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 Id="rId3" Type="http://schemas.openxmlformats.org/officeDocument/2006/relationships/image" Target="../media/image3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 Id="rId3" Type="http://schemas.openxmlformats.org/officeDocument/2006/relationships/image" Target="../media/image35.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png"/><Relationship Id="rId3" Type="http://schemas.openxmlformats.org/officeDocument/2006/relationships/image" Target="../media/image38.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9.png"/><Relationship Id="rId3" Type="http://schemas.openxmlformats.org/officeDocument/2006/relationships/image" Target="../media/image4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wmf"/><Relationship Id="rId5" Type="http://schemas.openxmlformats.org/officeDocument/2006/relationships/oleObject" Target="../embeddings/oleObject1.bin"/><Relationship Id="rId6" Type="http://schemas.openxmlformats.org/officeDocument/2006/relationships/image" Target="../media/image4.wmf"/><Relationship Id="rId7" Type="http://schemas.openxmlformats.org/officeDocument/2006/relationships/oleObject" Target="../embeddings/oleObject2.bin"/></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g"/><Relationship Id="rId3" Type="http://schemas.openxmlformats.org/officeDocument/2006/relationships/image" Target="../media/image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5" name="Google Shape;95;p1"/>
          <p:cNvSpPr txBox="1"/>
          <p:nvPr/>
        </p:nvSpPr>
        <p:spPr bwMode="auto">
          <a:xfrm>
            <a:off x="0" y="840631"/>
            <a:ext cx="9144000" cy="5588449"/>
          </a:xfrm>
          <a:prstGeom prst="rect">
            <a:avLst/>
          </a:prstGeom>
          <a:noFill/>
          <a:ln>
            <a:noFill/>
          </a:ln>
        </p:spPr>
        <p:txBody>
          <a:bodyPr spcFirstLastPara="1" wrap="square" lIns="91425" tIns="45700" rIns="91425" bIns="45700" anchor="t" anchorCtr="0">
            <a:noAutofit/>
          </a:bodyPr>
          <a:lstStyle/>
          <a:p>
            <a:pPr marL="0" marR="0" lvl="0" indent="0" algn="ctr">
              <a:lnSpc>
                <a:spcPct val="100000"/>
              </a:lnSpc>
              <a:spcBef>
                <a:spcPts val="0"/>
              </a:spcBef>
              <a:spcAft>
                <a:spcPts val="0"/>
              </a:spcAft>
              <a:buNone/>
              <a:defRPr/>
            </a:pPr>
            <a:endParaRPr sz="2000" b="1" i="0" u="none" strike="noStrike" cap="none">
              <a:solidFill>
                <a:schemeClr val="dk1"/>
              </a:solidFill>
              <a:latin typeface="Times New Roman"/>
              <a:ea typeface="Times New Roman"/>
              <a:cs typeface="Times New Roman"/>
            </a:endParaRPr>
          </a:p>
          <a:p>
            <a:pPr marL="0" marR="0" lvl="0" indent="0" algn="ctr">
              <a:lnSpc>
                <a:spcPct val="100000"/>
              </a:lnSpc>
              <a:spcBef>
                <a:spcPts val="400"/>
              </a:spcBef>
              <a:spcAft>
                <a:spcPts val="0"/>
              </a:spcAft>
              <a:buNone/>
              <a:defRPr/>
            </a:pPr>
            <a:endParaRPr sz="2000" b="1" i="0" u="none" strike="noStrike" cap="none">
              <a:solidFill>
                <a:schemeClr val="dk1"/>
              </a:solidFill>
              <a:latin typeface="Times New Roman"/>
              <a:ea typeface="Times New Roman"/>
              <a:cs typeface="Times New Roman"/>
            </a:endParaRPr>
          </a:p>
          <a:p>
            <a:pPr marL="0" marR="0" lvl="0" indent="0" algn="ctr">
              <a:lnSpc>
                <a:spcPct val="100000"/>
              </a:lnSpc>
              <a:spcBef>
                <a:spcPts val="400"/>
              </a:spcBef>
              <a:spcAft>
                <a:spcPts val="0"/>
              </a:spcAft>
              <a:buNone/>
              <a:defRPr/>
            </a:pPr>
            <a:endParaRPr lang="en-GB" sz="2000" b="1" i="0" u="none" strike="noStrike" cap="none">
              <a:solidFill>
                <a:schemeClr val="dk1"/>
              </a:solidFill>
              <a:latin typeface="Times New Roman"/>
              <a:ea typeface="Times New Roman"/>
              <a:cs typeface="Times New Roman"/>
            </a:endParaRPr>
          </a:p>
          <a:p>
            <a:pPr marL="0" marR="0" lvl="0" indent="0" algn="ctr">
              <a:lnSpc>
                <a:spcPct val="100000"/>
              </a:lnSpc>
              <a:spcBef>
                <a:spcPts val="400"/>
              </a:spcBef>
              <a:spcAft>
                <a:spcPts val="0"/>
              </a:spcAft>
              <a:buNone/>
              <a:defRPr/>
            </a:pPr>
            <a:r>
              <a:rPr lang="en-GB" sz="3200" b="1" i="0" u="none" strike="noStrike" cap="none">
                <a:solidFill>
                  <a:schemeClr val="dk1"/>
                </a:solidFill>
                <a:latin typeface="Times New Roman"/>
                <a:ea typeface="Times New Roman"/>
                <a:cs typeface="Times New Roman"/>
              </a:rPr>
              <a:t>Static and Dynamic </a:t>
            </a:r>
            <a:r>
              <a:rPr lang="en-IN" sz="3200" b="1" i="0" u="none" strike="noStrike" cap="none">
                <a:solidFill>
                  <a:schemeClr val="dk1"/>
                </a:solidFill>
                <a:latin typeface="Times New Roman"/>
                <a:ea typeface="Times New Roman"/>
                <a:cs typeface="Times New Roman"/>
              </a:rPr>
              <a:t>R</a:t>
            </a:r>
            <a:r>
              <a:rPr lang="en-GB" sz="3200" b="1" i="0" u="none" strike="noStrike" cap="none">
                <a:solidFill>
                  <a:schemeClr val="dk1"/>
                </a:solidFill>
                <a:latin typeface="Times New Roman"/>
                <a:ea typeface="Times New Roman"/>
                <a:cs typeface="Times New Roman"/>
              </a:rPr>
              <a:t>outing </a:t>
            </a:r>
            <a:r>
              <a:rPr lang="en-IN" sz="3200" b="1" i="0" u="none" strike="noStrike" cap="none">
                <a:solidFill>
                  <a:schemeClr val="dk1"/>
                </a:solidFill>
                <a:latin typeface="Times New Roman"/>
                <a:ea typeface="Times New Roman"/>
                <a:cs typeface="Times New Roman"/>
              </a:rPr>
              <a:t>A</a:t>
            </a:r>
            <a:r>
              <a:rPr lang="en-GB" sz="3200" b="1" i="0" u="none" strike="noStrike" cap="none">
                <a:solidFill>
                  <a:schemeClr val="dk1"/>
                </a:solidFill>
                <a:latin typeface="Times New Roman"/>
                <a:ea typeface="Times New Roman"/>
                <a:cs typeface="Times New Roman"/>
              </a:rPr>
              <a:t>lgorithms</a:t>
            </a:r>
            <a:endParaRPr sz="3200" b="1" i="0" u="none" strike="noStrike" cap="none">
              <a:solidFill>
                <a:srgbClr val="0070C0"/>
              </a:solidFill>
              <a:latin typeface="Times New Roman"/>
              <a:ea typeface="Times New Roman"/>
              <a:cs typeface="Times New Roman"/>
            </a:endParaRPr>
          </a:p>
          <a:p>
            <a:pPr marL="0" marR="0" lvl="0" indent="0" algn="ctr">
              <a:lnSpc>
                <a:spcPct val="100000"/>
              </a:lnSpc>
              <a:spcBef>
                <a:spcPts val="400"/>
              </a:spcBef>
              <a:spcAft>
                <a:spcPts val="0"/>
              </a:spcAft>
              <a:buNone/>
              <a:defRPr/>
            </a:pPr>
            <a:endParaRPr/>
          </a:p>
          <a:p>
            <a:pPr marL="0" marR="0" lvl="0" indent="0" algn="ctr">
              <a:lnSpc>
                <a:spcPct val="100000"/>
              </a:lnSpc>
              <a:spcBef>
                <a:spcPts val="400"/>
              </a:spcBef>
              <a:spcAft>
                <a:spcPts val="0"/>
              </a:spcAft>
              <a:buNone/>
              <a:defRPr/>
            </a:pPr>
            <a:endParaRPr sz="2000" b="1" i="0" u="none" strike="noStrike" cap="none">
              <a:solidFill>
                <a:srgbClr val="0070C0"/>
              </a:solidFill>
              <a:latin typeface="Times New Roman"/>
              <a:ea typeface="Times New Roman"/>
              <a:cs typeface="Times New Roman"/>
            </a:endParaRPr>
          </a:p>
          <a:p>
            <a:pPr marL="0" marR="0" lvl="0" indent="0" algn="ctr">
              <a:lnSpc>
                <a:spcPct val="100000"/>
              </a:lnSpc>
              <a:spcBef>
                <a:spcPts val="400"/>
              </a:spcBef>
              <a:spcAft>
                <a:spcPts val="0"/>
              </a:spcAft>
              <a:buNone/>
              <a:defRPr/>
            </a:pPr>
            <a:endParaRPr sz="2000" b="1" i="0" u="none" strike="noStrike" cap="none">
              <a:solidFill>
                <a:srgbClr val="0070C0"/>
              </a:solidFill>
              <a:latin typeface="Times New Roman"/>
              <a:ea typeface="Times New Roman"/>
              <a:cs typeface="Times New Roman"/>
            </a:endParaRPr>
          </a:p>
          <a:p>
            <a:pPr marL="0" marR="0" lvl="0" indent="0" algn="ctr">
              <a:lnSpc>
                <a:spcPct val="100000"/>
              </a:lnSpc>
              <a:spcBef>
                <a:spcPts val="400"/>
              </a:spcBef>
              <a:spcAft>
                <a:spcPts val="0"/>
              </a:spcAft>
              <a:buNone/>
              <a:defRPr/>
            </a:pPr>
            <a:endParaRPr sz="2000" b="1" i="0" u="none" strike="noStrike" cap="none">
              <a:solidFill>
                <a:srgbClr val="0070C0"/>
              </a:solidFill>
              <a:latin typeface="Times New Roman"/>
              <a:ea typeface="Times New Roman"/>
              <a:cs typeface="Times New Roman"/>
            </a:endParaRPr>
          </a:p>
          <a:p>
            <a:pPr marL="0" marR="0" lvl="0" indent="0" algn="l">
              <a:lnSpc>
                <a:spcPct val="100000"/>
              </a:lnSpc>
              <a:spcBef>
                <a:spcPts val="640"/>
              </a:spcBef>
              <a:spcAft>
                <a:spcPts val="0"/>
              </a:spcAft>
              <a:buNone/>
              <a:defRPr/>
            </a:pPr>
            <a:endParaRPr sz="2000" b="0" i="0" u="none" strike="noStrike" cap="none">
              <a:solidFill>
                <a:srgbClr val="000000"/>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6" name="Google Shape;176;p12"/>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a:t>
            </a:r>
            <a:r>
              <a:rPr lang="en-GB" b="1"/>
              <a:t>Dynamic Routing</a:t>
            </a:r>
            <a:endParaRPr/>
          </a:p>
        </p:txBody>
      </p:sp>
      <p:pic>
        <p:nvPicPr>
          <p:cNvPr id="178" name="Google Shape;178;p12"/>
          <p:cNvPicPr/>
          <p:nvPr/>
        </p:nvPicPr>
        <p:blipFill>
          <a:blip r:embed="rId2"/>
          <a:srcRect l="1519" t="2529" r="4444" b="4225"/>
          <a:stretch/>
        </p:blipFill>
        <p:spPr bwMode="auto">
          <a:xfrm>
            <a:off x="678180" y="907415"/>
            <a:ext cx="7628255" cy="5349875"/>
          </a:xfrm>
          <a:prstGeom prst="rect">
            <a:avLst/>
          </a:prstGeom>
          <a:noFill/>
          <a:ln>
            <a:noFill/>
          </a:ln>
        </p:spPr>
      </p:pic>
      <p:sp>
        <p:nvSpPr>
          <p:cNvPr id="6" name="Text Box 5"/>
          <p:cNvSpPr txBox="1"/>
          <p:nvPr/>
        </p:nvSpPr>
        <p:spPr bwMode="auto">
          <a:xfrm>
            <a:off x="4091940" y="6127114"/>
            <a:ext cx="960480" cy="274679"/>
          </a:xfrm>
          <a:prstGeom prst="rect">
            <a:avLst/>
          </a:prstGeom>
          <a:noFill/>
        </p:spPr>
        <p:txBody>
          <a:bodyPr wrap="square" rtlCol="0" anchor="t">
            <a:spAutoFit/>
          </a:bodyPr>
          <a:lstStyle/>
          <a:p>
            <a:pPr algn="ctr">
              <a:defRPr/>
            </a:pPr>
            <a:r>
              <a:rPr lang="en-IN" sz="1200"/>
              <a:t>Figure: 8</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3" name="Google Shape;183;p13"/>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a:t>
            </a:r>
            <a:r>
              <a:rPr lang="en-GB" b="1"/>
              <a:t>Dynamic Routing</a:t>
            </a:r>
            <a:r>
              <a:rPr lang="en-IN" b="1"/>
              <a:t> : Classifying</a:t>
            </a:r>
            <a:endParaRPr/>
          </a:p>
        </p:txBody>
      </p:sp>
      <p:pic>
        <p:nvPicPr>
          <p:cNvPr id="185" name="Google Shape;185;p13"/>
          <p:cNvPicPr/>
          <p:nvPr/>
        </p:nvPicPr>
        <p:blipFill>
          <a:blip r:embed="rId2"/>
          <a:srcRect l="0" t="0" r="0" b="11567"/>
          <a:stretch/>
        </p:blipFill>
        <p:spPr bwMode="auto">
          <a:xfrm>
            <a:off x="1267460" y="1132840"/>
            <a:ext cx="6514465" cy="4603750"/>
          </a:xfrm>
          <a:prstGeom prst="rect">
            <a:avLst/>
          </a:prstGeom>
          <a:noFill/>
          <a:ln>
            <a:noFill/>
          </a:ln>
        </p:spPr>
      </p:pic>
      <p:sp>
        <p:nvSpPr>
          <p:cNvPr id="6" name="Text Box 5"/>
          <p:cNvSpPr txBox="1"/>
          <p:nvPr/>
        </p:nvSpPr>
        <p:spPr bwMode="auto">
          <a:xfrm>
            <a:off x="6821804" y="2456814"/>
            <a:ext cx="960480" cy="274679"/>
          </a:xfrm>
          <a:prstGeom prst="rect">
            <a:avLst/>
          </a:prstGeom>
          <a:noFill/>
        </p:spPr>
        <p:txBody>
          <a:bodyPr wrap="square" rtlCol="0" anchor="t">
            <a:spAutoFit/>
          </a:bodyPr>
          <a:lstStyle/>
          <a:p>
            <a:pPr algn="ctr">
              <a:defRPr/>
            </a:pPr>
            <a:r>
              <a:rPr lang="en-IN" sz="1200"/>
              <a:t>Figure: 9</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0" name="Google Shape;190;p14"/>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a:t>
            </a:r>
            <a:r>
              <a:rPr lang="en-GB" b="1"/>
              <a:t>Dynamic Routing</a:t>
            </a:r>
            <a:r>
              <a:rPr lang="en-IN" b="1"/>
              <a:t> : </a:t>
            </a:r>
            <a:r>
              <a:rPr lang="en-IN" b="1"/>
              <a:t>IGP &amp; EGP</a:t>
            </a:r>
            <a:endParaRPr/>
          </a:p>
        </p:txBody>
      </p:sp>
      <p:pic>
        <p:nvPicPr>
          <p:cNvPr id="192" name="Google Shape;192;p14"/>
          <p:cNvPicPr/>
          <p:nvPr/>
        </p:nvPicPr>
        <p:blipFill>
          <a:blip r:embed="rId2"/>
          <a:srcRect l="7004" t="20961" r="26861" b="5420"/>
          <a:stretch/>
        </p:blipFill>
        <p:spPr bwMode="auto">
          <a:xfrm>
            <a:off x="53974" y="892175"/>
            <a:ext cx="4777105" cy="4169410"/>
          </a:xfrm>
          <a:prstGeom prst="rect">
            <a:avLst/>
          </a:prstGeom>
          <a:noFill/>
          <a:ln>
            <a:noFill/>
          </a:ln>
        </p:spPr>
      </p:pic>
      <p:pic>
        <p:nvPicPr>
          <p:cNvPr id="199" name="Google Shape;199;p15"/>
          <p:cNvPicPr/>
          <p:nvPr/>
        </p:nvPicPr>
        <p:blipFill>
          <a:blip r:embed="rId3"/>
          <a:srcRect l="7635" t="13686" r="7200" b="38644"/>
          <a:stretch/>
        </p:blipFill>
        <p:spPr bwMode="auto">
          <a:xfrm>
            <a:off x="4181475" y="4393565"/>
            <a:ext cx="4839970" cy="2077085"/>
          </a:xfrm>
          <a:prstGeom prst="rect">
            <a:avLst/>
          </a:prstGeom>
          <a:noFill/>
          <a:ln>
            <a:noFill/>
          </a:ln>
        </p:spPr>
      </p:pic>
      <p:sp>
        <p:nvSpPr>
          <p:cNvPr id="6" name="Text Box 5"/>
          <p:cNvSpPr txBox="1"/>
          <p:nvPr/>
        </p:nvSpPr>
        <p:spPr bwMode="auto">
          <a:xfrm>
            <a:off x="2200909" y="5294629"/>
            <a:ext cx="960480" cy="274679"/>
          </a:xfrm>
          <a:prstGeom prst="rect">
            <a:avLst/>
          </a:prstGeom>
          <a:noFill/>
        </p:spPr>
        <p:txBody>
          <a:bodyPr wrap="square" rtlCol="0" anchor="t">
            <a:spAutoFit/>
          </a:bodyPr>
          <a:lstStyle/>
          <a:p>
            <a:pPr algn="ctr">
              <a:defRPr/>
            </a:pPr>
            <a:r>
              <a:rPr lang="en-IN" sz="1200"/>
              <a:t>Figure: 10</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b="1"/>
              <a:t>   IGRP &amp; EIGRP</a:t>
            </a:r>
            <a:endParaRPr/>
          </a:p>
        </p:txBody>
      </p:sp>
      <p:pic>
        <p:nvPicPr>
          <p:cNvPr id="5" name="Picture 4"/>
          <p:cNvPicPr>
            <a:picLocks noChangeAspect="1"/>
          </p:cNvPicPr>
          <p:nvPr/>
        </p:nvPicPr>
        <p:blipFill>
          <a:blip r:embed="rId2"/>
          <a:srcRect l="18735" t="17552" r="18932" b="19015"/>
          <a:stretch/>
        </p:blipFill>
        <p:spPr bwMode="auto">
          <a:xfrm>
            <a:off x="0" y="857250"/>
            <a:ext cx="4944110" cy="2831465"/>
          </a:xfrm>
          <a:prstGeom prst="rect">
            <a:avLst/>
          </a:prstGeom>
        </p:spPr>
      </p:pic>
      <p:pic>
        <p:nvPicPr>
          <p:cNvPr id="6" name="Picture 5"/>
          <p:cNvPicPr>
            <a:picLocks noChangeAspect="1"/>
          </p:cNvPicPr>
          <p:nvPr/>
        </p:nvPicPr>
        <p:blipFill>
          <a:blip r:embed="rId3"/>
          <a:srcRect l="18425" t="8028" r="15977" b="37507"/>
          <a:stretch/>
        </p:blipFill>
        <p:spPr bwMode="auto">
          <a:xfrm>
            <a:off x="3193415" y="3651885"/>
            <a:ext cx="5950585" cy="2779395"/>
          </a:xfrm>
          <a:prstGeom prst="rect">
            <a:avLst/>
          </a:prstGeom>
        </p:spPr>
      </p:pic>
      <p:sp>
        <p:nvSpPr>
          <p:cNvPr id="7" name="Text Box 6"/>
          <p:cNvSpPr txBox="1"/>
          <p:nvPr/>
        </p:nvSpPr>
        <p:spPr bwMode="auto">
          <a:xfrm>
            <a:off x="247014" y="6251574"/>
            <a:ext cx="4760955" cy="274679"/>
          </a:xfrm>
          <a:prstGeom prst="rect">
            <a:avLst/>
          </a:prstGeom>
          <a:noFill/>
        </p:spPr>
        <p:txBody>
          <a:bodyPr wrap="square" rtlCol="0" anchor="t">
            <a:spAutoFit/>
          </a:bodyPr>
          <a:lstStyle/>
          <a:p>
            <a:pPr>
              <a:defRPr/>
            </a:pPr>
            <a:r>
              <a:rPr lang="en-IN" sz="1200"/>
              <a:t>resources credit: </a:t>
            </a:r>
            <a:r>
              <a:rPr lang="en-IN" sz="1200"/>
              <a:t>https://slideplayer.com/slide/5728088/</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4" name="Google Shape;204;p16"/>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Distance Vector Routing</a:t>
            </a:r>
            <a:endParaRPr/>
          </a:p>
        </p:txBody>
      </p:sp>
      <p:pic>
        <p:nvPicPr>
          <p:cNvPr id="206" name="Google Shape;206;p16" descr="Image result for Distance Vector Protocol"/>
          <p:cNvPicPr/>
          <p:nvPr/>
        </p:nvPicPr>
        <p:blipFill>
          <a:blip r:embed="rId2"/>
          <a:srcRect l="3245" t="17317" r="2025" b="19424"/>
          <a:stretch/>
        </p:blipFill>
        <p:spPr bwMode="auto">
          <a:xfrm>
            <a:off x="187325" y="1014095"/>
            <a:ext cx="4007485" cy="1981200"/>
          </a:xfrm>
          <a:prstGeom prst="rect">
            <a:avLst/>
          </a:prstGeom>
          <a:noFill/>
          <a:ln>
            <a:noFill/>
          </a:ln>
        </p:spPr>
      </p:pic>
      <p:pic>
        <p:nvPicPr>
          <p:cNvPr id="2" name="Picture 1" descr="slide_8"/>
          <p:cNvPicPr>
            <a:picLocks noChangeAspect="1"/>
          </p:cNvPicPr>
          <p:nvPr/>
        </p:nvPicPr>
        <p:blipFill>
          <a:blip r:embed="rId3"/>
          <a:srcRect l="8542" t="11519" r="3763" b="14897"/>
          <a:stretch/>
        </p:blipFill>
        <p:spPr bwMode="auto">
          <a:xfrm>
            <a:off x="2383790" y="2201545"/>
            <a:ext cx="6735445" cy="4239260"/>
          </a:xfrm>
          <a:prstGeom prst="rect">
            <a:avLst/>
          </a:prstGeom>
        </p:spPr>
      </p:pic>
      <p:sp>
        <p:nvSpPr>
          <p:cNvPr id="6" name="Text Box 5"/>
          <p:cNvSpPr txBox="1"/>
          <p:nvPr/>
        </p:nvSpPr>
        <p:spPr bwMode="auto">
          <a:xfrm>
            <a:off x="6958964" y="2995294"/>
            <a:ext cx="960480" cy="274679"/>
          </a:xfrm>
          <a:prstGeom prst="rect">
            <a:avLst/>
          </a:prstGeom>
          <a:noFill/>
        </p:spPr>
        <p:txBody>
          <a:bodyPr wrap="square" rtlCol="0" anchor="t">
            <a:spAutoFit/>
          </a:bodyPr>
          <a:lstStyle/>
          <a:p>
            <a:pPr algn="ctr">
              <a:defRPr/>
            </a:pPr>
            <a:r>
              <a:rPr lang="en-IN" sz="1200"/>
              <a:t>Figure: 11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1" name="Google Shape;211;p17"/>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Distance Vector Routing</a:t>
            </a:r>
            <a:endParaRPr/>
          </a:p>
        </p:txBody>
      </p:sp>
      <p:pic>
        <p:nvPicPr>
          <p:cNvPr id="2" name="Picture 1" descr="Distance+Vector+Routing+Protocols (1)"/>
          <p:cNvPicPr>
            <a:picLocks noChangeAspect="1"/>
          </p:cNvPicPr>
          <p:nvPr/>
        </p:nvPicPr>
        <p:blipFill>
          <a:blip r:embed="rId2"/>
          <a:srcRect l="7417" t="17437" r="2638" b="17073"/>
          <a:stretch/>
        </p:blipFill>
        <p:spPr bwMode="auto">
          <a:xfrm>
            <a:off x="455930" y="1243965"/>
            <a:ext cx="8245475" cy="4503420"/>
          </a:xfrm>
          <a:prstGeom prst="rect">
            <a:avLst/>
          </a:prstGeom>
        </p:spPr>
      </p:pic>
      <p:sp>
        <p:nvSpPr>
          <p:cNvPr id="7" name="Text Box 6"/>
          <p:cNvSpPr txBox="1"/>
          <p:nvPr/>
        </p:nvSpPr>
        <p:spPr bwMode="auto">
          <a:xfrm>
            <a:off x="2140584" y="6153784"/>
            <a:ext cx="4760955" cy="274679"/>
          </a:xfrm>
          <a:prstGeom prst="rect">
            <a:avLst/>
          </a:prstGeom>
          <a:noFill/>
        </p:spPr>
        <p:txBody>
          <a:bodyPr wrap="square" rtlCol="0" anchor="t">
            <a:spAutoFit/>
          </a:bodyPr>
          <a:lstStyle/>
          <a:p>
            <a:pPr>
              <a:defRPr/>
            </a:pPr>
            <a:r>
              <a:rPr lang="en-IN" sz="1200"/>
              <a:t>resources credit: </a:t>
            </a:r>
            <a:r>
              <a:rPr lang="en-IN" sz="1200"/>
              <a:t>https://slideplayer.com/slide/5728088/</a:t>
            </a:r>
            <a:endParaRPr/>
          </a:p>
        </p:txBody>
      </p:sp>
      <p:sp>
        <p:nvSpPr>
          <p:cNvPr id="6" name="Text Box 5"/>
          <p:cNvSpPr txBox="1"/>
          <p:nvPr/>
        </p:nvSpPr>
        <p:spPr bwMode="auto">
          <a:xfrm>
            <a:off x="7145019" y="4547869"/>
            <a:ext cx="960480" cy="274679"/>
          </a:xfrm>
          <a:prstGeom prst="rect">
            <a:avLst/>
          </a:prstGeom>
          <a:noFill/>
        </p:spPr>
        <p:txBody>
          <a:bodyPr wrap="square" rtlCol="0" anchor="t">
            <a:spAutoFit/>
          </a:bodyPr>
          <a:lstStyle/>
          <a:p>
            <a:pPr algn="ctr">
              <a:defRPr/>
            </a:pPr>
            <a:r>
              <a:rPr lang="en-IN" sz="1200"/>
              <a:t>Figure: 12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8" name="Google Shape;218;p18"/>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a:t>
            </a:r>
            <a:r>
              <a:rPr lang="en-GB" b="1"/>
              <a:t>RIP:Configuration</a:t>
            </a:r>
            <a:endParaRPr/>
          </a:p>
        </p:txBody>
      </p:sp>
      <p:pic>
        <p:nvPicPr>
          <p:cNvPr id="2" name="Picture 1" descr="pic1"/>
          <p:cNvPicPr>
            <a:picLocks noChangeAspect="1"/>
          </p:cNvPicPr>
          <p:nvPr/>
        </p:nvPicPr>
        <p:blipFill>
          <a:blip r:embed="rId2"/>
          <a:stretch/>
        </p:blipFill>
        <p:spPr bwMode="auto">
          <a:xfrm>
            <a:off x="1311275" y="1242060"/>
            <a:ext cx="6903085" cy="4373880"/>
          </a:xfrm>
          <a:prstGeom prst="rect">
            <a:avLst/>
          </a:prstGeom>
        </p:spPr>
      </p:pic>
      <p:sp>
        <p:nvSpPr>
          <p:cNvPr id="6" name="Text Box 5"/>
          <p:cNvSpPr txBox="1"/>
          <p:nvPr/>
        </p:nvSpPr>
        <p:spPr bwMode="auto">
          <a:xfrm>
            <a:off x="4282439" y="5884544"/>
            <a:ext cx="960480" cy="274679"/>
          </a:xfrm>
          <a:prstGeom prst="rect">
            <a:avLst/>
          </a:prstGeom>
          <a:noFill/>
        </p:spPr>
        <p:txBody>
          <a:bodyPr wrap="square" rtlCol="0" anchor="t">
            <a:spAutoFit/>
          </a:bodyPr>
          <a:lstStyle/>
          <a:p>
            <a:pPr algn="ctr">
              <a:defRPr/>
            </a:pPr>
            <a:r>
              <a:rPr lang="en-IN" sz="1200"/>
              <a:t>Figure: 13</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2" name="Google Shape;232;p20"/>
          <p:cNvSpPr txBox="1">
            <a:spLocks noGrp="1"/>
          </p:cNvSpPr>
          <p:nvPr>
            <p:ph type="title"/>
          </p:nvPr>
        </p:nvSpPr>
        <p:spPr bwMode="auto">
          <a:xfrm>
            <a:off x="0" y="0"/>
            <a:ext cx="6507480" cy="913765"/>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a:t>
            </a:r>
            <a:r>
              <a:rPr lang="en-IN" b="1"/>
              <a:t>  </a:t>
            </a:r>
            <a:r>
              <a:rPr lang="en-GB" b="1"/>
              <a:t>RIP:Configuration</a:t>
            </a:r>
            <a:r>
              <a:rPr lang="en-IN" b="1"/>
              <a:t>       </a:t>
            </a:r>
            <a:r>
              <a:rPr lang="en-GB" b="1"/>
              <a:t>Routing Loop</a:t>
            </a:r>
            <a:endParaRPr/>
          </a:p>
        </p:txBody>
      </p:sp>
      <p:pic>
        <p:nvPicPr>
          <p:cNvPr id="227" name="Google Shape;227;p19"/>
          <p:cNvPicPr/>
          <p:nvPr/>
        </p:nvPicPr>
        <p:blipFill>
          <a:blip r:embed="rId2"/>
          <a:srcRect l="7861" t="22393" r="9361" b="7456"/>
          <a:stretch/>
        </p:blipFill>
        <p:spPr bwMode="auto">
          <a:xfrm>
            <a:off x="119380" y="880745"/>
            <a:ext cx="4284345" cy="2995295"/>
          </a:xfrm>
          <a:prstGeom prst="rect">
            <a:avLst/>
          </a:prstGeom>
          <a:noFill/>
          <a:ln>
            <a:noFill/>
          </a:ln>
        </p:spPr>
      </p:pic>
      <p:pic>
        <p:nvPicPr>
          <p:cNvPr id="234" name="Google Shape;234;p20" descr="Image result for routing loop solution"/>
          <p:cNvPicPr/>
          <p:nvPr/>
        </p:nvPicPr>
        <p:blipFill>
          <a:blip r:embed="rId3"/>
          <a:srcRect l="0" t="959" r="1358" b="0"/>
          <a:stretch/>
        </p:blipFill>
        <p:spPr bwMode="auto">
          <a:xfrm>
            <a:off x="3715384" y="3571240"/>
            <a:ext cx="5394325" cy="2884805"/>
          </a:xfrm>
          <a:prstGeom prst="rect">
            <a:avLst/>
          </a:prstGeom>
          <a:noFill/>
          <a:ln>
            <a:noFill/>
          </a:ln>
        </p:spPr>
      </p:pic>
      <p:sp>
        <p:nvSpPr>
          <p:cNvPr id="2" name="Google Shape;232;p20"/>
          <p:cNvSpPr txBox="1">
            <a:spLocks noGrp="1"/>
          </p:cNvSpPr>
          <p:nvPr/>
        </p:nvSpPr>
        <p:spPr bwMode="auto">
          <a:xfrm>
            <a:off x="4069715" y="972819"/>
            <a:ext cx="4686300" cy="644525"/>
          </a:xfrm>
          <a:prstGeom prst="rect">
            <a:avLst/>
          </a:prstGeom>
          <a:noFill/>
          <a:ln>
            <a:noFill/>
          </a:ln>
        </p:spPr>
        <p:txBody>
          <a:bodyPr wrap="square" lIns="0" tIns="0" rIns="0" bIns="0" anchor="ctr" anchorCtr="0">
            <a:noAutofit/>
          </a:bodyPr>
          <a:lstStyle>
            <a:defPPr marR="0" lvl="0" algn="l">
              <a:lnSpc>
                <a:spcPct val="100000"/>
              </a:lnSpc>
              <a:spcBef>
                <a:spcPts val="0"/>
              </a:spcBef>
              <a:spcAft>
                <a:spcPts val="0"/>
              </a:spcAft>
            </a:defPPr>
            <a:lvl1pPr marR="0" lvl="0" algn="l">
              <a:lnSpc>
                <a:spcPct val="90000"/>
              </a:lnSpc>
              <a:spcBef>
                <a:spcPts val="0"/>
              </a:spcBef>
              <a:spcAft>
                <a:spcPts val="0"/>
              </a:spcAft>
              <a:buClr>
                <a:schemeClr val="dk1"/>
              </a:buClr>
              <a:buSzPts val="1800"/>
              <a:buFont typeface="Times New Roman"/>
              <a:buNone/>
              <a:defRPr sz="2800" b="0" i="0" u="none" strike="noStrike" cap="none">
                <a:solidFill>
                  <a:schemeClr val="dk1"/>
                </a:solidFill>
                <a:latin typeface="Times New Roman"/>
                <a:ea typeface="Times New Roman"/>
                <a:cs typeface="Times New Roman"/>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marL="0" lvl="0" indent="0" algn="l">
              <a:lnSpc>
                <a:spcPct val="90000"/>
              </a:lnSpc>
              <a:spcBef>
                <a:spcPts val="0"/>
              </a:spcBef>
              <a:spcAft>
                <a:spcPts val="0"/>
              </a:spcAft>
              <a:buClr>
                <a:schemeClr val="dk1"/>
              </a:buClr>
              <a:buSzPts val="2800"/>
              <a:buFont typeface="Times New Roman"/>
              <a:buNone/>
              <a:defRPr/>
            </a:pPr>
            <a:r>
              <a:rPr lang="en-IN" sz="2400" b="1"/>
              <a:t>  </a:t>
            </a:r>
            <a:r>
              <a:rPr lang="en-IN" sz="2400" b="1"/>
              <a:t>  </a:t>
            </a:r>
            <a:r>
              <a:rPr lang="en-GB" sz="2400" b="1"/>
              <a:t>Routing </a:t>
            </a:r>
            <a:r>
              <a:rPr lang="en-IN" sz="2400" b="1"/>
              <a:t>Table Maintenance</a:t>
            </a:r>
            <a:r>
              <a:rPr lang="en-IN" b="1"/>
              <a:t> </a:t>
            </a:r>
            <a:endParaRPr lang="en-GB" b="1"/>
          </a:p>
        </p:txBody>
      </p:sp>
      <p:sp>
        <p:nvSpPr>
          <p:cNvPr id="3" name="Google Shape;232;p20"/>
          <p:cNvSpPr txBox="1">
            <a:spLocks noGrp="1"/>
          </p:cNvSpPr>
          <p:nvPr/>
        </p:nvSpPr>
        <p:spPr bwMode="auto">
          <a:xfrm>
            <a:off x="1518920" y="4830445"/>
            <a:ext cx="2633345" cy="644525"/>
          </a:xfrm>
          <a:prstGeom prst="rect">
            <a:avLst/>
          </a:prstGeom>
          <a:noFill/>
          <a:ln>
            <a:noFill/>
          </a:ln>
        </p:spPr>
        <p:txBody>
          <a:bodyPr wrap="square" lIns="0" tIns="0" rIns="0" bIns="0" anchor="ctr" anchorCtr="0">
            <a:noAutofit/>
          </a:bodyPr>
          <a:lstStyle>
            <a:defPPr marR="0" lvl="0" algn="l">
              <a:lnSpc>
                <a:spcPct val="100000"/>
              </a:lnSpc>
              <a:spcBef>
                <a:spcPts val="0"/>
              </a:spcBef>
              <a:spcAft>
                <a:spcPts val="0"/>
              </a:spcAft>
            </a:defPPr>
            <a:lvl1pPr marR="0" lvl="0" algn="l">
              <a:lnSpc>
                <a:spcPct val="90000"/>
              </a:lnSpc>
              <a:spcBef>
                <a:spcPts val="0"/>
              </a:spcBef>
              <a:spcAft>
                <a:spcPts val="0"/>
              </a:spcAft>
              <a:buClr>
                <a:schemeClr val="dk1"/>
              </a:buClr>
              <a:buSzPts val="1800"/>
              <a:buFont typeface="Times New Roman"/>
              <a:buNone/>
              <a:defRPr sz="2800" b="0" i="0" u="none" strike="noStrike" cap="none">
                <a:solidFill>
                  <a:schemeClr val="dk1"/>
                </a:solidFill>
                <a:latin typeface="Times New Roman"/>
                <a:ea typeface="Times New Roman"/>
                <a:cs typeface="Times New Roman"/>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marL="0" lvl="0" indent="0" algn="l">
              <a:lnSpc>
                <a:spcPct val="90000"/>
              </a:lnSpc>
              <a:spcBef>
                <a:spcPts val="0"/>
              </a:spcBef>
              <a:spcAft>
                <a:spcPts val="0"/>
              </a:spcAft>
              <a:buClr>
                <a:schemeClr val="dk1"/>
              </a:buClr>
              <a:buSzPts val="2800"/>
              <a:buFont typeface="Times New Roman"/>
              <a:buNone/>
              <a:defRPr/>
            </a:pPr>
            <a:r>
              <a:rPr lang="en-IN" sz="2400" b="1"/>
              <a:t>  </a:t>
            </a:r>
            <a:r>
              <a:rPr lang="en-IN" sz="2400" b="1"/>
              <a:t>  </a:t>
            </a:r>
            <a:r>
              <a:rPr lang="en-GB" sz="2400" b="1"/>
              <a:t>Routing </a:t>
            </a:r>
            <a:r>
              <a:rPr lang="en-IN" sz="2400" b="1"/>
              <a:t>Loop</a:t>
            </a:r>
            <a:endParaRPr/>
          </a:p>
        </p:txBody>
      </p:sp>
      <p:sp>
        <p:nvSpPr>
          <p:cNvPr id="6" name="Text Box 5"/>
          <p:cNvSpPr txBox="1"/>
          <p:nvPr/>
        </p:nvSpPr>
        <p:spPr bwMode="auto">
          <a:xfrm>
            <a:off x="6085839" y="3135629"/>
            <a:ext cx="960480" cy="274679"/>
          </a:xfrm>
          <a:prstGeom prst="rect">
            <a:avLst/>
          </a:prstGeom>
          <a:noFill/>
        </p:spPr>
        <p:txBody>
          <a:bodyPr wrap="square" rtlCol="0" anchor="t">
            <a:spAutoFit/>
          </a:bodyPr>
          <a:lstStyle/>
          <a:p>
            <a:pPr algn="ctr">
              <a:defRPr/>
            </a:pPr>
            <a:r>
              <a:rPr lang="en-IN" sz="1200"/>
              <a:t>Figure: 14</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9" name="Google Shape;239;p21"/>
          <p:cNvSpPr txBox="1">
            <a:spLocks noGrp="1"/>
          </p:cNvSpPr>
          <p:nvPr>
            <p:ph type="title"/>
          </p:nvPr>
        </p:nvSpPr>
        <p:spPr bwMode="auto">
          <a:xfrm>
            <a:off x="0" y="0"/>
            <a:ext cx="6572250" cy="913765"/>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a:t>
            </a:r>
            <a:r>
              <a:rPr lang="en-GB" b="1"/>
              <a:t>Routing Loop :Maximum Hop Count</a:t>
            </a:r>
            <a:endParaRPr/>
          </a:p>
        </p:txBody>
      </p:sp>
      <p:pic>
        <p:nvPicPr>
          <p:cNvPr id="241" name="Google Shape;241;p21" descr="See the source image"/>
          <p:cNvPicPr/>
          <p:nvPr/>
        </p:nvPicPr>
        <p:blipFill>
          <a:blip r:embed="rId2"/>
          <a:stretch/>
        </p:blipFill>
        <p:spPr bwMode="auto">
          <a:xfrm>
            <a:off x="2066925" y="1847850"/>
            <a:ext cx="5010149" cy="3162300"/>
          </a:xfrm>
          <a:prstGeom prst="rect">
            <a:avLst/>
          </a:prstGeom>
          <a:noFill/>
          <a:ln>
            <a:noFill/>
          </a:ln>
        </p:spPr>
      </p:pic>
      <p:sp>
        <p:nvSpPr>
          <p:cNvPr id="6" name="Text Box 5"/>
          <p:cNvSpPr txBox="1"/>
          <p:nvPr/>
        </p:nvSpPr>
        <p:spPr bwMode="auto">
          <a:xfrm>
            <a:off x="4091940" y="5300979"/>
            <a:ext cx="960480" cy="274679"/>
          </a:xfrm>
          <a:prstGeom prst="rect">
            <a:avLst/>
          </a:prstGeom>
          <a:noFill/>
        </p:spPr>
        <p:txBody>
          <a:bodyPr wrap="square" rtlCol="0" anchor="t">
            <a:spAutoFit/>
          </a:bodyPr>
          <a:lstStyle/>
          <a:p>
            <a:pPr algn="ctr">
              <a:defRPr/>
            </a:pPr>
            <a:r>
              <a:rPr lang="en-IN" sz="1200"/>
              <a:t>Figure: 15</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6" name="Google Shape;246;p22"/>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Hold-Down Timers</a:t>
            </a:r>
            <a:endParaRPr/>
          </a:p>
        </p:txBody>
      </p:sp>
      <p:pic>
        <p:nvPicPr>
          <p:cNvPr id="248" name="Google Shape;248;p22" descr="See the source image"/>
          <p:cNvPicPr/>
          <p:nvPr/>
        </p:nvPicPr>
        <p:blipFill>
          <a:blip r:embed="rId2"/>
          <a:srcRect l="0" t="5867" r="7969" b="3849"/>
          <a:stretch/>
        </p:blipFill>
        <p:spPr bwMode="auto">
          <a:xfrm>
            <a:off x="880110" y="847090"/>
            <a:ext cx="7346315" cy="5495925"/>
          </a:xfrm>
          <a:prstGeom prst="rect">
            <a:avLst/>
          </a:prstGeom>
          <a:noFill/>
          <a:ln>
            <a:noFill/>
          </a:ln>
        </p:spPr>
      </p:pic>
      <p:sp>
        <p:nvSpPr>
          <p:cNvPr id="6" name="Text Box 5"/>
          <p:cNvSpPr txBox="1"/>
          <p:nvPr/>
        </p:nvSpPr>
        <p:spPr bwMode="auto">
          <a:xfrm>
            <a:off x="3723639" y="6229984"/>
            <a:ext cx="960480" cy="274679"/>
          </a:xfrm>
          <a:prstGeom prst="rect">
            <a:avLst/>
          </a:prstGeom>
          <a:noFill/>
        </p:spPr>
        <p:txBody>
          <a:bodyPr wrap="square" rtlCol="0" anchor="t">
            <a:spAutoFit/>
          </a:bodyPr>
          <a:lstStyle/>
          <a:p>
            <a:pPr algn="ctr">
              <a:defRPr/>
            </a:pPr>
            <a:r>
              <a:rPr lang="en-IN" sz="1200"/>
              <a:t>Figure: 16</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 name="Google Shape;101;p2"/>
          <p:cNvSpPr txBox="1"/>
          <p:nvPr/>
        </p:nvSpPr>
        <p:spPr bwMode="auto">
          <a:xfrm>
            <a:off x="457200" y="0"/>
            <a:ext cx="6019560" cy="837720"/>
          </a:xfrm>
          <a:prstGeom prst="rect">
            <a:avLst/>
          </a:prstGeom>
          <a:noFill/>
          <a:ln>
            <a:noFill/>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None/>
              <a:defRPr/>
            </a:pPr>
            <a:r>
              <a:rPr lang="en-GB" sz="3000" b="1" i="0" u="none" strike="noStrike" cap="none">
                <a:solidFill>
                  <a:srgbClr val="000000"/>
                </a:solidFill>
                <a:latin typeface="Times New Roman"/>
                <a:ea typeface="Times New Roman"/>
                <a:cs typeface="Times New Roman"/>
              </a:rPr>
              <a:t>Index</a:t>
            </a:r>
            <a:endParaRPr sz="3000" b="0" i="0" u="none" strike="noStrike" cap="none">
              <a:solidFill>
                <a:srgbClr val="000000"/>
              </a:solidFill>
              <a:latin typeface="Arial"/>
              <a:ea typeface="Arial"/>
              <a:cs typeface="Arial"/>
            </a:endParaRPr>
          </a:p>
        </p:txBody>
      </p:sp>
      <p:sp>
        <p:nvSpPr>
          <p:cNvPr id="103" name="Google Shape;103;p2"/>
          <p:cNvSpPr txBox="1">
            <a:spLocks noGrp="1"/>
          </p:cNvSpPr>
          <p:nvPr>
            <p:ph type="body" idx="1"/>
          </p:nvPr>
        </p:nvSpPr>
        <p:spPr bwMode="auto">
          <a:xfrm>
            <a:off x="860438" y="1719618"/>
            <a:ext cx="7826002" cy="4039737"/>
          </a:xfrm>
          <a:prstGeom prst="rect">
            <a:avLst/>
          </a:prstGeom>
          <a:noFill/>
          <a:ln>
            <a:noFill/>
          </a:ln>
        </p:spPr>
        <p:txBody>
          <a:bodyPr spcFirstLastPara="1" wrap="square" lIns="0" tIns="0" rIns="0" bIns="0" anchor="t" anchorCtr="0">
            <a:noAutofit/>
          </a:bodyPr>
          <a:lstStyle/>
          <a:p>
            <a:pPr marL="0" marR="0" lvl="0" indent="0" algn="ctr">
              <a:lnSpc>
                <a:spcPct val="100000"/>
              </a:lnSpc>
              <a:spcBef>
                <a:spcPts val="0"/>
              </a:spcBef>
              <a:spcAft>
                <a:spcPts val="0"/>
              </a:spcAft>
              <a:buClr>
                <a:schemeClr val="dk1"/>
              </a:buClr>
              <a:buSzPts val="1400"/>
              <a:buFont typeface="Times New Roman"/>
              <a:buNone/>
              <a:defRPr/>
            </a:pPr>
            <a:endParaRPr sz="1400" b="1" i="0" u="none" strike="noStrike" cap="none">
              <a:solidFill>
                <a:schemeClr val="dk1"/>
              </a:solidFill>
              <a:latin typeface="Times New Roman"/>
              <a:ea typeface="Times New Roman"/>
              <a:cs typeface="Times New Roman"/>
            </a:endParaRPr>
          </a:p>
          <a:p>
            <a:pPr marL="0" marR="0" lvl="0" indent="0" algn="ctr">
              <a:lnSpc>
                <a:spcPct val="100000"/>
              </a:lnSpc>
              <a:spcBef>
                <a:spcPts val="400"/>
              </a:spcBef>
              <a:spcAft>
                <a:spcPts val="0"/>
              </a:spcAft>
              <a:buClr>
                <a:schemeClr val="dk1"/>
              </a:buClr>
              <a:buSzPts val="1400"/>
              <a:buFont typeface="Times New Roman"/>
              <a:buNone/>
              <a:defRPr/>
            </a:pPr>
            <a:endParaRPr sz="1400" b="1" i="0" u="none" strike="noStrike" cap="none">
              <a:solidFill>
                <a:schemeClr val="dk1"/>
              </a:solidFill>
              <a:latin typeface="Times New Roman"/>
              <a:ea typeface="Times New Roman"/>
              <a:cs typeface="Times New Roman"/>
            </a:endParaRPr>
          </a:p>
          <a:p>
            <a:pPr marL="457200" marR="0" lvl="0" indent="-457200" algn="l">
              <a:lnSpc>
                <a:spcPct val="100000"/>
              </a:lnSpc>
              <a:spcBef>
                <a:spcPts val="400"/>
              </a:spcBef>
              <a:spcAft>
                <a:spcPts val="0"/>
              </a:spcAft>
              <a:buClr>
                <a:schemeClr val="dk1"/>
              </a:buClr>
              <a:buSzPts val="2400"/>
              <a:buFont typeface="Times New Roman"/>
              <a:buAutoNum type="arabicPeriod"/>
              <a:defRPr/>
            </a:pPr>
            <a:r>
              <a:rPr lang="en-GB" sz="2400" b="1" i="0" u="none" strike="noStrike" cap="none">
                <a:solidFill>
                  <a:schemeClr val="dk1"/>
                </a:solidFill>
                <a:latin typeface="Times New Roman"/>
                <a:ea typeface="Times New Roman"/>
                <a:cs typeface="Times New Roman"/>
              </a:rPr>
              <a:t>Routing Algorithm Types</a:t>
            </a:r>
            <a:endParaRPr/>
          </a:p>
          <a:p>
            <a:pPr marL="457200" marR="0" lvl="0" indent="-457200" algn="l">
              <a:lnSpc>
                <a:spcPct val="100000"/>
              </a:lnSpc>
              <a:spcBef>
                <a:spcPts val="400"/>
              </a:spcBef>
              <a:spcAft>
                <a:spcPts val="0"/>
              </a:spcAft>
              <a:buClr>
                <a:schemeClr val="dk1"/>
              </a:buClr>
              <a:buSzPts val="2400"/>
              <a:buFont typeface="Times New Roman"/>
              <a:buAutoNum type="arabicPeriod"/>
              <a:defRPr/>
            </a:pPr>
            <a:r>
              <a:rPr lang="en-GB" sz="2400" b="1" i="0" u="none" strike="noStrike" cap="none">
                <a:solidFill>
                  <a:schemeClr val="dk1"/>
                </a:solidFill>
                <a:latin typeface="Times New Roman"/>
                <a:ea typeface="Times New Roman"/>
                <a:cs typeface="Times New Roman"/>
              </a:rPr>
              <a:t>Static Routing</a:t>
            </a:r>
            <a:endParaRPr/>
          </a:p>
          <a:p>
            <a:pPr marL="457200" marR="0" lvl="0" indent="-457200" algn="l">
              <a:lnSpc>
                <a:spcPct val="100000"/>
              </a:lnSpc>
              <a:spcBef>
                <a:spcPts val="400"/>
              </a:spcBef>
              <a:spcAft>
                <a:spcPts val="0"/>
              </a:spcAft>
              <a:buClr>
                <a:schemeClr val="dk1"/>
              </a:buClr>
              <a:buSzPts val="2400"/>
              <a:buFont typeface="Times New Roman"/>
              <a:buAutoNum type="arabicPeriod"/>
              <a:defRPr/>
            </a:pPr>
            <a:r>
              <a:rPr lang="en-GB" sz="2400" b="1" i="0" u="none" strike="noStrike" cap="none">
                <a:solidFill>
                  <a:schemeClr val="dk1"/>
                </a:solidFill>
                <a:latin typeface="Times New Roman"/>
                <a:ea typeface="Times New Roman"/>
                <a:cs typeface="Times New Roman"/>
              </a:rPr>
              <a:t>Dynamic Routing</a:t>
            </a:r>
            <a:endParaRPr/>
          </a:p>
          <a:p>
            <a:pPr marL="457200" marR="0" lvl="0" indent="-457200" algn="l">
              <a:lnSpc>
                <a:spcPct val="100000"/>
              </a:lnSpc>
              <a:spcBef>
                <a:spcPts val="400"/>
              </a:spcBef>
              <a:spcAft>
                <a:spcPts val="0"/>
              </a:spcAft>
              <a:buClr>
                <a:schemeClr val="dk1"/>
              </a:buClr>
              <a:buSzPts val="2400"/>
              <a:buFont typeface="Times New Roman"/>
              <a:buAutoNum type="arabicPeriod"/>
              <a:defRPr/>
            </a:pPr>
            <a:r>
              <a:rPr lang="en-GB" sz="2400" b="1" i="0" u="none" strike="noStrike" cap="none">
                <a:solidFill>
                  <a:schemeClr val="dk1"/>
                </a:solidFill>
                <a:latin typeface="Times New Roman"/>
                <a:ea typeface="Times New Roman"/>
                <a:cs typeface="Times New Roman"/>
              </a:rPr>
              <a:t>Distance Vector Routing</a:t>
            </a:r>
            <a:endParaRPr/>
          </a:p>
          <a:p>
            <a:pPr marL="457200" marR="0" lvl="0" indent="-457200" algn="l">
              <a:lnSpc>
                <a:spcPct val="100000"/>
              </a:lnSpc>
              <a:spcBef>
                <a:spcPts val="400"/>
              </a:spcBef>
              <a:spcAft>
                <a:spcPts val="0"/>
              </a:spcAft>
              <a:buClr>
                <a:schemeClr val="dk1"/>
              </a:buClr>
              <a:buSzPts val="2400"/>
              <a:buFont typeface="Times New Roman"/>
              <a:buAutoNum type="arabicPeriod"/>
              <a:defRPr/>
            </a:pPr>
            <a:r>
              <a:rPr lang="en-GB" sz="2400" b="1" i="0" u="none" strike="noStrike" cap="none">
                <a:solidFill>
                  <a:schemeClr val="dk1"/>
                </a:solidFill>
                <a:latin typeface="Times New Roman"/>
                <a:ea typeface="Times New Roman"/>
                <a:cs typeface="Times New Roman"/>
              </a:rPr>
              <a:t>RIP v1 and V2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7" name="Google Shape;397;p82"/>
          <p:cNvSpPr txBox="1">
            <a:spLocks noGrp="1"/>
          </p:cNvSpPr>
          <p:nvPr>
            <p:ph type="body" idx="1"/>
          </p:nvPr>
        </p:nvSpPr>
        <p:spPr bwMode="auto">
          <a:xfrm>
            <a:off x="327025" y="951722"/>
            <a:ext cx="8475663" cy="5421086"/>
          </a:xfrm>
          <a:prstGeom prst="rect">
            <a:avLst/>
          </a:prstGeom>
          <a:noFill/>
          <a:ln>
            <a:noFill/>
          </a:ln>
        </p:spPr>
        <p:txBody>
          <a:bodyPr spcFirstLastPara="1" wrap="square" lIns="0" tIns="0" rIns="0" bIns="0" anchor="t" anchorCtr="0">
            <a:normAutofit fontScale="85000" lnSpcReduction="10000"/>
          </a:bodyPr>
          <a:lstStyle/>
          <a:p>
            <a:pPr marL="609600" lvl="0" indent="-609600" algn="l">
              <a:lnSpc>
                <a:spcPct val="90000"/>
              </a:lnSpc>
              <a:spcBef>
                <a:spcPts val="1000"/>
              </a:spcBef>
              <a:spcAft>
                <a:spcPts val="0"/>
              </a:spcAft>
              <a:buSzPct val="88000"/>
              <a:buFont typeface="Times New Roman"/>
              <a:buNone/>
              <a:defRPr/>
            </a:pPr>
            <a:r>
              <a:rPr lang="en-US" sz="2400" b="1" i="1">
                <a:solidFill>
                  <a:schemeClr val="dk1"/>
                </a:solidFill>
                <a:latin typeface="Times New Roman"/>
                <a:ea typeface="Times New Roman"/>
                <a:cs typeface="Times New Roman"/>
              </a:rPr>
              <a:t>What does it mean to be the shortest (or optimal) route</a:t>
            </a:r>
            <a:r>
              <a:rPr lang="en-US" sz="2400" b="1">
                <a:solidFill>
                  <a:schemeClr val="dk1"/>
                </a:solidFill>
                <a:latin typeface="Times New Roman"/>
                <a:ea typeface="Times New Roman"/>
                <a:cs typeface="Times New Roman"/>
              </a:rPr>
              <a:t>?</a:t>
            </a:r>
            <a:endParaRPr/>
          </a:p>
          <a:p>
            <a:pPr marL="609600" lvl="0" indent="-609600" algn="l">
              <a:lnSpc>
                <a:spcPct val="90000"/>
              </a:lnSpc>
              <a:spcBef>
                <a:spcPts val="1000"/>
              </a:spcBef>
              <a:spcAft>
                <a:spcPts val="0"/>
              </a:spcAft>
              <a:buSzPct val="88000"/>
              <a:buFont typeface="Times New Roman"/>
              <a:buAutoNum type="alphaLcPeriod"/>
              <a:defRPr/>
            </a:pPr>
            <a:r>
              <a:rPr lang="en-US" sz="2400" u="sng">
                <a:solidFill>
                  <a:schemeClr val="dk1"/>
                </a:solidFill>
                <a:latin typeface="Times New Roman"/>
                <a:ea typeface="Times New Roman"/>
                <a:cs typeface="Times New Roman"/>
              </a:rPr>
              <a:t>Minimize</a:t>
            </a:r>
            <a:r>
              <a:rPr lang="en-US" sz="2400">
                <a:solidFill>
                  <a:schemeClr val="dk1"/>
                </a:solidFill>
                <a:latin typeface="Times New Roman"/>
                <a:ea typeface="Times New Roman"/>
                <a:cs typeface="Times New Roman"/>
              </a:rPr>
              <a:t> mean packet </a:t>
            </a:r>
            <a:r>
              <a:rPr lang="en-US" sz="2400" u="sng">
                <a:solidFill>
                  <a:schemeClr val="dk1"/>
                </a:solidFill>
                <a:latin typeface="Times New Roman"/>
                <a:ea typeface="Times New Roman"/>
                <a:cs typeface="Times New Roman"/>
              </a:rPr>
              <a:t>delay</a:t>
            </a:r>
            <a:endParaRPr/>
          </a:p>
          <a:p>
            <a:pPr marL="609600" lvl="0" indent="-609600" algn="l">
              <a:lnSpc>
                <a:spcPct val="90000"/>
              </a:lnSpc>
              <a:spcBef>
                <a:spcPts val="1000"/>
              </a:spcBef>
              <a:spcAft>
                <a:spcPts val="0"/>
              </a:spcAft>
              <a:buSzPct val="88000"/>
              <a:buFont typeface="Times New Roman"/>
              <a:buAutoNum type="alphaLcPeriod"/>
              <a:defRPr/>
            </a:pPr>
            <a:r>
              <a:rPr lang="en-US" sz="2400" u="sng">
                <a:solidFill>
                  <a:schemeClr val="dk1"/>
                </a:solidFill>
                <a:latin typeface="Times New Roman"/>
                <a:ea typeface="Times New Roman"/>
                <a:cs typeface="Times New Roman"/>
              </a:rPr>
              <a:t>Maximize</a:t>
            </a:r>
            <a:r>
              <a:rPr lang="en-US" sz="2400">
                <a:solidFill>
                  <a:schemeClr val="dk1"/>
                </a:solidFill>
                <a:latin typeface="Times New Roman"/>
                <a:ea typeface="Times New Roman"/>
                <a:cs typeface="Times New Roman"/>
              </a:rPr>
              <a:t> the network </a:t>
            </a:r>
            <a:r>
              <a:rPr lang="en-US" sz="2400" u="sng">
                <a:solidFill>
                  <a:schemeClr val="dk1"/>
                </a:solidFill>
                <a:latin typeface="Times New Roman"/>
                <a:ea typeface="Times New Roman"/>
                <a:cs typeface="Times New Roman"/>
              </a:rPr>
              <a:t>throughput</a:t>
            </a:r>
            <a:endParaRPr/>
          </a:p>
          <a:p>
            <a:pPr marL="609600" lvl="0" indent="-609600" algn="l">
              <a:lnSpc>
                <a:spcPct val="90000"/>
              </a:lnSpc>
              <a:spcBef>
                <a:spcPts val="1000"/>
              </a:spcBef>
              <a:spcAft>
                <a:spcPts val="0"/>
              </a:spcAft>
              <a:buSzPct val="88000"/>
              <a:buFont typeface="Times New Roman"/>
              <a:buAutoNum type="alphaLcPeriod"/>
              <a:defRPr/>
            </a:pPr>
            <a:r>
              <a:rPr lang="en-US" sz="2400" u="sng">
                <a:solidFill>
                  <a:schemeClr val="dk1"/>
                </a:solidFill>
                <a:latin typeface="Times New Roman"/>
                <a:ea typeface="Times New Roman"/>
                <a:cs typeface="Times New Roman"/>
              </a:rPr>
              <a:t>Minimize</a:t>
            </a:r>
            <a:r>
              <a:rPr lang="en-US" sz="2400">
                <a:solidFill>
                  <a:schemeClr val="dk1"/>
                </a:solidFill>
                <a:latin typeface="Times New Roman"/>
                <a:ea typeface="Times New Roman"/>
                <a:cs typeface="Times New Roman"/>
              </a:rPr>
              <a:t> the </a:t>
            </a:r>
            <a:r>
              <a:rPr lang="en-US" sz="2400" u="sng">
                <a:solidFill>
                  <a:schemeClr val="dk1"/>
                </a:solidFill>
                <a:latin typeface="Times New Roman"/>
                <a:ea typeface="Times New Roman"/>
                <a:cs typeface="Times New Roman"/>
              </a:rPr>
              <a:t>number of hops</a:t>
            </a:r>
            <a:r>
              <a:rPr lang="en-US" sz="2400">
                <a:solidFill>
                  <a:schemeClr val="dk1"/>
                </a:solidFill>
                <a:latin typeface="Times New Roman"/>
                <a:ea typeface="Times New Roman"/>
                <a:cs typeface="Times New Roman"/>
              </a:rPr>
              <a:t> along the path</a:t>
            </a:r>
            <a:endParaRPr/>
          </a:p>
          <a:p>
            <a:pPr marL="609600" lvl="0" indent="-609600" algn="l">
              <a:lnSpc>
                <a:spcPct val="90000"/>
              </a:lnSpc>
              <a:spcBef>
                <a:spcPts val="1000"/>
              </a:spcBef>
              <a:spcAft>
                <a:spcPts val="0"/>
              </a:spcAft>
              <a:buSzPct val="88000"/>
              <a:buFont typeface="Noto Sans Symbols"/>
              <a:buNone/>
              <a:defRPr/>
            </a:pPr>
            <a:r>
              <a:rPr lang="en-US" sz="2400" b="1">
                <a:solidFill>
                  <a:schemeClr val="dk1"/>
                </a:solidFill>
                <a:latin typeface="Times New Roman"/>
                <a:ea typeface="Times New Roman"/>
                <a:cs typeface="Times New Roman"/>
              </a:rPr>
              <a:t>Dijkstra algorithm</a:t>
            </a:r>
            <a:r>
              <a:rPr lang="en-US" sz="2400">
                <a:solidFill>
                  <a:schemeClr val="dk1"/>
                </a:solidFill>
                <a:latin typeface="Times New Roman"/>
                <a:ea typeface="Times New Roman"/>
                <a:cs typeface="Times New Roman"/>
              </a:rPr>
              <a:t>:</a:t>
            </a:r>
            <a:endParaRPr/>
          </a:p>
          <a:p>
            <a:pPr marL="609600" lvl="0" indent="-609600" algn="l">
              <a:lnSpc>
                <a:spcPct val="90000"/>
              </a:lnSpc>
              <a:spcBef>
                <a:spcPts val="1000"/>
              </a:spcBef>
              <a:spcAft>
                <a:spcPts val="0"/>
              </a:spcAft>
              <a:buSzPct val="88000"/>
              <a:buChar char="•"/>
              <a:defRPr/>
            </a:pPr>
            <a:r>
              <a:rPr lang="en-US" sz="2400">
                <a:solidFill>
                  <a:schemeClr val="dk1"/>
                </a:solidFill>
                <a:latin typeface="Times New Roman"/>
                <a:ea typeface="Times New Roman"/>
                <a:cs typeface="Times New Roman"/>
              </a:rPr>
              <a:t>Each node is labeled (in parentheses) with its distance from the source node along the best known path. </a:t>
            </a:r>
            <a:endParaRPr/>
          </a:p>
          <a:p>
            <a:pPr marL="609600" lvl="0" indent="-609600" algn="l">
              <a:lnSpc>
                <a:spcPct val="90000"/>
              </a:lnSpc>
              <a:spcBef>
                <a:spcPts val="1000"/>
              </a:spcBef>
              <a:spcAft>
                <a:spcPts val="0"/>
              </a:spcAft>
              <a:buSzPct val="88000"/>
              <a:buChar char="•"/>
              <a:defRPr/>
            </a:pPr>
            <a:r>
              <a:rPr lang="en-US" sz="2400">
                <a:solidFill>
                  <a:schemeClr val="dk1"/>
                </a:solidFill>
                <a:latin typeface="Times New Roman"/>
                <a:ea typeface="Times New Roman"/>
                <a:cs typeface="Times New Roman"/>
              </a:rPr>
              <a:t>Initially, no paths are known, so all nodes are labeled with infinity. </a:t>
            </a:r>
            <a:endParaRPr/>
          </a:p>
          <a:p>
            <a:pPr marL="609600" lvl="0" indent="-609600" algn="l">
              <a:lnSpc>
                <a:spcPct val="90000"/>
              </a:lnSpc>
              <a:spcBef>
                <a:spcPts val="1000"/>
              </a:spcBef>
              <a:spcAft>
                <a:spcPts val="0"/>
              </a:spcAft>
              <a:buSzPct val="88000"/>
              <a:buChar char="•"/>
              <a:defRPr/>
            </a:pPr>
            <a:r>
              <a:rPr lang="en-US" sz="2400">
                <a:solidFill>
                  <a:schemeClr val="dk1"/>
                </a:solidFill>
                <a:latin typeface="Times New Roman"/>
                <a:ea typeface="Times New Roman"/>
                <a:cs typeface="Times New Roman"/>
              </a:rPr>
              <a:t>As the algorithm proceeds and paths are found, the labels may change, reflecting better paths. </a:t>
            </a:r>
            <a:endParaRPr/>
          </a:p>
          <a:p>
            <a:pPr marL="609600" lvl="0" indent="-609600" algn="l">
              <a:lnSpc>
                <a:spcPct val="90000"/>
              </a:lnSpc>
              <a:spcBef>
                <a:spcPts val="1000"/>
              </a:spcBef>
              <a:spcAft>
                <a:spcPts val="0"/>
              </a:spcAft>
              <a:buSzPct val="88000"/>
              <a:buChar char="•"/>
              <a:defRPr/>
            </a:pPr>
            <a:r>
              <a:rPr lang="en-US" sz="2400">
                <a:solidFill>
                  <a:schemeClr val="dk1"/>
                </a:solidFill>
                <a:latin typeface="Times New Roman"/>
                <a:ea typeface="Times New Roman"/>
                <a:cs typeface="Times New Roman"/>
              </a:rPr>
              <a:t>A label may be either</a:t>
            </a:r>
            <a:r>
              <a:rPr lang="en-US" sz="2400" b="1">
                <a:solidFill>
                  <a:schemeClr val="dk1"/>
                </a:solidFill>
                <a:latin typeface="Times New Roman"/>
                <a:ea typeface="Times New Roman"/>
                <a:cs typeface="Times New Roman"/>
              </a:rPr>
              <a:t> tentative </a:t>
            </a:r>
            <a:r>
              <a:rPr lang="en-US" sz="2400">
                <a:solidFill>
                  <a:schemeClr val="dk1"/>
                </a:solidFill>
                <a:latin typeface="Times New Roman"/>
                <a:ea typeface="Times New Roman"/>
                <a:cs typeface="Times New Roman"/>
              </a:rPr>
              <a:t>or </a:t>
            </a:r>
            <a:r>
              <a:rPr lang="en-US" sz="2400" b="1">
                <a:solidFill>
                  <a:schemeClr val="dk1"/>
                </a:solidFill>
                <a:latin typeface="Times New Roman"/>
                <a:ea typeface="Times New Roman"/>
                <a:cs typeface="Times New Roman"/>
              </a:rPr>
              <a:t>permanent</a:t>
            </a:r>
            <a:r>
              <a:rPr lang="en-US" sz="2400">
                <a:solidFill>
                  <a:schemeClr val="dk1"/>
                </a:solidFill>
                <a:latin typeface="Times New Roman"/>
                <a:ea typeface="Times New Roman"/>
                <a:cs typeface="Times New Roman"/>
              </a:rPr>
              <a:t>. </a:t>
            </a:r>
            <a:endParaRPr/>
          </a:p>
          <a:p>
            <a:pPr marL="609600" lvl="0" indent="-609600" algn="l">
              <a:lnSpc>
                <a:spcPct val="90000"/>
              </a:lnSpc>
              <a:spcBef>
                <a:spcPts val="1000"/>
              </a:spcBef>
              <a:spcAft>
                <a:spcPts val="0"/>
              </a:spcAft>
              <a:buSzPct val="88000"/>
              <a:buChar char="•"/>
              <a:defRPr/>
            </a:pPr>
            <a:r>
              <a:rPr lang="en-US" sz="2400">
                <a:solidFill>
                  <a:schemeClr val="dk1"/>
                </a:solidFill>
                <a:latin typeface="Times New Roman"/>
                <a:ea typeface="Times New Roman"/>
                <a:cs typeface="Times New Roman"/>
              </a:rPr>
              <a:t>Initially, all labels are tentative. </a:t>
            </a:r>
            <a:endParaRPr/>
          </a:p>
          <a:p>
            <a:pPr marL="609600" lvl="0" indent="-609600" algn="l">
              <a:lnSpc>
                <a:spcPct val="90000"/>
              </a:lnSpc>
              <a:spcBef>
                <a:spcPts val="1000"/>
              </a:spcBef>
              <a:spcAft>
                <a:spcPts val="0"/>
              </a:spcAft>
              <a:buSzPct val="88000"/>
              <a:buChar char="•"/>
              <a:defRPr/>
            </a:pPr>
            <a:r>
              <a:rPr lang="en-US" sz="2400">
                <a:solidFill>
                  <a:schemeClr val="dk1"/>
                </a:solidFill>
                <a:latin typeface="Times New Roman"/>
                <a:ea typeface="Times New Roman"/>
                <a:cs typeface="Times New Roman"/>
              </a:rPr>
              <a:t>When it is discovered that a label represents the shortest possible path from the source to that node, it is made permanent and never changed thereafter.</a:t>
            </a:r>
            <a:endParaRPr sz="2400" i="1">
              <a:solidFill>
                <a:schemeClr val="dk1"/>
              </a:solidFill>
              <a:latin typeface="Times New Roman"/>
              <a:ea typeface="Times New Roman"/>
              <a:cs typeface="Times New Roman"/>
            </a:endParaRPr>
          </a:p>
          <a:p>
            <a:pPr marL="609600" lvl="0" indent="-609600" algn="l">
              <a:lnSpc>
                <a:spcPct val="90000"/>
              </a:lnSpc>
              <a:spcBef>
                <a:spcPts val="1000"/>
              </a:spcBef>
              <a:spcAft>
                <a:spcPts val="0"/>
              </a:spcAft>
              <a:buSzPct val="88000"/>
              <a:buFont typeface="Noto Sans Symbols"/>
              <a:buNone/>
              <a:defRPr/>
            </a:pPr>
            <a:r>
              <a:rPr lang="en-US" sz="2400" i="1">
                <a:solidFill>
                  <a:schemeClr val="dk1"/>
                </a:solidFill>
                <a:latin typeface="Times New Roman"/>
                <a:ea typeface="Times New Roman"/>
                <a:cs typeface="Times New Roman"/>
              </a:rPr>
              <a:t>Now lets see the </a:t>
            </a:r>
            <a:r>
              <a:rPr lang="en-US" sz="2400" b="1" i="1" u="sng">
                <a:solidFill>
                  <a:schemeClr val="dk1"/>
                </a:solidFill>
                <a:latin typeface="Times New Roman"/>
                <a:ea typeface="Times New Roman"/>
                <a:cs typeface="Times New Roman"/>
              </a:rPr>
              <a:t>algorithm</a:t>
            </a:r>
            <a:r>
              <a:rPr lang="en-US" sz="2400" i="1">
                <a:solidFill>
                  <a:schemeClr val="dk1"/>
                </a:solidFill>
                <a:latin typeface="Times New Roman"/>
                <a:ea typeface="Times New Roman"/>
                <a:cs typeface="Times New Roman"/>
              </a:rPr>
              <a:t> which describes this procedure to develop shortest path from source to destination.</a:t>
            </a:r>
            <a:endParaRPr/>
          </a:p>
        </p:txBody>
      </p:sp>
      <p:sp>
        <p:nvSpPr>
          <p:cNvPr id="96" name="Google Shape;96;p1"/>
          <p:cNvSpPr txBox="1">
            <a:spLocks noGrp="1"/>
          </p:cNvSpPr>
          <p:nvPr>
            <p:ph type="ftr" idx="11"/>
          </p:nvPr>
        </p:nvSpPr>
        <p:spPr bwMode="auto">
          <a:xfrm>
            <a:off x="0" y="6429080"/>
            <a:ext cx="8407730" cy="364680"/>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None/>
              <a:defRPr/>
            </a:pPr>
            <a:r>
              <a:rPr lang="en-GB" sz="1400">
                <a:latin typeface="Times New Roman"/>
                <a:ea typeface="Times New Roman"/>
                <a:cs typeface="Times New Roman"/>
              </a:rPr>
              <a:t>Computer Networks                      Dr. V</a:t>
            </a:r>
            <a:r>
              <a:rPr lang="en-IN" sz="1400">
                <a:latin typeface="Times New Roman"/>
                <a:ea typeface="Times New Roman"/>
                <a:cs typeface="Times New Roman"/>
              </a:rPr>
              <a:t>eeramanickam M.R.M</a:t>
            </a:r>
            <a:endParaRPr sz="1400" b="0" strike="noStrike">
              <a:solidFill>
                <a:srgbClr val="0070C0"/>
              </a:solidFill>
              <a:latin typeface="Times New Roman"/>
              <a:ea typeface="Times New Roman"/>
              <a:cs typeface="Times New Roman"/>
            </a:endParaRPr>
          </a:p>
        </p:txBody>
      </p:sp>
      <p:sp>
        <p:nvSpPr>
          <p:cNvPr id="246" name="Google Shape;246;p22"/>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Dijkstra Algorithm: Shortest path</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3" name="Google Shape;403;p83"/>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404" name="Google Shape;404;p83"/>
          <p:cNvSpPr txBox="1"/>
          <p:nvPr/>
        </p:nvSpPr>
        <p:spPr bwMode="auto">
          <a:xfrm>
            <a:off x="2515869" y="163829"/>
            <a:ext cx="3884654"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1" i="0" u="none" strike="noStrike" cap="none">
                <a:solidFill>
                  <a:schemeClr val="dk1"/>
                </a:solidFill>
                <a:latin typeface="Times New Roman"/>
                <a:ea typeface="Times New Roman"/>
                <a:cs typeface="Times New Roman"/>
              </a:rPr>
              <a:t>Dijkstra </a:t>
            </a:r>
            <a:r>
              <a:rPr lang="en-IN" sz="2800" b="1" i="0" u="none" strike="noStrike" cap="none">
                <a:solidFill>
                  <a:schemeClr val="dk1"/>
                </a:solidFill>
                <a:latin typeface="Times New Roman"/>
                <a:ea typeface="Times New Roman"/>
                <a:cs typeface="Times New Roman"/>
              </a:rPr>
              <a:t>A</a:t>
            </a:r>
            <a:r>
              <a:rPr lang="en-US" sz="2800" b="1" i="0" u="none" strike="noStrike" cap="none">
                <a:solidFill>
                  <a:schemeClr val="dk1"/>
                </a:solidFill>
                <a:latin typeface="Times New Roman"/>
                <a:ea typeface="Times New Roman"/>
                <a:cs typeface="Times New Roman"/>
              </a:rPr>
              <a:t>lgorithm</a:t>
            </a:r>
            <a:r>
              <a:rPr lang="en-IN" sz="2800" b="1" i="0" u="none" strike="noStrike" cap="none">
                <a:solidFill>
                  <a:schemeClr val="dk1"/>
                </a:solidFill>
                <a:latin typeface="Times New Roman"/>
                <a:ea typeface="Times New Roman"/>
                <a:cs typeface="Times New Roman"/>
              </a:rPr>
              <a:t>  </a:t>
            </a:r>
            <a:endParaRPr/>
          </a:p>
        </p:txBody>
      </p:sp>
      <p:pic>
        <p:nvPicPr>
          <p:cNvPr id="405" name="Google Shape;405;p83"/>
          <p:cNvPicPr/>
          <p:nvPr/>
        </p:nvPicPr>
        <p:blipFill>
          <a:blip r:embed="rId2"/>
          <a:stretch/>
        </p:blipFill>
        <p:spPr bwMode="auto">
          <a:xfrm>
            <a:off x="213995" y="1056640"/>
            <a:ext cx="4743450" cy="4984750"/>
          </a:xfrm>
          <a:prstGeom prst="rect">
            <a:avLst/>
          </a:prstGeom>
          <a:noFill/>
          <a:ln>
            <a:noFill/>
          </a:ln>
        </p:spPr>
      </p:pic>
      <p:pic>
        <p:nvPicPr>
          <p:cNvPr id="421" name="Google Shape;421;p85"/>
          <p:cNvPicPr/>
          <p:nvPr/>
        </p:nvPicPr>
        <p:blipFill>
          <a:blip r:embed="rId3"/>
          <a:srcRect l="4247" t="5333" r="8295" b="0"/>
          <a:stretch/>
        </p:blipFill>
        <p:spPr bwMode="auto">
          <a:xfrm>
            <a:off x="4823460" y="3509645"/>
            <a:ext cx="4210685" cy="2795270"/>
          </a:xfrm>
          <a:prstGeom prst="rect">
            <a:avLst/>
          </a:prstGeom>
          <a:noFill/>
          <a:ln>
            <a:noFill/>
          </a:ln>
        </p:spPr>
      </p:pic>
      <p:sp>
        <p:nvSpPr>
          <p:cNvPr id="420" name="Google Shape;420;p85"/>
          <p:cNvSpPr txBox="1"/>
          <p:nvPr/>
        </p:nvSpPr>
        <p:spPr bwMode="auto">
          <a:xfrm>
            <a:off x="5793954" y="3065105"/>
            <a:ext cx="3149797" cy="39655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000" b="1" i="0" u="none" strike="noStrike" cap="none">
                <a:solidFill>
                  <a:schemeClr val="dk1"/>
                </a:solidFill>
                <a:latin typeface="Times New Roman"/>
                <a:ea typeface="Times New Roman"/>
                <a:cs typeface="Times New Roman"/>
              </a:rPr>
              <a:t>Routing table for node A</a:t>
            </a:r>
            <a:endParaRPr/>
          </a:p>
        </p:txBody>
      </p:sp>
      <p:sp>
        <p:nvSpPr>
          <p:cNvPr id="6" name="Text Box 5"/>
          <p:cNvSpPr txBox="1"/>
          <p:nvPr/>
        </p:nvSpPr>
        <p:spPr bwMode="auto">
          <a:xfrm>
            <a:off x="862965" y="6165849"/>
            <a:ext cx="960480" cy="274679"/>
          </a:xfrm>
          <a:prstGeom prst="rect">
            <a:avLst/>
          </a:prstGeom>
          <a:noFill/>
        </p:spPr>
        <p:txBody>
          <a:bodyPr wrap="square" rtlCol="0" anchor="t">
            <a:spAutoFit/>
          </a:bodyPr>
          <a:lstStyle/>
          <a:p>
            <a:pPr algn="ctr">
              <a:defRPr/>
            </a:pPr>
            <a:r>
              <a:rPr lang="en-IN" sz="1200"/>
              <a:t>Figure: 17</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11" name="Google Shape;411;p84"/>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412" name="Google Shape;412;p84"/>
          <p:cNvSpPr txBox="1"/>
          <p:nvPr/>
        </p:nvSpPr>
        <p:spPr bwMode="auto">
          <a:xfrm>
            <a:off x="258147" y="238780"/>
            <a:ext cx="6282848"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0" i="0" u="none" strike="noStrike" cap="none">
                <a:solidFill>
                  <a:schemeClr val="dk1"/>
                </a:solidFill>
                <a:latin typeface="Times New Roman"/>
                <a:ea typeface="Times New Roman"/>
                <a:cs typeface="Times New Roman"/>
              </a:rPr>
              <a:t>Example of formation of shortest path tree</a:t>
            </a:r>
            <a:endParaRPr/>
          </a:p>
        </p:txBody>
      </p:sp>
      <p:pic>
        <p:nvPicPr>
          <p:cNvPr id="413" name="Google Shape;413;p84"/>
          <p:cNvPicPr/>
          <p:nvPr/>
        </p:nvPicPr>
        <p:blipFill>
          <a:blip r:embed="rId2"/>
          <a:stretch/>
        </p:blipFill>
        <p:spPr bwMode="auto">
          <a:xfrm>
            <a:off x="984250" y="1219200"/>
            <a:ext cx="6791325" cy="4830763"/>
          </a:xfrm>
          <a:prstGeom prst="rect">
            <a:avLst/>
          </a:prstGeom>
          <a:noFill/>
          <a:ln>
            <a:noFill/>
          </a:ln>
        </p:spPr>
      </p:pic>
      <p:sp>
        <p:nvSpPr>
          <p:cNvPr id="6" name="Text Box 5"/>
          <p:cNvSpPr txBox="1"/>
          <p:nvPr/>
        </p:nvSpPr>
        <p:spPr bwMode="auto">
          <a:xfrm>
            <a:off x="3994149" y="6101714"/>
            <a:ext cx="960480" cy="274679"/>
          </a:xfrm>
          <a:prstGeom prst="rect">
            <a:avLst/>
          </a:prstGeom>
          <a:noFill/>
        </p:spPr>
        <p:txBody>
          <a:bodyPr wrap="square" rtlCol="0" anchor="t">
            <a:spAutoFit/>
          </a:bodyPr>
          <a:lstStyle/>
          <a:p>
            <a:pPr algn="ctr">
              <a:defRPr/>
            </a:pPr>
            <a:r>
              <a:rPr lang="en-IN" sz="1200"/>
              <a:t>Figure: 18</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27" name="Google Shape;427;p86"/>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428" name="Google Shape;428;p86"/>
          <p:cNvSpPr txBox="1"/>
          <p:nvPr/>
        </p:nvSpPr>
        <p:spPr bwMode="auto">
          <a:xfrm>
            <a:off x="1349827" y="217688"/>
            <a:ext cx="4747171"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0" i="0" u="none" strike="noStrike" cap="none">
                <a:solidFill>
                  <a:schemeClr val="dk1"/>
                </a:solidFill>
                <a:latin typeface="Times New Roman"/>
                <a:ea typeface="Times New Roman"/>
                <a:cs typeface="Times New Roman"/>
              </a:rPr>
              <a:t>Areas in an autonomous system</a:t>
            </a:r>
            <a:endParaRPr/>
          </a:p>
        </p:txBody>
      </p:sp>
      <p:pic>
        <p:nvPicPr>
          <p:cNvPr id="429" name="Google Shape;429;p86"/>
          <p:cNvPicPr/>
          <p:nvPr/>
        </p:nvPicPr>
        <p:blipFill>
          <a:blip r:embed="rId2"/>
          <a:stretch/>
        </p:blipFill>
        <p:spPr bwMode="auto">
          <a:xfrm>
            <a:off x="185738" y="1676399"/>
            <a:ext cx="8729662" cy="4015273"/>
          </a:xfrm>
          <a:prstGeom prst="rect">
            <a:avLst/>
          </a:prstGeom>
          <a:noFill/>
          <a:ln>
            <a:noFill/>
          </a:ln>
        </p:spPr>
      </p:pic>
      <p:sp>
        <p:nvSpPr>
          <p:cNvPr id="6" name="Text Box 5"/>
          <p:cNvSpPr txBox="1"/>
          <p:nvPr/>
        </p:nvSpPr>
        <p:spPr bwMode="auto">
          <a:xfrm>
            <a:off x="4070984" y="6007099"/>
            <a:ext cx="960480" cy="274679"/>
          </a:xfrm>
          <a:prstGeom prst="rect">
            <a:avLst/>
          </a:prstGeom>
          <a:noFill/>
        </p:spPr>
        <p:txBody>
          <a:bodyPr wrap="square" rtlCol="0" anchor="t">
            <a:spAutoFit/>
          </a:bodyPr>
          <a:lstStyle/>
          <a:p>
            <a:pPr algn="ctr">
              <a:defRPr/>
            </a:pPr>
            <a:r>
              <a:rPr lang="en-IN" sz="1200"/>
              <a:t>Figure: 19</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35" name="Google Shape;435;p87"/>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436" name="Google Shape;436;p87"/>
          <p:cNvSpPr txBox="1"/>
          <p:nvPr/>
        </p:nvSpPr>
        <p:spPr bwMode="auto">
          <a:xfrm>
            <a:off x="213994" y="200659"/>
            <a:ext cx="6131919"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1" i="0" u="none" strike="noStrike" cap="none">
                <a:solidFill>
                  <a:schemeClr val="dk1"/>
                </a:solidFill>
                <a:latin typeface="Times New Roman"/>
                <a:ea typeface="Times New Roman"/>
                <a:cs typeface="Times New Roman"/>
              </a:rPr>
              <a:t>Types of links</a:t>
            </a:r>
            <a:r>
              <a:rPr lang="en-IN" sz="2800" b="1" i="0" u="none" strike="noStrike" cap="none">
                <a:solidFill>
                  <a:schemeClr val="dk1"/>
                </a:solidFill>
                <a:latin typeface="Times New Roman"/>
                <a:ea typeface="Times New Roman"/>
                <a:cs typeface="Times New Roman"/>
              </a:rPr>
              <a:t>     </a:t>
            </a:r>
            <a:r>
              <a:rPr lang="en-US" sz="2800" b="1">
                <a:solidFill>
                  <a:schemeClr val="dk1"/>
                </a:solidFill>
                <a:latin typeface="Times New Roman"/>
                <a:ea typeface="Times New Roman"/>
                <a:cs typeface="Times New Roman"/>
              </a:rPr>
              <a:t>Point-to-point link</a:t>
            </a:r>
            <a:endParaRPr lang="en-IN" sz="2800" b="1" i="0" u="none" strike="noStrike" cap="none">
              <a:solidFill>
                <a:schemeClr val="dk1"/>
              </a:solidFill>
              <a:latin typeface="Times New Roman"/>
              <a:ea typeface="Times New Roman"/>
              <a:cs typeface="Times New Roman"/>
            </a:endParaRPr>
          </a:p>
        </p:txBody>
      </p:sp>
      <p:pic>
        <p:nvPicPr>
          <p:cNvPr id="437" name="Google Shape;437;p87"/>
          <p:cNvPicPr/>
          <p:nvPr/>
        </p:nvPicPr>
        <p:blipFill>
          <a:blip r:embed="rId2"/>
          <a:stretch/>
        </p:blipFill>
        <p:spPr bwMode="auto">
          <a:xfrm>
            <a:off x="806839" y="1123063"/>
            <a:ext cx="7175500" cy="2496100"/>
          </a:xfrm>
          <a:prstGeom prst="rect">
            <a:avLst/>
          </a:prstGeom>
          <a:noFill/>
          <a:ln>
            <a:noFill/>
          </a:ln>
        </p:spPr>
      </p:pic>
      <p:pic>
        <p:nvPicPr>
          <p:cNvPr id="446" name="Google Shape;446;p88"/>
          <p:cNvPicPr/>
          <p:nvPr/>
        </p:nvPicPr>
        <p:blipFill>
          <a:blip r:embed="rId3"/>
          <a:stretch/>
        </p:blipFill>
        <p:spPr bwMode="auto">
          <a:xfrm>
            <a:off x="657225" y="4244023"/>
            <a:ext cx="7829550" cy="1196975"/>
          </a:xfrm>
          <a:prstGeom prst="rect">
            <a:avLst/>
          </a:prstGeom>
          <a:noFill/>
          <a:ln>
            <a:noFill/>
          </a:ln>
        </p:spPr>
      </p:pic>
      <p:sp>
        <p:nvSpPr>
          <p:cNvPr id="6" name="Text Box 5"/>
          <p:cNvSpPr txBox="1"/>
          <p:nvPr/>
        </p:nvSpPr>
        <p:spPr bwMode="auto">
          <a:xfrm>
            <a:off x="4091940" y="5756274"/>
            <a:ext cx="960480" cy="274679"/>
          </a:xfrm>
          <a:prstGeom prst="rect">
            <a:avLst/>
          </a:prstGeom>
          <a:noFill/>
        </p:spPr>
        <p:txBody>
          <a:bodyPr wrap="square" rtlCol="0" anchor="t">
            <a:spAutoFit/>
          </a:bodyPr>
          <a:lstStyle/>
          <a:p>
            <a:pPr algn="ctr">
              <a:defRPr/>
            </a:pPr>
            <a:r>
              <a:rPr lang="en-IN" sz="1200"/>
              <a:t>Figure: 21</a:t>
            </a:r>
            <a:endParaRPr/>
          </a:p>
        </p:txBody>
      </p:sp>
      <p:sp>
        <p:nvSpPr>
          <p:cNvPr id="2" name="Text Box 1"/>
          <p:cNvSpPr txBox="1"/>
          <p:nvPr/>
        </p:nvSpPr>
        <p:spPr bwMode="auto">
          <a:xfrm>
            <a:off x="4091940" y="3968749"/>
            <a:ext cx="960480" cy="274679"/>
          </a:xfrm>
          <a:prstGeom prst="rect">
            <a:avLst/>
          </a:prstGeom>
          <a:noFill/>
        </p:spPr>
        <p:txBody>
          <a:bodyPr wrap="square" rtlCol="0" anchor="t">
            <a:spAutoFit/>
          </a:bodyPr>
          <a:lstStyle/>
          <a:p>
            <a:pPr algn="ctr">
              <a:defRPr/>
            </a:pPr>
            <a:r>
              <a:rPr lang="en-IN" sz="1200"/>
              <a:t>Figure: 20</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2" name="Google Shape;452;p89"/>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cxnSp>
        <p:nvCxnSpPr>
          <p:cNvPr id="453" name="Google Shape;453;p89"/>
          <p:cNvCxnSpPr>
            <a:cxnSpLocks/>
          </p:cNvCxnSpPr>
          <p:nvPr/>
        </p:nvCxnSpPr>
        <p:spPr bwMode="auto">
          <a:xfrm>
            <a:off x="152400" y="990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454" name="Google Shape;454;p89"/>
          <p:cNvSpPr txBox="1"/>
          <p:nvPr/>
        </p:nvSpPr>
        <p:spPr bwMode="auto">
          <a:xfrm>
            <a:off x="1255394" y="209549"/>
            <a:ext cx="4711424"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1" i="0" u="none" strike="noStrike" cap="none">
                <a:solidFill>
                  <a:schemeClr val="dk1"/>
                </a:solidFill>
                <a:latin typeface="Times New Roman"/>
                <a:ea typeface="Times New Roman"/>
                <a:cs typeface="Times New Roman"/>
              </a:rPr>
              <a:t>Transient link</a:t>
            </a:r>
            <a:r>
              <a:rPr lang="en-IN" sz="2800" b="1" i="0" u="none" strike="noStrike" cap="none">
                <a:solidFill>
                  <a:schemeClr val="dk1"/>
                </a:solidFill>
                <a:latin typeface="Times New Roman"/>
                <a:ea typeface="Times New Roman"/>
                <a:cs typeface="Times New Roman"/>
              </a:rPr>
              <a:t>     </a:t>
            </a:r>
            <a:r>
              <a:rPr lang="en-US" sz="2800" b="1">
                <a:solidFill>
                  <a:schemeClr val="dk1"/>
                </a:solidFill>
                <a:latin typeface="Times New Roman"/>
                <a:ea typeface="Times New Roman"/>
                <a:cs typeface="Times New Roman"/>
              </a:rPr>
              <a:t>Stub link</a:t>
            </a:r>
            <a:endParaRPr lang="en-IN" sz="2800" b="1" i="0" u="none" strike="noStrike" cap="none">
              <a:solidFill>
                <a:schemeClr val="dk1"/>
              </a:solidFill>
              <a:latin typeface="Times New Roman"/>
              <a:ea typeface="Times New Roman"/>
              <a:cs typeface="Times New Roman"/>
            </a:endParaRPr>
          </a:p>
        </p:txBody>
      </p:sp>
      <p:pic>
        <p:nvPicPr>
          <p:cNvPr id="455" name="Google Shape;455;p89"/>
          <p:cNvPicPr/>
          <p:nvPr/>
        </p:nvPicPr>
        <p:blipFill>
          <a:blip r:embed="rId2"/>
          <a:stretch/>
        </p:blipFill>
        <p:spPr bwMode="auto">
          <a:xfrm>
            <a:off x="255588" y="1281430"/>
            <a:ext cx="8583612" cy="1847850"/>
          </a:xfrm>
          <a:prstGeom prst="rect">
            <a:avLst/>
          </a:prstGeom>
          <a:noFill/>
          <a:ln>
            <a:noFill/>
          </a:ln>
        </p:spPr>
      </p:pic>
      <p:pic>
        <p:nvPicPr>
          <p:cNvPr id="464" name="Google Shape;464;p90"/>
          <p:cNvPicPr/>
          <p:nvPr/>
        </p:nvPicPr>
        <p:blipFill>
          <a:blip r:embed="rId3"/>
          <a:stretch/>
        </p:blipFill>
        <p:spPr bwMode="auto">
          <a:xfrm>
            <a:off x="571183" y="3743643"/>
            <a:ext cx="8054975" cy="2249487"/>
          </a:xfrm>
          <a:prstGeom prst="rect">
            <a:avLst/>
          </a:prstGeom>
          <a:noFill/>
          <a:ln>
            <a:noFill/>
          </a:ln>
        </p:spPr>
      </p:pic>
      <p:sp>
        <p:nvSpPr>
          <p:cNvPr id="6" name="Text Box 5"/>
          <p:cNvSpPr txBox="1"/>
          <p:nvPr/>
        </p:nvSpPr>
        <p:spPr bwMode="auto">
          <a:xfrm>
            <a:off x="3985259" y="3291204"/>
            <a:ext cx="960480" cy="274679"/>
          </a:xfrm>
          <a:prstGeom prst="rect">
            <a:avLst/>
          </a:prstGeom>
          <a:noFill/>
        </p:spPr>
        <p:txBody>
          <a:bodyPr wrap="square" rtlCol="0" anchor="t">
            <a:spAutoFit/>
          </a:bodyPr>
          <a:lstStyle/>
          <a:p>
            <a:pPr algn="ctr">
              <a:defRPr/>
            </a:pPr>
            <a:r>
              <a:rPr lang="en-IN" sz="1200"/>
              <a:t>Figure: 22</a:t>
            </a:r>
            <a:endParaRPr/>
          </a:p>
        </p:txBody>
      </p:sp>
      <p:sp>
        <p:nvSpPr>
          <p:cNvPr id="2" name="Text Box 1"/>
          <p:cNvSpPr txBox="1"/>
          <p:nvPr/>
        </p:nvSpPr>
        <p:spPr bwMode="auto">
          <a:xfrm>
            <a:off x="3985259" y="6170294"/>
            <a:ext cx="960480" cy="274679"/>
          </a:xfrm>
          <a:prstGeom prst="rect">
            <a:avLst/>
          </a:prstGeom>
          <a:noFill/>
        </p:spPr>
        <p:txBody>
          <a:bodyPr wrap="square" rtlCol="0" anchor="t">
            <a:spAutoFit/>
          </a:bodyPr>
          <a:lstStyle/>
          <a:p>
            <a:pPr algn="ctr">
              <a:defRPr/>
            </a:pPr>
            <a:r>
              <a:rPr lang="en-IN" sz="1200"/>
              <a:t>Figure: 23</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0" name="Google Shape;470;p91"/>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472" name="Google Shape;472;p91"/>
          <p:cNvSpPr txBox="1"/>
          <p:nvPr/>
        </p:nvSpPr>
        <p:spPr bwMode="auto">
          <a:xfrm>
            <a:off x="152399" y="284866"/>
            <a:ext cx="6281246" cy="39655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000" b="0" i="0" u="none" strike="noStrike" cap="none">
                <a:solidFill>
                  <a:schemeClr val="dk1"/>
                </a:solidFill>
                <a:latin typeface="Times New Roman"/>
                <a:ea typeface="Times New Roman"/>
                <a:cs typeface="Times New Roman"/>
              </a:rPr>
              <a:t>Example of an AS and its graphical representation in OSPF</a:t>
            </a:r>
            <a:endParaRPr/>
          </a:p>
        </p:txBody>
      </p:sp>
      <p:pic>
        <p:nvPicPr>
          <p:cNvPr id="473" name="Google Shape;473;p91"/>
          <p:cNvPicPr/>
          <p:nvPr/>
        </p:nvPicPr>
        <p:blipFill>
          <a:blip r:embed="rId2"/>
          <a:stretch/>
        </p:blipFill>
        <p:spPr bwMode="auto">
          <a:xfrm>
            <a:off x="33338" y="870903"/>
            <a:ext cx="6983412" cy="4864100"/>
          </a:xfrm>
          <a:prstGeom prst="rect">
            <a:avLst/>
          </a:prstGeom>
          <a:noFill/>
          <a:ln>
            <a:noFill/>
          </a:ln>
        </p:spPr>
      </p:pic>
      <p:pic>
        <p:nvPicPr>
          <p:cNvPr id="9" name="Picture 8"/>
          <p:cNvPicPr>
            <a:picLocks noChangeAspect="1"/>
          </p:cNvPicPr>
          <p:nvPr/>
        </p:nvPicPr>
        <p:blipFill>
          <a:blip r:embed="rId3"/>
          <a:srcRect l="18999" t="17417" r="25972" b="35509"/>
          <a:stretch/>
        </p:blipFill>
        <p:spPr bwMode="auto">
          <a:xfrm>
            <a:off x="5307965" y="4603750"/>
            <a:ext cx="3844925" cy="1850390"/>
          </a:xfrm>
          <a:prstGeom prst="rect">
            <a:avLst/>
          </a:prstGeom>
        </p:spPr>
      </p:pic>
      <p:sp>
        <p:nvSpPr>
          <p:cNvPr id="2" name="Title 1"/>
          <p:cNvSpPr>
            <a:spLocks noGrp="1"/>
          </p:cNvSpPr>
          <p:nvPr/>
        </p:nvSpPr>
        <p:spPr bwMode="auto">
          <a:xfrm>
            <a:off x="7228205" y="3970020"/>
            <a:ext cx="1369060" cy="588645"/>
          </a:xfrm>
          <a:prstGeom prst="rect">
            <a:avLst/>
          </a:prstGeom>
          <a:noFill/>
          <a:ln>
            <a:noFill/>
          </a:ln>
        </p:spPr>
        <p:txBody>
          <a:bodyPr wrap="square" lIns="0" tIns="0" rIns="0" bIns="0" anchor="ctr" anchorCtr="0">
            <a:noAutofit/>
          </a:bodyPr>
          <a:lstStyle>
            <a:defPPr marR="0" lvl="0" algn="l">
              <a:lnSpc>
                <a:spcPct val="100000"/>
              </a:lnSpc>
              <a:spcBef>
                <a:spcPts val="0"/>
              </a:spcBef>
              <a:spcAft>
                <a:spcPts val="0"/>
              </a:spcAft>
            </a:defPPr>
            <a:lvl1pPr marR="0" lvl="0" algn="l">
              <a:lnSpc>
                <a:spcPct val="90000"/>
              </a:lnSpc>
              <a:spcBef>
                <a:spcPts val="0"/>
              </a:spcBef>
              <a:spcAft>
                <a:spcPts val="0"/>
              </a:spcAft>
              <a:buClr>
                <a:schemeClr val="dk1"/>
              </a:buClr>
              <a:buSzPts val="1800"/>
              <a:buFont typeface="Times New Roman"/>
              <a:buNone/>
              <a:defRPr sz="2800" b="0" i="0" u="none" strike="noStrike" cap="none">
                <a:solidFill>
                  <a:schemeClr val="dk1"/>
                </a:solidFill>
                <a:latin typeface="Times New Roman"/>
                <a:ea typeface="Times New Roman"/>
                <a:cs typeface="Times New Roman"/>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a:defRPr/>
            </a:pPr>
            <a:r>
              <a:rPr lang="en-IN" sz="2400" b="1"/>
              <a:t>   OSPF</a:t>
            </a:r>
            <a:endParaRPr/>
          </a:p>
        </p:txBody>
      </p:sp>
      <p:sp>
        <p:nvSpPr>
          <p:cNvPr id="6" name="Text Box 5"/>
          <p:cNvSpPr txBox="1"/>
          <p:nvPr/>
        </p:nvSpPr>
        <p:spPr bwMode="auto">
          <a:xfrm>
            <a:off x="2812414" y="2866389"/>
            <a:ext cx="960480" cy="274679"/>
          </a:xfrm>
          <a:prstGeom prst="rect">
            <a:avLst/>
          </a:prstGeom>
          <a:noFill/>
        </p:spPr>
        <p:txBody>
          <a:bodyPr wrap="square" rtlCol="0" anchor="t">
            <a:spAutoFit/>
          </a:bodyPr>
          <a:lstStyle/>
          <a:p>
            <a:pPr algn="ctr">
              <a:defRPr/>
            </a:pPr>
            <a:r>
              <a:rPr lang="en-IN" sz="1200"/>
              <a:t>Figure: 24</a:t>
            </a:r>
            <a:endParaRPr/>
          </a:p>
        </p:txBody>
      </p:sp>
      <p:sp>
        <p:nvSpPr>
          <p:cNvPr id="3" name="Text Box 2"/>
          <p:cNvSpPr txBox="1"/>
          <p:nvPr/>
        </p:nvSpPr>
        <p:spPr bwMode="auto">
          <a:xfrm>
            <a:off x="2813049" y="5735319"/>
            <a:ext cx="960480" cy="274679"/>
          </a:xfrm>
          <a:prstGeom prst="rect">
            <a:avLst/>
          </a:prstGeom>
          <a:noFill/>
        </p:spPr>
        <p:txBody>
          <a:bodyPr wrap="square" rtlCol="0" anchor="t">
            <a:spAutoFit/>
          </a:bodyPr>
          <a:lstStyle/>
          <a:p>
            <a:pPr algn="ctr">
              <a:defRPr/>
            </a:pPr>
            <a:r>
              <a:rPr lang="en-IN" sz="1200"/>
              <a:t>Figure: 25</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9" name="Google Shape;479;p92"/>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480" name="Google Shape;480;p92"/>
          <p:cNvSpPr txBox="1"/>
          <p:nvPr/>
        </p:nvSpPr>
        <p:spPr bwMode="auto">
          <a:xfrm>
            <a:off x="799321" y="190946"/>
            <a:ext cx="5407608" cy="45751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400" b="0" i="0" u="none" strike="noStrike" cap="none">
                <a:solidFill>
                  <a:schemeClr val="dk1"/>
                </a:solidFill>
                <a:latin typeface="Times New Roman"/>
                <a:ea typeface="Times New Roman"/>
                <a:cs typeface="Times New Roman"/>
              </a:rPr>
              <a:t>Initial routing tables in path vector routing</a:t>
            </a:r>
            <a:endParaRPr/>
          </a:p>
        </p:txBody>
      </p:sp>
      <p:pic>
        <p:nvPicPr>
          <p:cNvPr id="481" name="Google Shape;481;p92"/>
          <p:cNvPicPr/>
          <p:nvPr/>
        </p:nvPicPr>
        <p:blipFill>
          <a:blip r:embed="rId2"/>
          <a:stretch/>
        </p:blipFill>
        <p:spPr bwMode="auto">
          <a:xfrm>
            <a:off x="1409700" y="1204913"/>
            <a:ext cx="5905500" cy="4662487"/>
          </a:xfrm>
          <a:prstGeom prst="rect">
            <a:avLst/>
          </a:prstGeom>
          <a:noFill/>
          <a:ln>
            <a:noFill/>
          </a:ln>
        </p:spPr>
      </p:pic>
      <p:sp>
        <p:nvSpPr>
          <p:cNvPr id="6" name="Text Box 5"/>
          <p:cNvSpPr txBox="1"/>
          <p:nvPr/>
        </p:nvSpPr>
        <p:spPr bwMode="auto">
          <a:xfrm>
            <a:off x="3957319" y="6044564"/>
            <a:ext cx="960480" cy="274679"/>
          </a:xfrm>
          <a:prstGeom prst="rect">
            <a:avLst/>
          </a:prstGeom>
          <a:noFill/>
        </p:spPr>
        <p:txBody>
          <a:bodyPr wrap="square" rtlCol="0" anchor="t">
            <a:spAutoFit/>
          </a:bodyPr>
          <a:lstStyle/>
          <a:p>
            <a:pPr algn="ctr">
              <a:defRPr/>
            </a:pPr>
            <a:r>
              <a:rPr lang="en-IN" sz="1200"/>
              <a:t>Figure: 26</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87" name="Google Shape;487;p93"/>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488" name="Google Shape;488;p93"/>
          <p:cNvSpPr txBox="1"/>
          <p:nvPr/>
        </p:nvSpPr>
        <p:spPr bwMode="auto">
          <a:xfrm>
            <a:off x="426097" y="258912"/>
            <a:ext cx="5965454" cy="45751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400" b="0" i="0" u="none" strike="noStrike" cap="none">
                <a:solidFill>
                  <a:schemeClr val="dk1"/>
                </a:solidFill>
                <a:latin typeface="Times New Roman"/>
                <a:ea typeface="Times New Roman"/>
                <a:cs typeface="Times New Roman"/>
              </a:rPr>
              <a:t>Stabilized tables for three autonomous systems</a:t>
            </a:r>
            <a:endParaRPr/>
          </a:p>
        </p:txBody>
      </p:sp>
      <p:pic>
        <p:nvPicPr>
          <p:cNvPr id="489" name="Google Shape;489;p93"/>
          <p:cNvPicPr/>
          <p:nvPr/>
        </p:nvPicPr>
        <p:blipFill>
          <a:blip r:embed="rId2"/>
          <a:stretch/>
        </p:blipFill>
        <p:spPr bwMode="auto">
          <a:xfrm>
            <a:off x="299720" y="943293"/>
            <a:ext cx="8547100" cy="2884487"/>
          </a:xfrm>
          <a:prstGeom prst="rect">
            <a:avLst/>
          </a:prstGeom>
          <a:noFill/>
          <a:ln>
            <a:noFill/>
          </a:ln>
        </p:spPr>
      </p:pic>
      <p:pic>
        <p:nvPicPr>
          <p:cNvPr id="497" name="Google Shape;497;p94"/>
          <p:cNvPicPr/>
          <p:nvPr/>
        </p:nvPicPr>
        <p:blipFill>
          <a:blip r:embed="rId3"/>
          <a:stretch/>
        </p:blipFill>
        <p:spPr bwMode="auto">
          <a:xfrm>
            <a:off x="2363470" y="3933190"/>
            <a:ext cx="5831840" cy="2480310"/>
          </a:xfrm>
          <a:prstGeom prst="rect">
            <a:avLst/>
          </a:prstGeom>
          <a:noFill/>
          <a:ln>
            <a:noFill/>
          </a:ln>
        </p:spPr>
      </p:pic>
      <p:sp>
        <p:nvSpPr>
          <p:cNvPr id="496" name="Google Shape;496;p94"/>
          <p:cNvSpPr txBox="1"/>
          <p:nvPr/>
        </p:nvSpPr>
        <p:spPr bwMode="auto">
          <a:xfrm>
            <a:off x="156209" y="4759959"/>
            <a:ext cx="2370814" cy="1189039"/>
          </a:xfrm>
          <a:prstGeom prst="rect">
            <a:avLst/>
          </a:prstGeom>
          <a:noFill/>
          <a:ln>
            <a:noFill/>
          </a:ln>
        </p:spPr>
        <p:txBody>
          <a:bodyPr spcFirstLastPara="1" wrap="square" lIns="91425" tIns="45700" rIns="91425" bIns="45700" anchor="t" anchorCtr="0">
            <a:spAutoFit/>
          </a:bodyPr>
          <a:lstStyle/>
          <a:p>
            <a:pPr marL="0" marR="0" lvl="0" indent="0" algn="ctr">
              <a:lnSpc>
                <a:spcPct val="100000"/>
              </a:lnSpc>
              <a:spcBef>
                <a:spcPts val="0"/>
              </a:spcBef>
              <a:spcAft>
                <a:spcPts val="0"/>
              </a:spcAft>
              <a:buNone/>
              <a:defRPr/>
            </a:pPr>
            <a:r>
              <a:rPr lang="en-US" sz="2400" b="1" i="0" u="none" strike="noStrike" cap="none">
                <a:solidFill>
                  <a:schemeClr val="dk1"/>
                </a:solidFill>
                <a:latin typeface="Times New Roman"/>
                <a:ea typeface="Times New Roman"/>
                <a:cs typeface="Times New Roman"/>
              </a:rPr>
              <a:t>Internal </a:t>
            </a:r>
            <a:r>
              <a:rPr lang="en-IN" sz="2400" b="1" i="0" u="none" strike="noStrike" cap="none">
                <a:solidFill>
                  <a:schemeClr val="dk1"/>
                </a:solidFill>
                <a:latin typeface="Times New Roman"/>
                <a:ea typeface="Times New Roman"/>
                <a:cs typeface="Times New Roman"/>
              </a:rPr>
              <a:t>&amp;</a:t>
            </a:r>
            <a:r>
              <a:rPr lang="en-US" sz="2400" b="1" i="0" u="none" strike="noStrike" cap="none">
                <a:solidFill>
                  <a:schemeClr val="dk1"/>
                </a:solidFill>
                <a:latin typeface="Times New Roman"/>
                <a:ea typeface="Times New Roman"/>
                <a:cs typeface="Times New Roman"/>
              </a:rPr>
              <a:t> external BGP sessions</a:t>
            </a:r>
            <a:endParaRPr/>
          </a:p>
        </p:txBody>
      </p:sp>
      <p:sp>
        <p:nvSpPr>
          <p:cNvPr id="6" name="Text Box 5"/>
          <p:cNvSpPr txBox="1"/>
          <p:nvPr/>
        </p:nvSpPr>
        <p:spPr bwMode="auto">
          <a:xfrm>
            <a:off x="1480819" y="6137910"/>
            <a:ext cx="960480" cy="274679"/>
          </a:xfrm>
          <a:prstGeom prst="rect">
            <a:avLst/>
          </a:prstGeom>
          <a:noFill/>
        </p:spPr>
        <p:txBody>
          <a:bodyPr wrap="square" rtlCol="0" anchor="t">
            <a:spAutoFit/>
          </a:bodyPr>
          <a:lstStyle/>
          <a:p>
            <a:pPr algn="ctr">
              <a:defRPr/>
            </a:pPr>
            <a:r>
              <a:rPr lang="en-IN" sz="1200"/>
              <a:t>Figure: 28</a:t>
            </a:r>
            <a:endParaRPr/>
          </a:p>
        </p:txBody>
      </p:sp>
      <p:sp>
        <p:nvSpPr>
          <p:cNvPr id="2" name="Text Box 1"/>
          <p:cNvSpPr txBox="1"/>
          <p:nvPr/>
        </p:nvSpPr>
        <p:spPr bwMode="auto">
          <a:xfrm>
            <a:off x="1134109" y="3933189"/>
            <a:ext cx="960480" cy="274679"/>
          </a:xfrm>
          <a:prstGeom prst="rect">
            <a:avLst/>
          </a:prstGeom>
          <a:noFill/>
        </p:spPr>
        <p:txBody>
          <a:bodyPr wrap="square" rtlCol="0" anchor="t">
            <a:spAutoFit/>
          </a:bodyPr>
          <a:lstStyle/>
          <a:p>
            <a:pPr algn="ctr">
              <a:defRPr/>
            </a:pPr>
            <a:r>
              <a:rPr lang="en-IN" sz="1200"/>
              <a:t>Figure: 27</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b="1"/>
              <a:t>   DVP (RIP) vs LSP (OSPF)</a:t>
            </a:r>
            <a:endParaRPr/>
          </a:p>
        </p:txBody>
      </p:sp>
      <p:pic>
        <p:nvPicPr>
          <p:cNvPr id="6" name="Picture 5"/>
          <p:cNvPicPr>
            <a:picLocks noChangeAspect="1"/>
          </p:cNvPicPr>
          <p:nvPr/>
        </p:nvPicPr>
        <p:blipFill>
          <a:blip r:embed="rId2"/>
          <a:srcRect l="19107" t="7676" r="21364" b="26397"/>
          <a:stretch/>
        </p:blipFill>
        <p:spPr bwMode="auto">
          <a:xfrm>
            <a:off x="138430" y="1269365"/>
            <a:ext cx="5913120" cy="3683635"/>
          </a:xfrm>
          <a:prstGeom prst="rect">
            <a:avLst/>
          </a:prstGeom>
        </p:spPr>
      </p:pic>
      <p:sp>
        <p:nvSpPr>
          <p:cNvPr id="7" name="Text Box 6"/>
          <p:cNvSpPr txBox="1"/>
          <p:nvPr/>
        </p:nvSpPr>
        <p:spPr bwMode="auto">
          <a:xfrm>
            <a:off x="2140584" y="6153784"/>
            <a:ext cx="4760955" cy="274679"/>
          </a:xfrm>
          <a:prstGeom prst="rect">
            <a:avLst/>
          </a:prstGeom>
          <a:noFill/>
        </p:spPr>
        <p:txBody>
          <a:bodyPr wrap="square" rtlCol="0" anchor="t">
            <a:spAutoFit/>
          </a:bodyPr>
          <a:lstStyle/>
          <a:p>
            <a:pPr>
              <a:defRPr/>
            </a:pPr>
            <a:r>
              <a:rPr lang="en-IN" sz="1200"/>
              <a:t>resources credit: </a:t>
            </a:r>
            <a:r>
              <a:rPr lang="en-IN" sz="1200"/>
              <a:t>https://slideplayer.com/slide/5728088/</a:t>
            </a:r>
            <a:endParaRPr/>
          </a:p>
        </p:txBody>
      </p:sp>
      <p:pic>
        <p:nvPicPr>
          <p:cNvPr id="9" name="Picture 8"/>
          <p:cNvPicPr>
            <a:picLocks noChangeAspect="1"/>
          </p:cNvPicPr>
          <p:nvPr/>
        </p:nvPicPr>
        <p:blipFill>
          <a:blip r:embed="rId3"/>
          <a:srcRect l="17737" t="18308" r="34543" b="18284"/>
          <a:stretch/>
        </p:blipFill>
        <p:spPr bwMode="auto">
          <a:xfrm>
            <a:off x="5330825" y="3434080"/>
            <a:ext cx="3614420" cy="2668270"/>
          </a:xfrm>
          <a:prstGeom prst="rect">
            <a:avLst/>
          </a:prstGeom>
        </p:spPr>
      </p:pic>
      <p:sp>
        <p:nvSpPr>
          <p:cNvPr id="8" name="Text Box 7"/>
          <p:cNvSpPr txBox="1"/>
          <p:nvPr/>
        </p:nvSpPr>
        <p:spPr bwMode="auto">
          <a:xfrm>
            <a:off x="6410324" y="3004184"/>
            <a:ext cx="987784" cy="457560"/>
          </a:xfrm>
          <a:prstGeom prst="rect">
            <a:avLst/>
          </a:prstGeom>
          <a:noFill/>
        </p:spPr>
        <p:txBody>
          <a:bodyPr wrap="square" rtlCol="0" anchor="t">
            <a:spAutoFit/>
          </a:bodyPr>
          <a:lstStyle/>
          <a:p>
            <a:pPr>
              <a:defRPr/>
            </a:pPr>
            <a:r>
              <a:rPr lang="en-IN" sz="2400" b="1"/>
              <a:t>  </a:t>
            </a:r>
            <a:r>
              <a:rPr lang="en-GB" sz="2400" b="1"/>
              <a:t>RIP</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7" name="Google Shape;117;p4"/>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a:t>
            </a:r>
            <a:r>
              <a:rPr lang="en-GB" b="1"/>
              <a:t>Routing</a:t>
            </a:r>
            <a:endParaRPr/>
          </a:p>
        </p:txBody>
      </p:sp>
      <p:sp>
        <p:nvSpPr>
          <p:cNvPr id="118" name="Google Shape;118;p4"/>
          <p:cNvSpPr txBox="1">
            <a:spLocks noGrp="1"/>
          </p:cNvSpPr>
          <p:nvPr>
            <p:ph type="body" idx="1"/>
          </p:nvPr>
        </p:nvSpPr>
        <p:spPr bwMode="auto">
          <a:xfrm>
            <a:off x="169545" y="936943"/>
            <a:ext cx="4225290" cy="2540635"/>
          </a:xfrm>
          <a:prstGeom prst="rect">
            <a:avLst/>
          </a:prstGeom>
          <a:noFill/>
          <a:ln>
            <a:noFill/>
          </a:ln>
        </p:spPr>
        <p:txBody>
          <a:bodyPr spcFirstLastPara="1" wrap="square" lIns="0" tIns="0" rIns="0" bIns="79350" anchor="ctr" anchorCtr="0">
            <a:spAutoFit/>
          </a:bodyPr>
          <a:lstStyle/>
          <a:p>
            <a:pPr marL="0" marR="0" lvl="0" algn="l">
              <a:lnSpc>
                <a:spcPct val="100000"/>
              </a:lnSpc>
              <a:spcBef>
                <a:spcPts val="0"/>
              </a:spcBef>
              <a:spcAft>
                <a:spcPts val="0"/>
              </a:spcAft>
              <a:buClr>
                <a:schemeClr val="dk1"/>
              </a:buClr>
              <a:buSzPts val="1800"/>
              <a:buFont typeface="Arial"/>
              <a:buNone/>
              <a:defRPr/>
            </a:pPr>
            <a:r>
              <a:rPr lang="en-GB" sz="2000" b="1" i="0" u="none" strike="noStrike" cap="none">
                <a:solidFill>
                  <a:srgbClr val="222222"/>
                </a:solidFill>
                <a:latin typeface="Times New Roman"/>
                <a:ea typeface="Times New Roman"/>
                <a:cs typeface="Times New Roman"/>
              </a:rPr>
              <a:t>Routing:</a:t>
            </a:r>
            <a:r>
              <a:rPr lang="en-IN" sz="2000" b="0" i="0" u="none" strike="noStrike" cap="none">
                <a:solidFill>
                  <a:srgbClr val="222222"/>
                </a:solidFill>
                <a:latin typeface="Times New Roman"/>
                <a:ea typeface="Times New Roman"/>
                <a:cs typeface="Times New Roman"/>
              </a:rPr>
              <a:t> </a:t>
            </a:r>
            <a:r>
              <a:rPr lang="en-GB" sz="2000" b="0" i="0" u="none" strike="noStrike" cap="none">
                <a:solidFill>
                  <a:srgbClr val="222222"/>
                </a:solidFill>
                <a:latin typeface="Times New Roman"/>
                <a:ea typeface="Times New Roman"/>
                <a:cs typeface="Times New Roman"/>
              </a:rPr>
              <a:t>The process of selecting best path among the various options available.</a:t>
            </a:r>
            <a:endParaRPr/>
          </a:p>
          <a:p>
            <a:pPr marL="0" marR="0" lvl="0" algn="just">
              <a:lnSpc>
                <a:spcPct val="100000"/>
              </a:lnSpc>
              <a:spcBef>
                <a:spcPts val="0"/>
              </a:spcBef>
              <a:spcAft>
                <a:spcPts val="0"/>
              </a:spcAft>
              <a:buClr>
                <a:schemeClr val="dk1"/>
              </a:buClr>
              <a:buSzPts val="1800"/>
              <a:buFont typeface="Arial"/>
              <a:buNone/>
              <a:defRPr/>
            </a:pPr>
            <a:r>
              <a:rPr lang="en-GB" sz="2000" b="0" i="0" u="none" strike="noStrike" cap="none">
                <a:solidFill>
                  <a:srgbClr val="222222"/>
                </a:solidFill>
                <a:latin typeface="Times New Roman"/>
                <a:ea typeface="Times New Roman"/>
                <a:cs typeface="Times New Roman"/>
              </a:rPr>
              <a:t>It is of various types: Static, Dynamic and Default.</a:t>
            </a:r>
            <a:r>
              <a:rPr lang="en-GB" sz="1200" b="0" i="0" u="none" strike="noStrike" cap="none">
                <a:solidFill>
                  <a:srgbClr val="222222"/>
                </a:solidFill>
                <a:latin typeface="Open Sans"/>
                <a:ea typeface="Open Sans"/>
                <a:cs typeface="Open Sans"/>
              </a:rPr>
              <a:t> </a:t>
            </a:r>
            <a:r>
              <a:rPr lang="en-GB" sz="2000" b="0" i="0" u="none" strike="noStrike" cap="none">
                <a:solidFill>
                  <a:srgbClr val="222222"/>
                </a:solidFill>
                <a:latin typeface="Times New Roman"/>
                <a:ea typeface="Times New Roman"/>
                <a:cs typeface="Times New Roman"/>
              </a:rPr>
              <a:t>Routers will maintain intelligence of the network topology and forward packets based on destinations, selecting the best path across that topology.  </a:t>
            </a:r>
            <a:endParaRPr sz="2000" b="0" i="0" u="none" strike="noStrike" cap="none">
              <a:solidFill>
                <a:schemeClr val="dk1"/>
              </a:solidFill>
              <a:latin typeface="Times New Roman"/>
              <a:ea typeface="Times New Roman"/>
              <a:cs typeface="Times New Roman"/>
            </a:endParaRPr>
          </a:p>
        </p:txBody>
      </p:sp>
      <p:pic>
        <p:nvPicPr>
          <p:cNvPr id="120" name="Google Shape;120;p4" descr="Image result for ROuting"/>
          <p:cNvPicPr/>
          <p:nvPr/>
        </p:nvPicPr>
        <p:blipFill>
          <a:blip r:embed="rId2"/>
          <a:stretch/>
        </p:blipFill>
        <p:spPr bwMode="auto">
          <a:xfrm>
            <a:off x="5325745" y="1431925"/>
            <a:ext cx="3780790" cy="2609215"/>
          </a:xfrm>
          <a:prstGeom prst="rect">
            <a:avLst/>
          </a:prstGeom>
          <a:noFill/>
          <a:ln>
            <a:noFill/>
          </a:ln>
        </p:spPr>
      </p:pic>
      <p:pic>
        <p:nvPicPr>
          <p:cNvPr id="111" name="Google Shape;111;p3" descr="Image result for routing "/>
          <p:cNvPicPr/>
          <p:nvPr/>
        </p:nvPicPr>
        <p:blipFill>
          <a:blip r:embed="rId3"/>
          <a:srcRect l="14217" t="0" r="14485" b="76978"/>
          <a:stretch/>
        </p:blipFill>
        <p:spPr bwMode="auto">
          <a:xfrm>
            <a:off x="5969635" y="933450"/>
            <a:ext cx="2692400" cy="433705"/>
          </a:xfrm>
          <a:prstGeom prst="rect">
            <a:avLst/>
          </a:prstGeom>
          <a:noFill/>
          <a:ln>
            <a:noFill/>
          </a:ln>
        </p:spPr>
      </p:pic>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4531360" y="4094480"/>
          <a:ext cx="4575175" cy="2299335"/>
        </p:xfrm>
        <a:graphic>
          <a:graphicData uri="http://schemas.openxmlformats.org/presentationml/2006/ole">
            <p:oleObj name="oleObj" r:id="rId5" imgW="7932420" imgH="4145280" progId="Paint.Picture">
              <p:embed/>
              <p:pic>
                <p:nvPicPr>
                  <p:cNvPr id="0" name="Picture 2"/>
                  <p:cNvPicPr/>
                  <p:nvPr/>
                </p:nvPicPr>
                <p:blipFill>
                  <a:blip r:embed="rId4"/>
                  <a:stretch/>
                </p:blipFill>
                <p:spPr bwMode="auto">
                  <a:xfrm>
                    <a:off x="4531360" y="4094480"/>
                    <a:ext cx="4575175" cy="2299335"/>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57505" y="3477895"/>
          <a:ext cx="4173855" cy="2849880"/>
        </p:xfrm>
        <a:graphic>
          <a:graphicData uri="http://schemas.openxmlformats.org/presentationml/2006/ole">
            <p:oleObj name="oleObj" r:id="rId7" imgW="9304020" imgH="6316980" progId="Paint.Picture">
              <p:embed/>
              <p:pic>
                <p:nvPicPr>
                  <p:cNvPr id="0" name="Picture 4"/>
                  <p:cNvPicPr/>
                  <p:nvPr/>
                </p:nvPicPr>
                <p:blipFill>
                  <a:blip r:embed="rId6"/>
                  <a:stretch/>
                </p:blipFill>
                <p:spPr bwMode="auto">
                  <a:xfrm>
                    <a:off x="357505" y="3477895"/>
                    <a:ext cx="4173855" cy="2849880"/>
                  </a:xfrm>
                  <a:prstGeom prst="rect">
                    <a:avLst/>
                  </a:prstGeom>
                </p:spPr>
              </p:pic>
            </p:oleObj>
          </a:graphicData>
        </a:graphic>
      </p:graphicFrame>
      <p:sp>
        <p:nvSpPr>
          <p:cNvPr id="6" name="Text Box 5"/>
          <p:cNvSpPr txBox="1"/>
          <p:nvPr/>
        </p:nvSpPr>
        <p:spPr bwMode="auto">
          <a:xfrm>
            <a:off x="862965" y="6388099"/>
            <a:ext cx="960480" cy="274679"/>
          </a:xfrm>
          <a:prstGeom prst="rect">
            <a:avLst/>
          </a:prstGeom>
          <a:noFill/>
        </p:spPr>
        <p:txBody>
          <a:bodyPr wrap="square" rtlCol="0" anchor="t">
            <a:spAutoFit/>
          </a:bodyPr>
          <a:lstStyle/>
          <a:p>
            <a:pPr algn="ctr">
              <a:defRPr/>
            </a:pPr>
            <a:r>
              <a:rPr lang="en-IN" sz="1200"/>
              <a:t>Figure: 2</a:t>
            </a:r>
            <a:endParaRPr/>
          </a:p>
        </p:txBody>
      </p:sp>
      <p:sp>
        <p:nvSpPr>
          <p:cNvPr id="7" name="Text Box 6"/>
          <p:cNvSpPr txBox="1"/>
          <p:nvPr/>
        </p:nvSpPr>
        <p:spPr bwMode="auto">
          <a:xfrm>
            <a:off x="4298314" y="3810634"/>
            <a:ext cx="960480" cy="274679"/>
          </a:xfrm>
          <a:prstGeom prst="rect">
            <a:avLst/>
          </a:prstGeom>
          <a:noFill/>
        </p:spPr>
        <p:txBody>
          <a:bodyPr wrap="square" rtlCol="0" anchor="t">
            <a:spAutoFit/>
          </a:bodyPr>
          <a:lstStyle/>
          <a:p>
            <a:pPr algn="ctr">
              <a:defRPr/>
            </a:pPr>
            <a:r>
              <a:rPr lang="en-IN" sz="1200"/>
              <a:t>Figure: 1</a:t>
            </a:r>
            <a:endParaRPr/>
          </a:p>
        </p:txBody>
      </p:sp>
      <p:sp>
        <p:nvSpPr>
          <p:cNvPr id="8" name="Text Box 7"/>
          <p:cNvSpPr txBox="1"/>
          <p:nvPr/>
        </p:nvSpPr>
        <p:spPr bwMode="auto">
          <a:xfrm>
            <a:off x="6835774" y="6402069"/>
            <a:ext cx="960480" cy="274679"/>
          </a:xfrm>
          <a:prstGeom prst="rect">
            <a:avLst/>
          </a:prstGeom>
          <a:noFill/>
        </p:spPr>
        <p:txBody>
          <a:bodyPr wrap="square" rtlCol="0" anchor="t">
            <a:spAutoFit/>
          </a:bodyPr>
          <a:lstStyle/>
          <a:p>
            <a:pPr algn="ctr">
              <a:defRPr/>
            </a:pPr>
            <a:r>
              <a:rPr lang="en-IN" sz="1200"/>
              <a:t>Figure: 3</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95" name="Google Shape;495;p94"/>
          <p:cNvSpPr txBox="1">
            <a:spLocks noGrp="1"/>
          </p:cNvSpPr>
          <p:nvPr>
            <p:ph type="sldNum" idx="12"/>
          </p:nvPr>
        </p:nvSpPr>
        <p:spPr bwMode="auto">
          <a:xfrm>
            <a:off x="717550" y="1100455"/>
            <a:ext cx="7748270" cy="4812030"/>
          </a:xfrm>
          <a:prstGeom prst="rect">
            <a:avLst/>
          </a:prstGeom>
          <a:noFill/>
          <a:ln>
            <a:noFill/>
          </a:ln>
        </p:spPr>
        <p:txBody>
          <a:bodyPr spcFirstLastPara="1" wrap="square" lIns="91425" tIns="45700" rIns="91425" bIns="45700" anchor="t" anchorCtr="0">
            <a:noAutofit/>
          </a:bodyPr>
          <a:lstStyle/>
          <a:p>
            <a:pPr marL="0" lvl="0" indent="0" algn="just">
              <a:lnSpc>
                <a:spcPct val="100000"/>
              </a:lnSpc>
              <a:spcBef>
                <a:spcPts val="0"/>
              </a:spcBef>
              <a:spcAft>
                <a:spcPts val="0"/>
              </a:spcAft>
              <a:buNone/>
              <a:defRPr/>
            </a:pPr>
            <a:r>
              <a:rPr lang="en-US" sz="2000" i="0" u="none" strike="noStrike" cap="none">
                <a:solidFill>
                  <a:schemeClr val="dk1"/>
                </a:solidFill>
                <a:latin typeface="Times New Roman"/>
                <a:ea typeface="Times New Roman"/>
                <a:cs typeface="Times New Roman"/>
              </a:rPr>
              <a:t>There are 3 versions or variations on the RIP routing protocol, RIPv1, RIPv2, and RIPng. All three versions of RIP fall under the category of “distance vector protocols”. </a:t>
            </a:r>
            <a:endParaRPr/>
          </a:p>
          <a:p>
            <a:pPr marL="0" lvl="0" indent="0" algn="just">
              <a:lnSpc>
                <a:spcPct val="100000"/>
              </a:lnSpc>
              <a:spcBef>
                <a:spcPts val="0"/>
              </a:spcBef>
              <a:spcAft>
                <a:spcPts val="0"/>
              </a:spcAft>
              <a:buNone/>
              <a:defRPr/>
            </a:pPr>
            <a:endParaRPr lang="en-US" sz="2000" i="0" u="none" strike="noStrike" cap="none">
              <a:solidFill>
                <a:schemeClr val="dk1"/>
              </a:solidFill>
              <a:latin typeface="Times New Roman"/>
              <a:ea typeface="Times New Roman"/>
              <a:cs typeface="Times New Roman"/>
            </a:endParaRPr>
          </a:p>
          <a:p>
            <a:pPr marL="0" lvl="0" indent="0" algn="just">
              <a:lnSpc>
                <a:spcPct val="100000"/>
              </a:lnSpc>
              <a:spcBef>
                <a:spcPts val="0"/>
              </a:spcBef>
              <a:spcAft>
                <a:spcPts val="0"/>
              </a:spcAft>
              <a:buNone/>
              <a:defRPr/>
            </a:pPr>
            <a:r>
              <a:rPr lang="en-US" sz="2000" i="0" u="none" strike="noStrike" cap="none">
                <a:solidFill>
                  <a:schemeClr val="dk1"/>
                </a:solidFill>
                <a:latin typeface="Times New Roman"/>
                <a:ea typeface="Times New Roman"/>
                <a:cs typeface="Times New Roman"/>
              </a:rPr>
              <a:t>Distance vector protocols (a vector contains both distance and direction), such as RIP, determine the path to remote networks using hop count as the metric.</a:t>
            </a:r>
            <a:endParaRPr/>
          </a:p>
          <a:p>
            <a:pPr marL="0" lvl="0" indent="0" algn="just">
              <a:lnSpc>
                <a:spcPct val="100000"/>
              </a:lnSpc>
              <a:spcBef>
                <a:spcPts val="0"/>
              </a:spcBef>
              <a:spcAft>
                <a:spcPts val="0"/>
              </a:spcAft>
              <a:buNone/>
              <a:defRPr/>
            </a:pPr>
            <a:endParaRPr lang="en-US" sz="2000" i="0" u="none" strike="noStrike" cap="none">
              <a:solidFill>
                <a:schemeClr val="dk1"/>
              </a:solidFill>
              <a:latin typeface="Times New Roman"/>
              <a:ea typeface="Times New Roman"/>
              <a:cs typeface="Times New Roman"/>
            </a:endParaRPr>
          </a:p>
          <a:p>
            <a:pPr marL="0" lvl="0" indent="0" algn="just">
              <a:lnSpc>
                <a:spcPct val="100000"/>
              </a:lnSpc>
              <a:spcBef>
                <a:spcPts val="0"/>
              </a:spcBef>
              <a:spcAft>
                <a:spcPts val="0"/>
              </a:spcAft>
              <a:buNone/>
              <a:defRPr/>
            </a:pPr>
            <a:r>
              <a:rPr lang="en-US" sz="2000" i="0" u="none" strike="noStrike" cap="none">
                <a:solidFill>
                  <a:schemeClr val="dk1"/>
                </a:solidFill>
                <a:latin typeface="Times New Roman"/>
                <a:ea typeface="Times New Roman"/>
                <a:cs typeface="Times New Roman"/>
              </a:rPr>
              <a:t>A hop count is defined as the number of times a packet needs to pass through a router to reach a remote destination. </a:t>
            </a:r>
            <a:endParaRPr/>
          </a:p>
          <a:p>
            <a:pPr marL="0" lvl="0" indent="0" algn="just">
              <a:lnSpc>
                <a:spcPct val="100000"/>
              </a:lnSpc>
              <a:spcBef>
                <a:spcPts val="0"/>
              </a:spcBef>
              <a:spcAft>
                <a:spcPts val="0"/>
              </a:spcAft>
              <a:buNone/>
              <a:defRPr/>
            </a:pPr>
            <a:endParaRPr lang="en-US" sz="2000" i="0" u="none" strike="noStrike" cap="none">
              <a:solidFill>
                <a:schemeClr val="dk1"/>
              </a:solidFill>
              <a:latin typeface="Times New Roman"/>
              <a:ea typeface="Times New Roman"/>
              <a:cs typeface="Times New Roman"/>
            </a:endParaRPr>
          </a:p>
          <a:p>
            <a:pPr marL="0" lvl="0" indent="0" algn="just">
              <a:lnSpc>
                <a:spcPct val="100000"/>
              </a:lnSpc>
              <a:spcBef>
                <a:spcPts val="0"/>
              </a:spcBef>
              <a:spcAft>
                <a:spcPts val="0"/>
              </a:spcAft>
              <a:buNone/>
              <a:defRPr/>
            </a:pPr>
            <a:r>
              <a:rPr lang="en-US" sz="2000" i="0" u="none" strike="noStrike" cap="none">
                <a:solidFill>
                  <a:schemeClr val="dk1"/>
                </a:solidFill>
                <a:latin typeface="Times New Roman"/>
                <a:ea typeface="Times New Roman"/>
                <a:cs typeface="Times New Roman"/>
              </a:rPr>
              <a:t>These three versions of RIP all are distinguished by (among other things) the use of the Bellman-Ford algorithm for computing routes, the sending of updates every 30 seconds (which contain the entire routing table), and the limitation of supporting a maximum hop count of 15.</a:t>
            </a:r>
            <a:endParaRPr/>
          </a:p>
        </p:txBody>
      </p:sp>
      <p:sp>
        <p:nvSpPr>
          <p:cNvPr id="3" name="Title 1"/>
          <p:cNvSpPr>
            <a:spLocks noGrp="1"/>
          </p:cNvSpPr>
          <p:nvPr/>
        </p:nvSpPr>
        <p:spPr bwMode="auto">
          <a:xfrm>
            <a:off x="204470" y="115570"/>
            <a:ext cx="6488429" cy="673100"/>
          </a:xfrm>
          <a:prstGeom prst="rect">
            <a:avLst/>
          </a:prstGeom>
          <a:noFill/>
          <a:ln>
            <a:noFill/>
          </a:ln>
        </p:spPr>
        <p:txBody>
          <a:bodyPr wrap="square" lIns="0" tIns="0" rIns="0" bIns="0" anchor="ctr" anchorCtr="0">
            <a:noAutofit/>
          </a:bodyPr>
          <a:lstStyle>
            <a:defPPr marR="0" lvl="0" algn="l">
              <a:lnSpc>
                <a:spcPct val="100000"/>
              </a:lnSpc>
              <a:spcBef>
                <a:spcPts val="0"/>
              </a:spcBef>
              <a:spcAft>
                <a:spcPts val="0"/>
              </a:spcAft>
            </a:defPPr>
            <a:lvl1pPr marR="0" lvl="0" algn="l">
              <a:lnSpc>
                <a:spcPct val="90000"/>
              </a:lnSpc>
              <a:spcBef>
                <a:spcPts val="0"/>
              </a:spcBef>
              <a:spcAft>
                <a:spcPts val="0"/>
              </a:spcAft>
              <a:buClr>
                <a:schemeClr val="dk1"/>
              </a:buClr>
              <a:buSzPts val="1800"/>
              <a:buFont typeface="Times New Roman"/>
              <a:buNone/>
              <a:defRPr sz="2800" b="0" i="0" u="none" strike="noStrike" cap="none">
                <a:solidFill>
                  <a:schemeClr val="dk1"/>
                </a:solidFill>
                <a:latin typeface="Times New Roman"/>
                <a:ea typeface="Times New Roman"/>
                <a:cs typeface="Times New Roman"/>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a:defRPr/>
            </a:pPr>
            <a:r>
              <a:rPr lang="en-IN" sz="1600" b="1"/>
              <a:t> WHAT ARE THE DIFFERENCES BETWEEN RIP VERSIONS?</a:t>
            </a:r>
            <a:endParaRPr/>
          </a:p>
        </p:txBody>
      </p:sp>
      <p:sp>
        <p:nvSpPr>
          <p:cNvPr id="4" name="Text Box 3"/>
          <p:cNvSpPr txBox="1"/>
          <p:nvPr/>
        </p:nvSpPr>
        <p:spPr bwMode="auto">
          <a:xfrm>
            <a:off x="1096009" y="5862319"/>
            <a:ext cx="6991074" cy="457560"/>
          </a:xfrm>
          <a:prstGeom prst="rect">
            <a:avLst/>
          </a:prstGeom>
          <a:noFill/>
        </p:spPr>
        <p:txBody>
          <a:bodyPr wrap="square" rtlCol="0" anchor="t">
            <a:spAutoFit/>
          </a:bodyPr>
          <a:lstStyle/>
          <a:p>
            <a:pPr algn="ctr">
              <a:defRPr/>
            </a:pPr>
            <a:r>
              <a:rPr lang="en-IN" sz="1200"/>
              <a:t>resources credit: </a:t>
            </a:r>
            <a:r>
              <a:rPr lang="en-US" sz="1200"/>
              <a:t>https://www.360training.com/blog/differences-rip-versions#:~:text=RIP%20v1%20is%20an%20older,MD5%20or%20plain%2Dtext).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b="1"/>
              <a:t>  </a:t>
            </a:r>
            <a:r>
              <a:rPr lang="en-GB" b="1"/>
              <a:t>RIP</a:t>
            </a:r>
            <a:r>
              <a:rPr lang="en-IN" b="1"/>
              <a:t> v1</a:t>
            </a:r>
            <a:endParaRPr/>
          </a:p>
        </p:txBody>
      </p:sp>
      <p:sp>
        <p:nvSpPr>
          <p:cNvPr id="495" name="Google Shape;495;p94"/>
          <p:cNvSpPr txBox="1">
            <a:spLocks noGrp="1"/>
          </p:cNvSpPr>
          <p:nvPr/>
        </p:nvSpPr>
        <p:spPr bwMode="auto">
          <a:xfrm>
            <a:off x="898525" y="875030"/>
            <a:ext cx="7357745" cy="5118100"/>
          </a:xfrm>
          <a:prstGeom prst="rect">
            <a:avLst/>
          </a:prstGeom>
          <a:noFill/>
          <a:ln>
            <a:noFill/>
          </a:ln>
        </p:spPr>
        <p:txBody>
          <a:bodyPr wrap="square" lIns="91425" tIns="45700" rIns="91425" bIns="45700" anchor="t" anchorCtr="0">
            <a:noAutofit/>
          </a:bodyPr>
          <a:lstStyle>
            <a:defPPr marR="0" lvl="0" algn="l">
              <a:lnSpc>
                <a:spcPct val="100000"/>
              </a:lnSpc>
              <a:spcBef>
                <a:spcPts val="0"/>
              </a:spcBef>
              <a:spcAft>
                <a:spcPts val="0"/>
              </a:spcAft>
            </a:defPPr>
            <a:lvl1pPr marL="0" marR="0" lvl="0"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1pPr>
            <a:lvl2pPr marL="0" marR="0" lvl="1"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2pPr>
            <a:lvl3pPr marL="0" marR="0" lvl="2"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3pPr>
            <a:lvl4pPr marL="0" marR="0" lvl="3"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4pPr>
            <a:lvl5pPr marL="0" marR="0" lvl="4"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5pPr>
            <a:lvl6pPr marL="0" marR="0" lvl="5"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6pPr>
            <a:lvl7pPr marL="0" marR="0" lvl="6"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7pPr>
            <a:lvl8pPr marL="0" marR="0" lvl="7"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8pPr>
            <a:lvl9pPr marL="0" marR="0" lvl="8"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9pPr>
          </a:lstStyle>
          <a:p>
            <a:pPr marL="0" lvl="0" indent="0" algn="just">
              <a:lnSpc>
                <a:spcPct val="100000"/>
              </a:lnSpc>
              <a:spcBef>
                <a:spcPts val="0"/>
              </a:spcBef>
              <a:spcAft>
                <a:spcPts val="0"/>
              </a:spcAft>
              <a:buNone/>
              <a:defRPr/>
            </a:pPr>
            <a:r>
              <a:rPr lang="en-US" sz="2000" i="0" u="none" strike="noStrike" cap="none">
                <a:solidFill>
                  <a:schemeClr val="dk1"/>
                </a:solidFill>
                <a:latin typeface="Times New Roman"/>
                <a:ea typeface="Times New Roman"/>
                <a:cs typeface="Times New Roman"/>
              </a:rPr>
              <a:t>Now let’s look at some differences between the different versions of RIP: RIP v1 uses what is known classful routing. </a:t>
            </a:r>
            <a:endParaRPr/>
          </a:p>
          <a:p>
            <a:pPr marL="0" lvl="0" indent="0" algn="just">
              <a:lnSpc>
                <a:spcPct val="100000"/>
              </a:lnSpc>
              <a:spcBef>
                <a:spcPts val="0"/>
              </a:spcBef>
              <a:spcAft>
                <a:spcPts val="0"/>
              </a:spcAft>
              <a:buNone/>
              <a:defRPr/>
            </a:pPr>
            <a:endParaRPr lang="en-US" sz="2000" i="0" u="none" strike="noStrike" cap="none">
              <a:solidFill>
                <a:schemeClr val="dk1"/>
              </a:solidFill>
              <a:latin typeface="Times New Roman"/>
              <a:ea typeface="Times New Roman"/>
              <a:cs typeface="Times New Roman"/>
            </a:endParaRPr>
          </a:p>
          <a:p>
            <a:pPr marL="0" lvl="0" indent="0" algn="just">
              <a:lnSpc>
                <a:spcPct val="100000"/>
              </a:lnSpc>
              <a:spcBef>
                <a:spcPts val="0"/>
              </a:spcBef>
              <a:spcAft>
                <a:spcPts val="0"/>
              </a:spcAft>
              <a:buNone/>
              <a:defRPr/>
            </a:pPr>
            <a:r>
              <a:rPr lang="en-US" sz="2000" i="0" u="none" strike="noStrike" cap="none">
                <a:solidFill>
                  <a:schemeClr val="dk1"/>
                </a:solidFill>
                <a:latin typeface="Times New Roman"/>
                <a:ea typeface="Times New Roman"/>
                <a:cs typeface="Times New Roman"/>
              </a:rPr>
              <a:t>Classful addressing is the use of Class A, Class B, and Class C addresses. (Class D is reserved for multicasts, and Class E is reserved for future use.) Class A, B, and C addresses define a set number of binary bits for the subnet portion.</a:t>
            </a:r>
            <a:endParaRPr/>
          </a:p>
          <a:p>
            <a:pPr marL="0" lvl="0" indent="0" algn="just">
              <a:lnSpc>
                <a:spcPct val="100000"/>
              </a:lnSpc>
              <a:spcBef>
                <a:spcPts val="0"/>
              </a:spcBef>
              <a:spcAft>
                <a:spcPts val="0"/>
              </a:spcAft>
              <a:buNone/>
              <a:defRPr/>
            </a:pPr>
            <a:endParaRPr lang="en-US" sz="2000" i="0" u="none" strike="noStrike" cap="none">
              <a:solidFill>
                <a:schemeClr val="dk1"/>
              </a:solidFill>
              <a:latin typeface="Times New Roman"/>
              <a:ea typeface="Times New Roman"/>
              <a:cs typeface="Times New Roman"/>
            </a:endParaRPr>
          </a:p>
          <a:p>
            <a:pPr marL="0" lvl="0" indent="0" algn="just">
              <a:lnSpc>
                <a:spcPct val="100000"/>
              </a:lnSpc>
              <a:spcBef>
                <a:spcPts val="0"/>
              </a:spcBef>
              <a:spcAft>
                <a:spcPts val="0"/>
              </a:spcAft>
              <a:buNone/>
              <a:defRPr/>
            </a:pPr>
            <a:r>
              <a:rPr lang="en-US" sz="2000" i="0" u="none" strike="noStrike" cap="none">
                <a:solidFill>
                  <a:schemeClr val="dk1"/>
                </a:solidFill>
                <a:latin typeface="Times New Roman"/>
                <a:ea typeface="Times New Roman"/>
                <a:cs typeface="Times New Roman"/>
              </a:rPr>
              <a:t>For example, a Class A network ranges from 1–127 and uses a subnet mask of 255.0.0.0. </a:t>
            </a:r>
            <a:endParaRPr/>
          </a:p>
          <a:p>
            <a:pPr marL="0" lvl="0" indent="0" algn="just">
              <a:lnSpc>
                <a:spcPct val="100000"/>
              </a:lnSpc>
              <a:spcBef>
                <a:spcPts val="0"/>
              </a:spcBef>
              <a:spcAft>
                <a:spcPts val="0"/>
              </a:spcAft>
              <a:buNone/>
              <a:defRPr/>
            </a:pPr>
            <a:endParaRPr lang="en-US" sz="2000" i="0" u="none" strike="noStrike" cap="none">
              <a:solidFill>
                <a:schemeClr val="dk1"/>
              </a:solidFill>
              <a:latin typeface="Times New Roman"/>
              <a:ea typeface="Times New Roman"/>
              <a:cs typeface="Times New Roman"/>
            </a:endParaRPr>
          </a:p>
          <a:p>
            <a:pPr marL="0" lvl="0" indent="0" algn="just">
              <a:lnSpc>
                <a:spcPct val="100000"/>
              </a:lnSpc>
              <a:spcBef>
                <a:spcPts val="0"/>
              </a:spcBef>
              <a:spcAft>
                <a:spcPts val="0"/>
              </a:spcAft>
              <a:buNone/>
              <a:defRPr/>
            </a:pPr>
            <a:r>
              <a:rPr lang="en-US" sz="2000" i="0" u="none" strike="noStrike" cap="none">
                <a:solidFill>
                  <a:schemeClr val="dk1"/>
                </a:solidFill>
                <a:latin typeface="Times New Roman"/>
                <a:ea typeface="Times New Roman"/>
                <a:cs typeface="Times New Roman"/>
              </a:rPr>
              <a:t>A Class B network uses the mask 255.255.0.0, and Class C uses 255.255.255.0. </a:t>
            </a:r>
            <a:endParaRPr/>
          </a:p>
          <a:p>
            <a:pPr marL="0" lvl="0" indent="0" algn="just">
              <a:lnSpc>
                <a:spcPct val="100000"/>
              </a:lnSpc>
              <a:spcBef>
                <a:spcPts val="0"/>
              </a:spcBef>
              <a:spcAft>
                <a:spcPts val="0"/>
              </a:spcAft>
              <a:buNone/>
              <a:defRPr/>
            </a:pPr>
            <a:endParaRPr lang="en-US" sz="2000" i="0" u="none" strike="noStrike" cap="none">
              <a:solidFill>
                <a:schemeClr val="dk1"/>
              </a:solidFill>
              <a:latin typeface="Times New Roman"/>
              <a:ea typeface="Times New Roman"/>
              <a:cs typeface="Times New Roman"/>
            </a:endParaRPr>
          </a:p>
          <a:p>
            <a:pPr marL="0" lvl="0" indent="0" algn="just">
              <a:lnSpc>
                <a:spcPct val="100000"/>
              </a:lnSpc>
              <a:spcBef>
                <a:spcPts val="0"/>
              </a:spcBef>
              <a:spcAft>
                <a:spcPts val="0"/>
              </a:spcAft>
              <a:buNone/>
              <a:defRPr/>
            </a:pPr>
            <a:r>
              <a:rPr lang="en-US" sz="2000" i="0" u="none" strike="noStrike" cap="none">
                <a:solidFill>
                  <a:schemeClr val="dk1"/>
                </a:solidFill>
                <a:latin typeface="Times New Roman"/>
                <a:ea typeface="Times New Roman"/>
                <a:cs typeface="Times New Roman"/>
              </a:rPr>
              <a:t>RIP v1 does not support authentication of update messages (plain-text or MD5). RIP v1 is an older, no longer much used routing protocol.</a:t>
            </a:r>
            <a:endParaRPr/>
          </a:p>
        </p:txBody>
      </p:sp>
      <p:sp>
        <p:nvSpPr>
          <p:cNvPr id="10" name="Text Box 9"/>
          <p:cNvSpPr txBox="1"/>
          <p:nvPr/>
        </p:nvSpPr>
        <p:spPr bwMode="auto">
          <a:xfrm>
            <a:off x="1082039" y="5984239"/>
            <a:ext cx="6991074" cy="457560"/>
          </a:xfrm>
          <a:prstGeom prst="rect">
            <a:avLst/>
          </a:prstGeom>
          <a:noFill/>
        </p:spPr>
        <p:txBody>
          <a:bodyPr wrap="square" rtlCol="0" anchor="t">
            <a:spAutoFit/>
          </a:bodyPr>
          <a:lstStyle/>
          <a:p>
            <a:pPr algn="ctr">
              <a:defRPr/>
            </a:pPr>
            <a:r>
              <a:rPr lang="en-IN" sz="1200"/>
              <a:t>resources credit: </a:t>
            </a:r>
            <a:r>
              <a:rPr lang="en-US" sz="1200"/>
              <a:t>https://www.360training.com/blog/differences-rip-versions#:~:text=RIP%20v1%20is%20an%20older,MD5%20or%20plain%2Dtext).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b="1"/>
              <a:t>  </a:t>
            </a:r>
            <a:r>
              <a:rPr lang="en-GB" b="1"/>
              <a:t>RIP</a:t>
            </a:r>
            <a:r>
              <a:rPr lang="en-IN" b="1"/>
              <a:t> v2</a:t>
            </a:r>
            <a:endParaRPr/>
          </a:p>
        </p:txBody>
      </p:sp>
      <p:sp>
        <p:nvSpPr>
          <p:cNvPr id="495" name="Google Shape;495;p94"/>
          <p:cNvSpPr txBox="1">
            <a:spLocks noGrp="1"/>
          </p:cNvSpPr>
          <p:nvPr/>
        </p:nvSpPr>
        <p:spPr bwMode="auto">
          <a:xfrm>
            <a:off x="898525" y="875030"/>
            <a:ext cx="7357745" cy="5118100"/>
          </a:xfrm>
          <a:prstGeom prst="rect">
            <a:avLst/>
          </a:prstGeom>
          <a:noFill/>
          <a:ln>
            <a:noFill/>
          </a:ln>
        </p:spPr>
        <p:txBody>
          <a:bodyPr wrap="square" lIns="91425" tIns="45700" rIns="91425" bIns="45700" anchor="t" anchorCtr="0">
            <a:noAutofit/>
          </a:bodyPr>
          <a:lstStyle>
            <a:defPPr marR="0" lvl="0" algn="l">
              <a:lnSpc>
                <a:spcPct val="100000"/>
              </a:lnSpc>
              <a:spcBef>
                <a:spcPts val="0"/>
              </a:spcBef>
              <a:spcAft>
                <a:spcPts val="0"/>
              </a:spcAft>
            </a:defPPr>
            <a:lvl1pPr marL="0" marR="0" lvl="0"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1pPr>
            <a:lvl2pPr marL="0" marR="0" lvl="1"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2pPr>
            <a:lvl3pPr marL="0" marR="0" lvl="2"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3pPr>
            <a:lvl4pPr marL="0" marR="0" lvl="3"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4pPr>
            <a:lvl5pPr marL="0" marR="0" lvl="4"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5pPr>
            <a:lvl6pPr marL="0" marR="0" lvl="5"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6pPr>
            <a:lvl7pPr marL="0" marR="0" lvl="6"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7pPr>
            <a:lvl8pPr marL="0" marR="0" lvl="7"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8pPr>
            <a:lvl9pPr marL="0" marR="0" lvl="8" indent="0" algn="l">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defRPr>
            </a:lvl9pPr>
          </a:lstStyle>
          <a:p>
            <a:pPr marL="0" lvl="0" indent="0" algn="just">
              <a:lnSpc>
                <a:spcPct val="100000"/>
              </a:lnSpc>
              <a:spcBef>
                <a:spcPts val="0"/>
              </a:spcBef>
              <a:spcAft>
                <a:spcPts val="0"/>
              </a:spcAft>
              <a:buNone/>
              <a:defRPr/>
            </a:pPr>
            <a:endParaRPr lang="en-US" sz="2000" i="0" u="none" strike="noStrike" cap="none">
              <a:solidFill>
                <a:schemeClr val="dk1"/>
              </a:solidFill>
              <a:latin typeface="Times New Roman"/>
              <a:ea typeface="Times New Roman"/>
              <a:cs typeface="Times New Roman"/>
            </a:endParaRPr>
          </a:p>
          <a:p>
            <a:pPr marL="0" lvl="0" indent="0" algn="just">
              <a:lnSpc>
                <a:spcPct val="100000"/>
              </a:lnSpc>
              <a:spcBef>
                <a:spcPts val="0"/>
              </a:spcBef>
              <a:spcAft>
                <a:spcPts val="0"/>
              </a:spcAft>
              <a:buNone/>
              <a:defRPr/>
            </a:pPr>
            <a:r>
              <a:rPr lang="en-US" sz="2000" i="0" u="none" strike="noStrike" cap="none">
                <a:solidFill>
                  <a:schemeClr val="dk1"/>
                </a:solidFill>
                <a:latin typeface="Times New Roman"/>
                <a:ea typeface="Times New Roman"/>
                <a:cs typeface="Times New Roman"/>
              </a:rPr>
              <a:t>RIP v2 is a classless protocol and it supports classful, variable-length subnet masking (VLSM), CIDR, and route summarization. </a:t>
            </a:r>
            <a:endParaRPr/>
          </a:p>
          <a:p>
            <a:pPr marL="0" lvl="0" indent="0" algn="just">
              <a:lnSpc>
                <a:spcPct val="100000"/>
              </a:lnSpc>
              <a:spcBef>
                <a:spcPts val="0"/>
              </a:spcBef>
              <a:spcAft>
                <a:spcPts val="0"/>
              </a:spcAft>
              <a:buNone/>
              <a:defRPr/>
            </a:pPr>
            <a:endParaRPr lang="en-US" sz="2000" i="0" u="none" strike="noStrike" cap="none">
              <a:solidFill>
                <a:schemeClr val="dk1"/>
              </a:solidFill>
              <a:latin typeface="Times New Roman"/>
              <a:ea typeface="Times New Roman"/>
              <a:cs typeface="Times New Roman"/>
            </a:endParaRPr>
          </a:p>
          <a:p>
            <a:pPr marL="0" lvl="0" indent="0" algn="just">
              <a:lnSpc>
                <a:spcPct val="100000"/>
              </a:lnSpc>
              <a:spcBef>
                <a:spcPts val="0"/>
              </a:spcBef>
              <a:spcAft>
                <a:spcPts val="0"/>
              </a:spcAft>
              <a:buNone/>
              <a:defRPr/>
            </a:pPr>
            <a:r>
              <a:rPr lang="en-US" sz="2000" i="0" u="none" strike="noStrike" cap="none">
                <a:solidFill>
                  <a:schemeClr val="dk1"/>
                </a:solidFill>
                <a:latin typeface="Times New Roman"/>
                <a:ea typeface="Times New Roman"/>
                <a:cs typeface="Times New Roman"/>
              </a:rPr>
              <a:t>RIPv2 supports authentication of RIPv2 update messages (MD5 or plain-text).</a:t>
            </a:r>
            <a:endParaRPr/>
          </a:p>
          <a:p>
            <a:pPr marL="0" lvl="0" algn="just">
              <a:lnSpc>
                <a:spcPct val="100000"/>
              </a:lnSpc>
              <a:spcBef>
                <a:spcPts val="0"/>
              </a:spcBef>
              <a:spcAft>
                <a:spcPts val="0"/>
              </a:spcAft>
              <a:buSzTx/>
              <a:buNone/>
              <a:defRPr/>
            </a:pPr>
            <a:endParaRPr lang="en-US" sz="2000" i="0" u="none" strike="noStrike" cap="none">
              <a:solidFill>
                <a:schemeClr val="dk1"/>
              </a:solidFill>
              <a:latin typeface="Times New Roman"/>
              <a:ea typeface="Times New Roman"/>
              <a:cs typeface="Times New Roman"/>
            </a:endParaRPr>
          </a:p>
          <a:p>
            <a:pPr marL="0" lvl="0" algn="just">
              <a:lnSpc>
                <a:spcPct val="100000"/>
              </a:lnSpc>
              <a:spcBef>
                <a:spcPts val="0"/>
              </a:spcBef>
              <a:spcAft>
                <a:spcPts val="0"/>
              </a:spcAft>
              <a:buSzTx/>
              <a:buNone/>
              <a:defRPr/>
            </a:pPr>
            <a:r>
              <a:rPr lang="en-US" sz="2000" i="0" u="none" strike="noStrike" cap="none">
                <a:solidFill>
                  <a:schemeClr val="dk1"/>
                </a:solidFill>
                <a:latin typeface="Times New Roman"/>
                <a:ea typeface="Times New Roman"/>
                <a:cs typeface="Times New Roman"/>
              </a:rPr>
              <a:t>Authentication helps in confirming that the updates are coming from authorized sources. </a:t>
            </a:r>
            <a:endParaRPr/>
          </a:p>
          <a:p>
            <a:pPr marL="0" lvl="0" algn="just">
              <a:lnSpc>
                <a:spcPct val="100000"/>
              </a:lnSpc>
              <a:spcBef>
                <a:spcPts val="0"/>
              </a:spcBef>
              <a:spcAft>
                <a:spcPts val="0"/>
              </a:spcAft>
              <a:buSzTx/>
              <a:buNone/>
              <a:defRPr/>
            </a:pPr>
            <a:endParaRPr lang="en-US" sz="2000" i="0" u="none" strike="noStrike" cap="none">
              <a:solidFill>
                <a:schemeClr val="dk1"/>
              </a:solidFill>
              <a:latin typeface="Times New Roman"/>
              <a:ea typeface="Times New Roman"/>
              <a:cs typeface="Times New Roman"/>
            </a:endParaRPr>
          </a:p>
          <a:p>
            <a:pPr marL="0" lvl="0" algn="just">
              <a:lnSpc>
                <a:spcPct val="100000"/>
              </a:lnSpc>
              <a:spcBef>
                <a:spcPts val="0"/>
              </a:spcBef>
              <a:spcAft>
                <a:spcPts val="0"/>
              </a:spcAft>
              <a:buSzTx/>
              <a:buNone/>
              <a:defRPr/>
            </a:pPr>
            <a:r>
              <a:rPr lang="en-US" sz="2000" i="0" u="none" strike="noStrike" cap="none">
                <a:solidFill>
                  <a:schemeClr val="dk1"/>
                </a:solidFill>
                <a:latin typeface="Times New Roman"/>
                <a:ea typeface="Times New Roman"/>
                <a:cs typeface="Times New Roman"/>
              </a:rPr>
              <a:t>It also supports multicast routing updates to reduce resource consumption (as opposed to using broadcasting in RIP v1). </a:t>
            </a:r>
            <a:endParaRPr/>
          </a:p>
          <a:p>
            <a:pPr marL="0" lvl="0" algn="just">
              <a:lnSpc>
                <a:spcPct val="100000"/>
              </a:lnSpc>
              <a:spcBef>
                <a:spcPts val="0"/>
              </a:spcBef>
              <a:spcAft>
                <a:spcPts val="0"/>
              </a:spcAft>
              <a:buSzTx/>
              <a:buNone/>
              <a:defRPr/>
            </a:pPr>
            <a:endParaRPr lang="en-US" sz="2000" i="0" u="none" strike="noStrike" cap="none">
              <a:solidFill>
                <a:schemeClr val="dk1"/>
              </a:solidFill>
              <a:latin typeface="Times New Roman"/>
              <a:ea typeface="Times New Roman"/>
              <a:cs typeface="Times New Roman"/>
            </a:endParaRPr>
          </a:p>
          <a:p>
            <a:pPr marL="0" lvl="0" algn="just">
              <a:lnSpc>
                <a:spcPct val="100000"/>
              </a:lnSpc>
              <a:spcBef>
                <a:spcPts val="0"/>
              </a:spcBef>
              <a:spcAft>
                <a:spcPts val="0"/>
              </a:spcAft>
              <a:buSzTx/>
              <a:buNone/>
              <a:defRPr/>
            </a:pPr>
            <a:r>
              <a:rPr lang="en-US" sz="2000" i="0" u="none" strike="noStrike" cap="none">
                <a:solidFill>
                  <a:schemeClr val="dk1"/>
                </a:solidFill>
                <a:latin typeface="Times New Roman"/>
                <a:ea typeface="Times New Roman"/>
                <a:cs typeface="Times New Roman"/>
              </a:rPr>
              <a:t>RIP v2 can be useful in small, flat networks or at the edge of larger networks because of its simplicity in configuration and usage.</a:t>
            </a:r>
            <a:endParaRPr/>
          </a:p>
        </p:txBody>
      </p:sp>
      <p:sp>
        <p:nvSpPr>
          <p:cNvPr id="3" name="Text Box 2"/>
          <p:cNvSpPr txBox="1"/>
          <p:nvPr/>
        </p:nvSpPr>
        <p:spPr bwMode="auto">
          <a:xfrm>
            <a:off x="708659" y="5815964"/>
            <a:ext cx="6991074" cy="457560"/>
          </a:xfrm>
          <a:prstGeom prst="rect">
            <a:avLst/>
          </a:prstGeom>
          <a:noFill/>
        </p:spPr>
        <p:txBody>
          <a:bodyPr wrap="square" rtlCol="0" anchor="t">
            <a:spAutoFit/>
          </a:bodyPr>
          <a:lstStyle/>
          <a:p>
            <a:pPr algn="ctr">
              <a:defRPr/>
            </a:pPr>
            <a:r>
              <a:rPr lang="en-IN" sz="1200"/>
              <a:t>resources credit: </a:t>
            </a:r>
            <a:r>
              <a:rPr lang="en-US" sz="1200"/>
              <a:t>https://www.360training.com/blog/differences-rip-versions#:~:text=RIP%20v1%20is%20an%20older,MD5%20or%20plain%2Dtext).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 name="Google Shape;125;p5"/>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a:t>
            </a:r>
            <a:r>
              <a:rPr lang="en-GB" b="1"/>
              <a:t>Types of Routing</a:t>
            </a:r>
            <a:endParaRPr/>
          </a:p>
        </p:txBody>
      </p:sp>
      <p:pic>
        <p:nvPicPr>
          <p:cNvPr id="2" name="Picture 1" descr="ROUTING PROTOCOL"/>
          <p:cNvPicPr>
            <a:picLocks noChangeAspect="1"/>
          </p:cNvPicPr>
          <p:nvPr/>
        </p:nvPicPr>
        <p:blipFill>
          <a:blip r:embed="rId2"/>
          <a:srcRect l="2803" t="1699" r="9647" b="5822"/>
          <a:stretch/>
        </p:blipFill>
        <p:spPr bwMode="auto">
          <a:xfrm>
            <a:off x="1451610" y="861060"/>
            <a:ext cx="5706110" cy="5624195"/>
          </a:xfrm>
          <a:prstGeom prst="rect">
            <a:avLst/>
          </a:prstGeom>
        </p:spPr>
      </p:pic>
      <p:sp>
        <p:nvSpPr>
          <p:cNvPr id="6" name="Text Box 5"/>
          <p:cNvSpPr txBox="1"/>
          <p:nvPr/>
        </p:nvSpPr>
        <p:spPr bwMode="auto">
          <a:xfrm>
            <a:off x="491490" y="3377565"/>
            <a:ext cx="960480" cy="274679"/>
          </a:xfrm>
          <a:prstGeom prst="rect">
            <a:avLst/>
          </a:prstGeom>
          <a:noFill/>
        </p:spPr>
        <p:txBody>
          <a:bodyPr wrap="square" rtlCol="0" anchor="t">
            <a:spAutoFit/>
          </a:bodyPr>
          <a:lstStyle/>
          <a:p>
            <a:pPr algn="ctr">
              <a:defRPr/>
            </a:pPr>
            <a:r>
              <a:rPr lang="en-IN" sz="1200"/>
              <a:t>Figure: 4</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0" name="Google Shape;140;p7"/>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Static vs Dynamic Routing</a:t>
            </a:r>
            <a:endParaRPr/>
          </a:p>
        </p:txBody>
      </p:sp>
      <p:pic>
        <p:nvPicPr>
          <p:cNvPr id="2" name="Picture 1" descr="ns-static_vs_dynamic_routing-f"/>
          <p:cNvPicPr>
            <a:picLocks noChangeAspect="1"/>
          </p:cNvPicPr>
          <p:nvPr/>
        </p:nvPicPr>
        <p:blipFill>
          <a:blip r:embed="rId2"/>
          <a:srcRect l="9347" t="12489" r="9757" b="15364"/>
          <a:stretch/>
        </p:blipFill>
        <p:spPr bwMode="auto">
          <a:xfrm>
            <a:off x="143510" y="1010920"/>
            <a:ext cx="8822055" cy="4996180"/>
          </a:xfrm>
          <a:prstGeom prst="rect">
            <a:avLst/>
          </a:prstGeom>
        </p:spPr>
      </p:pic>
      <p:sp>
        <p:nvSpPr>
          <p:cNvPr id="3" name="Text Box 2"/>
          <p:cNvSpPr txBox="1"/>
          <p:nvPr/>
        </p:nvSpPr>
        <p:spPr bwMode="auto">
          <a:xfrm>
            <a:off x="667384" y="6023610"/>
            <a:ext cx="7808954" cy="274679"/>
          </a:xfrm>
          <a:prstGeom prst="rect">
            <a:avLst/>
          </a:prstGeom>
          <a:noFill/>
        </p:spPr>
        <p:txBody>
          <a:bodyPr wrap="square" rtlCol="0" anchor="t">
            <a:spAutoFit/>
          </a:bodyPr>
          <a:lstStyle/>
          <a:p>
            <a:pPr algn="ctr">
              <a:defRPr/>
            </a:pPr>
            <a:r>
              <a:rPr lang="en-IN" sz="1200"/>
              <a:t>resources credit: https://www.techtarget.com/searchnetworking/answer/Static-and-dynamic-routing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7" name="Google Shape;147;p8"/>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Static vs Dynamic Routing</a:t>
            </a:r>
            <a:endParaRPr/>
          </a:p>
        </p:txBody>
      </p:sp>
      <p:pic>
        <p:nvPicPr>
          <p:cNvPr id="149" name="Google Shape;149;p8" descr="See the source image"/>
          <p:cNvPicPr/>
          <p:nvPr/>
        </p:nvPicPr>
        <p:blipFill>
          <a:blip r:embed="rId2"/>
          <a:srcRect l="0" t="1716" r="1224" b="0"/>
          <a:stretch/>
        </p:blipFill>
        <p:spPr bwMode="auto">
          <a:xfrm>
            <a:off x="93345" y="867410"/>
            <a:ext cx="4507865" cy="2655570"/>
          </a:xfrm>
          <a:prstGeom prst="rect">
            <a:avLst/>
          </a:prstGeom>
          <a:noFill/>
          <a:ln>
            <a:noFill/>
          </a:ln>
        </p:spPr>
      </p:pic>
      <p:sp>
        <p:nvSpPr>
          <p:cNvPr id="2" name="Text Box 1"/>
          <p:cNvSpPr txBox="1"/>
          <p:nvPr/>
        </p:nvSpPr>
        <p:spPr bwMode="auto">
          <a:xfrm>
            <a:off x="667384" y="6254749"/>
            <a:ext cx="7808954" cy="274679"/>
          </a:xfrm>
          <a:prstGeom prst="rect">
            <a:avLst/>
          </a:prstGeom>
          <a:noFill/>
        </p:spPr>
        <p:txBody>
          <a:bodyPr wrap="square" rtlCol="0" anchor="t">
            <a:spAutoFit/>
          </a:bodyPr>
          <a:lstStyle/>
          <a:p>
            <a:pPr algn="ctr">
              <a:defRPr/>
            </a:pPr>
            <a:r>
              <a:rPr lang="en-IN" sz="1200"/>
              <a:t>additional resources </a:t>
            </a:r>
            <a:r>
              <a:rPr lang="en-US" sz="1200"/>
              <a:t>https://www.geeksforgeeks.org/difference-between-static-and-dynamic-routing/</a:t>
            </a:r>
            <a:endParaRPr/>
          </a:p>
        </p:txBody>
      </p:sp>
      <p:pic>
        <p:nvPicPr>
          <p:cNvPr id="5" name="Picture 4"/>
          <p:cNvPicPr>
            <a:picLocks noChangeAspect="1"/>
          </p:cNvPicPr>
          <p:nvPr/>
        </p:nvPicPr>
        <p:blipFill>
          <a:blip r:embed="rId3"/>
          <a:srcRect l="18130" t="7920" r="21122" b="30596"/>
          <a:stretch/>
        </p:blipFill>
        <p:spPr bwMode="auto">
          <a:xfrm>
            <a:off x="3672205" y="3117850"/>
            <a:ext cx="5461000" cy="31089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4" name="Google Shape;154;p9"/>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a:t>
            </a:r>
            <a:r>
              <a:rPr lang="en-GB" b="1"/>
              <a:t>Static Routing:Configuration</a:t>
            </a:r>
            <a:endParaRPr/>
          </a:p>
        </p:txBody>
      </p:sp>
      <p:pic>
        <p:nvPicPr>
          <p:cNvPr id="156" name="Google Shape;156;p9"/>
          <p:cNvPicPr/>
          <p:nvPr/>
        </p:nvPicPr>
        <p:blipFill>
          <a:blip r:embed="rId2"/>
          <a:stretch/>
        </p:blipFill>
        <p:spPr bwMode="auto">
          <a:xfrm>
            <a:off x="621665" y="1181735"/>
            <a:ext cx="7948295" cy="4801870"/>
          </a:xfrm>
          <a:prstGeom prst="rect">
            <a:avLst/>
          </a:prstGeom>
          <a:noFill/>
          <a:ln>
            <a:noFill/>
          </a:ln>
        </p:spPr>
      </p:pic>
      <p:sp>
        <p:nvSpPr>
          <p:cNvPr id="6" name="Text Box 5"/>
          <p:cNvSpPr txBox="1"/>
          <p:nvPr/>
        </p:nvSpPr>
        <p:spPr bwMode="auto">
          <a:xfrm>
            <a:off x="4180204" y="6153784"/>
            <a:ext cx="960480" cy="274679"/>
          </a:xfrm>
          <a:prstGeom prst="rect">
            <a:avLst/>
          </a:prstGeom>
          <a:noFill/>
        </p:spPr>
        <p:txBody>
          <a:bodyPr wrap="square" rtlCol="0" anchor="t">
            <a:spAutoFit/>
          </a:bodyPr>
          <a:lstStyle/>
          <a:p>
            <a:pPr algn="ctr">
              <a:defRPr/>
            </a:pPr>
            <a:r>
              <a:rPr lang="en-IN" sz="1200"/>
              <a:t>Figure: 5</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1" name="Google Shape;161;p10"/>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a:t>
            </a:r>
            <a:r>
              <a:rPr lang="en-GB" b="1"/>
              <a:t>Dynamic Routing</a:t>
            </a:r>
            <a:endParaRPr/>
          </a:p>
        </p:txBody>
      </p:sp>
      <p:sp>
        <p:nvSpPr>
          <p:cNvPr id="163" name="Google Shape;163;p10"/>
          <p:cNvSpPr txBox="1"/>
          <p:nvPr/>
        </p:nvSpPr>
        <p:spPr bwMode="auto">
          <a:xfrm>
            <a:off x="292734" y="1263015"/>
            <a:ext cx="4382494" cy="2011999"/>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GB" sz="1800" b="0" i="0" u="none" strike="noStrike" cap="none">
                <a:solidFill>
                  <a:srgbClr val="4D5968"/>
                </a:solidFill>
                <a:latin typeface="Nunito Sans"/>
                <a:ea typeface="Nunito Sans"/>
                <a:cs typeface="Nunito Sans"/>
              </a:rPr>
              <a:t>Dynamic Routing is a network routing </a:t>
            </a:r>
            <a:r>
              <a:rPr lang="en-GB" sz="1800" b="1" i="0" u="none" strike="noStrike" cap="none">
                <a:solidFill>
                  <a:srgbClr val="4D5968"/>
                </a:solidFill>
                <a:latin typeface="Nunito Sans"/>
                <a:ea typeface="Nunito Sans"/>
                <a:cs typeface="Nunito Sans"/>
              </a:rPr>
              <a:t>procedure that facilitates the routers to pick and choose the routing paths depending on the network structure’s logical changes in real-time. </a:t>
            </a:r>
            <a:r>
              <a:rPr lang="en-GB" sz="1800" b="0" i="0" u="none" strike="noStrike" cap="none">
                <a:solidFill>
                  <a:srgbClr val="4D5968"/>
                </a:solidFill>
                <a:latin typeface="Nunito Sans"/>
                <a:ea typeface="Nunito Sans"/>
                <a:cs typeface="Nunito Sans"/>
              </a:rPr>
              <a:t>This is opposite to the typical traditional static network routing. </a:t>
            </a:r>
            <a:endParaRPr sz="1800" b="0" i="0" u="none" strike="noStrike" cap="none">
              <a:solidFill>
                <a:schemeClr val="dk1"/>
              </a:solidFill>
              <a:latin typeface="Arial"/>
              <a:ea typeface="Arial"/>
              <a:cs typeface="Arial"/>
            </a:endParaRPr>
          </a:p>
        </p:txBody>
      </p:sp>
      <p:pic>
        <p:nvPicPr>
          <p:cNvPr id="164" name="Google Shape;164;p10" descr="Image result for dynamic route"/>
          <p:cNvPicPr/>
          <p:nvPr/>
        </p:nvPicPr>
        <p:blipFill>
          <a:blip r:embed="rId2"/>
          <a:stretch/>
        </p:blipFill>
        <p:spPr bwMode="auto">
          <a:xfrm>
            <a:off x="4789805" y="833120"/>
            <a:ext cx="4265295" cy="2835910"/>
          </a:xfrm>
          <a:prstGeom prst="rect">
            <a:avLst/>
          </a:prstGeom>
          <a:noFill/>
          <a:ln>
            <a:noFill/>
          </a:ln>
        </p:spPr>
      </p:pic>
      <p:sp>
        <p:nvSpPr>
          <p:cNvPr id="2" name="Text Box 1"/>
          <p:cNvSpPr txBox="1"/>
          <p:nvPr/>
        </p:nvSpPr>
        <p:spPr bwMode="auto">
          <a:xfrm>
            <a:off x="209549" y="3559809"/>
            <a:ext cx="8773519" cy="3033119"/>
          </a:xfrm>
          <a:prstGeom prst="rect">
            <a:avLst/>
          </a:prstGeom>
          <a:noFill/>
        </p:spPr>
        <p:txBody>
          <a:bodyPr wrap="square" rtlCol="0" anchor="t">
            <a:spAutoFit/>
          </a:bodyPr>
          <a:lstStyle/>
          <a:p>
            <a:pPr algn="just">
              <a:defRPr/>
            </a:pPr>
            <a:r>
              <a:rPr lang="en-US" sz="1600"/>
              <a:t>Dynamic routing, sometimes called adaptive routing, is more complex than static routing because it creates more possible routes to send packets across a network. Dynamic routes are typically used in larger, fluid networks where static routes would be cumbersome to maintain and frequently reconfigure. Because dynamic routing is more complicated, it consumes more bandwidth than static routing.</a:t>
            </a:r>
            <a:endParaRPr/>
          </a:p>
          <a:p>
            <a:pPr algn="just">
              <a:defRPr/>
            </a:pPr>
            <a:r>
              <a:rPr lang="en-IN" sz="900">
                <a:solidFill>
                  <a:schemeClr val="bg1"/>
                </a:solidFill>
              </a:rPr>
              <a:t>.</a:t>
            </a:r>
            <a:endParaRPr lang="en-US" sz="1600"/>
          </a:p>
          <a:p>
            <a:pPr algn="just">
              <a:defRPr/>
            </a:pPr>
            <a:r>
              <a:rPr lang="en-US" sz="1600"/>
              <a:t>Dynamic routing uses algorithms to compute multiple possible routes and determine the best path for traffic to travel through the network. It uses two types of complex algorithms: distance vector protocols and link state protocols.</a:t>
            </a:r>
            <a:endParaRPr/>
          </a:p>
          <a:p>
            <a:pPr algn="just">
              <a:defRPr/>
            </a:pPr>
            <a:r>
              <a:rPr lang="en-IN" sz="800">
                <a:solidFill>
                  <a:schemeClr val="bg1"/>
                </a:solidFill>
              </a:rPr>
              <a:t>.</a:t>
            </a:r>
            <a:endParaRPr lang="en-US" sz="1600"/>
          </a:p>
          <a:p>
            <a:pPr algn="just">
              <a:defRPr/>
            </a:pPr>
            <a:r>
              <a:rPr lang="en-US" sz="1600"/>
              <a:t>Both distance vector and link state protocols create a routing table within the router that includes an entry for each possible destination of a network, group of networks or specific subnet. Each entry specifies which network connection to use to send out a received packet.</a:t>
            </a:r>
            <a:endParaRPr/>
          </a:p>
        </p:txBody>
      </p:sp>
      <p:sp>
        <p:nvSpPr>
          <p:cNvPr id="6" name="Text Box 5"/>
          <p:cNvSpPr txBox="1"/>
          <p:nvPr/>
        </p:nvSpPr>
        <p:spPr bwMode="auto">
          <a:xfrm>
            <a:off x="4789804" y="1416684"/>
            <a:ext cx="960480" cy="274679"/>
          </a:xfrm>
          <a:prstGeom prst="rect">
            <a:avLst/>
          </a:prstGeom>
          <a:noFill/>
        </p:spPr>
        <p:txBody>
          <a:bodyPr wrap="square" rtlCol="0" anchor="t">
            <a:spAutoFit/>
          </a:bodyPr>
          <a:lstStyle/>
          <a:p>
            <a:pPr algn="ctr">
              <a:defRPr/>
            </a:pPr>
            <a:r>
              <a:rPr lang="en-IN" sz="1200"/>
              <a:t>Figure: 6</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9" name="Google Shape;169;p11"/>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r>
              <a:rPr lang="en-IN" b="1"/>
              <a:t>  </a:t>
            </a:r>
            <a:r>
              <a:rPr lang="en-GB" b="1"/>
              <a:t>Dynamic Routing</a:t>
            </a:r>
            <a:endParaRPr/>
          </a:p>
        </p:txBody>
      </p:sp>
      <p:pic>
        <p:nvPicPr>
          <p:cNvPr id="171" name="Google Shape;171;p11" descr="See the source image"/>
          <p:cNvPicPr/>
          <p:nvPr/>
        </p:nvPicPr>
        <p:blipFill>
          <a:blip r:embed="rId2"/>
          <a:srcRect l="0" t="0" r="0" b="2995"/>
          <a:stretch/>
        </p:blipFill>
        <p:spPr bwMode="auto">
          <a:xfrm>
            <a:off x="672465" y="858520"/>
            <a:ext cx="7740015" cy="5428615"/>
          </a:xfrm>
          <a:prstGeom prst="rect">
            <a:avLst/>
          </a:prstGeom>
          <a:noFill/>
          <a:ln>
            <a:noFill/>
          </a:ln>
        </p:spPr>
      </p:pic>
      <p:sp>
        <p:nvSpPr>
          <p:cNvPr id="6" name="Text Box 5"/>
          <p:cNvSpPr txBox="1"/>
          <p:nvPr/>
        </p:nvSpPr>
        <p:spPr bwMode="auto">
          <a:xfrm>
            <a:off x="2263140" y="4120515"/>
            <a:ext cx="960480" cy="274679"/>
          </a:xfrm>
          <a:prstGeom prst="rect">
            <a:avLst/>
          </a:prstGeom>
          <a:noFill/>
        </p:spPr>
        <p:txBody>
          <a:bodyPr wrap="square" rtlCol="0" anchor="t">
            <a:spAutoFit/>
          </a:bodyPr>
          <a:lstStyle/>
          <a:p>
            <a:pPr algn="ctr">
              <a:defRPr/>
            </a:pPr>
            <a:r>
              <a:rPr lang="en-IN" sz="1200"/>
              <a:t>Figure: 7</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ONLYOFFICE/7.4.1.36</Application>
  <DocSecurity>0</DocSecurity>
  <PresentationFormat>On-screen Show (4:3)</PresentationFormat>
  <Paragraphs>0</Paragraphs>
  <Slides>32</Slides>
  <Notes>32</Notes>
  <HiddenSlides>0</HiddenSlides>
  <MMClips>2</MMClips>
  <ScaleCrop>0</ScaleCrop>
  <HeadingPairs>
    <vt:vector size="4" baseType="variant">
      <vt:variant>
        <vt:lpstr>Theme</vt:lpstr>
      </vt:variant>
      <vt:variant>
        <vt:i4>1</vt:i4>
      </vt:variant>
      <vt:variant>
        <vt:lpstr>Slide Titles</vt:lpstr>
      </vt:variant>
      <vt:variant>
        <vt:i4>32</vt:i4>
      </vt:variant>
    </vt:vector>
  </HeadingPairs>
  <TitlesOfParts>
    <vt:vector size="3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ABC</dc:creator>
  <cp:keywords/>
  <dc:description/>
  <dc:identifier/>
  <dc:language/>
  <cp:lastModifiedBy/>
  <cp:revision>87</cp:revision>
  <dcterms:created xsi:type="dcterms:W3CDTF">2010-04-09T07:36:00Z</dcterms:created>
  <dcterms:modified xsi:type="dcterms:W3CDTF">2023-08-28T08:10:04Z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ICV">
    <vt:lpwstr>ABF45233B092408CB6EC26BB461A28CC</vt:lpwstr>
  </property>
  <property fmtid="{D5CDD505-2E9C-101B-9397-08002B2CF9AE}" pid="14" name="KSOProductBuildVer">
    <vt:lpwstr>1033-11.2.0.11440</vt:lpwstr>
  </property>
</Properties>
</file>