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2" r:id="rId28"/>
    <p:sldId id="282" r:id="rId29"/>
    <p:sldId id="283" r:id="rId30"/>
    <p:sldId id="284" r:id="rId31"/>
    <p:sldId id="285" r:id="rId32"/>
    <p:sldId id="286" r:id="rId33"/>
    <p:sldId id="287" r:id="rId34"/>
    <p:sldId id="288" r:id="rId35"/>
    <p:sldId id="289" r:id="rId36"/>
    <p:sldId id="290" r:id="rId37"/>
    <p:sldId id="291" r:id="rId38"/>
  </p:sldIdLst>
  <p:sldSz cx="9144000" cy="6858000" type="screen4x3"/>
  <p:notesSz cx="7559675" cy="10691813"/>
  <p:embeddedFontLst>
    <p:embeddedFont>
      <p:font typeface="Calibri" panose="020F0502020204030204" pitchFamily="34" charset="0"/>
      <p:regular r:id="rId40"/>
      <p:bold r:id="rId41"/>
      <p:italic r:id="rId42"/>
      <p:boldItalic r:id="rId43"/>
    </p:embeddedFont>
    <p:embeddedFont>
      <p:font typeface="Noto Sans Symbols" panose="020B060402020202020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h8e/2hlPVTjW6iGJcL2IEZ8gj9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465" autoAdjust="0"/>
  </p:normalViewPr>
  <p:slideViewPr>
    <p:cSldViewPr snapToGrid="0">
      <p:cViewPr varScale="1">
        <p:scale>
          <a:sx n="80" d="100"/>
          <a:sy n="80" d="100"/>
        </p:scale>
        <p:origin x="1522"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4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4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4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4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4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4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4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
        <p:nvSpPr>
          <p:cNvPr id="229" name="Google Shape;229;p9: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0" name="Google Shape;230;p9: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endParaRPr/>
          </a:p>
          <a:p>
            <a:pPr marL="457200" marR="0" lvl="0" indent="-228600" algn="l" rtl="0">
              <a:lnSpc>
                <a:spcPct val="100000"/>
              </a:lnSpc>
              <a:spcBef>
                <a:spcPts val="0"/>
              </a:spcBef>
              <a:spcAft>
                <a:spcPts val="0"/>
              </a:spcAft>
              <a:buClr>
                <a:srgbClr val="000000"/>
              </a:buClr>
              <a:buSzPts val="1400"/>
              <a:buFont typeface="Arial"/>
              <a:buNone/>
            </a:pPr>
            <a:r>
              <a:rPr lang="en-US"/>
              <a:t>Typically the Transport Layer will create a distinct Network Layer connection for each Transport connection requested by the Session Layer.  However, depending on the data load and the capacity of a single Session channel:</a:t>
            </a:r>
            <a:endParaRPr/>
          </a:p>
          <a:p>
            <a:pPr marL="457200" lvl="0" indent="-228600" algn="l" rtl="0">
              <a:lnSpc>
                <a:spcPct val="100000"/>
              </a:lnSpc>
              <a:spcBef>
                <a:spcPts val="0"/>
              </a:spcBef>
              <a:spcAft>
                <a:spcPts val="0"/>
              </a:spcAft>
              <a:buSzPts val="1400"/>
              <a:buFont typeface="Calibri"/>
              <a:buChar char="•"/>
            </a:pPr>
            <a:r>
              <a:rPr lang="en-US"/>
              <a:t>  multiple Network connections might be used to support a single high-bandwidth Session connection, or</a:t>
            </a:r>
            <a:endParaRPr/>
          </a:p>
          <a:p>
            <a:pPr marL="457200" lvl="0" indent="-228600" algn="l" rtl="0">
              <a:lnSpc>
                <a:spcPct val="100000"/>
              </a:lnSpc>
              <a:spcBef>
                <a:spcPts val="0"/>
              </a:spcBef>
              <a:spcAft>
                <a:spcPts val="0"/>
              </a:spcAft>
              <a:buSzPts val="1400"/>
              <a:buFont typeface="Calibri"/>
              <a:buChar char="•"/>
            </a:pPr>
            <a:r>
              <a:rPr lang="en-US"/>
              <a:t>  one high-bandwidth Network connection might be used to support several Session connections.</a:t>
            </a:r>
            <a:endParaRPr/>
          </a:p>
          <a:p>
            <a:pPr marL="457200" marR="0" lvl="0" indent="-228600" algn="l" rtl="0">
              <a:lnSpc>
                <a:spcPct val="100000"/>
              </a:lnSpc>
              <a:spcBef>
                <a:spcPts val="0"/>
              </a:spcBef>
              <a:spcAft>
                <a:spcPts val="0"/>
              </a:spcAft>
              <a:buClr>
                <a:srgbClr val="000000"/>
              </a:buClr>
              <a:buSzPts val="1400"/>
              <a:buFont typeface="Arial"/>
              <a:buNone/>
            </a:pPr>
            <a:r>
              <a:rPr lang="en-US"/>
              <a:t>The Transport Layer also determines what </a:t>
            </a:r>
            <a:r>
              <a:rPr lang="en-US" i="1"/>
              <a:t>Type of Service</a:t>
            </a:r>
            <a:r>
              <a:rPr lang="en-US"/>
              <a:t> to provide to the Session Layer and, ultimately, to the network users.  For example:</a:t>
            </a:r>
            <a:endParaRPr/>
          </a:p>
          <a:p>
            <a:pPr marL="457200" lvl="0" indent="-228600" algn="l" rtl="0">
              <a:lnSpc>
                <a:spcPct val="100000"/>
              </a:lnSpc>
              <a:spcBef>
                <a:spcPts val="0"/>
              </a:spcBef>
              <a:spcAft>
                <a:spcPts val="0"/>
              </a:spcAft>
              <a:buSzPts val="1400"/>
              <a:buFont typeface="Calibri"/>
              <a:buChar char="•"/>
            </a:pPr>
            <a:r>
              <a:rPr lang="en-US"/>
              <a:t>  an error-free, point-to-point channel, guaranteeing data is delivered in the correct order (the most common type of service),</a:t>
            </a:r>
            <a:endParaRPr/>
          </a:p>
          <a:p>
            <a:pPr marL="457200" lvl="0" indent="-228600" algn="l" rtl="0">
              <a:lnSpc>
                <a:spcPct val="100000"/>
              </a:lnSpc>
              <a:spcBef>
                <a:spcPts val="0"/>
              </a:spcBef>
              <a:spcAft>
                <a:spcPts val="0"/>
              </a:spcAft>
              <a:buSzPts val="1400"/>
              <a:buFont typeface="Calibri"/>
              <a:buChar char="•"/>
            </a:pPr>
            <a:r>
              <a:rPr lang="en-US"/>
              <a:t>  transport of isolated messages with no guarantee of correct ordering, or</a:t>
            </a:r>
            <a:endParaRPr/>
          </a:p>
          <a:p>
            <a:pPr marL="457200" lvl="0" indent="-228600" algn="l" rtl="0">
              <a:lnSpc>
                <a:spcPct val="100000"/>
              </a:lnSpc>
              <a:spcBef>
                <a:spcPts val="0"/>
              </a:spcBef>
              <a:spcAft>
                <a:spcPts val="0"/>
              </a:spcAft>
              <a:buSzPts val="1400"/>
              <a:buFont typeface="Calibri"/>
              <a:buChar char="•"/>
            </a:pPr>
            <a:r>
              <a:rPr lang="en-US"/>
              <a:t>  message broadcast to multiple destinations</a:t>
            </a:r>
            <a:endParaRPr/>
          </a:p>
          <a:p>
            <a:pPr marL="457200" marR="0" lvl="0" indent="-228600" algn="l" rtl="0">
              <a:lnSpc>
                <a:spcPct val="100000"/>
              </a:lnSpc>
              <a:spcBef>
                <a:spcPts val="0"/>
              </a:spcBef>
              <a:spcAft>
                <a:spcPts val="0"/>
              </a:spcAft>
              <a:buClr>
                <a:srgbClr val="000000"/>
              </a:buClr>
              <a:buSzPts val="1400"/>
              <a:buFont typeface="Arial"/>
              <a:buNone/>
            </a:pPr>
            <a:r>
              <a:rPr lang="en-US"/>
              <a:t>Transport is the first true </a:t>
            </a:r>
            <a:r>
              <a:rPr lang="en-US" i="1"/>
              <a:t>end-to-end</a:t>
            </a:r>
            <a:r>
              <a:rPr lang="en-US"/>
              <a:t> layer, i.e. the Transport protocol communicates between end parties and not to any of the intermediaries.</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4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4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
        <p:nvSpPr>
          <p:cNvPr id="268" name="Google Shape;268;p14: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9" name="Google Shape;269;p14: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The Session Layer allows the establishment of </a:t>
            </a:r>
            <a:r>
              <a:rPr lang="en-US" i="1"/>
              <a:t>sessions</a:t>
            </a:r>
            <a:r>
              <a:rPr lang="en-US"/>
              <a:t> between machines, e.g. to allow remote logins to a multi-user system, or to perform file transfer between machines.</a:t>
            </a:r>
            <a:endParaRPr/>
          </a:p>
          <a:p>
            <a:pPr marL="457200" marR="0" lvl="0" indent="-228600" algn="l" rtl="0">
              <a:lnSpc>
                <a:spcPct val="100000"/>
              </a:lnSpc>
              <a:spcBef>
                <a:spcPts val="0"/>
              </a:spcBef>
              <a:spcAft>
                <a:spcPts val="0"/>
              </a:spcAft>
              <a:buClr>
                <a:srgbClr val="000000"/>
              </a:buClr>
              <a:buSzPts val="1400"/>
              <a:buFont typeface="Arial"/>
              <a:buNone/>
            </a:pPr>
            <a:r>
              <a:rPr lang="en-US"/>
              <a:t>One of the Session services is </a:t>
            </a:r>
            <a:r>
              <a:rPr lang="en-US" i="1"/>
              <a:t>dialogue control</a:t>
            </a:r>
            <a:r>
              <a:rPr lang="en-US"/>
              <a:t>; if the communications are half-duplex then the session layer can manage which entity sends when.</a:t>
            </a:r>
            <a:endParaRPr/>
          </a:p>
          <a:p>
            <a:pPr marL="457200" marR="0" lvl="0" indent="-228600" algn="l" rtl="0">
              <a:lnSpc>
                <a:spcPct val="100000"/>
              </a:lnSpc>
              <a:spcBef>
                <a:spcPts val="0"/>
              </a:spcBef>
              <a:spcAft>
                <a:spcPts val="0"/>
              </a:spcAft>
              <a:buClr>
                <a:srgbClr val="000000"/>
              </a:buClr>
              <a:buSzPts val="1400"/>
              <a:buFont typeface="Arial"/>
              <a:buNone/>
            </a:pPr>
            <a:r>
              <a:rPr lang="en-US"/>
              <a:t>A related service is </a:t>
            </a:r>
            <a:r>
              <a:rPr lang="en-US" i="1"/>
              <a:t>token management</a:t>
            </a:r>
            <a:r>
              <a:rPr lang="en-US"/>
              <a:t>.  In some protocols it is essential that both entities do not attempt the same operation simultaneously.  Possession of a token permits the operation.</a:t>
            </a:r>
            <a:endParaRPr/>
          </a:p>
          <a:p>
            <a:pPr marL="457200" marR="0" lvl="0" indent="-228600" algn="l" rtl="0">
              <a:lnSpc>
                <a:spcPct val="100000"/>
              </a:lnSpc>
              <a:spcBef>
                <a:spcPts val="0"/>
              </a:spcBef>
              <a:spcAft>
                <a:spcPts val="0"/>
              </a:spcAft>
              <a:buClr>
                <a:srgbClr val="000000"/>
              </a:buClr>
              <a:buSzPts val="1400"/>
              <a:buFont typeface="Arial"/>
              <a:buNone/>
            </a:pPr>
            <a:r>
              <a:rPr lang="en-US"/>
              <a:t>The other main Session service is </a:t>
            </a:r>
            <a:r>
              <a:rPr lang="en-US" i="1"/>
              <a:t>synchronization</a:t>
            </a:r>
            <a:r>
              <a:rPr lang="en-US"/>
              <a:t>.  As an example consider attempting a 2-hour file transfer between machines which crash on average once an hour.  The synchronization service provides a means for </a:t>
            </a:r>
            <a:r>
              <a:rPr lang="en-US" i="1"/>
              <a:t>checkpoints</a:t>
            </a:r>
            <a:r>
              <a:rPr lang="en-US"/>
              <a:t> to be inserted into the data stream so that, after a crash, only data sent since the last checkpoint needs to be re-transmitted.</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4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4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5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5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5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5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5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5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5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5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5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5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5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5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6701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5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5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5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5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effectLst>
                  <a:outerShdw blurRad="50800" dist="38100" dir="2700000" algn="tl" rotWithShape="0">
                    <a:prstClr val="black">
                      <a:alpha val="40000"/>
                    </a:prstClr>
                  </a:outerShdw>
                </a:effectLst>
              </a:rPr>
              <a:t>Please Don’t Neglect The Small Panda’s Adventure</a:t>
            </a:r>
            <a:endParaRPr lang="en-IN" b="1" dirty="0">
              <a:effectLst>
                <a:outerShdw blurRad="50800" dist="38100" dir="2700000" algn="tl" rotWithShape="0">
                  <a:prstClr val="black">
                    <a:alpha val="40000"/>
                  </a:prstClr>
                </a:outerShdw>
              </a:effectLst>
            </a:endParaRP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5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5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5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5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6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p6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6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6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6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6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6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6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3" name="Google Shape;113;p7: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4" name="Google Shape;114;p7: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latin typeface="Arial"/>
                <a:ea typeface="Arial"/>
                <a:cs typeface="Arial"/>
                <a:sym typeface="Arial"/>
              </a:rPr>
              <a:t>The OSI model describes the flow of data in a network, from the lowest layer (the physical connections) up to the layer containing the user’s applications. Data going to and from the network is passed layer to layer. Each layer is able to communicate with the layer immediately above it and the layer immediately below it. This way, each layer is written as an efficient, streamlined software component. When a layer receives a packet of information, it checks the destination address, and if its own address is not there, it passes the packet to the next layer.</a:t>
            </a:r>
            <a:endParaRPr dirty="0"/>
          </a:p>
          <a:p>
            <a:pPr marL="457200" marR="0" lvl="0" indent="-228600" algn="l" rtl="0">
              <a:lnSpc>
                <a:spcPct val="100000"/>
              </a:lnSpc>
              <a:spcBef>
                <a:spcPts val="0"/>
              </a:spcBef>
              <a:spcAft>
                <a:spcPts val="0"/>
              </a:spcAft>
              <a:buClr>
                <a:srgbClr val="000000"/>
              </a:buClr>
              <a:buSzPts val="1400"/>
              <a:buFont typeface="Arial"/>
              <a:buNone/>
            </a:pPr>
            <a:r>
              <a:rPr lang="en-US" dirty="0">
                <a:latin typeface="Arial"/>
                <a:ea typeface="Arial"/>
                <a:cs typeface="Arial"/>
                <a:sym typeface="Arial"/>
              </a:rPr>
              <a:t>When two computers communicate on a network, the software at each layer on one computer assumes it is communicating with the same layer on the other computer. For example, the Transport layer of one computer communicates with the Transport layer on the other computer. The Transport layer on the first computer has no regard for how the communication actually passes through the lower layers of the first computer, across the physical media, and then up through the lower layers of the second computer.</a:t>
            </a:r>
            <a:endParaRPr dirty="0"/>
          </a:p>
          <a:p>
            <a:pPr marL="457200" marR="0" lvl="0" indent="-228600" algn="l" rtl="0">
              <a:lnSpc>
                <a:spcPct val="100000"/>
              </a:lnSpc>
              <a:spcBef>
                <a:spcPts val="0"/>
              </a:spcBef>
              <a:spcAft>
                <a:spcPts val="0"/>
              </a:spcAft>
              <a:buClr>
                <a:srgbClr val="000000"/>
              </a:buClr>
              <a:buSzPts val="14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0" name="Google Shape;120;p8: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1" name="Google Shape;121;p8: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latin typeface="Arial"/>
                <a:ea typeface="Arial"/>
                <a:cs typeface="Arial"/>
                <a:sym typeface="Arial"/>
              </a:rPr>
              <a:t>The</a:t>
            </a:r>
            <a:r>
              <a:rPr lang="en-US" b="1">
                <a:latin typeface="Arial"/>
                <a:ea typeface="Arial"/>
                <a:cs typeface="Arial"/>
                <a:sym typeface="Arial"/>
              </a:rPr>
              <a:t> </a:t>
            </a:r>
            <a:r>
              <a:rPr lang="en-US" i="1">
                <a:latin typeface="Arial"/>
                <a:ea typeface="Arial"/>
                <a:cs typeface="Arial"/>
                <a:sym typeface="Arial"/>
              </a:rPr>
              <a:t>Application layer </a:t>
            </a:r>
            <a:r>
              <a:rPr lang="en-US">
                <a:latin typeface="Arial"/>
                <a:ea typeface="Arial"/>
                <a:cs typeface="Arial"/>
                <a:sym typeface="Arial"/>
              </a:rPr>
              <a:t>represents the level at which applications access network services. This layer represents the services that directly support applications such as software for file transfers, database access, and electronic mail.</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a:t>
            </a:r>
            <a:r>
              <a:rPr lang="en-US" b="1">
                <a:latin typeface="Arial"/>
                <a:ea typeface="Arial"/>
                <a:cs typeface="Arial"/>
                <a:sym typeface="Arial"/>
              </a:rPr>
              <a:t> </a:t>
            </a:r>
            <a:r>
              <a:rPr lang="en-US" i="1">
                <a:latin typeface="Arial"/>
                <a:ea typeface="Arial"/>
                <a:cs typeface="Arial"/>
                <a:sym typeface="Arial"/>
              </a:rPr>
              <a:t>Presentation layer </a:t>
            </a:r>
            <a:r>
              <a:rPr lang="en-US">
                <a:latin typeface="Arial"/>
                <a:ea typeface="Arial"/>
                <a:cs typeface="Arial"/>
                <a:sym typeface="Arial"/>
              </a:rPr>
              <a:t>translates data from the Application layer into an intermediary format. This layer also manages security issues by providing services such as data encryption, and compresses data so that fewer bits need to be transferred on the network.</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a:t>
            </a:r>
            <a:r>
              <a:rPr lang="en-US" b="1">
                <a:latin typeface="Arial"/>
                <a:ea typeface="Arial"/>
                <a:cs typeface="Arial"/>
                <a:sym typeface="Arial"/>
              </a:rPr>
              <a:t> </a:t>
            </a:r>
            <a:r>
              <a:rPr lang="en-US" i="1">
                <a:latin typeface="Arial"/>
                <a:ea typeface="Arial"/>
                <a:cs typeface="Arial"/>
                <a:sym typeface="Arial"/>
              </a:rPr>
              <a:t>Session layer </a:t>
            </a:r>
            <a:r>
              <a:rPr lang="en-US">
                <a:latin typeface="Arial"/>
                <a:ea typeface="Arial"/>
                <a:cs typeface="Arial"/>
                <a:sym typeface="Arial"/>
              </a:rPr>
              <a:t>allows two applications on different computers to establish, use, and end a session. This layer establishes dialog control between the two computers in a session, regulating which side transmits, plus when and how long it transmits.</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Transport layer</a:t>
            </a:r>
            <a:r>
              <a:rPr lang="en-US">
                <a:latin typeface="Arial"/>
                <a:ea typeface="Arial"/>
                <a:cs typeface="Arial"/>
                <a:sym typeface="Arial"/>
              </a:rPr>
              <a:t> handles error recognition and recovery. It also repackages long messages when necessary into small packets for transmission and, at the receiving end, rebuilds packets into the original message. The receiving Transport layer also sends receipt acknowledgments. </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Network layer </a:t>
            </a:r>
            <a:r>
              <a:rPr lang="en-US">
                <a:latin typeface="Arial"/>
                <a:ea typeface="Arial"/>
                <a:cs typeface="Arial"/>
                <a:sym typeface="Arial"/>
              </a:rPr>
              <a:t>addresses messages and translates logical addresses and names into physical addresses. It also determines the route from the source to the destination computer and manages traffic problems, such as switching, routing, and controlling the congestion of data packets.</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Data Link layer </a:t>
            </a:r>
            <a:r>
              <a:rPr lang="en-US">
                <a:latin typeface="Arial"/>
                <a:ea typeface="Arial"/>
                <a:cs typeface="Arial"/>
                <a:sym typeface="Arial"/>
              </a:rPr>
              <a:t>packages raw bits from the Physical layer into frames (logical, structured packets for data). This layer is responsible for transferring frames from one computer to another, without errors. After sending a frame, it waits for an acknowledgment from the receiving computer.</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Physical layer </a:t>
            </a:r>
            <a:r>
              <a:rPr lang="en-US">
                <a:latin typeface="Arial"/>
                <a:ea typeface="Arial"/>
                <a:cs typeface="Arial"/>
                <a:sym typeface="Arial"/>
              </a:rPr>
              <a:t>transmits bits from one computer to another and regulates the transmission of a stream of bits over a physical medium. This layer defines how the cable is attached to the network adapter and what transmission technique is used to send data over the cable</a:t>
            </a:r>
            <a:endParaRPr/>
          </a:p>
          <a:p>
            <a:pPr marL="457200" marR="0" lvl="0" indent="-228600" algn="l" rtl="0">
              <a:lnSpc>
                <a:spcPct val="100000"/>
              </a:lnSpc>
              <a:spcBef>
                <a:spcPts val="0"/>
              </a:spcBef>
              <a:spcAft>
                <a:spcPts val="0"/>
              </a:spcAft>
              <a:buClr>
                <a:srgbClr val="000000"/>
              </a:buClr>
              <a:buSzPts val="1400"/>
              <a:buFont typeface="Arial"/>
              <a:buNone/>
            </a:pPr>
            <a:endParaRPr/>
          </a:p>
          <a:p>
            <a:pPr marL="457200" marR="0" lvl="0" indent="-228600" algn="l" rtl="0">
              <a:lnSpc>
                <a:spcPct val="100000"/>
              </a:lnSpc>
              <a:spcBef>
                <a:spcPts val="0"/>
              </a:spcBef>
              <a:spcAft>
                <a:spcPts val="0"/>
              </a:spcAft>
              <a:buClr>
                <a:srgbClr val="000000"/>
              </a:buClr>
              <a:buSzPts val="1400"/>
              <a:buFont typeface="Arial"/>
              <a:buNone/>
            </a:pPr>
            <a:r>
              <a:rPr lang="en-US"/>
              <a:t>This partition into ‘lower’ and ‘upper’ layers is a widely used way to distinguish between the communications-oriented layers and the applications- oriented layers. </a:t>
            </a:r>
            <a:endParaRPr/>
          </a:p>
          <a:p>
            <a:pPr marL="457200" marR="0" lvl="0" indent="-228600" algn="l" rtl="0">
              <a:lnSpc>
                <a:spcPct val="100000"/>
              </a:lnSpc>
              <a:spcBef>
                <a:spcPts val="0"/>
              </a:spcBef>
              <a:spcAft>
                <a:spcPts val="0"/>
              </a:spcAft>
              <a:buClr>
                <a:srgbClr val="000000"/>
              </a:buClr>
              <a:buSzPts val="1400"/>
              <a:buFont typeface="Arial"/>
              <a:buNone/>
            </a:pPr>
            <a:r>
              <a:rPr lang="en-US"/>
              <a:t>In fact layers 5 and 6 are often ignored in practical applications (the Internet protocol hierarchy has no equivalents to layers 5 and 6).</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4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4"/>
        <p:cNvGrpSpPr/>
        <p:nvPr/>
      </p:nvGrpSpPr>
      <p:grpSpPr>
        <a:xfrm>
          <a:off x="0" y="0"/>
          <a:ext cx="0" cy="0"/>
          <a:chOff x="0" y="0"/>
          <a:chExt cx="0" cy="0"/>
        </a:xfrm>
      </p:grpSpPr>
      <p:sp>
        <p:nvSpPr>
          <p:cNvPr id="65" name="Google Shape;65;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0"/>
        <p:cNvGrpSpPr/>
        <p:nvPr/>
      </p:nvGrpSpPr>
      <p:grpSpPr>
        <a:xfrm>
          <a:off x="0" y="0"/>
          <a:ext cx="0" cy="0"/>
          <a:chOff x="0" y="0"/>
          <a:chExt cx="0" cy="0"/>
        </a:xfrm>
      </p:grpSpPr>
      <p:sp>
        <p:nvSpPr>
          <p:cNvPr id="71" name="Google Shape;71;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5"/>
        <p:cNvGrpSpPr/>
        <p:nvPr/>
      </p:nvGrpSpPr>
      <p:grpSpPr>
        <a:xfrm>
          <a:off x="0" y="0"/>
          <a:ext cx="0" cy="0"/>
          <a:chOff x="0" y="0"/>
          <a:chExt cx="0" cy="0"/>
        </a:xfrm>
      </p:grpSpPr>
      <p:sp>
        <p:nvSpPr>
          <p:cNvPr id="76" name="Google Shape;76;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type="blank">
  <p:cSld name="BLANK">
    <p:spTree>
      <p:nvGrpSpPr>
        <p:cNvPr id="1" name="Shape 82"/>
        <p:cNvGrpSpPr/>
        <p:nvPr/>
      </p:nvGrpSpPr>
      <p:grpSpPr>
        <a:xfrm>
          <a:off x="0" y="0"/>
          <a:ext cx="0" cy="0"/>
          <a:chOff x="0" y="0"/>
          <a:chExt cx="0" cy="0"/>
        </a:xfrm>
      </p:grpSpPr>
      <p:sp>
        <p:nvSpPr>
          <p:cNvPr id="83" name="Google Shape;83;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
        <p:cNvGrpSpPr/>
        <p:nvPr/>
      </p:nvGrpSpPr>
      <p:grpSpPr>
        <a:xfrm>
          <a:off x="0" y="0"/>
          <a:ext cx="0" cy="0"/>
          <a:chOff x="0" y="0"/>
          <a:chExt cx="0" cy="0"/>
        </a:xfrm>
      </p:grpSpPr>
      <p:sp>
        <p:nvSpPr>
          <p:cNvPr id="35" name="Google Shape;35;p3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1"/>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1"/>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2"/>
        <p:cNvGrpSpPr/>
        <p:nvPr/>
      </p:nvGrpSpPr>
      <p:grpSpPr>
        <a:xfrm>
          <a:off x="0" y="0"/>
          <a:ext cx="0" cy="0"/>
          <a:chOff x="0" y="0"/>
          <a:chExt cx="0" cy="0"/>
        </a:xfrm>
      </p:grpSpPr>
      <p:sp>
        <p:nvSpPr>
          <p:cNvPr id="43" name="Google Shape;43;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5" name="Google Shape;45;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9"/>
        <p:cNvGrpSpPr/>
        <p:nvPr/>
      </p:nvGrpSpPr>
      <p:grpSpPr>
        <a:xfrm>
          <a:off x="0" y="0"/>
          <a:ext cx="0" cy="0"/>
          <a:chOff x="0" y="0"/>
          <a:chExt cx="0" cy="0"/>
        </a:xfrm>
      </p:grpSpPr>
      <p:sp>
        <p:nvSpPr>
          <p:cNvPr id="50" name="Google Shape;50;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1" name="Google Shape;51;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2"/>
        <p:cNvGrpSpPr/>
        <p:nvPr/>
      </p:nvGrpSpPr>
      <p:grpSpPr>
        <a:xfrm>
          <a:off x="0" y="0"/>
          <a:ext cx="0" cy="0"/>
          <a:chOff x="0" y="0"/>
          <a:chExt cx="0" cy="0"/>
        </a:xfrm>
      </p:grpSpPr>
      <p:sp>
        <p:nvSpPr>
          <p:cNvPr id="53" name="Google Shape;53;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0" y="840631"/>
            <a:ext cx="9144000" cy="55884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Introduction to Computer Networks CS156</a:t>
            </a: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Reference models</a:t>
            </a: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dirty="0">
                <a:solidFill>
                  <a:srgbClr val="0070C0"/>
                </a:solidFill>
                <a:latin typeface="Times New Roman"/>
                <a:ea typeface="Times New Roman"/>
                <a:cs typeface="Times New Roman"/>
                <a:sym typeface="Times New Roman"/>
              </a:rPr>
              <a:t>Lecture -3-4 (Theory)</a:t>
            </a: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dirty="0">
                <a:solidFill>
                  <a:srgbClr val="0070C0"/>
                </a:solidFill>
                <a:latin typeface="Times New Roman"/>
                <a:ea typeface="Times New Roman"/>
                <a:cs typeface="Times New Roman"/>
                <a:sym typeface="Times New Roman"/>
              </a:rPr>
              <a:t>Dr. </a:t>
            </a:r>
            <a:r>
              <a:rPr lang="en-US" sz="2000" b="1" i="0" u="none" strike="noStrike" cap="none" dirty="0" err="1">
                <a:solidFill>
                  <a:srgbClr val="0070C0"/>
                </a:solidFill>
                <a:latin typeface="Times New Roman"/>
                <a:ea typeface="Times New Roman"/>
                <a:cs typeface="Times New Roman"/>
                <a:sym typeface="Times New Roman"/>
              </a:rPr>
              <a:t>Htet</a:t>
            </a:r>
            <a:r>
              <a:rPr lang="en-US" sz="2000" b="1" i="0" u="none" strike="noStrike" cap="none" dirty="0">
                <a:solidFill>
                  <a:srgbClr val="0070C0"/>
                </a:solidFill>
                <a:latin typeface="Times New Roman"/>
                <a:ea typeface="Times New Roman"/>
                <a:cs typeface="Times New Roman"/>
                <a:sym typeface="Times New Roman"/>
              </a:rPr>
              <a:t> Ne </a:t>
            </a:r>
            <a:r>
              <a:rPr lang="en-US" sz="2000" b="1" i="0" u="none" strike="noStrike" cap="none" dirty="0" err="1">
                <a:solidFill>
                  <a:srgbClr val="0070C0"/>
                </a:solidFill>
                <a:latin typeface="Times New Roman"/>
                <a:ea typeface="Times New Roman"/>
                <a:cs typeface="Times New Roman"/>
                <a:sym typeface="Times New Roman"/>
              </a:rPr>
              <a:t>Oo</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Department of Computer Science and Engineering,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000" b="0" i="0" u="none" strike="noStrike" cap="none" dirty="0" err="1">
                <a:solidFill>
                  <a:schemeClr val="dk1"/>
                </a:solidFill>
                <a:latin typeface="Times New Roman"/>
                <a:ea typeface="Times New Roman"/>
                <a:cs typeface="Times New Roman"/>
                <a:sym typeface="Times New Roman"/>
              </a:rPr>
              <a:t>Chitkara</a:t>
            </a:r>
            <a:r>
              <a:rPr lang="en-US" sz="2000" b="0" i="0" u="none" strike="noStrike" cap="none" dirty="0">
                <a:solidFill>
                  <a:schemeClr val="dk1"/>
                </a:solidFill>
                <a:latin typeface="Times New Roman"/>
                <a:ea typeface="Times New Roman"/>
                <a:cs typeface="Times New Roman"/>
                <a:sym typeface="Times New Roman"/>
              </a:rPr>
              <a:t> University, Punjab</a:t>
            </a: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6" name="Google Shape;96;p1"/>
          <p:cNvSpPr txBox="1">
            <a:spLocks noGrp="1"/>
          </p:cNvSpPr>
          <p:nvPr>
            <p:ph type="ftr" idx="11"/>
          </p:nvPr>
        </p:nvSpPr>
        <p:spPr>
          <a:xfrm>
            <a:off x="0" y="6429080"/>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Dr. </a:t>
            </a:r>
            <a:r>
              <a:rPr lang="en-US" sz="1400" dirty="0" err="1">
                <a:latin typeface="Times New Roman"/>
                <a:ea typeface="Times New Roman"/>
                <a:cs typeface="Times New Roman"/>
                <a:sym typeface="Times New Roman"/>
              </a:rPr>
              <a:t>Htet</a:t>
            </a:r>
            <a:r>
              <a:rPr lang="en-US" sz="1400" dirty="0">
                <a:latin typeface="Times New Roman"/>
                <a:ea typeface="Times New Roman"/>
                <a:cs typeface="Times New Roman"/>
                <a:sym typeface="Times New Roman"/>
              </a:rPr>
              <a:t> Ne </a:t>
            </a:r>
            <a:r>
              <a:rPr lang="en-US" sz="1400" dirty="0" err="1">
                <a:latin typeface="Times New Roman"/>
                <a:ea typeface="Times New Roman"/>
                <a:cs typeface="Times New Roman"/>
                <a:sym typeface="Times New Roman"/>
              </a:rPr>
              <a:t>Oo</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Layers in the OSI model</a:t>
            </a:r>
            <a:endParaRPr/>
          </a:p>
        </p:txBody>
      </p:sp>
      <p:sp>
        <p:nvSpPr>
          <p:cNvPr id="189" name="Google Shape;189;p43"/>
          <p:cNvSpPr txBox="1">
            <a:spLocks noGrp="1"/>
          </p:cNvSpPr>
          <p:nvPr>
            <p:ph type="body" idx="1"/>
          </p:nvPr>
        </p:nvSpPr>
        <p:spPr>
          <a:xfrm>
            <a:off x="457200" y="967800"/>
            <a:ext cx="8229300" cy="5463900"/>
          </a:xfrm>
          <a:prstGeom prst="rect">
            <a:avLst/>
          </a:prstGeom>
          <a:noFill/>
          <a:ln>
            <a:noFill/>
          </a:ln>
        </p:spPr>
        <p:txBody>
          <a:bodyPr spcFirstLastPara="1" wrap="square" lIns="0" tIns="0" rIns="0" bIns="0" anchor="t" anchorCtr="0">
            <a:noAutofit/>
          </a:bodyPr>
          <a:lstStyle/>
          <a:p>
            <a:pPr marL="457200" lvl="0" indent="-342900" algn="l" rtl="0">
              <a:lnSpc>
                <a:spcPct val="150000"/>
              </a:lnSpc>
              <a:spcBef>
                <a:spcPts val="1000"/>
              </a:spcBef>
              <a:spcAft>
                <a:spcPts val="0"/>
              </a:spcAft>
              <a:buSzPts val="1800"/>
              <a:buChar char="•"/>
            </a:pPr>
            <a:r>
              <a:rPr lang="en-US" sz="2000" i="1">
                <a:latin typeface="Times New Roman"/>
                <a:ea typeface="Times New Roman"/>
                <a:cs typeface="Times New Roman"/>
                <a:sym typeface="Times New Roman"/>
              </a:rPr>
              <a:t>In this section we briefly describe the functions of each layer in the OSI model.</a:t>
            </a:r>
            <a:endParaRPr sz="2000">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Physical Layer</a:t>
            </a:r>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Data Link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Network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Transport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Session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Presentation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Application Layer</a:t>
            </a:r>
            <a:endParaRPr>
              <a:solidFill>
                <a:schemeClr val="dk1"/>
              </a:solidFill>
              <a:latin typeface="Times New Roman"/>
              <a:ea typeface="Times New Roman"/>
              <a:cs typeface="Times New Roman"/>
              <a:sym typeface="Times New Roman"/>
            </a:endParaRPr>
          </a:p>
          <a:p>
            <a:pPr marL="914400" lvl="1" indent="-228600" algn="l" rtl="0">
              <a:lnSpc>
                <a:spcPct val="90000"/>
              </a:lnSpc>
              <a:spcBef>
                <a:spcPts val="500"/>
              </a:spcBef>
              <a:spcAft>
                <a:spcPts val="0"/>
              </a:spcAft>
              <a:buSzPts val="1800"/>
              <a:buNone/>
            </a:pP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dirty="0"/>
              <a:t>      1. Physical Layer</a:t>
            </a:r>
            <a:endParaRPr dirty="0"/>
          </a:p>
        </p:txBody>
      </p:sp>
      <p:pic>
        <p:nvPicPr>
          <p:cNvPr id="195" name="Google Shape;195;p44"/>
          <p:cNvPicPr preferRelativeResize="0"/>
          <p:nvPr/>
        </p:nvPicPr>
        <p:blipFill rotWithShape="1">
          <a:blip r:embed="rId3">
            <a:alphaModFix/>
          </a:blip>
          <a:srcRect/>
          <a:stretch/>
        </p:blipFill>
        <p:spPr>
          <a:xfrm>
            <a:off x="835745" y="1707329"/>
            <a:ext cx="7663218" cy="2451580"/>
          </a:xfrm>
          <a:prstGeom prst="rect">
            <a:avLst/>
          </a:prstGeom>
          <a:noFill/>
          <a:ln>
            <a:noFill/>
          </a:ln>
        </p:spPr>
      </p:pic>
      <p:sp>
        <p:nvSpPr>
          <p:cNvPr id="196" name="Google Shape;196;p44"/>
          <p:cNvSpPr/>
          <p:nvPr/>
        </p:nvSpPr>
        <p:spPr>
          <a:xfrm>
            <a:off x="636356" y="5441283"/>
            <a:ext cx="8050084"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physical layer is responsible for movements of individual bits from one hop (node) to the next.</a:t>
            </a:r>
            <a:endParaRPr sz="2000" b="0" i="0" u="none" strike="noStrike" cap="none">
              <a:solidFill>
                <a:srgbClr val="000000"/>
              </a:solidFill>
              <a:latin typeface="Arial"/>
              <a:ea typeface="Arial"/>
              <a:cs typeface="Arial"/>
              <a:sym typeface="Arial"/>
            </a:endParaRPr>
          </a:p>
        </p:txBody>
      </p:sp>
      <p:grpSp>
        <p:nvGrpSpPr>
          <p:cNvPr id="197" name="Google Shape;197;p44"/>
          <p:cNvGrpSpPr/>
          <p:nvPr/>
        </p:nvGrpSpPr>
        <p:grpSpPr>
          <a:xfrm>
            <a:off x="639200" y="4936365"/>
            <a:ext cx="971238" cy="509094"/>
            <a:chOff x="1200" y="1248"/>
            <a:chExt cx="720" cy="357"/>
          </a:xfrm>
        </p:grpSpPr>
        <p:pic>
          <p:nvPicPr>
            <p:cNvPr id="198" name="Google Shape;198;p44"/>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199" name="Google Shape;199;p44"/>
            <p:cNvSpPr txBox="1"/>
            <p:nvPr/>
          </p:nvSpPr>
          <p:spPr>
            <a:xfrm>
              <a:off x="1284" y="1248"/>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dirty="0"/>
              <a:t>      2. Data link layer</a:t>
            </a:r>
            <a:endParaRPr dirty="0"/>
          </a:p>
        </p:txBody>
      </p:sp>
      <p:pic>
        <p:nvPicPr>
          <p:cNvPr id="205" name="Google Shape;205;p45"/>
          <p:cNvPicPr preferRelativeResize="0"/>
          <p:nvPr/>
        </p:nvPicPr>
        <p:blipFill rotWithShape="1">
          <a:blip r:embed="rId3">
            <a:alphaModFix/>
          </a:blip>
          <a:srcRect/>
          <a:stretch/>
        </p:blipFill>
        <p:spPr>
          <a:xfrm>
            <a:off x="877890" y="1593376"/>
            <a:ext cx="7365360" cy="2555543"/>
          </a:xfrm>
          <a:prstGeom prst="rect">
            <a:avLst/>
          </a:prstGeom>
          <a:noFill/>
          <a:ln>
            <a:noFill/>
          </a:ln>
        </p:spPr>
      </p:pic>
      <p:cxnSp>
        <p:nvCxnSpPr>
          <p:cNvPr id="206" name="Google Shape;206;p45"/>
          <p:cNvCxnSpPr/>
          <p:nvPr/>
        </p:nvCxnSpPr>
        <p:spPr>
          <a:xfrm>
            <a:off x="572728" y="6339807"/>
            <a:ext cx="8153400" cy="0"/>
          </a:xfrm>
          <a:prstGeom prst="straightConnector1">
            <a:avLst/>
          </a:prstGeom>
          <a:noFill/>
          <a:ln w="76200" cap="flat" cmpd="sng">
            <a:solidFill>
              <a:srgbClr val="009900"/>
            </a:solidFill>
            <a:prstDash val="solid"/>
            <a:round/>
            <a:headEnd type="none" w="sm" len="sm"/>
            <a:tailEnd type="none" w="sm" len="sm"/>
          </a:ln>
        </p:spPr>
      </p:cxnSp>
      <p:sp>
        <p:nvSpPr>
          <p:cNvPr id="207" name="Google Shape;207;p45"/>
          <p:cNvSpPr/>
          <p:nvPr/>
        </p:nvSpPr>
        <p:spPr>
          <a:xfrm>
            <a:off x="609240" y="5441283"/>
            <a:ext cx="8077200"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data link layer is responsible for moving frames from one hop (node) to the next.</a:t>
            </a:r>
            <a:endParaRPr sz="2000" b="0" i="0" u="none" strike="noStrike" cap="none">
              <a:solidFill>
                <a:srgbClr val="000000"/>
              </a:solidFill>
              <a:latin typeface="Arial"/>
              <a:ea typeface="Arial"/>
              <a:cs typeface="Arial"/>
              <a:sym typeface="Arial"/>
            </a:endParaRPr>
          </a:p>
        </p:txBody>
      </p:sp>
      <p:grpSp>
        <p:nvGrpSpPr>
          <p:cNvPr id="208" name="Google Shape;208;p45"/>
          <p:cNvGrpSpPr/>
          <p:nvPr/>
        </p:nvGrpSpPr>
        <p:grpSpPr>
          <a:xfrm>
            <a:off x="598436" y="5004913"/>
            <a:ext cx="1066591" cy="440546"/>
            <a:chOff x="1200" y="1231"/>
            <a:chExt cx="720" cy="374"/>
          </a:xfrm>
        </p:grpSpPr>
        <p:pic>
          <p:nvPicPr>
            <p:cNvPr id="209" name="Google Shape;209;p45"/>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10" name="Google Shape;210;p45"/>
            <p:cNvSpPr txBox="1"/>
            <p:nvPr/>
          </p:nvSpPr>
          <p:spPr>
            <a:xfrm>
              <a:off x="1284" y="1231"/>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dirty="0"/>
              <a:t>      3. Network layer</a:t>
            </a:r>
            <a:endParaRPr dirty="0"/>
          </a:p>
        </p:txBody>
      </p:sp>
      <p:pic>
        <p:nvPicPr>
          <p:cNvPr id="216" name="Google Shape;216;p46"/>
          <p:cNvPicPr preferRelativeResize="0"/>
          <p:nvPr/>
        </p:nvPicPr>
        <p:blipFill rotWithShape="1">
          <a:blip r:embed="rId3">
            <a:alphaModFix/>
          </a:blip>
          <a:srcRect/>
          <a:stretch/>
        </p:blipFill>
        <p:spPr>
          <a:xfrm>
            <a:off x="726488" y="1595247"/>
            <a:ext cx="7694185" cy="2922161"/>
          </a:xfrm>
          <a:prstGeom prst="rect">
            <a:avLst/>
          </a:prstGeom>
          <a:noFill/>
          <a:ln>
            <a:noFill/>
          </a:ln>
        </p:spPr>
      </p:pic>
      <p:sp>
        <p:nvSpPr>
          <p:cNvPr id="217" name="Google Shape;217;p46"/>
          <p:cNvSpPr/>
          <p:nvPr/>
        </p:nvSpPr>
        <p:spPr>
          <a:xfrm>
            <a:off x="609240" y="5419026"/>
            <a:ext cx="8077200"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network layer is responsible for the delivery of individual packets from the source host to the destination host.</a:t>
            </a:r>
            <a:endParaRPr sz="2000" b="0" i="0" u="none" strike="noStrike" cap="none">
              <a:solidFill>
                <a:srgbClr val="000000"/>
              </a:solidFill>
              <a:latin typeface="Arial"/>
              <a:ea typeface="Arial"/>
              <a:cs typeface="Arial"/>
              <a:sym typeface="Arial"/>
            </a:endParaRPr>
          </a:p>
        </p:txBody>
      </p:sp>
      <p:grpSp>
        <p:nvGrpSpPr>
          <p:cNvPr id="218" name="Google Shape;218;p46"/>
          <p:cNvGrpSpPr/>
          <p:nvPr/>
        </p:nvGrpSpPr>
        <p:grpSpPr>
          <a:xfrm>
            <a:off x="633692" y="5009643"/>
            <a:ext cx="1143000" cy="402866"/>
            <a:chOff x="1200" y="1248"/>
            <a:chExt cx="720" cy="357"/>
          </a:xfrm>
        </p:grpSpPr>
        <p:pic>
          <p:nvPicPr>
            <p:cNvPr id="219" name="Google Shape;219;p46"/>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20" name="Google Shape;220;p46"/>
            <p:cNvSpPr txBox="1"/>
            <p:nvPr/>
          </p:nvSpPr>
          <p:spPr>
            <a:xfrm>
              <a:off x="1284" y="1248"/>
              <a:ext cx="551" cy="3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Source to destination delivery</a:t>
            </a:r>
            <a:endParaRPr/>
          </a:p>
        </p:txBody>
      </p:sp>
      <p:pic>
        <p:nvPicPr>
          <p:cNvPr id="226" name="Google Shape;226;p47"/>
          <p:cNvPicPr preferRelativeResize="0"/>
          <p:nvPr/>
        </p:nvPicPr>
        <p:blipFill rotWithShape="1">
          <a:blip r:embed="rId3">
            <a:alphaModFix/>
          </a:blip>
          <a:srcRect/>
          <a:stretch/>
        </p:blipFill>
        <p:spPr>
          <a:xfrm>
            <a:off x="226243" y="1165287"/>
            <a:ext cx="8521831" cy="53397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9"/>
          <p:cNvSpPr txBox="1">
            <a:spLocks noGrp="1"/>
          </p:cNvSpPr>
          <p:nvPr>
            <p:ph type="body" idx="1"/>
          </p:nvPr>
        </p:nvSpPr>
        <p:spPr>
          <a:xfrm>
            <a:off x="304800" y="1143000"/>
            <a:ext cx="8610600" cy="1948992"/>
          </a:xfrm>
          <a:prstGeom prst="rect">
            <a:avLst/>
          </a:prstGeom>
          <a:noFill/>
          <a:ln>
            <a:noFill/>
          </a:ln>
        </p:spPr>
        <p:txBody>
          <a:bodyPr spcFirstLastPara="1" wrap="square" lIns="0" tIns="0" rIns="0" bIns="0" anchor="t" anchorCtr="0">
            <a:noAutofit/>
          </a:bodyPr>
          <a:lstStyle/>
          <a:p>
            <a:pPr marL="609600" lvl="0" indent="-609600" algn="l" rtl="0">
              <a:lnSpc>
                <a:spcPct val="90000"/>
              </a:lnSpc>
              <a:spcBef>
                <a:spcPts val="1000"/>
              </a:spcBef>
              <a:spcAft>
                <a:spcPts val="0"/>
              </a:spcAft>
              <a:buSzPts val="1800"/>
              <a:buChar char="•"/>
            </a:pPr>
            <a:r>
              <a:rPr lang="en-US" sz="1800">
                <a:latin typeface="Arial"/>
                <a:ea typeface="Arial"/>
                <a:cs typeface="Arial"/>
                <a:sym typeface="Arial"/>
              </a:rPr>
              <a:t>Manages transmission packets</a:t>
            </a:r>
            <a:endParaRPr/>
          </a:p>
          <a:p>
            <a:pPr marL="1100138" lvl="1" indent="-533400" algn="l" rtl="0">
              <a:lnSpc>
                <a:spcPct val="90000"/>
              </a:lnSpc>
              <a:spcBef>
                <a:spcPts val="500"/>
              </a:spcBef>
              <a:spcAft>
                <a:spcPts val="0"/>
              </a:spcAft>
              <a:buSzPts val="1800"/>
              <a:buChar char="•"/>
            </a:pPr>
            <a:r>
              <a:rPr lang="en-US" sz="1800">
                <a:latin typeface="Arial"/>
                <a:ea typeface="Arial"/>
                <a:cs typeface="Arial"/>
                <a:sym typeface="Arial"/>
              </a:rPr>
              <a:t>Repackages long messages when necessary into small packets for transmission </a:t>
            </a:r>
            <a:endParaRPr/>
          </a:p>
          <a:p>
            <a:pPr marL="1100138" lvl="1" indent="-533400" algn="l" rtl="0">
              <a:lnSpc>
                <a:spcPct val="90000"/>
              </a:lnSpc>
              <a:spcBef>
                <a:spcPts val="500"/>
              </a:spcBef>
              <a:spcAft>
                <a:spcPts val="0"/>
              </a:spcAft>
              <a:buSzPts val="1800"/>
              <a:buChar char="•"/>
            </a:pPr>
            <a:r>
              <a:rPr lang="en-US" sz="1800">
                <a:latin typeface="Arial"/>
                <a:ea typeface="Arial"/>
                <a:cs typeface="Arial"/>
                <a:sym typeface="Arial"/>
              </a:rPr>
              <a:t>Reassembles packets in correct order to get the original message. </a:t>
            </a:r>
            <a:endParaRPr/>
          </a:p>
          <a:p>
            <a:pPr marL="609600" lvl="0" indent="-609600" algn="l" rtl="0">
              <a:lnSpc>
                <a:spcPct val="90000"/>
              </a:lnSpc>
              <a:spcBef>
                <a:spcPts val="1000"/>
              </a:spcBef>
              <a:spcAft>
                <a:spcPts val="0"/>
              </a:spcAft>
              <a:buSzPts val="1800"/>
              <a:buChar char="•"/>
            </a:pPr>
            <a:r>
              <a:rPr lang="en-US" sz="1800">
                <a:latin typeface="Arial"/>
                <a:ea typeface="Arial"/>
                <a:cs typeface="Arial"/>
                <a:sym typeface="Arial"/>
              </a:rPr>
              <a:t>Handles error recognition and recovery. </a:t>
            </a:r>
            <a:endParaRPr/>
          </a:p>
          <a:p>
            <a:pPr marL="1100138" lvl="1" indent="-533400" algn="l" rtl="0">
              <a:lnSpc>
                <a:spcPct val="90000"/>
              </a:lnSpc>
              <a:spcBef>
                <a:spcPts val="500"/>
              </a:spcBef>
              <a:spcAft>
                <a:spcPts val="0"/>
              </a:spcAft>
              <a:buSzPts val="1800"/>
              <a:buChar char="•"/>
            </a:pPr>
            <a:r>
              <a:rPr lang="en-US" sz="1800">
                <a:latin typeface="Arial"/>
                <a:ea typeface="Arial"/>
                <a:cs typeface="Arial"/>
                <a:sym typeface="Arial"/>
              </a:rPr>
              <a:t>Transport layer at receiving acknowledges packet delivery. </a:t>
            </a:r>
            <a:endParaRPr/>
          </a:p>
          <a:p>
            <a:pPr marL="1100138" lvl="1" indent="-533400" algn="l" rtl="0">
              <a:lnSpc>
                <a:spcPct val="90000"/>
              </a:lnSpc>
              <a:spcBef>
                <a:spcPts val="500"/>
              </a:spcBef>
              <a:spcAft>
                <a:spcPts val="0"/>
              </a:spcAft>
              <a:buSzPts val="1800"/>
              <a:buChar char="•"/>
            </a:pPr>
            <a:r>
              <a:rPr lang="en-US" sz="1800">
                <a:latin typeface="Arial"/>
                <a:ea typeface="Arial"/>
                <a:cs typeface="Arial"/>
                <a:sym typeface="Arial"/>
              </a:rPr>
              <a:t>Resends missing packets</a:t>
            </a:r>
            <a:endParaRPr/>
          </a:p>
        </p:txBody>
      </p:sp>
      <p:sp>
        <p:nvSpPr>
          <p:cNvPr id="233" name="Google Shape;233;p9"/>
          <p:cNvSpPr/>
          <p:nvPr/>
        </p:nvSpPr>
        <p:spPr>
          <a:xfrm>
            <a:off x="685800" y="76200"/>
            <a:ext cx="5469903" cy="7533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i="0" u="none" strike="noStrike" cap="none" dirty="0">
                <a:solidFill>
                  <a:schemeClr val="dk1"/>
                </a:solidFill>
                <a:latin typeface="Arial"/>
                <a:ea typeface="Arial"/>
                <a:cs typeface="Arial"/>
                <a:sym typeface="Arial"/>
              </a:rPr>
              <a:t>4</a:t>
            </a:r>
            <a:r>
              <a:rPr lang="en-US" sz="3200" b="1" dirty="0">
                <a:solidFill>
                  <a:schemeClr val="dk1"/>
                </a:solidFill>
              </a:rPr>
              <a:t>.</a:t>
            </a:r>
            <a:r>
              <a:rPr lang="en-US" sz="3200" b="1" i="0" u="none" strike="noStrike" cap="none" dirty="0">
                <a:solidFill>
                  <a:schemeClr val="dk1"/>
                </a:solidFill>
                <a:latin typeface="Arial"/>
                <a:ea typeface="Arial"/>
                <a:cs typeface="Arial"/>
                <a:sym typeface="Arial"/>
              </a:rPr>
              <a:t> Transport Layer </a:t>
            </a:r>
            <a:endParaRPr dirty="0"/>
          </a:p>
        </p:txBody>
      </p:sp>
      <p:sp>
        <p:nvSpPr>
          <p:cNvPr id="234" name="Google Shape;234;p9"/>
          <p:cNvSpPr txBox="1"/>
          <p:nvPr/>
        </p:nvSpPr>
        <p:spPr>
          <a:xfrm>
            <a:off x="169682" y="3332748"/>
            <a:ext cx="8210747" cy="258532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Transport Layer is responsible for end-to-end connectivity. It is also known as the heart of OSI Layers. Following tasks are performed at the Transport Layer : -</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Identifying Service</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Multiplexing &amp; De-multiplexing</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Segmentation</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Sequencing &amp; Reassembling</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Error Correction</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Flow Control</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Transport</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Transport layer</a:t>
            </a:r>
            <a:endParaRPr/>
          </a:p>
        </p:txBody>
      </p:sp>
      <p:pic>
        <p:nvPicPr>
          <p:cNvPr id="240" name="Google Shape;240;p48"/>
          <p:cNvPicPr preferRelativeResize="0"/>
          <p:nvPr/>
        </p:nvPicPr>
        <p:blipFill rotWithShape="1">
          <a:blip r:embed="rId3">
            <a:alphaModFix/>
          </a:blip>
          <a:srcRect/>
          <a:stretch/>
        </p:blipFill>
        <p:spPr>
          <a:xfrm>
            <a:off x="464498" y="1602601"/>
            <a:ext cx="8235590" cy="2887513"/>
          </a:xfrm>
          <a:prstGeom prst="rect">
            <a:avLst/>
          </a:prstGeom>
          <a:noFill/>
          <a:ln>
            <a:noFill/>
          </a:ln>
        </p:spPr>
      </p:pic>
      <p:sp>
        <p:nvSpPr>
          <p:cNvPr id="241" name="Google Shape;241;p48"/>
          <p:cNvSpPr/>
          <p:nvPr/>
        </p:nvSpPr>
        <p:spPr>
          <a:xfrm>
            <a:off x="533703" y="5417878"/>
            <a:ext cx="8077200"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transport layer is responsible for the delivery of a message from one process to another.</a:t>
            </a:r>
            <a:endParaRPr sz="2000" b="0" i="0" u="none" strike="noStrike" cap="none">
              <a:solidFill>
                <a:srgbClr val="000000"/>
              </a:solidFill>
              <a:latin typeface="Arial"/>
              <a:ea typeface="Arial"/>
              <a:cs typeface="Arial"/>
              <a:sym typeface="Arial"/>
            </a:endParaRPr>
          </a:p>
        </p:txBody>
      </p:sp>
      <p:grpSp>
        <p:nvGrpSpPr>
          <p:cNvPr id="242" name="Google Shape;242;p48"/>
          <p:cNvGrpSpPr/>
          <p:nvPr/>
        </p:nvGrpSpPr>
        <p:grpSpPr>
          <a:xfrm>
            <a:off x="533703" y="4899163"/>
            <a:ext cx="1161462" cy="518715"/>
            <a:chOff x="1200" y="1248"/>
            <a:chExt cx="720" cy="357"/>
          </a:xfrm>
        </p:grpSpPr>
        <p:pic>
          <p:nvPicPr>
            <p:cNvPr id="243" name="Google Shape;243;p48"/>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44" name="Google Shape;244;p48"/>
            <p:cNvSpPr txBox="1"/>
            <p:nvPr/>
          </p:nvSpPr>
          <p:spPr>
            <a:xfrm>
              <a:off x="1284" y="1248"/>
              <a:ext cx="551" cy="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solidFill>
                  <a:schemeClr val="dk1"/>
                </a:solidFill>
              </a:rPr>
              <a:t>Identify Service</a:t>
            </a:r>
            <a:endParaRPr sz="3200" b="1">
              <a:solidFill>
                <a:schemeClr val="dk1"/>
              </a:solidFill>
            </a:endParaRPr>
          </a:p>
        </p:txBody>
      </p:sp>
      <p:pic>
        <p:nvPicPr>
          <p:cNvPr id="250" name="Google Shape;250;p10"/>
          <p:cNvPicPr preferRelativeResize="0"/>
          <p:nvPr/>
        </p:nvPicPr>
        <p:blipFill rotWithShape="1">
          <a:blip r:embed="rId3">
            <a:alphaModFix/>
          </a:blip>
          <a:srcRect l="3497" t="3442" r="3235" b="5093"/>
          <a:stretch/>
        </p:blipFill>
        <p:spPr>
          <a:xfrm>
            <a:off x="784645" y="982744"/>
            <a:ext cx="7416674" cy="4892511"/>
          </a:xfrm>
          <a:prstGeom prst="rect">
            <a:avLst/>
          </a:prstGeom>
          <a:noFill/>
          <a:ln>
            <a:noFill/>
          </a:ln>
        </p:spPr>
      </p:pic>
      <p:sp>
        <p:nvSpPr>
          <p:cNvPr id="251" name="Google Shape;251;p10"/>
          <p:cNvSpPr txBox="1"/>
          <p:nvPr/>
        </p:nvSpPr>
        <p:spPr>
          <a:xfrm>
            <a:off x="2286000" y="6042828"/>
            <a:ext cx="4572000" cy="41545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2800"/>
              <a:buFont typeface="Arial"/>
              <a:buNone/>
            </a:pPr>
            <a:r>
              <a:rPr lang="en-US" sz="1400" b="1" i="0" u="none" strike="noStrike" cap="none" dirty="0">
                <a:solidFill>
                  <a:schemeClr val="dk1"/>
                </a:solidFill>
                <a:latin typeface="Times New Roman"/>
                <a:ea typeface="Times New Roman"/>
                <a:cs typeface="Times New Roman"/>
                <a:sym typeface="Times New Roman"/>
              </a:rPr>
              <a:t>Figure : TCP Vs UDP</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solidFill>
                  <a:schemeClr val="dk1"/>
                </a:solidFill>
              </a:rPr>
              <a:t>Segmentation</a:t>
            </a:r>
            <a:endParaRPr sz="3200" b="1">
              <a:solidFill>
                <a:schemeClr val="dk1"/>
              </a:solidFill>
            </a:endParaRPr>
          </a:p>
        </p:txBody>
      </p:sp>
      <p:pic>
        <p:nvPicPr>
          <p:cNvPr id="257" name="Google Shape;257;p12"/>
          <p:cNvPicPr preferRelativeResize="0"/>
          <p:nvPr/>
        </p:nvPicPr>
        <p:blipFill rotWithShape="1">
          <a:blip r:embed="rId3">
            <a:alphaModFix/>
          </a:blip>
          <a:srcRect t="9737" r="2518"/>
          <a:stretch/>
        </p:blipFill>
        <p:spPr>
          <a:xfrm>
            <a:off x="1196800" y="1734532"/>
            <a:ext cx="6580313" cy="4223094"/>
          </a:xfrm>
          <a:prstGeom prst="rect">
            <a:avLst/>
          </a:prstGeom>
          <a:noFill/>
          <a:ln>
            <a:noFill/>
          </a:ln>
        </p:spPr>
      </p:pic>
      <p:sp>
        <p:nvSpPr>
          <p:cNvPr id="258" name="Google Shape;258;p12"/>
          <p:cNvSpPr txBox="1"/>
          <p:nvPr/>
        </p:nvSpPr>
        <p:spPr>
          <a:xfrm>
            <a:off x="2743020" y="5957626"/>
            <a:ext cx="4572000" cy="41545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2800"/>
              <a:buFont typeface="Arial"/>
              <a:buNone/>
            </a:pPr>
            <a:r>
              <a:rPr lang="en-US" sz="1400" b="1" i="0" u="none" strike="noStrike" cap="none" dirty="0">
                <a:solidFill>
                  <a:schemeClr val="dk1"/>
                </a:solidFill>
                <a:latin typeface="Times New Roman"/>
                <a:ea typeface="Times New Roman"/>
                <a:cs typeface="Times New Roman"/>
                <a:sym typeface="Times New Roman"/>
              </a:rPr>
              <a:t>Figure : Segmentation</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solidFill>
                  <a:schemeClr val="dk1"/>
                </a:solidFill>
              </a:rPr>
              <a:t>Sequence &amp; Reassembling</a:t>
            </a:r>
            <a:endParaRPr sz="3200" b="1">
              <a:solidFill>
                <a:schemeClr val="dk1"/>
              </a:solidFill>
            </a:endParaRPr>
          </a:p>
        </p:txBody>
      </p:sp>
      <p:pic>
        <p:nvPicPr>
          <p:cNvPr id="264" name="Google Shape;264;p13"/>
          <p:cNvPicPr preferRelativeResize="0"/>
          <p:nvPr/>
        </p:nvPicPr>
        <p:blipFill rotWithShape="1">
          <a:blip r:embed="rId3">
            <a:alphaModFix/>
          </a:blip>
          <a:srcRect t="6121" r="487"/>
          <a:stretch/>
        </p:blipFill>
        <p:spPr>
          <a:xfrm>
            <a:off x="1649477" y="1800519"/>
            <a:ext cx="5816552" cy="3484111"/>
          </a:xfrm>
          <a:prstGeom prst="rect">
            <a:avLst/>
          </a:prstGeom>
          <a:noFill/>
          <a:ln>
            <a:noFill/>
          </a:ln>
        </p:spPr>
      </p:pic>
      <p:sp>
        <p:nvSpPr>
          <p:cNvPr id="265" name="Google Shape;265;p13"/>
          <p:cNvSpPr txBox="1"/>
          <p:nvPr/>
        </p:nvSpPr>
        <p:spPr>
          <a:xfrm>
            <a:off x="2389695" y="5712890"/>
            <a:ext cx="4572000" cy="41545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2800"/>
              <a:buFont typeface="Arial"/>
              <a:buNone/>
            </a:pPr>
            <a:r>
              <a:rPr lang="en-US" sz="1400" b="1" i="0" u="none" strike="noStrike" cap="none" dirty="0">
                <a:solidFill>
                  <a:schemeClr val="dk1"/>
                </a:solidFill>
                <a:latin typeface="Times New Roman"/>
                <a:ea typeface="Times New Roman"/>
                <a:cs typeface="Times New Roman"/>
                <a:sym typeface="Times New Roman"/>
              </a:rPr>
              <a:t>Figure : Sequence &amp; Reassembly</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Times New Roman"/>
                <a:ea typeface="Times New Roman"/>
                <a:cs typeface="Times New Roman"/>
                <a:sym typeface="Times New Roman"/>
              </a:rPr>
              <a:t>Index</a:t>
            </a:r>
            <a:endParaRPr sz="3000" b="0" i="0" u="none" strike="noStrike" cap="none">
              <a:solidFill>
                <a:srgbClr val="000000"/>
              </a:solidFill>
              <a:latin typeface="Arial"/>
              <a:ea typeface="Arial"/>
              <a:cs typeface="Arial"/>
              <a:sym typeface="Arial"/>
            </a:endParaRPr>
          </a:p>
        </p:txBody>
      </p:sp>
      <p:sp>
        <p:nvSpPr>
          <p:cNvPr id="102" name="Google Shape;102;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3" name="Google Shape;103;p2"/>
          <p:cNvSpPr txBox="1">
            <a:spLocks noGrp="1"/>
          </p:cNvSpPr>
          <p:nvPr>
            <p:ph type="body" idx="1"/>
          </p:nvPr>
        </p:nvSpPr>
        <p:spPr>
          <a:xfrm>
            <a:off x="936638" y="1719618"/>
            <a:ext cx="7826100" cy="40398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a:t>
            </a:r>
            <a:endParaRPr/>
          </a:p>
          <a:p>
            <a:pPr marL="457200" lvl="0" indent="-457200" algn="l" rtl="0">
              <a:lnSpc>
                <a:spcPct val="150000"/>
              </a:lnSpc>
              <a:spcBef>
                <a:spcPts val="0"/>
              </a:spcBef>
              <a:spcAft>
                <a:spcPts val="0"/>
              </a:spcAft>
              <a:buSzPts val="2800"/>
              <a:buChar char="•"/>
            </a:pPr>
            <a:r>
              <a:rPr lang="en-US" sz="2800">
                <a:latin typeface="Times New Roman"/>
                <a:ea typeface="Times New Roman"/>
                <a:cs typeface="Times New Roman"/>
                <a:sym typeface="Times New Roman"/>
              </a:rPr>
              <a:t>R</a:t>
            </a:r>
            <a:r>
              <a:rPr lang="en-US" sz="2800" b="0" i="0" u="none" strike="noStrike" cap="none">
                <a:solidFill>
                  <a:schemeClr val="dk1"/>
                </a:solidFill>
                <a:latin typeface="Times New Roman"/>
                <a:ea typeface="Times New Roman"/>
                <a:cs typeface="Times New Roman"/>
                <a:sym typeface="Times New Roman"/>
              </a:rPr>
              <a:t>eference model</a:t>
            </a:r>
            <a:endParaRPr/>
          </a:p>
          <a:p>
            <a:pPr marL="800100" lvl="1" indent="-342900" algn="l" rtl="0">
              <a:lnSpc>
                <a:spcPct val="150000"/>
              </a:lnSpc>
              <a:spcBef>
                <a:spcPts val="0"/>
              </a:spcBef>
              <a:spcAft>
                <a:spcPts val="0"/>
              </a:spcAft>
              <a:buSzPts val="2800"/>
              <a:buChar char="•"/>
            </a:pPr>
            <a:r>
              <a:rPr lang="en-US" sz="1600">
                <a:latin typeface="Times New Roman"/>
                <a:ea typeface="Times New Roman"/>
                <a:cs typeface="Times New Roman"/>
                <a:sym typeface="Times New Roman"/>
              </a:rPr>
              <a:t>Seven-Layers of OSI</a:t>
            </a:r>
            <a:endParaRPr/>
          </a:p>
          <a:p>
            <a:pPr marL="800100" lvl="1" indent="-342900" algn="l" rtl="0">
              <a:lnSpc>
                <a:spcPct val="150000"/>
              </a:lnSpc>
              <a:spcBef>
                <a:spcPts val="0"/>
              </a:spcBef>
              <a:spcAft>
                <a:spcPts val="0"/>
              </a:spcAft>
              <a:buSzPts val="2800"/>
              <a:buChar char="•"/>
            </a:pPr>
            <a:r>
              <a:rPr lang="en-US" sz="1600">
                <a:latin typeface="Times New Roman"/>
                <a:ea typeface="Times New Roman"/>
                <a:cs typeface="Times New Roman"/>
                <a:sym typeface="Times New Roman"/>
              </a:rPr>
              <a:t>Concept of Layers</a:t>
            </a:r>
            <a:endParaRPr sz="1600"/>
          </a:p>
          <a:p>
            <a:pPr marL="342900" lvl="0" indent="-342900" algn="l" rtl="0">
              <a:lnSpc>
                <a:spcPct val="150000"/>
              </a:lnSpc>
              <a:spcBef>
                <a:spcPts val="0"/>
              </a:spcBef>
              <a:spcAft>
                <a:spcPts val="0"/>
              </a:spcAft>
              <a:buSzPts val="2800"/>
              <a:buChar char="•"/>
            </a:pPr>
            <a:r>
              <a:rPr lang="en-US" sz="18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Protocols</a:t>
            </a:r>
            <a:endParaRPr/>
          </a:p>
          <a:p>
            <a:pPr marL="342900" lvl="0" indent="-342900" algn="l" rtl="0">
              <a:lnSpc>
                <a:spcPct val="150000"/>
              </a:lnSpc>
              <a:spcBef>
                <a:spcPts val="0"/>
              </a:spcBef>
              <a:spcAft>
                <a:spcPts val="0"/>
              </a:spcAft>
              <a:buSzPts val="2800"/>
              <a:buChar char="•"/>
            </a:pPr>
            <a:r>
              <a:rPr lang="en-US" sz="2800">
                <a:latin typeface="Times New Roman"/>
                <a:ea typeface="Times New Roman"/>
                <a:cs typeface="Times New Roman"/>
                <a:sym typeface="Times New Roman"/>
              </a:rPr>
              <a:t> Protocol Data Unit (PDU)</a:t>
            </a:r>
            <a:endParaRPr sz="2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body" idx="1"/>
          </p:nvPr>
        </p:nvSpPr>
        <p:spPr>
          <a:xfrm>
            <a:off x="304800" y="1143000"/>
            <a:ext cx="8610600" cy="5334000"/>
          </a:xfrm>
          <a:prstGeom prst="rect">
            <a:avLst/>
          </a:prstGeom>
          <a:noFill/>
          <a:ln>
            <a:noFill/>
          </a:ln>
        </p:spPr>
        <p:txBody>
          <a:bodyPr spcFirstLastPara="1" wrap="square" lIns="0" tIns="0" rIns="0" bIns="0" anchor="t" anchorCtr="0">
            <a:normAutofit/>
          </a:bodyPr>
          <a:lstStyle/>
          <a:p>
            <a:pPr marL="609600" lvl="0" indent="-609600" algn="l" rtl="0">
              <a:lnSpc>
                <a:spcPct val="90000"/>
              </a:lnSpc>
              <a:spcBef>
                <a:spcPts val="1000"/>
              </a:spcBef>
              <a:spcAft>
                <a:spcPts val="0"/>
              </a:spcAft>
              <a:buSzPts val="1800"/>
              <a:buChar char="•"/>
            </a:pPr>
            <a:r>
              <a:rPr lang="en-US" sz="2000" dirty="0">
                <a:solidFill>
                  <a:schemeClr val="dk1"/>
                </a:solidFill>
                <a:latin typeface="Times New Roman"/>
                <a:ea typeface="Times New Roman"/>
                <a:cs typeface="Times New Roman"/>
                <a:sym typeface="Times New Roman"/>
              </a:rPr>
              <a:t>Allows two applications on different computers to establish, use, and end a session. </a:t>
            </a:r>
            <a:endParaRPr dirty="0"/>
          </a:p>
          <a:p>
            <a:pPr marL="1100138" lvl="1" indent="-533400" algn="l" rtl="0">
              <a:lnSpc>
                <a:spcPct val="90000"/>
              </a:lnSpc>
              <a:spcBef>
                <a:spcPts val="500"/>
              </a:spcBef>
              <a:spcAft>
                <a:spcPts val="0"/>
              </a:spcAft>
              <a:buSzPts val="1800"/>
              <a:buChar char="•"/>
            </a:pPr>
            <a:r>
              <a:rPr lang="en-US" sz="2000" dirty="0">
                <a:solidFill>
                  <a:schemeClr val="dk1"/>
                </a:solidFill>
                <a:latin typeface="Times New Roman"/>
                <a:ea typeface="Times New Roman"/>
                <a:cs typeface="Times New Roman"/>
                <a:sym typeface="Times New Roman"/>
              </a:rPr>
              <a:t>e.g. file transfer, remote login </a:t>
            </a:r>
            <a:endParaRPr dirty="0"/>
          </a:p>
          <a:p>
            <a:pPr marL="609600" lvl="0" indent="-609600" algn="l" rtl="0">
              <a:lnSpc>
                <a:spcPct val="90000"/>
              </a:lnSpc>
              <a:spcBef>
                <a:spcPts val="1000"/>
              </a:spcBef>
              <a:spcAft>
                <a:spcPts val="0"/>
              </a:spcAft>
              <a:buSzPts val="1800"/>
              <a:buChar char="•"/>
            </a:pPr>
            <a:r>
              <a:rPr lang="en-US" sz="2000" dirty="0">
                <a:solidFill>
                  <a:schemeClr val="dk1"/>
                </a:solidFill>
                <a:latin typeface="Times New Roman"/>
                <a:ea typeface="Times New Roman"/>
                <a:cs typeface="Times New Roman"/>
                <a:sym typeface="Times New Roman"/>
              </a:rPr>
              <a:t>Establishes dialog control</a:t>
            </a:r>
            <a:endParaRPr dirty="0"/>
          </a:p>
          <a:p>
            <a:pPr marL="1100138" lvl="1" indent="-533400" algn="l" rtl="0">
              <a:lnSpc>
                <a:spcPct val="90000"/>
              </a:lnSpc>
              <a:spcBef>
                <a:spcPts val="500"/>
              </a:spcBef>
              <a:spcAft>
                <a:spcPts val="0"/>
              </a:spcAft>
              <a:buSzPts val="1800"/>
              <a:buChar char="•"/>
            </a:pPr>
            <a:r>
              <a:rPr lang="en-US" sz="2000" dirty="0">
                <a:solidFill>
                  <a:schemeClr val="dk1"/>
                </a:solidFill>
                <a:latin typeface="Times New Roman"/>
                <a:ea typeface="Times New Roman"/>
                <a:cs typeface="Times New Roman"/>
                <a:sym typeface="Times New Roman"/>
              </a:rPr>
              <a:t>Regulates which side transmits, plus when and how long it transmits.</a:t>
            </a:r>
            <a:endParaRPr dirty="0"/>
          </a:p>
          <a:p>
            <a:pPr marL="609600" lvl="0" indent="-609600" algn="l" rtl="0">
              <a:lnSpc>
                <a:spcPct val="90000"/>
              </a:lnSpc>
              <a:spcBef>
                <a:spcPts val="1000"/>
              </a:spcBef>
              <a:spcAft>
                <a:spcPts val="0"/>
              </a:spcAft>
              <a:buSzPts val="1800"/>
              <a:buChar char="•"/>
            </a:pPr>
            <a:r>
              <a:rPr lang="en-US" sz="2000" dirty="0">
                <a:solidFill>
                  <a:schemeClr val="dk1"/>
                </a:solidFill>
                <a:latin typeface="Times New Roman"/>
                <a:ea typeface="Times New Roman"/>
                <a:cs typeface="Times New Roman"/>
                <a:sym typeface="Times New Roman"/>
              </a:rPr>
              <a:t>Performs </a:t>
            </a:r>
            <a:r>
              <a:rPr lang="en-US" sz="2000" i="1" dirty="0">
                <a:solidFill>
                  <a:schemeClr val="dk1"/>
                </a:solidFill>
                <a:latin typeface="Times New Roman"/>
                <a:ea typeface="Times New Roman"/>
                <a:cs typeface="Times New Roman"/>
                <a:sym typeface="Times New Roman"/>
              </a:rPr>
              <a:t>token management</a:t>
            </a:r>
            <a:r>
              <a:rPr lang="en-US" sz="2000" dirty="0">
                <a:solidFill>
                  <a:schemeClr val="dk1"/>
                </a:solidFill>
                <a:latin typeface="Times New Roman"/>
                <a:ea typeface="Times New Roman"/>
                <a:cs typeface="Times New Roman"/>
                <a:sym typeface="Times New Roman"/>
              </a:rPr>
              <a:t> and </a:t>
            </a:r>
            <a:r>
              <a:rPr lang="en-US" sz="2000" i="1" dirty="0">
                <a:solidFill>
                  <a:schemeClr val="dk1"/>
                </a:solidFill>
                <a:latin typeface="Times New Roman"/>
                <a:ea typeface="Times New Roman"/>
                <a:cs typeface="Times New Roman"/>
                <a:sym typeface="Times New Roman"/>
              </a:rPr>
              <a:t>synchronization</a:t>
            </a:r>
            <a:r>
              <a:rPr lang="en-US" sz="2000" dirty="0">
                <a:solidFill>
                  <a:schemeClr val="dk1"/>
                </a:solidFill>
                <a:latin typeface="Times New Roman"/>
                <a:ea typeface="Times New Roman"/>
                <a:cs typeface="Times New Roman"/>
                <a:sym typeface="Times New Roman"/>
              </a:rPr>
              <a:t>.</a:t>
            </a:r>
            <a:endParaRPr dirty="0"/>
          </a:p>
          <a:p>
            <a:pPr marL="609600" lvl="0" indent="-609600" algn="l" rtl="0">
              <a:lnSpc>
                <a:spcPct val="90000"/>
              </a:lnSpc>
              <a:spcBef>
                <a:spcPts val="1000"/>
              </a:spcBef>
              <a:spcAft>
                <a:spcPts val="0"/>
              </a:spcAft>
              <a:buSzPts val="1800"/>
              <a:buChar char="•"/>
            </a:pPr>
            <a:r>
              <a:rPr lang="en-US" sz="2000" b="0" i="0" dirty="0">
                <a:solidFill>
                  <a:schemeClr val="dk1"/>
                </a:solidFill>
                <a:latin typeface="Times New Roman"/>
                <a:ea typeface="Times New Roman"/>
                <a:cs typeface="Times New Roman"/>
                <a:sym typeface="Times New Roman"/>
              </a:rPr>
              <a:t>Session Layer is responsible for establishing, maintaining and terminating session. Session ID works at Session Layer.</a:t>
            </a:r>
            <a:endParaRPr dirty="0"/>
          </a:p>
          <a:p>
            <a:pPr marL="0" lvl="0" indent="0" algn="l" rtl="0">
              <a:lnSpc>
                <a:spcPct val="90000"/>
              </a:lnSpc>
              <a:spcBef>
                <a:spcPts val="1000"/>
              </a:spcBef>
              <a:spcAft>
                <a:spcPts val="0"/>
              </a:spcAft>
              <a:buSzPts val="1800"/>
              <a:buNone/>
            </a:pPr>
            <a:r>
              <a:rPr lang="en-US" sz="2000" b="0" i="0" dirty="0">
                <a:solidFill>
                  <a:schemeClr val="dk1"/>
                </a:solidFill>
                <a:latin typeface="Times New Roman"/>
                <a:ea typeface="Times New Roman"/>
                <a:cs typeface="Times New Roman"/>
                <a:sym typeface="Times New Roman"/>
              </a:rPr>
              <a:t>Examples :</a:t>
            </a:r>
            <a:endParaRPr dirty="0"/>
          </a:p>
          <a:p>
            <a:pPr marL="1066800" lvl="1" indent="-609600" algn="l" rtl="0">
              <a:lnSpc>
                <a:spcPct val="90000"/>
              </a:lnSpc>
              <a:spcBef>
                <a:spcPts val="500"/>
              </a:spcBef>
              <a:spcAft>
                <a:spcPts val="0"/>
              </a:spcAft>
              <a:buSzPts val="1800"/>
              <a:buChar char="•"/>
            </a:pPr>
            <a:r>
              <a:rPr lang="en-US" sz="2000" b="0" i="0" dirty="0">
                <a:solidFill>
                  <a:schemeClr val="dk1"/>
                </a:solidFill>
                <a:latin typeface="Times New Roman"/>
                <a:ea typeface="Times New Roman"/>
                <a:cs typeface="Times New Roman"/>
                <a:sym typeface="Times New Roman"/>
              </a:rPr>
              <a:t>RPC - Remote Procedure Call</a:t>
            </a:r>
            <a:endParaRPr dirty="0"/>
          </a:p>
          <a:p>
            <a:pPr marL="1066800" lvl="1" indent="-609600" algn="l" rtl="0">
              <a:lnSpc>
                <a:spcPct val="90000"/>
              </a:lnSpc>
              <a:spcBef>
                <a:spcPts val="500"/>
              </a:spcBef>
              <a:spcAft>
                <a:spcPts val="0"/>
              </a:spcAft>
              <a:buSzPts val="1800"/>
              <a:buChar char="•"/>
            </a:pPr>
            <a:r>
              <a:rPr lang="en-US" sz="2000" b="0" i="0" dirty="0">
                <a:solidFill>
                  <a:schemeClr val="dk1"/>
                </a:solidFill>
                <a:latin typeface="Times New Roman"/>
                <a:ea typeface="Times New Roman"/>
                <a:cs typeface="Times New Roman"/>
                <a:sym typeface="Times New Roman"/>
              </a:rPr>
              <a:t>SQL - Structured Query Language</a:t>
            </a:r>
            <a:endParaRPr dirty="0"/>
          </a:p>
          <a:p>
            <a:pPr marL="1066800" lvl="1" indent="-609600" algn="l" rtl="0">
              <a:lnSpc>
                <a:spcPct val="90000"/>
              </a:lnSpc>
              <a:spcBef>
                <a:spcPts val="500"/>
              </a:spcBef>
              <a:spcAft>
                <a:spcPts val="0"/>
              </a:spcAft>
              <a:buSzPts val="1800"/>
              <a:buChar char="•"/>
            </a:pPr>
            <a:r>
              <a:rPr lang="en-US" sz="2000" b="0" i="0" dirty="0">
                <a:solidFill>
                  <a:schemeClr val="dk1"/>
                </a:solidFill>
                <a:latin typeface="Times New Roman"/>
                <a:ea typeface="Times New Roman"/>
                <a:cs typeface="Times New Roman"/>
                <a:sym typeface="Times New Roman"/>
              </a:rPr>
              <a:t>NFS - Network File System</a:t>
            </a:r>
            <a:endParaRPr sz="2000" dirty="0">
              <a:solidFill>
                <a:schemeClr val="dk1"/>
              </a:solidFill>
              <a:latin typeface="Times New Roman"/>
              <a:ea typeface="Times New Roman"/>
              <a:cs typeface="Times New Roman"/>
              <a:sym typeface="Times New Roman"/>
            </a:endParaRPr>
          </a:p>
        </p:txBody>
      </p:sp>
      <p:sp>
        <p:nvSpPr>
          <p:cNvPr id="272" name="Google Shape;272;p14"/>
          <p:cNvSpPr/>
          <p:nvPr/>
        </p:nvSpPr>
        <p:spPr>
          <a:xfrm>
            <a:off x="685800" y="76200"/>
            <a:ext cx="5658439" cy="838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i="0" u="none" strike="noStrike" cap="none" dirty="0">
                <a:solidFill>
                  <a:schemeClr val="dk1"/>
                </a:solidFill>
                <a:latin typeface="Arial"/>
                <a:ea typeface="Arial"/>
                <a:cs typeface="Arial"/>
                <a:sym typeface="Arial"/>
              </a:rPr>
              <a:t>5</a:t>
            </a:r>
            <a:r>
              <a:rPr lang="en-US" sz="3200" b="1" dirty="0">
                <a:solidFill>
                  <a:schemeClr val="dk1"/>
                </a:solidFill>
              </a:rPr>
              <a:t>.</a:t>
            </a:r>
            <a:r>
              <a:rPr lang="en-US" sz="3200" b="1" i="0" u="none" strike="noStrike" cap="none" dirty="0">
                <a:solidFill>
                  <a:schemeClr val="dk1"/>
                </a:solidFill>
                <a:latin typeface="Arial"/>
                <a:ea typeface="Arial"/>
                <a:cs typeface="Arial"/>
                <a:sym typeface="Arial"/>
              </a:rPr>
              <a:t> Session Layer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Session layer</a:t>
            </a:r>
            <a:endParaRPr/>
          </a:p>
        </p:txBody>
      </p:sp>
      <p:sp>
        <p:nvSpPr>
          <p:cNvPr id="278" name="Google Shape;278;p49"/>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pic>
        <p:nvPicPr>
          <p:cNvPr id="279" name="Google Shape;279;p49"/>
          <p:cNvPicPr preferRelativeResize="0"/>
          <p:nvPr/>
        </p:nvPicPr>
        <p:blipFill rotWithShape="1">
          <a:blip r:embed="rId3">
            <a:alphaModFix/>
          </a:blip>
          <a:srcRect/>
          <a:stretch/>
        </p:blipFill>
        <p:spPr>
          <a:xfrm>
            <a:off x="245097" y="1189022"/>
            <a:ext cx="8644379" cy="4650984"/>
          </a:xfrm>
          <a:prstGeom prst="rect">
            <a:avLst/>
          </a:prstGeom>
          <a:noFill/>
          <a:ln>
            <a:noFill/>
          </a:ln>
        </p:spPr>
      </p:pic>
      <p:sp>
        <p:nvSpPr>
          <p:cNvPr id="280" name="Google Shape;280;p49"/>
          <p:cNvSpPr/>
          <p:nvPr/>
        </p:nvSpPr>
        <p:spPr>
          <a:xfrm>
            <a:off x="549892" y="6233853"/>
            <a:ext cx="8077200" cy="400069"/>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session layer is responsible for dialog control and synchronization.</a:t>
            </a:r>
            <a:endParaRPr sz="2000" b="0" i="0" u="none" strike="noStrike" cap="none">
              <a:solidFill>
                <a:srgbClr val="000000"/>
              </a:solidFill>
              <a:latin typeface="Arial"/>
              <a:ea typeface="Arial"/>
              <a:cs typeface="Arial"/>
              <a:sym typeface="Arial"/>
            </a:endParaRPr>
          </a:p>
        </p:txBody>
      </p:sp>
      <p:grpSp>
        <p:nvGrpSpPr>
          <p:cNvPr id="281" name="Google Shape;281;p49"/>
          <p:cNvGrpSpPr/>
          <p:nvPr/>
        </p:nvGrpSpPr>
        <p:grpSpPr>
          <a:xfrm>
            <a:off x="549892" y="5840006"/>
            <a:ext cx="992306" cy="393847"/>
            <a:chOff x="1200" y="1248"/>
            <a:chExt cx="720" cy="357"/>
          </a:xfrm>
        </p:grpSpPr>
        <p:pic>
          <p:nvPicPr>
            <p:cNvPr id="282" name="Google Shape;282;p49"/>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83" name="Google Shape;283;p49"/>
            <p:cNvSpPr txBox="1"/>
            <p:nvPr/>
          </p:nvSpPr>
          <p:spPr>
            <a:xfrm>
              <a:off x="1284" y="1248"/>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dirty="0"/>
              <a:t>       6. Presentation layer</a:t>
            </a:r>
            <a:endParaRPr dirty="0"/>
          </a:p>
        </p:txBody>
      </p:sp>
      <p:pic>
        <p:nvPicPr>
          <p:cNvPr id="289" name="Google Shape;289;p50"/>
          <p:cNvPicPr preferRelativeResize="0"/>
          <p:nvPr/>
        </p:nvPicPr>
        <p:blipFill rotWithShape="1">
          <a:blip r:embed="rId3">
            <a:alphaModFix/>
          </a:blip>
          <a:srcRect/>
          <a:stretch/>
        </p:blipFill>
        <p:spPr>
          <a:xfrm>
            <a:off x="362564" y="1604520"/>
            <a:ext cx="8418512" cy="2862262"/>
          </a:xfrm>
          <a:prstGeom prst="rect">
            <a:avLst/>
          </a:prstGeom>
          <a:noFill/>
          <a:ln>
            <a:noFill/>
          </a:ln>
        </p:spPr>
      </p:pic>
      <p:sp>
        <p:nvSpPr>
          <p:cNvPr id="290" name="Google Shape;290;p50"/>
          <p:cNvSpPr/>
          <p:nvPr/>
        </p:nvSpPr>
        <p:spPr>
          <a:xfrm>
            <a:off x="540821" y="5378814"/>
            <a:ext cx="8077200"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presentation layer is responsible for translation, compression, and encryption.</a:t>
            </a:r>
            <a:endParaRPr sz="2000" b="0" i="0" u="none" strike="noStrike" cap="none">
              <a:solidFill>
                <a:srgbClr val="000000"/>
              </a:solidFill>
              <a:latin typeface="Arial"/>
              <a:ea typeface="Arial"/>
              <a:cs typeface="Arial"/>
              <a:sym typeface="Arial"/>
            </a:endParaRPr>
          </a:p>
        </p:txBody>
      </p:sp>
      <p:grpSp>
        <p:nvGrpSpPr>
          <p:cNvPr id="291" name="Google Shape;291;p50"/>
          <p:cNvGrpSpPr/>
          <p:nvPr/>
        </p:nvGrpSpPr>
        <p:grpSpPr>
          <a:xfrm>
            <a:off x="540821" y="4930080"/>
            <a:ext cx="908685" cy="448734"/>
            <a:chOff x="1200" y="1248"/>
            <a:chExt cx="720" cy="357"/>
          </a:xfrm>
        </p:grpSpPr>
        <p:pic>
          <p:nvPicPr>
            <p:cNvPr id="292" name="Google Shape;292;p50"/>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93" name="Google Shape;293;p50"/>
            <p:cNvSpPr txBox="1"/>
            <p:nvPr/>
          </p:nvSpPr>
          <p:spPr>
            <a:xfrm>
              <a:off x="1284" y="1248"/>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dirty="0"/>
              <a:t>       7. Application layer</a:t>
            </a:r>
            <a:endParaRPr dirty="0"/>
          </a:p>
        </p:txBody>
      </p:sp>
      <p:pic>
        <p:nvPicPr>
          <p:cNvPr id="299" name="Google Shape;299;p51"/>
          <p:cNvPicPr preferRelativeResize="0"/>
          <p:nvPr/>
        </p:nvPicPr>
        <p:blipFill rotWithShape="1">
          <a:blip r:embed="rId3">
            <a:alphaModFix/>
          </a:blip>
          <a:srcRect/>
          <a:stretch/>
        </p:blipFill>
        <p:spPr>
          <a:xfrm>
            <a:off x="344307" y="1129237"/>
            <a:ext cx="8455025" cy="4275138"/>
          </a:xfrm>
          <a:prstGeom prst="rect">
            <a:avLst/>
          </a:prstGeom>
          <a:noFill/>
          <a:ln>
            <a:noFill/>
          </a:ln>
        </p:spPr>
      </p:pic>
      <p:sp>
        <p:nvSpPr>
          <p:cNvPr id="300" name="Google Shape;300;p51"/>
          <p:cNvSpPr/>
          <p:nvPr/>
        </p:nvSpPr>
        <p:spPr>
          <a:xfrm>
            <a:off x="457200" y="6027003"/>
            <a:ext cx="8077200" cy="400069"/>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application layer is responsible for providing services to the user.</a:t>
            </a:r>
            <a:endParaRPr sz="2000" b="0" i="0" u="none" strike="noStrike" cap="none">
              <a:solidFill>
                <a:srgbClr val="000000"/>
              </a:solidFill>
              <a:latin typeface="Arial"/>
              <a:ea typeface="Arial"/>
              <a:cs typeface="Arial"/>
              <a:sym typeface="Arial"/>
            </a:endParaRPr>
          </a:p>
        </p:txBody>
      </p:sp>
      <p:grpSp>
        <p:nvGrpSpPr>
          <p:cNvPr id="301" name="Google Shape;301;p51"/>
          <p:cNvGrpSpPr/>
          <p:nvPr/>
        </p:nvGrpSpPr>
        <p:grpSpPr>
          <a:xfrm>
            <a:off x="468004" y="5549381"/>
            <a:ext cx="1033249" cy="482933"/>
            <a:chOff x="1200" y="1248"/>
            <a:chExt cx="720" cy="357"/>
          </a:xfrm>
        </p:grpSpPr>
        <p:pic>
          <p:nvPicPr>
            <p:cNvPr id="302" name="Google Shape;302;p51"/>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303" name="Google Shape;303;p51"/>
            <p:cNvSpPr txBox="1"/>
            <p:nvPr/>
          </p:nvSpPr>
          <p:spPr>
            <a:xfrm>
              <a:off x="1284" y="1256"/>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Summary of layers</a:t>
            </a:r>
            <a:endParaRPr/>
          </a:p>
        </p:txBody>
      </p:sp>
      <p:pic>
        <p:nvPicPr>
          <p:cNvPr id="309" name="Google Shape;309;p52"/>
          <p:cNvPicPr preferRelativeResize="0"/>
          <p:nvPr/>
        </p:nvPicPr>
        <p:blipFill rotWithShape="1">
          <a:blip r:embed="rId3">
            <a:alphaModFix/>
          </a:blip>
          <a:srcRect/>
          <a:stretch/>
        </p:blipFill>
        <p:spPr>
          <a:xfrm>
            <a:off x="496528" y="1816250"/>
            <a:ext cx="8189912" cy="41414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3"/>
          <p:cNvSpPr txBox="1">
            <a:spLocks noGrp="1"/>
          </p:cNvSpPr>
          <p:nvPr>
            <p:ph type="title"/>
          </p:nvPr>
        </p:nvSpPr>
        <p:spPr>
          <a:xfrm>
            <a:off x="0" y="0"/>
            <a:ext cx="5950424"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Protocol supported at various layers</a:t>
            </a:r>
            <a:endParaRPr/>
          </a:p>
        </p:txBody>
      </p:sp>
      <p:pic>
        <p:nvPicPr>
          <p:cNvPr id="315" name="Google Shape;315;p53"/>
          <p:cNvPicPr preferRelativeResize="0"/>
          <p:nvPr/>
        </p:nvPicPr>
        <p:blipFill rotWithShape="1">
          <a:blip r:embed="rId3">
            <a:alphaModFix/>
          </a:blip>
          <a:srcRect/>
          <a:stretch/>
        </p:blipFill>
        <p:spPr>
          <a:xfrm>
            <a:off x="405353" y="1357460"/>
            <a:ext cx="8281087" cy="443059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Protocols at Application layer</a:t>
            </a:r>
            <a:endParaRPr/>
          </a:p>
        </p:txBody>
      </p:sp>
      <p:sp>
        <p:nvSpPr>
          <p:cNvPr id="321" name="Google Shape;321;p54"/>
          <p:cNvSpPr txBox="1">
            <a:spLocks noGrp="1"/>
          </p:cNvSpPr>
          <p:nvPr>
            <p:ph type="body" idx="1"/>
          </p:nvPr>
        </p:nvSpPr>
        <p:spPr>
          <a:xfrm>
            <a:off x="0" y="774701"/>
            <a:ext cx="8966579" cy="5298554"/>
          </a:xfrm>
          <a:prstGeom prst="rect">
            <a:avLst/>
          </a:prstGeom>
          <a:noFill/>
          <a:ln>
            <a:noFill/>
          </a:ln>
        </p:spPr>
        <p:txBody>
          <a:bodyPr spcFirstLastPara="1" wrap="square" lIns="0" tIns="0" rIns="0" bIns="0" anchor="t" anchorCtr="0">
            <a:noAutofit/>
          </a:bodyPr>
          <a:lstStyle/>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TELNET: </a:t>
            </a:r>
            <a:r>
              <a:rPr lang="en-US" sz="2000" dirty="0">
                <a:latin typeface="Times New Roman"/>
                <a:ea typeface="Times New Roman"/>
                <a:cs typeface="Times New Roman"/>
                <a:sym typeface="Times New Roman"/>
              </a:rPr>
              <a:t>Telnet stands for the </a:t>
            </a:r>
            <a:r>
              <a:rPr lang="en-US" sz="2000" b="1" dirty="0" err="1">
                <a:latin typeface="Times New Roman"/>
                <a:ea typeface="Times New Roman"/>
                <a:cs typeface="Times New Roman"/>
                <a:sym typeface="Times New Roman"/>
              </a:rPr>
              <a:t>TEL</a:t>
            </a:r>
            <a:r>
              <a:rPr lang="en-US" sz="2000" dirty="0" err="1">
                <a:latin typeface="Times New Roman"/>
                <a:ea typeface="Times New Roman"/>
                <a:cs typeface="Times New Roman"/>
                <a:sym typeface="Times New Roman"/>
              </a:rPr>
              <a:t>etype</a:t>
            </a:r>
            <a:r>
              <a:rPr lang="en-US" sz="2000" dirty="0">
                <a:latin typeface="Times New Roman"/>
                <a:ea typeface="Times New Roman"/>
                <a:cs typeface="Times New Roman"/>
                <a:sym typeface="Times New Roman"/>
              </a:rPr>
              <a:t> </a:t>
            </a:r>
            <a:r>
              <a:rPr lang="en-US" sz="2000" b="1" dirty="0" err="1">
                <a:latin typeface="Times New Roman"/>
                <a:ea typeface="Times New Roman"/>
                <a:cs typeface="Times New Roman"/>
                <a:sym typeface="Times New Roman"/>
              </a:rPr>
              <a:t>NET</a:t>
            </a:r>
            <a:r>
              <a:rPr lang="en-US" sz="2000" dirty="0" err="1">
                <a:latin typeface="Times New Roman"/>
                <a:ea typeface="Times New Roman"/>
                <a:cs typeface="Times New Roman"/>
                <a:sym typeface="Times New Roman"/>
              </a:rPr>
              <a:t>work</a:t>
            </a:r>
            <a:r>
              <a:rPr lang="en-US" sz="2000" dirty="0">
                <a:latin typeface="Times New Roman"/>
                <a:ea typeface="Times New Roman"/>
                <a:cs typeface="Times New Roman"/>
                <a:sym typeface="Times New Roman"/>
              </a:rPr>
              <a:t>. It helps in terminal emulation. It allows Telnet clients to access the resources of the Telnet server. It is used for managing files on the internet. It is used for the initial setup of devices like switches. The telnet command is a command that uses the Telnet protocol to communicate with a remote device or system. Port number of telnet is 23. </a:t>
            </a:r>
            <a:endParaRPr sz="2000"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FTP: </a:t>
            </a:r>
            <a:r>
              <a:rPr lang="en-US" sz="2000" dirty="0">
                <a:latin typeface="Times New Roman"/>
                <a:ea typeface="Times New Roman"/>
                <a:cs typeface="Times New Roman"/>
                <a:sym typeface="Times New Roman"/>
              </a:rPr>
              <a:t>FTP stands for file transfer protocol. It is the protocol that actually lets us transfer files. It can facilitate this between any two machines using it. But FTP is not just a protocol but it is also a program. FTP promotes sharing of files via remote computers with reliable and efficient data transfer. The Port number for FTP is 20 for data and 21 for control.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Protocols at Application layer</a:t>
            </a:r>
            <a:endParaRPr/>
          </a:p>
        </p:txBody>
      </p:sp>
      <p:sp>
        <p:nvSpPr>
          <p:cNvPr id="321" name="Google Shape;321;p54"/>
          <p:cNvSpPr txBox="1">
            <a:spLocks noGrp="1"/>
          </p:cNvSpPr>
          <p:nvPr>
            <p:ph type="body" idx="1"/>
          </p:nvPr>
        </p:nvSpPr>
        <p:spPr>
          <a:xfrm>
            <a:off x="0" y="774701"/>
            <a:ext cx="8966579" cy="5298554"/>
          </a:xfrm>
          <a:prstGeom prst="rect">
            <a:avLst/>
          </a:prstGeom>
          <a:noFill/>
          <a:ln>
            <a:noFill/>
          </a:ln>
        </p:spPr>
        <p:txBody>
          <a:bodyPr spcFirstLastPara="1" wrap="square" lIns="0" tIns="0" rIns="0" bIns="0" anchor="t" anchorCtr="0">
            <a:noAutofit/>
          </a:bodyPr>
          <a:lstStyle/>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TFTP: </a:t>
            </a:r>
            <a:r>
              <a:rPr lang="en-US" sz="2000" dirty="0">
                <a:latin typeface="Times New Roman"/>
                <a:ea typeface="Times New Roman"/>
                <a:cs typeface="Times New Roman"/>
                <a:sym typeface="Times New Roman"/>
              </a:rPr>
              <a:t>The Trivial File Transfer Protocol (TFTP) is the stripped-down, stock version of FTP, but it’s the protocol of choice if you know exactly what you want and where to find it. It’s a technology for transferring files between network devices and is a simplified version of FTP. The Port number for TFTP is 69.</a:t>
            </a:r>
            <a:endParaRPr dirty="0"/>
          </a:p>
        </p:txBody>
      </p:sp>
    </p:spTree>
    <p:extLst>
      <p:ext uri="{BB962C8B-B14F-4D97-AF65-F5344CB8AC3E}">
        <p14:creationId xmlns:p14="http://schemas.microsoft.com/office/powerpoint/2010/main" val="3219959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Continued….</a:t>
            </a:r>
            <a:endParaRPr/>
          </a:p>
        </p:txBody>
      </p:sp>
      <p:sp>
        <p:nvSpPr>
          <p:cNvPr id="327" name="Google Shape;327;p55"/>
          <p:cNvSpPr txBox="1">
            <a:spLocks noGrp="1"/>
          </p:cNvSpPr>
          <p:nvPr>
            <p:ph type="body" idx="1"/>
          </p:nvPr>
        </p:nvSpPr>
        <p:spPr>
          <a:xfrm>
            <a:off x="95534" y="787400"/>
            <a:ext cx="8720920" cy="5517866"/>
          </a:xfrm>
          <a:prstGeom prst="rect">
            <a:avLst/>
          </a:prstGeom>
          <a:noFill/>
          <a:ln>
            <a:noFill/>
          </a:ln>
        </p:spPr>
        <p:txBody>
          <a:bodyPr spcFirstLastPara="1" wrap="square" lIns="0" tIns="0" rIns="0" bIns="0" anchor="t" anchorCtr="0">
            <a:noAutofit/>
          </a:bodyPr>
          <a:lstStyle/>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SMTP: </a:t>
            </a:r>
            <a:r>
              <a:rPr lang="en-US" sz="2000" dirty="0">
                <a:latin typeface="Times New Roman"/>
                <a:ea typeface="Times New Roman"/>
                <a:cs typeface="Times New Roman"/>
                <a:sym typeface="Times New Roman"/>
              </a:rPr>
              <a:t>It stands for Simple Mail Transfer Protocol. It is a part of the TCP/IP protocol. Using a process called “store and forward,” SMTP moves your email on and across networks. It works closely with something called the Mail Transfer Agent (MTA) to send your communication to the right computer and email inbox. The Port number for SMTP is 25. </a:t>
            </a:r>
            <a:endParaRPr sz="2000"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SNMP: </a:t>
            </a:r>
            <a:r>
              <a:rPr lang="en-US" sz="2000" dirty="0">
                <a:latin typeface="Times New Roman"/>
                <a:ea typeface="Times New Roman"/>
                <a:cs typeface="Times New Roman"/>
                <a:sym typeface="Times New Roman"/>
              </a:rPr>
              <a:t>It stands for Simple Network Management Protocol. It gathers data by polling the devices on the network from a management station at fixed or random intervals, requiring them to disclose certain information. It is a way that servers can share information about their current state, and also a channel through which an administrate can modify pre-defined values. The Port number of SNMP is 161(TCP) and 162(UDP). </a:t>
            </a:r>
            <a:endParaRPr sz="2000" dirty="0">
              <a:latin typeface="Times New Roman"/>
              <a:ea typeface="Times New Roman"/>
              <a:cs typeface="Times New Roman"/>
              <a:sym typeface="Times New Roman"/>
            </a:endParaRPr>
          </a:p>
          <a:p>
            <a:pPr marL="457200" lvl="0" indent="-228600" algn="just" rtl="0">
              <a:lnSpc>
                <a:spcPct val="150000"/>
              </a:lnSpc>
              <a:spcBef>
                <a:spcPts val="1000"/>
              </a:spcBef>
              <a:spcAft>
                <a:spcPts val="0"/>
              </a:spcAft>
              <a:buSzPts val="1800"/>
              <a:buNone/>
            </a:pPr>
            <a:endParaRPr sz="2000" dirty="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Continued…</a:t>
            </a:r>
            <a:endParaRPr/>
          </a:p>
        </p:txBody>
      </p:sp>
      <p:sp>
        <p:nvSpPr>
          <p:cNvPr id="333" name="Google Shape;333;p5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fontScale="92500" lnSpcReduction="10000"/>
          </a:bodyPr>
          <a:lstStyle/>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DNS: </a:t>
            </a:r>
            <a:r>
              <a:rPr lang="en-US" sz="2000" dirty="0">
                <a:latin typeface="Times New Roman"/>
                <a:ea typeface="Times New Roman"/>
                <a:cs typeface="Times New Roman"/>
                <a:sym typeface="Times New Roman"/>
              </a:rPr>
              <a:t>It stands for Domain Name System. Every time you use a domain name, therefore, a DNS service must translate the name into the corresponding IP address. For example, the domain name </a:t>
            </a:r>
            <a:r>
              <a:rPr lang="en-US" sz="2000" dirty="0" err="1">
                <a:latin typeface="Times New Roman"/>
                <a:ea typeface="Times New Roman"/>
                <a:cs typeface="Times New Roman"/>
                <a:sym typeface="Times New Roman"/>
              </a:rPr>
              <a:t>www.abc.com</a:t>
            </a:r>
            <a:r>
              <a:rPr lang="en-US" sz="2000" dirty="0">
                <a:latin typeface="Times New Roman"/>
                <a:ea typeface="Times New Roman"/>
                <a:cs typeface="Times New Roman"/>
                <a:sym typeface="Times New Roman"/>
              </a:rPr>
              <a:t> might translate to 198.105.232.4. </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The Port number for DNS is 53</a:t>
            </a:r>
            <a:endParaRPr lang="en-US" sz="2000" b="1"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DHCP: </a:t>
            </a:r>
            <a:r>
              <a:rPr lang="en-US" sz="2000" dirty="0">
                <a:latin typeface="Times New Roman"/>
                <a:ea typeface="Times New Roman"/>
                <a:cs typeface="Times New Roman"/>
                <a:sym typeface="Times New Roman"/>
              </a:rPr>
              <a:t>It stands for Dynamic Host Configuration Protocol (DHCP). It gives IP addresses to hosts. There is a lot of information a DHCP server can provide to a host when the host is registering for an IP address with the DHCP server. Port number for DHCP is 67, 68. </a:t>
            </a:r>
            <a:endParaRPr dirty="0"/>
          </a:p>
          <a:p>
            <a:pPr marL="457200" lvl="0" indent="-228600" algn="l" rtl="0">
              <a:lnSpc>
                <a:spcPct val="150000"/>
              </a:lnSpc>
              <a:spcBef>
                <a:spcPts val="1000"/>
              </a:spcBef>
              <a:spcAft>
                <a:spcPts val="0"/>
              </a:spcAft>
              <a:buClr>
                <a:schemeClr val="dk1"/>
              </a:buClr>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p:nvPr/>
        </p:nvSpPr>
        <p:spPr>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Times New Roman"/>
                <a:ea typeface="Times New Roman"/>
                <a:cs typeface="Times New Roman"/>
                <a:sym typeface="Times New Roman"/>
              </a:rPr>
              <a:t>Index</a:t>
            </a:r>
            <a:endParaRPr sz="3000" b="0" i="0" u="none" strike="noStrike" cap="none">
              <a:solidFill>
                <a:srgbClr val="000000"/>
              </a:solidFill>
              <a:latin typeface="Arial"/>
              <a:ea typeface="Arial"/>
              <a:cs typeface="Arial"/>
              <a:sym typeface="Arial"/>
            </a:endParaRPr>
          </a:p>
        </p:txBody>
      </p:sp>
      <p:sp>
        <p:nvSpPr>
          <p:cNvPr id="109" name="Google Shape;109;p4"/>
          <p:cNvSpPr txBox="1">
            <a:spLocks noGrp="1"/>
          </p:cNvSpPr>
          <p:nvPr>
            <p:ph type="body" idx="1"/>
          </p:nvPr>
        </p:nvSpPr>
        <p:spPr>
          <a:xfrm>
            <a:off x="884365" y="5359567"/>
            <a:ext cx="7826002" cy="73014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endParaRPr b="1"/>
          </a:p>
          <a:p>
            <a:pPr marL="0" marR="0" lvl="0" indent="0" algn="ctr" rtl="0">
              <a:lnSpc>
                <a:spcPct val="150000"/>
              </a:lnSpc>
              <a:spcBef>
                <a:spcPts val="0"/>
              </a:spcBef>
              <a:spcAft>
                <a:spcPts val="0"/>
              </a:spcAft>
              <a:buClr>
                <a:schemeClr val="dk1"/>
              </a:buClr>
              <a:buSzPts val="2800"/>
              <a:buNone/>
            </a:pPr>
            <a:r>
              <a:rPr lang="en-US" b="1" i="0" u="none" strike="noStrike" cap="none">
                <a:solidFill>
                  <a:schemeClr val="dk1"/>
                </a:solidFill>
                <a:latin typeface="Times New Roman"/>
                <a:ea typeface="Times New Roman"/>
                <a:cs typeface="Times New Roman"/>
                <a:sym typeface="Times New Roman"/>
              </a:rPr>
              <a:t>Figure 1 :OSI Reference Model</a:t>
            </a:r>
            <a:endParaRPr b="1"/>
          </a:p>
        </p:txBody>
      </p:sp>
      <p:pic>
        <p:nvPicPr>
          <p:cNvPr id="110" name="Google Shape;110;p4"/>
          <p:cNvPicPr preferRelativeResize="0"/>
          <p:nvPr/>
        </p:nvPicPr>
        <p:blipFill rotWithShape="1">
          <a:blip r:embed="rId3">
            <a:alphaModFix/>
          </a:blip>
          <a:srcRect r="4377" b="3932"/>
          <a:stretch/>
        </p:blipFill>
        <p:spPr>
          <a:xfrm>
            <a:off x="1653527" y="1179307"/>
            <a:ext cx="5836946" cy="418026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Presentation layer protocols</a:t>
            </a:r>
            <a:endParaRPr/>
          </a:p>
        </p:txBody>
      </p:sp>
      <p:sp>
        <p:nvSpPr>
          <p:cNvPr id="339" name="Google Shape;339;p57"/>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MPEG</a:t>
            </a:r>
            <a:r>
              <a:rPr lang="en-US" sz="2000" dirty="0">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The Moving Pictures Experts Group's standard for the compression and coding of motion video for CD's</a:t>
            </a:r>
            <a:r>
              <a:rPr lang="en-US" sz="2000" dirty="0">
                <a:latin typeface="Times New Roman"/>
                <a:ea typeface="Times New Roman"/>
                <a:cs typeface="Times New Roman"/>
                <a:sym typeface="Times New Roman"/>
              </a:rPr>
              <a:t> is very popular. QuickTime: This is for use with </a:t>
            </a:r>
            <a:r>
              <a:rPr lang="en-US" sz="2000" dirty="0" err="1">
                <a:latin typeface="Times New Roman"/>
                <a:ea typeface="Times New Roman"/>
                <a:cs typeface="Times New Roman"/>
                <a:sym typeface="Times New Roman"/>
              </a:rPr>
              <a:t>Machintosh</a:t>
            </a:r>
            <a:r>
              <a:rPr lang="en-US" sz="2000" dirty="0">
                <a:latin typeface="Times New Roman"/>
                <a:ea typeface="Times New Roman"/>
                <a:cs typeface="Times New Roman"/>
                <a:sym typeface="Times New Roman"/>
              </a:rPr>
              <a:t> or Power PC programs, it manages audio and video applications.</a:t>
            </a:r>
            <a:endParaRPr dirty="0"/>
          </a:p>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SSL</a:t>
            </a:r>
            <a:r>
              <a:rPr lang="en-US" sz="2000" dirty="0">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Secure Socket Layer</a:t>
            </a:r>
            <a:r>
              <a:rPr lang="en-US" sz="2000" dirty="0">
                <a:latin typeface="Times New Roman"/>
                <a:ea typeface="Times New Roman"/>
                <a:cs typeface="Times New Roman"/>
                <a:sym typeface="Times New Roman"/>
              </a:rPr>
              <a:t>) and </a:t>
            </a:r>
            <a:r>
              <a:rPr lang="en-US" sz="2000" b="1" dirty="0">
                <a:latin typeface="Times New Roman"/>
                <a:ea typeface="Times New Roman"/>
                <a:cs typeface="Times New Roman"/>
                <a:sym typeface="Times New Roman"/>
              </a:rPr>
              <a:t>TLS</a:t>
            </a:r>
            <a:r>
              <a:rPr lang="en-US" sz="2000" dirty="0">
                <a:latin typeface="Times New Roman"/>
                <a:ea typeface="Times New Roman"/>
                <a:cs typeface="Times New Roman"/>
                <a:sym typeface="Times New Roman"/>
              </a:rPr>
              <a:t> (Transport Layer Security) are popular cryptographic protocols that are used to imbue web communications with integrity, security, and resilience against unauthorized tampering.</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Session layer protocols</a:t>
            </a:r>
            <a:endParaRPr/>
          </a:p>
        </p:txBody>
      </p:sp>
      <p:sp>
        <p:nvSpPr>
          <p:cNvPr id="345" name="Google Shape;345;p58"/>
          <p:cNvSpPr txBox="1">
            <a:spLocks noGrp="1"/>
          </p:cNvSpPr>
          <p:nvPr>
            <p:ph type="body" idx="1"/>
          </p:nvPr>
        </p:nvSpPr>
        <p:spPr>
          <a:xfrm>
            <a:off x="457200" y="1604520"/>
            <a:ext cx="8229240" cy="4478780"/>
          </a:xfrm>
          <a:prstGeom prst="rect">
            <a:avLst/>
          </a:prstGeom>
          <a:noFill/>
          <a:ln>
            <a:noFill/>
          </a:ln>
        </p:spPr>
        <p:txBody>
          <a:bodyPr spcFirstLastPara="1" wrap="square" lIns="0" tIns="0" rIns="0" bIns="0" anchor="t" anchorCtr="0">
            <a:normAutofit/>
          </a:bodyPr>
          <a:lstStyle/>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NetBIOS</a:t>
            </a:r>
            <a:r>
              <a:rPr lang="en-US" sz="2000" dirty="0">
                <a:latin typeface="Times New Roman"/>
                <a:ea typeface="Times New Roman"/>
                <a:cs typeface="Times New Roman"/>
                <a:sym typeface="Times New Roman"/>
              </a:rPr>
              <a:t> is a </a:t>
            </a:r>
            <a:r>
              <a:rPr lang="en-US" sz="2000" b="1" dirty="0">
                <a:latin typeface="Times New Roman"/>
                <a:ea typeface="Times New Roman"/>
                <a:cs typeface="Times New Roman"/>
                <a:sym typeface="Times New Roman"/>
              </a:rPr>
              <a:t>non-routable OSI Session Layer 5 Protocol</a:t>
            </a:r>
            <a:r>
              <a:rPr lang="en-US" sz="2000" dirty="0">
                <a:latin typeface="Times New Roman"/>
                <a:ea typeface="Times New Roman"/>
                <a:cs typeface="Times New Roman"/>
                <a:sym typeface="Times New Roman"/>
              </a:rPr>
              <a:t> and a service that allows applications on computers to communicate with one another over a local area network (LAN). NetBIOS was developed in 1983 by </a:t>
            </a:r>
            <a:r>
              <a:rPr lang="en-US" sz="2000" dirty="0" err="1">
                <a:latin typeface="Times New Roman"/>
                <a:ea typeface="Times New Roman"/>
                <a:cs typeface="Times New Roman"/>
                <a:sym typeface="Times New Roman"/>
              </a:rPr>
              <a:t>Sytek</a:t>
            </a:r>
            <a:r>
              <a:rPr lang="en-US" sz="2000" dirty="0">
                <a:latin typeface="Times New Roman"/>
                <a:ea typeface="Times New Roman"/>
                <a:cs typeface="Times New Roman"/>
                <a:sym typeface="Times New Roman"/>
              </a:rPr>
              <a:t> Inc. as an API for software communication over IBM PC Network LAN technology.</a:t>
            </a:r>
            <a:endParaRPr dirty="0"/>
          </a:p>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SAP</a:t>
            </a:r>
            <a:r>
              <a:rPr lang="en-US" sz="2000" dirty="0">
                <a:latin typeface="Times New Roman"/>
                <a:ea typeface="Times New Roman"/>
                <a:cs typeface="Times New Roman"/>
                <a:sym typeface="Times New Roman"/>
              </a:rPr>
              <a:t>: The protocol used by SAP programs that communicate using the NI interface is called the SAP Protocol. This is an enhanced version of the </a:t>
            </a:r>
            <a:r>
              <a:rPr lang="en-US" sz="2000" b="1" dirty="0">
                <a:latin typeface="Times New Roman"/>
                <a:ea typeface="Times New Roman"/>
                <a:cs typeface="Times New Roman"/>
                <a:sym typeface="Times New Roman"/>
              </a:rPr>
              <a:t>TCP/IP protocol</a:t>
            </a:r>
            <a:r>
              <a:rPr lang="en-US" sz="2000" dirty="0">
                <a:latin typeface="Times New Roman"/>
                <a:ea typeface="Times New Roman"/>
                <a:cs typeface="Times New Roman"/>
                <a:sym typeface="Times New Roman"/>
              </a:rPr>
              <a:t>, which has been supplemented by one length field and some options for error information .</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Transport layer protocol</a:t>
            </a:r>
            <a:endParaRPr/>
          </a:p>
        </p:txBody>
      </p:sp>
      <p:sp>
        <p:nvSpPr>
          <p:cNvPr id="351" name="Google Shape;351;p59"/>
          <p:cNvSpPr txBox="1">
            <a:spLocks noGrp="1"/>
          </p:cNvSpPr>
          <p:nvPr>
            <p:ph type="body" idx="1"/>
          </p:nvPr>
        </p:nvSpPr>
        <p:spPr>
          <a:xfrm>
            <a:off x="457200" y="1604520"/>
            <a:ext cx="8229240" cy="4643880"/>
          </a:xfrm>
          <a:prstGeom prst="rect">
            <a:avLst/>
          </a:prstGeom>
          <a:noFill/>
          <a:ln>
            <a:noFill/>
          </a:ln>
        </p:spPr>
        <p:txBody>
          <a:bodyPr spcFirstLastPara="1" wrap="square" lIns="0" tIns="0" rIns="0" bIns="0" anchor="t" anchorCtr="0">
            <a:normAutofit lnSpcReduction="10000"/>
          </a:bodyPr>
          <a:lstStyle/>
          <a:p>
            <a:pPr marL="457200" lvl="0" indent="-342900" algn="just" rtl="0">
              <a:lnSpc>
                <a:spcPct val="150000"/>
              </a:lnSpc>
              <a:spcBef>
                <a:spcPts val="1000"/>
              </a:spcBef>
              <a:spcAft>
                <a:spcPts val="0"/>
              </a:spcAft>
              <a:buSzPts val="1800"/>
              <a:buChar char="•"/>
            </a:pPr>
            <a:r>
              <a:rPr lang="en-US" sz="2000" dirty="0">
                <a:latin typeface="Times New Roman"/>
                <a:ea typeface="Times New Roman"/>
                <a:cs typeface="Times New Roman"/>
                <a:sym typeface="Times New Roman"/>
              </a:rPr>
              <a:t>TCP: The Transmission Control Protocol (TCP) is a transport protocol that </a:t>
            </a:r>
            <a:r>
              <a:rPr lang="en-US" sz="2000" b="1" dirty="0">
                <a:latin typeface="Times New Roman"/>
                <a:ea typeface="Times New Roman"/>
                <a:cs typeface="Times New Roman"/>
                <a:sym typeface="Times New Roman"/>
              </a:rPr>
              <a:t>is used on top of IP to ensure reliable transmission of packets</a:t>
            </a:r>
            <a:r>
              <a:rPr lang="en-US" sz="2000" dirty="0">
                <a:latin typeface="Times New Roman"/>
                <a:ea typeface="Times New Roman"/>
                <a:cs typeface="Times New Roman"/>
                <a:sym typeface="Times New Roman"/>
              </a:rPr>
              <a:t>. TCP includes mechanisms to solve many of the problems that arise from packet-based messaging, such as lost packets, out of order packets, duplicate packets, and corrupted packets.</a:t>
            </a:r>
            <a:endParaRPr dirty="0"/>
          </a:p>
          <a:p>
            <a:pPr marL="457200" lvl="0" indent="-342900" algn="just" rtl="0">
              <a:lnSpc>
                <a:spcPct val="150000"/>
              </a:lnSpc>
              <a:spcBef>
                <a:spcPts val="1000"/>
              </a:spcBef>
              <a:spcAft>
                <a:spcPts val="0"/>
              </a:spcAft>
              <a:buSzPts val="1800"/>
              <a:buChar char="•"/>
            </a:pPr>
            <a:r>
              <a:rPr lang="en-US" sz="2000" dirty="0">
                <a:latin typeface="Times New Roman"/>
                <a:ea typeface="Times New Roman"/>
                <a:cs typeface="Times New Roman"/>
                <a:sym typeface="Times New Roman"/>
              </a:rPr>
              <a:t>User Datagram Protocol (UDP) – </a:t>
            </a:r>
            <a:r>
              <a:rPr lang="en-US" sz="2000" b="1" dirty="0">
                <a:latin typeface="Times New Roman"/>
                <a:ea typeface="Times New Roman"/>
                <a:cs typeface="Times New Roman"/>
                <a:sym typeface="Times New Roman"/>
              </a:rPr>
              <a:t>a communications protocol that facilitates the exchange of messages between computing devices in a network</a:t>
            </a:r>
            <a:r>
              <a:rPr lang="en-US" sz="2000" dirty="0">
                <a:latin typeface="Times New Roman"/>
                <a:ea typeface="Times New Roman"/>
                <a:cs typeface="Times New Roman"/>
                <a:sym typeface="Times New Roman"/>
              </a:rPr>
              <a:t>. It's an alternative to the transmission control protocol (TCP). In a network that uses the Internet Protocol (IP), it is sometimes referred to as UDP/IP.</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Internet protocol</a:t>
            </a:r>
            <a:endParaRPr/>
          </a:p>
        </p:txBody>
      </p:sp>
      <p:sp>
        <p:nvSpPr>
          <p:cNvPr id="357" name="Google Shape;357;p60"/>
          <p:cNvSpPr txBox="1">
            <a:spLocks noGrp="1"/>
          </p:cNvSpPr>
          <p:nvPr>
            <p:ph type="body" idx="1"/>
          </p:nvPr>
        </p:nvSpPr>
        <p:spPr>
          <a:xfrm>
            <a:off x="0" y="800100"/>
            <a:ext cx="8991600" cy="5956299"/>
          </a:xfrm>
          <a:prstGeom prst="rect">
            <a:avLst/>
          </a:prstGeom>
          <a:noFill/>
          <a:ln>
            <a:noFill/>
          </a:ln>
        </p:spPr>
        <p:txBody>
          <a:bodyPr spcFirstLastPara="1" wrap="square" lIns="0" tIns="0" rIns="0" bIns="0" anchor="t" anchorCtr="0">
            <a:normAutofit fontScale="92500" lnSpcReduction="10000"/>
          </a:bodyPr>
          <a:lstStyle/>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IPV6</a:t>
            </a:r>
            <a:r>
              <a:rPr lang="en-US" sz="2000" dirty="0">
                <a:latin typeface="Times New Roman"/>
                <a:ea typeface="Times New Roman"/>
                <a:cs typeface="Times New Roman"/>
                <a:sym typeface="Times New Roman"/>
              </a:rPr>
              <a:t>: Internet Protocol version 6 is the most recent version of the Internet Protocol, the communications protocol that provides an identification and location system for computers on networks and routes traffic across the Internet.</a:t>
            </a:r>
            <a:endParaRPr dirty="0"/>
          </a:p>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ICMP: </a:t>
            </a:r>
            <a:r>
              <a:rPr lang="en-US" sz="2000" dirty="0">
                <a:latin typeface="Times New Roman"/>
                <a:ea typeface="Times New Roman"/>
                <a:cs typeface="Times New Roman"/>
                <a:sym typeface="Times New Roman"/>
              </a:rPr>
              <a:t>ICMP is a network level protocol. ICMP messages </a:t>
            </a:r>
            <a:r>
              <a:rPr lang="en-US" sz="2000" b="1" dirty="0">
                <a:latin typeface="Times New Roman"/>
                <a:ea typeface="Times New Roman"/>
                <a:cs typeface="Times New Roman"/>
                <a:sym typeface="Times New Roman"/>
              </a:rPr>
              <a:t>communicate information about network connectivity issues back to the source of the compromised transmission</a:t>
            </a:r>
            <a:r>
              <a:rPr lang="en-US" sz="2000" dirty="0">
                <a:latin typeface="Times New Roman"/>
                <a:ea typeface="Times New Roman"/>
                <a:cs typeface="Times New Roman"/>
                <a:sym typeface="Times New Roman"/>
              </a:rPr>
              <a:t>. It sends control messages such as destination network unreachable, source route failed, and source quench.</a:t>
            </a:r>
            <a:endParaRPr dirty="0"/>
          </a:p>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MPLS: Multiprotocol Label Switching</a:t>
            </a:r>
            <a:r>
              <a:rPr lang="en-US" sz="2000" dirty="0">
                <a:latin typeface="Times New Roman"/>
                <a:ea typeface="Times New Roman"/>
                <a:cs typeface="Times New Roman"/>
                <a:sym typeface="Times New Roman"/>
              </a:rPr>
              <a:t>, or MPLS, is a networking technology that routes traffic using the shortest path based on “labels,” rather than network addresses, to handle forwarding over private wide area networks.</a:t>
            </a:r>
            <a:endParaRPr dirty="0"/>
          </a:p>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ARP:</a:t>
            </a:r>
            <a:r>
              <a:rPr lang="en-US" sz="2000" dirty="0">
                <a:latin typeface="Times New Roman"/>
                <a:ea typeface="Times New Roman"/>
                <a:cs typeface="Times New Roman"/>
                <a:sym typeface="Times New Roman"/>
              </a:rPr>
              <a:t> ARP is </a:t>
            </a:r>
            <a:r>
              <a:rPr lang="en-US" sz="2000" b="1" dirty="0">
                <a:latin typeface="Times New Roman"/>
                <a:ea typeface="Times New Roman"/>
                <a:cs typeface="Times New Roman"/>
                <a:sym typeface="Times New Roman"/>
              </a:rPr>
              <a:t>the protocol used to associate the IP address to a MAC address</a:t>
            </a:r>
            <a:r>
              <a:rPr lang="en-US" sz="2000" dirty="0">
                <a:latin typeface="Times New Roman"/>
                <a:ea typeface="Times New Roman"/>
                <a:cs typeface="Times New Roman"/>
                <a:sym typeface="Times New Roman"/>
              </a:rPr>
              <a:t>. When a host wants to send a packet to another host, say IP address 10.5. 5.1, on its local area network (LAN), it first sends out (broadcasts) an ARP packet.</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Data link layer</a:t>
            </a:r>
            <a:endParaRPr/>
          </a:p>
        </p:txBody>
      </p:sp>
      <p:sp>
        <p:nvSpPr>
          <p:cNvPr id="363" name="Google Shape;363;p6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PPP</a:t>
            </a:r>
            <a:r>
              <a:rPr lang="en-US" sz="2000" dirty="0">
                <a:latin typeface="Times New Roman"/>
                <a:ea typeface="Times New Roman"/>
                <a:cs typeface="Times New Roman"/>
                <a:sym typeface="Times New Roman"/>
              </a:rPr>
              <a:t>: In computer networking, Point-to-Point Protocol is a data link layer communication protocol between two routers directly without any host or any other networking in between. It can provide connection authentication, transmission encryption, and data compression.</a:t>
            </a:r>
            <a:endParaRPr dirty="0"/>
          </a:p>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ATM:</a:t>
            </a:r>
            <a:r>
              <a:rPr lang="en-US" sz="2000" dirty="0">
                <a:latin typeface="Times New Roman"/>
                <a:ea typeface="Times New Roman"/>
                <a:cs typeface="Times New Roman"/>
                <a:sym typeface="Times New Roman"/>
              </a:rPr>
              <a:t> ATM is a core protocol used in </a:t>
            </a:r>
            <a:r>
              <a:rPr lang="en-US" sz="2000" b="1" dirty="0">
                <a:latin typeface="Times New Roman"/>
                <a:ea typeface="Times New Roman"/>
                <a:cs typeface="Times New Roman"/>
                <a:sym typeface="Times New Roman"/>
              </a:rPr>
              <a:t>the SONET/SDH backbone of the public switched telephone network (PSTN)</a:t>
            </a:r>
            <a:r>
              <a:rPr lang="en-US" sz="2000" dirty="0">
                <a:latin typeface="Times New Roman"/>
                <a:ea typeface="Times New Roman"/>
                <a:cs typeface="Times New Roman"/>
                <a:sym typeface="Times New Roman"/>
              </a:rPr>
              <a:t> and in the Integrated Services Digital Network (ISDN), but has largely been superseded in favor of next-generation networks based on Internet Protocol (IP) technology</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Physical layer</a:t>
            </a:r>
            <a:endParaRPr/>
          </a:p>
        </p:txBody>
      </p:sp>
      <p:sp>
        <p:nvSpPr>
          <p:cNvPr id="369" name="Google Shape;369;p6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ISDN:</a:t>
            </a:r>
            <a:r>
              <a:rPr lang="en-US" sz="2000" dirty="0">
                <a:latin typeface="Times New Roman"/>
                <a:ea typeface="Times New Roman"/>
                <a:cs typeface="Times New Roman"/>
                <a:sym typeface="Times New Roman"/>
              </a:rPr>
              <a:t> ISDN or Integrated Services Digital Network is a </a:t>
            </a:r>
            <a:r>
              <a:rPr lang="en-US" sz="2000" b="1" dirty="0">
                <a:latin typeface="Times New Roman"/>
                <a:ea typeface="Times New Roman"/>
                <a:cs typeface="Times New Roman"/>
                <a:sym typeface="Times New Roman"/>
              </a:rPr>
              <a:t>circuit-switched telephone network system</a:t>
            </a:r>
            <a:r>
              <a:rPr lang="en-US" sz="2000" dirty="0">
                <a:latin typeface="Times New Roman"/>
                <a:ea typeface="Times New Roman"/>
                <a:cs typeface="Times New Roman"/>
                <a:sym typeface="Times New Roman"/>
              </a:rPr>
              <a:t> that transmits both data and voice over a digital line. You can also think of it as a set of communication standards to transmit data, voice, and signaling. These digital lines could be copper lines.</a:t>
            </a:r>
            <a:endParaRPr dirty="0"/>
          </a:p>
          <a:p>
            <a:pPr marL="457200" lvl="0" indent="-342900" algn="just" rtl="0">
              <a:lnSpc>
                <a:spcPct val="150000"/>
              </a:lnSpc>
              <a:spcBef>
                <a:spcPts val="1000"/>
              </a:spcBef>
              <a:spcAft>
                <a:spcPts val="0"/>
              </a:spcAft>
              <a:buSzPts val="1800"/>
              <a:buChar char="•"/>
            </a:pPr>
            <a:r>
              <a:rPr lang="en-US" sz="2000" b="1" dirty="0">
                <a:latin typeface="Times New Roman"/>
                <a:ea typeface="Times New Roman"/>
                <a:cs typeface="Times New Roman"/>
                <a:sym typeface="Times New Roman"/>
              </a:rPr>
              <a:t>100Base-TX:</a:t>
            </a:r>
            <a:r>
              <a:rPr lang="en-US" sz="2000" dirty="0">
                <a:latin typeface="Times New Roman"/>
                <a:ea typeface="Times New Roman"/>
                <a:cs typeface="Times New Roman"/>
                <a:sym typeface="Times New Roman"/>
              </a:rPr>
              <a:t> 100Base-TX is </a:t>
            </a:r>
            <a:r>
              <a:rPr lang="en-US" sz="2000" b="1" dirty="0">
                <a:latin typeface="Times New Roman"/>
                <a:ea typeface="Times New Roman"/>
                <a:cs typeface="Times New Roman"/>
                <a:sym typeface="Times New Roman"/>
              </a:rPr>
              <a:t>an Ethernet networking standard (IEEE 802.3u standard.)</a:t>
            </a:r>
            <a:r>
              <a:rPr lang="en-US" sz="2000" dirty="0">
                <a:latin typeface="Times New Roman"/>
                <a:ea typeface="Times New Roman"/>
                <a:cs typeface="Times New Roman"/>
                <a:sym typeface="Times New Roman"/>
              </a:rPr>
              <a:t> that supports up to 100 Mbps transfer speed. 100Base-TX was also called as </a:t>
            </a:r>
            <a:r>
              <a:rPr lang="en-US" sz="2000" dirty="0" err="1">
                <a:latin typeface="Times New Roman"/>
                <a:ea typeface="Times New Roman"/>
                <a:cs typeface="Times New Roman"/>
                <a:sym typeface="Times New Roman"/>
              </a:rPr>
              <a:t>FastEthernet</a:t>
            </a:r>
            <a:r>
              <a:rPr lang="en-US" sz="2000" dirty="0">
                <a:latin typeface="Times New Roman"/>
                <a:ea typeface="Times New Roman"/>
                <a:cs typeface="Times New Roman"/>
                <a:sym typeface="Times New Roman"/>
              </a:rPr>
              <a:t>, because Ethernet was 10 Mbps that time and </a:t>
            </a:r>
            <a:r>
              <a:rPr lang="en-US" sz="2000" dirty="0" err="1">
                <a:latin typeface="Times New Roman"/>
                <a:ea typeface="Times New Roman"/>
                <a:cs typeface="Times New Roman"/>
                <a:sym typeface="Times New Roman"/>
              </a:rPr>
              <a:t>FastEthernet</a:t>
            </a:r>
            <a:r>
              <a:rPr lang="en-US" sz="2000" dirty="0">
                <a:latin typeface="Times New Roman"/>
                <a:ea typeface="Times New Roman"/>
                <a:cs typeface="Times New Roman"/>
                <a:sym typeface="Times New Roman"/>
              </a:rPr>
              <a:t> was faster than Ethernet.</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PDU (Protocol Data Unit)</a:t>
            </a:r>
            <a:endParaRPr/>
          </a:p>
        </p:txBody>
      </p:sp>
      <p:pic>
        <p:nvPicPr>
          <p:cNvPr id="375" name="Google Shape;375;p63"/>
          <p:cNvPicPr preferRelativeResize="0"/>
          <p:nvPr/>
        </p:nvPicPr>
        <p:blipFill rotWithShape="1">
          <a:blip r:embed="rId3">
            <a:alphaModFix/>
          </a:blip>
          <a:srcRect/>
          <a:stretch/>
        </p:blipFill>
        <p:spPr>
          <a:xfrm>
            <a:off x="744718" y="1604520"/>
            <a:ext cx="7532016" cy="487169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381" name="Google Shape;381;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a:ea typeface="Times New Roman"/>
                <a:cs typeface="Times New Roman"/>
                <a:sym typeface="Times New Roman"/>
              </a:rPr>
              <a:t>Computer Networks                      Dr. </a:t>
            </a:r>
            <a:r>
              <a:rPr lang="en-US" dirty="0" err="1">
                <a:latin typeface="Times New Roman"/>
                <a:ea typeface="Times New Roman"/>
                <a:cs typeface="Times New Roman"/>
                <a:sym typeface="Times New Roman"/>
              </a:rPr>
              <a:t>Htet</a:t>
            </a:r>
            <a:r>
              <a:rPr lang="en-US" dirty="0">
                <a:latin typeface="Times New Roman"/>
                <a:ea typeface="Times New Roman"/>
                <a:cs typeface="Times New Roman"/>
                <a:sym typeface="Times New Roman"/>
              </a:rPr>
              <a:t> Ne </a:t>
            </a:r>
            <a:r>
              <a:rPr lang="en-US" dirty="0" err="1">
                <a:latin typeface="Times New Roman"/>
                <a:ea typeface="Times New Roman"/>
                <a:cs typeface="Times New Roman"/>
                <a:sym typeface="Times New Roman"/>
              </a:rPr>
              <a:t>Oo</a:t>
            </a:r>
            <a:endParaRPr dirty="0">
              <a:latin typeface="Times New Roman"/>
              <a:ea typeface="Times New Roman"/>
              <a:cs typeface="Times New Roman"/>
              <a:sym typeface="Times New Roman"/>
            </a:endParaRPr>
          </a:p>
        </p:txBody>
      </p:sp>
      <p:pic>
        <p:nvPicPr>
          <p:cNvPr id="382" name="Google Shape;382;p27" descr="See the source image"/>
          <p:cNvPicPr preferRelativeResize="0"/>
          <p:nvPr/>
        </p:nvPicPr>
        <p:blipFill rotWithShape="1">
          <a:blip r:embed="rId3">
            <a:alphaModFix/>
          </a:blip>
          <a:srcRect/>
          <a:stretch/>
        </p:blipFill>
        <p:spPr>
          <a:xfrm>
            <a:off x="0" y="185685"/>
            <a:ext cx="9144000" cy="653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txBox="1">
            <a:spLocks noGrp="1"/>
          </p:cNvSpPr>
          <p:nvPr>
            <p:ph type="body" idx="1"/>
          </p:nvPr>
        </p:nvSpPr>
        <p:spPr>
          <a:xfrm>
            <a:off x="436775" y="1963132"/>
            <a:ext cx="8610600" cy="3268744"/>
          </a:xfrm>
          <a:prstGeom prst="rect">
            <a:avLst/>
          </a:prstGeom>
          <a:noFill/>
          <a:ln>
            <a:noFill/>
          </a:ln>
        </p:spPr>
        <p:txBody>
          <a:bodyPr spcFirstLastPara="1" wrap="square" lIns="0" tIns="0" rIns="0" bIns="0" anchor="t" anchorCtr="0">
            <a:normAutofit/>
          </a:bodyPr>
          <a:lstStyle/>
          <a:p>
            <a:pPr marL="609600" lvl="0" indent="-609600" algn="l" rtl="0">
              <a:lnSpc>
                <a:spcPct val="90000"/>
              </a:lnSpc>
              <a:spcBef>
                <a:spcPts val="1000"/>
              </a:spcBef>
              <a:spcAft>
                <a:spcPts val="0"/>
              </a:spcAft>
              <a:buSzPts val="1800"/>
              <a:buChar char="•"/>
            </a:pPr>
            <a:r>
              <a:rPr lang="en-US" sz="2000"/>
              <a:t>OSI Reference Model - internationally standardised network architecture.</a:t>
            </a:r>
            <a:endParaRPr/>
          </a:p>
          <a:p>
            <a:pPr marL="609600" lvl="0" indent="-609600" algn="l" rtl="0">
              <a:lnSpc>
                <a:spcPct val="90000"/>
              </a:lnSpc>
              <a:spcBef>
                <a:spcPts val="1000"/>
              </a:spcBef>
              <a:spcAft>
                <a:spcPts val="0"/>
              </a:spcAft>
              <a:buSzPts val="1800"/>
              <a:buChar char="•"/>
            </a:pPr>
            <a:r>
              <a:rPr lang="en-US" sz="2000"/>
              <a:t>OSI = </a:t>
            </a:r>
            <a:r>
              <a:rPr lang="en-US" sz="2000" i="1"/>
              <a:t>Open Systems Interconnection</a:t>
            </a:r>
            <a:r>
              <a:rPr lang="en-US" sz="2000"/>
              <a:t>: deals with </a:t>
            </a:r>
            <a:r>
              <a:rPr lang="en-US" sz="2000" i="1"/>
              <a:t>open systems</a:t>
            </a:r>
            <a:r>
              <a:rPr lang="en-US" sz="2000"/>
              <a:t>, i.e. systems open for communications with other systems.</a:t>
            </a:r>
            <a:endParaRPr/>
          </a:p>
          <a:p>
            <a:pPr marL="609600" lvl="0" indent="-609600" algn="l" rtl="0">
              <a:lnSpc>
                <a:spcPct val="90000"/>
              </a:lnSpc>
              <a:spcBef>
                <a:spcPts val="1000"/>
              </a:spcBef>
              <a:spcAft>
                <a:spcPts val="0"/>
              </a:spcAft>
              <a:buSzPts val="1800"/>
              <a:buChar char="•"/>
            </a:pPr>
            <a:r>
              <a:rPr lang="en-US" sz="2000"/>
              <a:t>Specified in ISO 7498.</a:t>
            </a:r>
            <a:endParaRPr/>
          </a:p>
          <a:p>
            <a:pPr marL="609600" lvl="0" indent="-609600" algn="l" rtl="0">
              <a:lnSpc>
                <a:spcPct val="90000"/>
              </a:lnSpc>
              <a:spcBef>
                <a:spcPts val="1000"/>
              </a:spcBef>
              <a:spcAft>
                <a:spcPts val="0"/>
              </a:spcAft>
              <a:buSzPts val="1800"/>
              <a:buChar char="•"/>
            </a:pPr>
            <a:r>
              <a:rPr lang="en-US" sz="2000"/>
              <a:t>Model has 7 layers.</a:t>
            </a:r>
            <a:endParaRPr sz="2000"/>
          </a:p>
        </p:txBody>
      </p:sp>
      <p:sp>
        <p:nvSpPr>
          <p:cNvPr id="117" name="Google Shape;117;p7"/>
          <p:cNvSpPr/>
          <p:nvPr/>
        </p:nvSpPr>
        <p:spPr>
          <a:xfrm>
            <a:off x="685800" y="76200"/>
            <a:ext cx="5158819" cy="68737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Arial"/>
                <a:ea typeface="Arial"/>
                <a:cs typeface="Arial"/>
                <a:sym typeface="Arial"/>
              </a:rPr>
              <a:t>OSI Reference Model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body" idx="1"/>
          </p:nvPr>
        </p:nvSpPr>
        <p:spPr>
          <a:xfrm>
            <a:off x="4572000" y="1676400"/>
            <a:ext cx="4343400" cy="2590800"/>
          </a:xfrm>
          <a:prstGeom prst="rect">
            <a:avLst/>
          </a:prstGeom>
          <a:noFill/>
          <a:ln>
            <a:noFill/>
          </a:ln>
        </p:spPr>
        <p:txBody>
          <a:bodyPr spcFirstLastPara="1" wrap="square" lIns="0" tIns="0" rIns="0" bIns="0" anchor="t" anchorCtr="0">
            <a:normAutofit/>
          </a:bodyPr>
          <a:lstStyle/>
          <a:p>
            <a:pPr marL="609600" lvl="0" indent="-609600" algn="l" rtl="0">
              <a:lnSpc>
                <a:spcPct val="90000"/>
              </a:lnSpc>
              <a:spcBef>
                <a:spcPts val="1000"/>
              </a:spcBef>
              <a:spcAft>
                <a:spcPts val="0"/>
              </a:spcAft>
              <a:buSzPts val="1800"/>
              <a:buChar char="•"/>
            </a:pPr>
            <a:r>
              <a:rPr lang="en-US" sz="2400"/>
              <a:t>Layers 1-4 relate to communications technology.</a:t>
            </a:r>
            <a:endParaRPr/>
          </a:p>
          <a:p>
            <a:pPr marL="609600" lvl="0" indent="-609600" algn="l" rtl="0">
              <a:lnSpc>
                <a:spcPct val="90000"/>
              </a:lnSpc>
              <a:spcBef>
                <a:spcPts val="1000"/>
              </a:spcBef>
              <a:spcAft>
                <a:spcPts val="0"/>
              </a:spcAft>
              <a:buSzPts val="1800"/>
              <a:buChar char="•"/>
            </a:pPr>
            <a:r>
              <a:rPr lang="en-US" sz="2400"/>
              <a:t>Layers 5-7 relate to user applications.</a:t>
            </a:r>
            <a:endParaRPr/>
          </a:p>
        </p:txBody>
      </p:sp>
      <p:sp>
        <p:nvSpPr>
          <p:cNvPr id="124" name="Google Shape;124;p8"/>
          <p:cNvSpPr/>
          <p:nvPr/>
        </p:nvSpPr>
        <p:spPr>
          <a:xfrm>
            <a:off x="685800" y="76200"/>
            <a:ext cx="5234233" cy="8016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Arial"/>
                <a:ea typeface="Arial"/>
                <a:cs typeface="Arial"/>
                <a:sym typeface="Arial"/>
              </a:rPr>
              <a:t>7-Layer OSI Model </a:t>
            </a:r>
            <a:endParaRPr/>
          </a:p>
        </p:txBody>
      </p:sp>
      <p:sp>
        <p:nvSpPr>
          <p:cNvPr id="125" name="Google Shape;125;p8"/>
          <p:cNvSpPr/>
          <p:nvPr/>
        </p:nvSpPr>
        <p:spPr>
          <a:xfrm>
            <a:off x="920750" y="17287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 name="Google Shape;126;p8"/>
          <p:cNvSpPr/>
          <p:nvPr/>
        </p:nvSpPr>
        <p:spPr>
          <a:xfrm>
            <a:off x="1050925" y="16764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7</a:t>
            </a:r>
            <a:endParaRPr/>
          </a:p>
        </p:txBody>
      </p:sp>
      <p:sp>
        <p:nvSpPr>
          <p:cNvPr id="127" name="Google Shape;127;p8"/>
          <p:cNvSpPr/>
          <p:nvPr/>
        </p:nvSpPr>
        <p:spPr>
          <a:xfrm>
            <a:off x="920750" y="22621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 name="Google Shape;128;p8"/>
          <p:cNvSpPr/>
          <p:nvPr/>
        </p:nvSpPr>
        <p:spPr>
          <a:xfrm>
            <a:off x="1050925" y="22098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6</a:t>
            </a:r>
            <a:endParaRPr/>
          </a:p>
        </p:txBody>
      </p:sp>
      <p:sp>
        <p:nvSpPr>
          <p:cNvPr id="129" name="Google Shape;129;p8"/>
          <p:cNvSpPr/>
          <p:nvPr/>
        </p:nvSpPr>
        <p:spPr>
          <a:xfrm>
            <a:off x="920750" y="27955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 name="Google Shape;130;p8"/>
          <p:cNvSpPr/>
          <p:nvPr/>
        </p:nvSpPr>
        <p:spPr>
          <a:xfrm>
            <a:off x="1050925" y="27432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5</a:t>
            </a:r>
            <a:endParaRPr/>
          </a:p>
        </p:txBody>
      </p:sp>
      <p:sp>
        <p:nvSpPr>
          <p:cNvPr id="131" name="Google Shape;131;p8"/>
          <p:cNvSpPr/>
          <p:nvPr/>
        </p:nvSpPr>
        <p:spPr>
          <a:xfrm>
            <a:off x="920750" y="33289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1050925" y="32766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4</a:t>
            </a:r>
            <a:endParaRPr/>
          </a:p>
        </p:txBody>
      </p:sp>
      <p:sp>
        <p:nvSpPr>
          <p:cNvPr id="133" name="Google Shape;133;p8"/>
          <p:cNvSpPr/>
          <p:nvPr/>
        </p:nvSpPr>
        <p:spPr>
          <a:xfrm>
            <a:off x="920750" y="3862388"/>
            <a:ext cx="1282700" cy="292100"/>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 name="Google Shape;134;p8"/>
          <p:cNvSpPr/>
          <p:nvPr/>
        </p:nvSpPr>
        <p:spPr>
          <a:xfrm>
            <a:off x="1050925" y="38100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3</a:t>
            </a:r>
            <a:endParaRPr/>
          </a:p>
        </p:txBody>
      </p:sp>
      <p:sp>
        <p:nvSpPr>
          <p:cNvPr id="135" name="Google Shape;135;p8"/>
          <p:cNvSpPr/>
          <p:nvPr/>
        </p:nvSpPr>
        <p:spPr>
          <a:xfrm>
            <a:off x="920750" y="4395788"/>
            <a:ext cx="1282700" cy="292100"/>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1050925" y="43434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2</a:t>
            </a:r>
            <a:endParaRPr/>
          </a:p>
        </p:txBody>
      </p:sp>
      <p:sp>
        <p:nvSpPr>
          <p:cNvPr id="137" name="Google Shape;137;p8"/>
          <p:cNvSpPr/>
          <p:nvPr/>
        </p:nvSpPr>
        <p:spPr>
          <a:xfrm>
            <a:off x="920750" y="4929188"/>
            <a:ext cx="1282700" cy="292100"/>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1050925" y="48768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1</a:t>
            </a:r>
            <a:endParaRPr/>
          </a:p>
        </p:txBody>
      </p:sp>
      <p:cxnSp>
        <p:nvCxnSpPr>
          <p:cNvPr id="139" name="Google Shape;139;p8"/>
          <p:cNvCxnSpPr/>
          <p:nvPr/>
        </p:nvCxnSpPr>
        <p:spPr>
          <a:xfrm>
            <a:off x="1600200" y="2027238"/>
            <a:ext cx="0" cy="228600"/>
          </a:xfrm>
          <a:prstGeom prst="straightConnector1">
            <a:avLst/>
          </a:prstGeom>
          <a:noFill/>
          <a:ln w="12700" cap="flat" cmpd="sng">
            <a:solidFill>
              <a:schemeClr val="dk1"/>
            </a:solidFill>
            <a:prstDash val="solid"/>
            <a:round/>
            <a:headEnd type="none" w="sm" len="sm"/>
            <a:tailEnd type="none" w="sm" len="sm"/>
          </a:ln>
        </p:spPr>
      </p:cxnSp>
      <p:cxnSp>
        <p:nvCxnSpPr>
          <p:cNvPr id="140" name="Google Shape;140;p8"/>
          <p:cNvCxnSpPr/>
          <p:nvPr/>
        </p:nvCxnSpPr>
        <p:spPr>
          <a:xfrm>
            <a:off x="1600200" y="2560638"/>
            <a:ext cx="0" cy="228600"/>
          </a:xfrm>
          <a:prstGeom prst="straightConnector1">
            <a:avLst/>
          </a:prstGeom>
          <a:noFill/>
          <a:ln w="12700" cap="flat" cmpd="sng">
            <a:solidFill>
              <a:schemeClr val="dk1"/>
            </a:solidFill>
            <a:prstDash val="solid"/>
            <a:round/>
            <a:headEnd type="none" w="sm" len="sm"/>
            <a:tailEnd type="none" w="sm" len="sm"/>
          </a:ln>
        </p:spPr>
      </p:cxnSp>
      <p:cxnSp>
        <p:nvCxnSpPr>
          <p:cNvPr id="141" name="Google Shape;141;p8"/>
          <p:cNvCxnSpPr/>
          <p:nvPr/>
        </p:nvCxnSpPr>
        <p:spPr>
          <a:xfrm>
            <a:off x="1600200" y="3094038"/>
            <a:ext cx="0" cy="228600"/>
          </a:xfrm>
          <a:prstGeom prst="straightConnector1">
            <a:avLst/>
          </a:prstGeom>
          <a:noFill/>
          <a:ln w="12700" cap="flat" cmpd="sng">
            <a:solidFill>
              <a:schemeClr val="dk1"/>
            </a:solidFill>
            <a:prstDash val="solid"/>
            <a:round/>
            <a:headEnd type="none" w="sm" len="sm"/>
            <a:tailEnd type="none" w="sm" len="sm"/>
          </a:ln>
        </p:spPr>
      </p:cxnSp>
      <p:cxnSp>
        <p:nvCxnSpPr>
          <p:cNvPr id="142" name="Google Shape;142;p8"/>
          <p:cNvCxnSpPr/>
          <p:nvPr/>
        </p:nvCxnSpPr>
        <p:spPr>
          <a:xfrm>
            <a:off x="1600200" y="3627438"/>
            <a:ext cx="0" cy="228600"/>
          </a:xfrm>
          <a:prstGeom prst="straightConnector1">
            <a:avLst/>
          </a:prstGeom>
          <a:noFill/>
          <a:ln w="12700" cap="flat" cmpd="sng">
            <a:solidFill>
              <a:schemeClr val="dk1"/>
            </a:solidFill>
            <a:prstDash val="solid"/>
            <a:round/>
            <a:headEnd type="none" w="sm" len="sm"/>
            <a:tailEnd type="none" w="sm" len="sm"/>
          </a:ln>
        </p:spPr>
      </p:cxnSp>
      <p:cxnSp>
        <p:nvCxnSpPr>
          <p:cNvPr id="143" name="Google Shape;143;p8"/>
          <p:cNvCxnSpPr/>
          <p:nvPr/>
        </p:nvCxnSpPr>
        <p:spPr>
          <a:xfrm>
            <a:off x="1600200" y="4160838"/>
            <a:ext cx="0" cy="228600"/>
          </a:xfrm>
          <a:prstGeom prst="straightConnector1">
            <a:avLst/>
          </a:prstGeom>
          <a:noFill/>
          <a:ln w="12700" cap="flat" cmpd="sng">
            <a:solidFill>
              <a:schemeClr val="dk1"/>
            </a:solidFill>
            <a:prstDash val="solid"/>
            <a:round/>
            <a:headEnd type="none" w="sm" len="sm"/>
            <a:tailEnd type="none" w="sm" len="sm"/>
          </a:ln>
        </p:spPr>
      </p:cxnSp>
      <p:cxnSp>
        <p:nvCxnSpPr>
          <p:cNvPr id="144" name="Google Shape;144;p8"/>
          <p:cNvCxnSpPr/>
          <p:nvPr/>
        </p:nvCxnSpPr>
        <p:spPr>
          <a:xfrm>
            <a:off x="1600200" y="4694238"/>
            <a:ext cx="0" cy="228600"/>
          </a:xfrm>
          <a:prstGeom prst="straightConnector1">
            <a:avLst/>
          </a:prstGeom>
          <a:noFill/>
          <a:ln w="12700" cap="flat" cmpd="sng">
            <a:solidFill>
              <a:schemeClr val="dk1"/>
            </a:solidFill>
            <a:prstDash val="solid"/>
            <a:round/>
            <a:headEnd type="none" w="sm" len="sm"/>
            <a:tailEnd type="none" w="sm" len="sm"/>
          </a:ln>
        </p:spPr>
      </p:cxnSp>
      <p:sp>
        <p:nvSpPr>
          <p:cNvPr id="145" name="Google Shape;145;p8"/>
          <p:cNvSpPr/>
          <p:nvPr/>
        </p:nvSpPr>
        <p:spPr>
          <a:xfrm>
            <a:off x="2346325" y="1676400"/>
            <a:ext cx="2038350"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Application Layer</a:t>
            </a:r>
            <a:endParaRPr/>
          </a:p>
        </p:txBody>
      </p:sp>
      <p:sp>
        <p:nvSpPr>
          <p:cNvPr id="146" name="Google Shape;146;p8"/>
          <p:cNvSpPr/>
          <p:nvPr/>
        </p:nvSpPr>
        <p:spPr>
          <a:xfrm>
            <a:off x="2346325" y="2209800"/>
            <a:ext cx="2092325"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Presentation Layer</a:t>
            </a:r>
            <a:endParaRPr/>
          </a:p>
        </p:txBody>
      </p:sp>
      <p:sp>
        <p:nvSpPr>
          <p:cNvPr id="147" name="Google Shape;147;p8"/>
          <p:cNvSpPr/>
          <p:nvPr/>
        </p:nvSpPr>
        <p:spPr>
          <a:xfrm>
            <a:off x="2346325" y="2743200"/>
            <a:ext cx="1616075"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Session Layer</a:t>
            </a:r>
            <a:endParaRPr/>
          </a:p>
        </p:txBody>
      </p:sp>
      <p:sp>
        <p:nvSpPr>
          <p:cNvPr id="148" name="Google Shape;148;p8"/>
          <p:cNvSpPr/>
          <p:nvPr/>
        </p:nvSpPr>
        <p:spPr>
          <a:xfrm>
            <a:off x="2346325" y="3276600"/>
            <a:ext cx="1827213"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Transport Layer</a:t>
            </a:r>
            <a:endParaRPr/>
          </a:p>
        </p:txBody>
      </p:sp>
      <p:sp>
        <p:nvSpPr>
          <p:cNvPr id="149" name="Google Shape;149;p8"/>
          <p:cNvSpPr/>
          <p:nvPr/>
        </p:nvSpPr>
        <p:spPr>
          <a:xfrm>
            <a:off x="2346325" y="3810000"/>
            <a:ext cx="1728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Network Layer</a:t>
            </a:r>
            <a:endParaRPr/>
          </a:p>
        </p:txBody>
      </p:sp>
      <p:sp>
        <p:nvSpPr>
          <p:cNvPr id="150" name="Google Shape;150;p8"/>
          <p:cNvSpPr/>
          <p:nvPr/>
        </p:nvSpPr>
        <p:spPr>
          <a:xfrm>
            <a:off x="2346325" y="4343400"/>
            <a:ext cx="186213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Data Link Layer</a:t>
            </a:r>
            <a:endParaRPr/>
          </a:p>
        </p:txBody>
      </p:sp>
      <p:sp>
        <p:nvSpPr>
          <p:cNvPr id="151" name="Google Shape;151;p8"/>
          <p:cNvSpPr/>
          <p:nvPr/>
        </p:nvSpPr>
        <p:spPr>
          <a:xfrm>
            <a:off x="2346325" y="4876800"/>
            <a:ext cx="1700213"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Physical Layer</a:t>
            </a:r>
            <a:endParaRPr/>
          </a:p>
        </p:txBody>
      </p:sp>
      <p:cxnSp>
        <p:nvCxnSpPr>
          <p:cNvPr id="152" name="Google Shape;152;p8"/>
          <p:cNvCxnSpPr/>
          <p:nvPr/>
        </p:nvCxnSpPr>
        <p:spPr>
          <a:xfrm>
            <a:off x="609600" y="3779838"/>
            <a:ext cx="0" cy="1524000"/>
          </a:xfrm>
          <a:prstGeom prst="straightConnector1">
            <a:avLst/>
          </a:prstGeom>
          <a:noFill/>
          <a:ln w="12700" cap="flat" cmpd="sng">
            <a:solidFill>
              <a:schemeClr val="dk1"/>
            </a:solidFill>
            <a:prstDash val="dash"/>
            <a:round/>
            <a:headEnd type="none" w="sm" len="sm"/>
            <a:tailEnd type="none" w="sm" len="sm"/>
          </a:ln>
        </p:spPr>
      </p:cxnSp>
      <p:cxnSp>
        <p:nvCxnSpPr>
          <p:cNvPr id="153" name="Google Shape;153;p8"/>
          <p:cNvCxnSpPr/>
          <p:nvPr/>
        </p:nvCxnSpPr>
        <p:spPr>
          <a:xfrm>
            <a:off x="4267200" y="3779838"/>
            <a:ext cx="0" cy="1524000"/>
          </a:xfrm>
          <a:prstGeom prst="straightConnector1">
            <a:avLst/>
          </a:prstGeom>
          <a:noFill/>
          <a:ln w="12700" cap="flat" cmpd="sng">
            <a:solidFill>
              <a:schemeClr val="dk1"/>
            </a:solidFill>
            <a:prstDash val="dot"/>
            <a:round/>
            <a:headEnd type="none" w="sm" len="sm"/>
            <a:tailEnd type="none" w="sm" len="sm"/>
          </a:ln>
        </p:spPr>
      </p:cxnSp>
      <p:cxnSp>
        <p:nvCxnSpPr>
          <p:cNvPr id="154" name="Google Shape;154;p8"/>
          <p:cNvCxnSpPr/>
          <p:nvPr/>
        </p:nvCxnSpPr>
        <p:spPr>
          <a:xfrm rot="10800000">
            <a:off x="609600" y="3779838"/>
            <a:ext cx="3657600" cy="0"/>
          </a:xfrm>
          <a:prstGeom prst="straightConnector1">
            <a:avLst/>
          </a:prstGeom>
          <a:noFill/>
          <a:ln w="12700" cap="flat" cmpd="sng">
            <a:solidFill>
              <a:schemeClr val="dk1"/>
            </a:solidFill>
            <a:prstDash val="dash"/>
            <a:round/>
            <a:headEnd type="none" w="sm" len="sm"/>
            <a:tailEnd type="none" w="sm" len="sm"/>
          </a:ln>
        </p:spPr>
      </p:cxnSp>
      <p:cxnSp>
        <p:nvCxnSpPr>
          <p:cNvPr id="155" name="Google Shape;155;p8"/>
          <p:cNvCxnSpPr/>
          <p:nvPr/>
        </p:nvCxnSpPr>
        <p:spPr>
          <a:xfrm rot="10800000">
            <a:off x="609600" y="5303838"/>
            <a:ext cx="3657600" cy="0"/>
          </a:xfrm>
          <a:prstGeom prst="straightConnector1">
            <a:avLst/>
          </a:prstGeom>
          <a:noFill/>
          <a:ln w="12700" cap="flat" cmpd="sng">
            <a:solidFill>
              <a:schemeClr val="dk1"/>
            </a:solidFill>
            <a:prstDash val="dash"/>
            <a:round/>
            <a:headEnd type="none" w="sm" len="sm"/>
            <a:tailEnd type="none" w="sm" len="sm"/>
          </a:ln>
        </p:spPr>
      </p:cxnSp>
      <p:sp>
        <p:nvSpPr>
          <p:cNvPr id="156" name="Google Shape;156;p8"/>
          <p:cNvSpPr/>
          <p:nvPr/>
        </p:nvSpPr>
        <p:spPr>
          <a:xfrm>
            <a:off x="4267200" y="5791200"/>
            <a:ext cx="4494213"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Communications subnet boundary</a:t>
            </a:r>
            <a:endParaRPr/>
          </a:p>
        </p:txBody>
      </p:sp>
      <p:sp>
        <p:nvSpPr>
          <p:cNvPr id="157" name="Google Shape;157;p8"/>
          <p:cNvSpPr/>
          <p:nvPr/>
        </p:nvSpPr>
        <p:spPr>
          <a:xfrm>
            <a:off x="4267200" y="4800600"/>
            <a:ext cx="762000" cy="990600"/>
          </a:xfrm>
          <a:custGeom>
            <a:avLst/>
            <a:gdLst/>
            <a:ahLst/>
            <a:cxnLst/>
            <a:rect l="l" t="t" r="r" b="b"/>
            <a:pathLst>
              <a:path w="1440" h="1152" extrusionOk="0">
                <a:moveTo>
                  <a:pt x="0" y="0"/>
                </a:moveTo>
                <a:cubicBezTo>
                  <a:pt x="292" y="216"/>
                  <a:pt x="584" y="432"/>
                  <a:pt x="720" y="576"/>
                </a:cubicBezTo>
                <a:cubicBezTo>
                  <a:pt x="856" y="720"/>
                  <a:pt x="720" y="776"/>
                  <a:pt x="816" y="864"/>
                </a:cubicBezTo>
                <a:cubicBezTo>
                  <a:pt x="912" y="952"/>
                  <a:pt x="1192" y="1056"/>
                  <a:pt x="1296" y="1104"/>
                </a:cubicBezTo>
                <a:cubicBezTo>
                  <a:pt x="1400" y="1152"/>
                  <a:pt x="1420" y="1152"/>
                  <a:pt x="1440" y="1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a:t>     Reference model (OSI)</a:t>
            </a:r>
            <a:endParaRPr/>
          </a:p>
        </p:txBody>
      </p:sp>
      <p:sp>
        <p:nvSpPr>
          <p:cNvPr id="163" name="Google Shape;163;p3"/>
          <p:cNvSpPr txBox="1">
            <a:spLocks noGrp="1"/>
          </p:cNvSpPr>
          <p:nvPr>
            <p:ph type="body" idx="1"/>
          </p:nvPr>
        </p:nvSpPr>
        <p:spPr>
          <a:xfrm>
            <a:off x="209320" y="1589456"/>
            <a:ext cx="8443361" cy="3513885"/>
          </a:xfrm>
          <a:prstGeom prst="rect">
            <a:avLst/>
          </a:prstGeom>
          <a:noFill/>
          <a:ln>
            <a:noFill/>
          </a:ln>
        </p:spPr>
        <p:txBody>
          <a:bodyPr spcFirstLastPara="1" wrap="square" lIns="0" tIns="0" rIns="0" bIns="79350" anchor="ctr" anchorCtr="0">
            <a:spAutoFit/>
          </a:bodyPr>
          <a:lstStyle/>
          <a:p>
            <a:pPr marL="457200" lvl="0" indent="-342900" algn="just" rtl="0">
              <a:lnSpc>
                <a:spcPct val="90000"/>
              </a:lnSpc>
              <a:spcBef>
                <a:spcPts val="0"/>
              </a:spcBef>
              <a:spcAft>
                <a:spcPts val="0"/>
              </a:spcAft>
              <a:buSzPts val="1800"/>
              <a:buChar char="•"/>
            </a:pPr>
            <a:r>
              <a:rPr lang="en-US" sz="2000" i="1">
                <a:solidFill>
                  <a:srgbClr val="000000"/>
                </a:solidFill>
                <a:latin typeface="Times New Roman"/>
                <a:ea typeface="Times New Roman"/>
                <a:cs typeface="Times New Roman"/>
                <a:sym typeface="Times New Roman"/>
              </a:rPr>
              <a:t>OSI: Open System Interconnect</a:t>
            </a:r>
            <a:endParaRPr/>
          </a:p>
          <a:p>
            <a:pPr marL="457200" lvl="0" indent="-228600" algn="just" rtl="0">
              <a:lnSpc>
                <a:spcPct val="90000"/>
              </a:lnSpc>
              <a:spcBef>
                <a:spcPts val="0"/>
              </a:spcBef>
              <a:spcAft>
                <a:spcPts val="0"/>
              </a:spcAft>
              <a:buSzPts val="1800"/>
              <a:buNone/>
            </a:pPr>
            <a:endParaRPr sz="2000" i="1">
              <a:solidFill>
                <a:srgbClr val="000000"/>
              </a:solidFill>
              <a:latin typeface="Times New Roman"/>
              <a:ea typeface="Times New Roman"/>
              <a:cs typeface="Times New Roman"/>
              <a:sym typeface="Times New Roman"/>
            </a:endParaRPr>
          </a:p>
          <a:p>
            <a:pPr marL="457200" lvl="0" indent="-342900" algn="just" rtl="0">
              <a:lnSpc>
                <a:spcPct val="90000"/>
              </a:lnSpc>
              <a:spcBef>
                <a:spcPts val="0"/>
              </a:spcBef>
              <a:spcAft>
                <a:spcPts val="0"/>
              </a:spcAft>
              <a:buSzPts val="1800"/>
              <a:buChar char="•"/>
            </a:pPr>
            <a:r>
              <a:rPr lang="en-US" sz="2000" i="1">
                <a:solidFill>
                  <a:srgbClr val="000000"/>
                </a:solidFill>
                <a:latin typeface="Times New Roman"/>
                <a:ea typeface="Times New Roman"/>
                <a:cs typeface="Times New Roman"/>
                <a:sym typeface="Times New Roman"/>
              </a:rPr>
              <a:t>Established in 1947, the International Standards Organization (</a:t>
            </a:r>
            <a:r>
              <a:rPr lang="en-US" sz="2000" i="1">
                <a:solidFill>
                  <a:srgbClr val="0563C1"/>
                </a:solidFill>
                <a:latin typeface="Times New Roman"/>
                <a:ea typeface="Times New Roman"/>
                <a:cs typeface="Times New Roman"/>
                <a:sym typeface="Times New Roman"/>
              </a:rPr>
              <a:t>ISO</a:t>
            </a:r>
            <a:r>
              <a:rPr lang="en-US" sz="2000" i="1">
                <a:solidFill>
                  <a:srgbClr val="000000"/>
                </a:solidFill>
                <a:latin typeface="Times New Roman"/>
                <a:ea typeface="Times New Roman"/>
                <a:cs typeface="Times New Roman"/>
                <a:sym typeface="Times New Roman"/>
              </a:rPr>
              <a:t>) is a multinational body dedicated to worldwide agreement on international standards. An ISO standard that covers all aspects of network communications is the Open Systems Interconnection (</a:t>
            </a:r>
            <a:r>
              <a:rPr lang="en-US" sz="2000" i="1">
                <a:solidFill>
                  <a:srgbClr val="0563C1"/>
                </a:solidFill>
                <a:latin typeface="Times New Roman"/>
                <a:ea typeface="Times New Roman"/>
                <a:cs typeface="Times New Roman"/>
                <a:sym typeface="Times New Roman"/>
              </a:rPr>
              <a:t>OSI</a:t>
            </a:r>
            <a:r>
              <a:rPr lang="en-US" sz="2000" i="1">
                <a:solidFill>
                  <a:srgbClr val="000000"/>
                </a:solidFill>
                <a:latin typeface="Times New Roman"/>
                <a:ea typeface="Times New Roman"/>
                <a:cs typeface="Times New Roman"/>
                <a:sym typeface="Times New Roman"/>
              </a:rPr>
              <a:t>) model. It was first introduced in the late 1970s. </a:t>
            </a:r>
            <a:endParaRPr sz="2000">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Char char="•"/>
            </a:pPr>
            <a:br>
              <a:rPr lang="en-US" sz="2400">
                <a:latin typeface="Times New Roman"/>
                <a:ea typeface="Times New Roman"/>
                <a:cs typeface="Times New Roman"/>
                <a:sym typeface="Times New Roman"/>
              </a:rPr>
            </a:br>
            <a:br>
              <a:rPr lang="en-US" sz="2400" b="0" i="0" u="none" strike="noStrike" cap="none">
                <a:solidFill>
                  <a:schemeClr val="dk1"/>
                </a:solidFill>
                <a:latin typeface="Times New Roman"/>
                <a:ea typeface="Times New Roman"/>
                <a:cs typeface="Times New Roman"/>
                <a:sym typeface="Times New Roman"/>
              </a:rPr>
            </a:b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Arial"/>
              <a:buNone/>
            </a:pPr>
            <a:endParaRPr sz="2400" b="0" i="0" u="none" strike="noStrike" cap="none">
              <a:solidFill>
                <a:schemeClr val="dk1"/>
              </a:solidFill>
              <a:latin typeface="Times New Roman"/>
              <a:ea typeface="Times New Roman"/>
              <a:cs typeface="Times New Roman"/>
              <a:sym typeface="Times New Roman"/>
            </a:endParaRPr>
          </a:p>
        </p:txBody>
      </p:sp>
      <p:pic>
        <p:nvPicPr>
          <p:cNvPr id="164" name="Google Shape;164;p3"/>
          <p:cNvPicPr preferRelativeResize="0"/>
          <p:nvPr/>
        </p:nvPicPr>
        <p:blipFill rotWithShape="1">
          <a:blip r:embed="rId3">
            <a:alphaModFix/>
          </a:blip>
          <a:srcRect/>
          <a:stretch/>
        </p:blipFill>
        <p:spPr>
          <a:xfrm>
            <a:off x="799661" y="4569768"/>
            <a:ext cx="7544677" cy="21609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Layers of OSI model</a:t>
            </a:r>
            <a:endParaRPr/>
          </a:p>
        </p:txBody>
      </p:sp>
      <p:sp>
        <p:nvSpPr>
          <p:cNvPr id="170" name="Google Shape;170;p4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pic>
        <p:nvPicPr>
          <p:cNvPr id="171" name="Google Shape;171;p42"/>
          <p:cNvPicPr preferRelativeResize="0"/>
          <p:nvPr/>
        </p:nvPicPr>
        <p:blipFill rotWithShape="1">
          <a:blip r:embed="rId3">
            <a:alphaModFix/>
          </a:blip>
          <a:srcRect/>
          <a:stretch/>
        </p:blipFill>
        <p:spPr>
          <a:xfrm>
            <a:off x="289401" y="1604520"/>
            <a:ext cx="8564838" cy="46337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 y="-228600"/>
            <a:ext cx="6209731"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a:t>      </a:t>
            </a:r>
            <a:br>
              <a:rPr lang="en-US"/>
            </a:br>
            <a:r>
              <a:rPr lang="en-US"/>
              <a:t>    Interaction between layers in OSI model</a:t>
            </a:r>
            <a:endParaRPr/>
          </a:p>
        </p:txBody>
      </p:sp>
      <p:pic>
        <p:nvPicPr>
          <p:cNvPr id="177" name="Google Shape;177;p5"/>
          <p:cNvPicPr preferRelativeResize="0"/>
          <p:nvPr/>
        </p:nvPicPr>
        <p:blipFill rotWithShape="1">
          <a:blip r:embed="rId3">
            <a:alphaModFix/>
          </a:blip>
          <a:srcRect/>
          <a:stretch/>
        </p:blipFill>
        <p:spPr>
          <a:xfrm>
            <a:off x="480767" y="1098720"/>
            <a:ext cx="8144759" cy="525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1" y="0"/>
            <a:ext cx="5800299"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b="1"/>
              <a:t>     </a:t>
            </a:r>
            <a:r>
              <a:rPr lang="en-US"/>
              <a:t>An exchange using the OSI model</a:t>
            </a:r>
            <a:endParaRPr/>
          </a:p>
        </p:txBody>
      </p:sp>
      <p:pic>
        <p:nvPicPr>
          <p:cNvPr id="183" name="Google Shape;183;p6"/>
          <p:cNvPicPr preferRelativeResize="0"/>
          <p:nvPr/>
        </p:nvPicPr>
        <p:blipFill rotWithShape="1">
          <a:blip r:embed="rId3">
            <a:alphaModFix/>
          </a:blip>
          <a:srcRect/>
          <a:stretch/>
        </p:blipFill>
        <p:spPr>
          <a:xfrm>
            <a:off x="906259" y="1224103"/>
            <a:ext cx="7523116" cy="482235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2781</Words>
  <Application>Microsoft Office PowerPoint</Application>
  <PresentationFormat>On-screen Show (4:3)</PresentationFormat>
  <Paragraphs>189</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Times New Roman</vt:lpstr>
      <vt:lpstr>Calibri</vt:lpstr>
      <vt:lpstr>Noto Sans Symbols</vt:lpstr>
      <vt:lpstr>Arial</vt:lpstr>
      <vt:lpstr>Office Theme</vt:lpstr>
      <vt:lpstr>PowerPoint Presentation</vt:lpstr>
      <vt:lpstr>PowerPoint Presentation</vt:lpstr>
      <vt:lpstr>PowerPoint Presentation</vt:lpstr>
      <vt:lpstr>PowerPoint Presentation</vt:lpstr>
      <vt:lpstr>PowerPoint Presentation</vt:lpstr>
      <vt:lpstr>     Reference model (OSI)</vt:lpstr>
      <vt:lpstr>       Layers of OSI model</vt:lpstr>
      <vt:lpstr>           Interaction between layers in OSI model</vt:lpstr>
      <vt:lpstr>     An exchange using the OSI model</vt:lpstr>
      <vt:lpstr>      Layers in the OSI model</vt:lpstr>
      <vt:lpstr>      1. Physical Layer</vt:lpstr>
      <vt:lpstr>      2. Data link layer</vt:lpstr>
      <vt:lpstr>      3. Network layer</vt:lpstr>
      <vt:lpstr>       Source to destination delivery</vt:lpstr>
      <vt:lpstr>PowerPoint Presentation</vt:lpstr>
      <vt:lpstr>       Transport layer</vt:lpstr>
      <vt:lpstr>Identify Service</vt:lpstr>
      <vt:lpstr>Segmentation</vt:lpstr>
      <vt:lpstr>Sequence &amp; Reassembling</vt:lpstr>
      <vt:lpstr>PowerPoint Presentation</vt:lpstr>
      <vt:lpstr>       Session layer</vt:lpstr>
      <vt:lpstr>       6. Presentation layer</vt:lpstr>
      <vt:lpstr>       7. Application layer</vt:lpstr>
      <vt:lpstr>       Summary of layers</vt:lpstr>
      <vt:lpstr>       Protocol supported at various layers</vt:lpstr>
      <vt:lpstr>       Protocols at Application layer</vt:lpstr>
      <vt:lpstr>       Protocols at Application layer</vt:lpstr>
      <vt:lpstr>       Continued….</vt:lpstr>
      <vt:lpstr>       Continued…</vt:lpstr>
      <vt:lpstr>       Presentation layer protocols</vt:lpstr>
      <vt:lpstr>       Session layer protocols</vt:lpstr>
      <vt:lpstr>       Transport layer protocol</vt:lpstr>
      <vt:lpstr>       Internet protocol</vt:lpstr>
      <vt:lpstr>       Data link layer</vt:lpstr>
      <vt:lpstr>       Physical layer</vt:lpstr>
      <vt:lpstr>       PDU (Protocol Data Unit)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Moksh Goyal</cp:lastModifiedBy>
  <cp:revision>5</cp:revision>
  <dcterms:created xsi:type="dcterms:W3CDTF">2010-04-09T07:36:15Z</dcterms:created>
  <dcterms:modified xsi:type="dcterms:W3CDTF">2023-07-21T13:41:49Z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