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611" r:id="rId3"/>
    <p:sldId id="257" r:id="rId4"/>
    <p:sldId id="534" r:id="rId5"/>
    <p:sldId id="535" r:id="rId6"/>
    <p:sldId id="836" r:id="rId7"/>
    <p:sldId id="552" r:id="rId8"/>
    <p:sldId id="558" r:id="rId9"/>
    <p:sldId id="596" r:id="rId10"/>
    <p:sldId id="559" r:id="rId11"/>
    <p:sldId id="607" r:id="rId12"/>
    <p:sldId id="855" r:id="rId13"/>
    <p:sldId id="565" r:id="rId14"/>
    <p:sldId id="610" r:id="rId15"/>
    <p:sldId id="856" r:id="rId16"/>
    <p:sldId id="577" r:id="rId17"/>
    <p:sldId id="578" r:id="rId18"/>
    <p:sldId id="579" r:id="rId19"/>
    <p:sldId id="580" r:id="rId20"/>
    <p:sldId id="858" r:id="rId21"/>
    <p:sldId id="860" r:id="rId22"/>
    <p:sldId id="502" r:id="rId23"/>
    <p:sldId id="487" r:id="rId24"/>
    <p:sldId id="497" r:id="rId25"/>
    <p:sldId id="504" r:id="rId26"/>
    <p:sldId id="522" r:id="rId27"/>
    <p:sldId id="523" r:id="rId28"/>
    <p:sldId id="507" r:id="rId29"/>
    <p:sldId id="508" r:id="rId30"/>
    <p:sldId id="509" r:id="rId31"/>
    <p:sldId id="510" r:id="rId32"/>
    <p:sldId id="511" r:id="rId33"/>
    <p:sldId id="512" r:id="rId34"/>
    <p:sldId id="499" r:id="rId35"/>
    <p:sldId id="500" r:id="rId36"/>
    <p:sldId id="482" r:id="rId37"/>
    <p:sldId id="485" r:id="rId38"/>
    <p:sldId id="483" r:id="rId39"/>
    <p:sldId id="484" r:id="rId40"/>
    <p:sldId id="859" r:id="rId41"/>
    <p:sldId id="583" r:id="rId42"/>
    <p:sldId id="584" r:id="rId43"/>
    <p:sldId id="585" r:id="rId44"/>
    <p:sldId id="586" r:id="rId45"/>
    <p:sldId id="587" r:id="rId46"/>
  </p:sldIdLst>
  <p:sldSz cx="9144000" cy="6858000" type="screen4x3"/>
  <p:notesSz cx="7559675" cy="10691813"/>
  <p:embeddedFontLst>
    <p:embeddedFont>
      <p:font typeface="Baskerville Old Face" panose="02020602080505020303" pitchFamily="18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Tahoma" panose="020B0604030504040204" pitchFamily="34" charset="0"/>
      <p:regular r:id="rId54"/>
      <p:bold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B55A88-87D3-5CC7-44B4-EC606D039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A5C38-606B-62EA-805A-9256ACDBA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94C0-388A-4212-875B-51CEAF5B167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1E31-14DA-277D-55F0-A008B38581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555BE-4B84-93D5-3B1B-F1D39FD4CE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2D31-6A42-490E-92D0-21F97B7BB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14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>
            <a:extLst>
              <a:ext uri="{FF2B5EF4-FFF2-40B4-BE49-F238E27FC236}">
                <a16:creationId xmlns:a16="http://schemas.microsoft.com/office/drawing/2014/main" id="{B4E06ED0-89BC-0DC1-5CB1-FB30F1752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1FC6E3C0-609A-8258-A820-85B454A0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7" y="943257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Protocols: OSPF, EIGRP, Introduction to BGP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34-35 (Theory)</a:t>
            </a:r>
          </a:p>
          <a:p>
            <a:pPr algn="ctr">
              <a:spcBef>
                <a:spcPts val="400"/>
              </a:spcBef>
              <a:buSzPts val="2000"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015AC-08F6-8AFD-E7CE-0D5217DBCD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05858" name="Text Box 2">
            <a:extLst>
              <a:ext uri="{FF2B5EF4-FFF2-40B4-BE49-F238E27FC236}">
                <a16:creationId xmlns:a16="http://schemas.microsoft.com/office/drawing/2014/main" id="{E24EB050-D87C-2D7A-F959-74C1A6DD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OSPF common header</a:t>
            </a:r>
          </a:p>
        </p:txBody>
      </p:sp>
      <p:pic>
        <p:nvPicPr>
          <p:cNvPr id="505866" name="Picture 10">
            <a:extLst>
              <a:ext uri="{FF2B5EF4-FFF2-40B4-BE49-F238E27FC236}">
                <a16:creationId xmlns:a16="http://schemas.microsoft.com/office/drawing/2014/main" id="{DB810C84-0C2B-C9C7-A47D-C45383E2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820863"/>
            <a:ext cx="8013700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A66D4-F720-3CF3-BF51-4396C384AD37}"/>
              </a:ext>
            </a:extLst>
          </p:cNvPr>
          <p:cNvSpPr txBox="1"/>
          <p:nvPr/>
        </p:nvSpPr>
        <p:spPr>
          <a:xfrm>
            <a:off x="2286000" y="53318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5 OSPF common header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A7176-39EB-6813-100A-4188F03D2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946E33B7-B4BB-34D9-0B52-67B74FBC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903504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Times New Roman" panose="02020603050405020304" pitchFamily="18" charset="0"/>
              </a:rPr>
              <a:t>Give the router link LSA sent by router 10.24.7.9 in Figure.</a:t>
            </a: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91867D7C-031E-C36E-D0D8-C74F524A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0366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Example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BFDFBD0-4288-A0D4-8316-066641C0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" y="1834022"/>
            <a:ext cx="8520338" cy="464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B0DCB-415B-0A6F-D545-3C82471BB28E}"/>
              </a:ext>
            </a:extLst>
          </p:cNvPr>
          <p:cNvSpPr txBox="1"/>
          <p:nvPr/>
        </p:nvSpPr>
        <p:spPr>
          <a:xfrm>
            <a:off x="2182813" y="63930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6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A7176-39EB-6813-100A-4188F03D2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55013" name="Rectangle 5">
            <a:extLst>
              <a:ext uri="{FF2B5EF4-FFF2-40B4-BE49-F238E27FC236}">
                <a16:creationId xmlns:a16="http://schemas.microsoft.com/office/drawing/2014/main" id="{B2CB62F1-81D5-0CC0-552A-0B271E26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19200"/>
            <a:ext cx="8153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800" i="1" dirty="0">
                <a:latin typeface="Times New Roman" panose="02020603050405020304" pitchFamily="18" charset="0"/>
              </a:rPr>
            </a:br>
            <a:r>
              <a:rPr lang="en-US" altLang="en-US" sz="2800" i="1" dirty="0">
                <a:latin typeface="Times New Roman" panose="02020603050405020304" pitchFamily="18" charset="0"/>
              </a:rPr>
              <a:t>This router has three links: two of type 1 (point-to-point) and one of type 3 (stub network). Figure 14.32 shows the router link LSA.</a:t>
            </a:r>
          </a:p>
        </p:txBody>
      </p:sp>
    </p:spTree>
    <p:extLst>
      <p:ext uri="{BB962C8B-B14F-4D97-AF65-F5344CB8AC3E}">
        <p14:creationId xmlns:p14="http://schemas.microsoft.com/office/powerpoint/2010/main" val="19284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72F3A-4101-07C2-7515-EEDFC70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12002" name="Text Box 2">
            <a:extLst>
              <a:ext uri="{FF2B5EF4-FFF2-40B4-BE49-F238E27FC236}">
                <a16:creationId xmlns:a16="http://schemas.microsoft.com/office/drawing/2014/main" id="{85F9D7D7-7846-05A3-03B6-4B3E183C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Solution to Example</a:t>
            </a:r>
          </a:p>
        </p:txBody>
      </p:sp>
      <p:pic>
        <p:nvPicPr>
          <p:cNvPr id="512010" name="Picture 10">
            <a:extLst>
              <a:ext uri="{FF2B5EF4-FFF2-40B4-BE49-F238E27FC236}">
                <a16:creationId xmlns:a16="http://schemas.microsoft.com/office/drawing/2014/main" id="{C3058766-5558-1C9B-FBAA-638F1AC2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46150"/>
            <a:ext cx="54483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C07B4-C448-0135-3ACB-FE81A843E7FF}"/>
              </a:ext>
            </a:extLst>
          </p:cNvPr>
          <p:cNvSpPr txBox="1"/>
          <p:nvPr/>
        </p:nvSpPr>
        <p:spPr>
          <a:xfrm>
            <a:off x="2286000" y="59293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7 Solution to Example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86946-D5B3-42C3-6DB2-8F013BF67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FE6BB8D3-AA47-9817-2443-6E2C3032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In Figure, which router(s) sends out the network link LSAs?</a:t>
            </a:r>
          </a:p>
        </p:txBody>
      </p:sp>
      <p:sp>
        <p:nvSpPr>
          <p:cNvPr id="558083" name="Text Box 3">
            <a:extLst>
              <a:ext uri="{FF2B5EF4-FFF2-40B4-BE49-F238E27FC236}">
                <a16:creationId xmlns:a16="http://schemas.microsoft.com/office/drawing/2014/main" id="{90D0086C-7AB8-1792-4C45-160F4467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Example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D347B65-1A13-C481-4CC4-C54131C3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" y="2514600"/>
            <a:ext cx="63420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1B5EE-C645-3D4A-EFEC-8375C947934D}"/>
              </a:ext>
            </a:extLst>
          </p:cNvPr>
          <p:cNvSpPr txBox="1"/>
          <p:nvPr/>
        </p:nvSpPr>
        <p:spPr>
          <a:xfrm>
            <a:off x="2286000" y="624363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8 Example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86946-D5B3-42C3-6DB2-8F013BF67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AE793FE7-88A1-D66D-2BB3-2EF4A09D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739900"/>
            <a:ext cx="8153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All three network must advertise network links: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Advertisement for N1 is done by R1 because it is the 	only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       attached router and therefore the designated router.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 dirty="0">
                <a:latin typeface="Times New Roman" panose="02020603050405020304" pitchFamily="18" charset="0"/>
              </a:rPr>
              <a:t> Advertisement for N2 can be done by either R1, R2, or R3,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      depending on which one is chosen as the designated router.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 dirty="0">
                <a:latin typeface="Times New Roman" panose="02020603050405020304" pitchFamily="18" charset="0"/>
              </a:rPr>
              <a:t> Advertisement for N3 is done by R3 because it is the only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       attached router and therefore the designated router.</a:t>
            </a:r>
          </a:p>
        </p:txBody>
      </p:sp>
    </p:spTree>
    <p:extLst>
      <p:ext uri="{BB962C8B-B14F-4D97-AF65-F5344CB8AC3E}">
        <p14:creationId xmlns:p14="http://schemas.microsoft.com/office/powerpoint/2010/main" val="140569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FA3FC-64AD-5055-039C-26C64499B4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24290" name="Text Box 2">
            <a:extLst>
              <a:ext uri="{FF2B5EF4-FFF2-40B4-BE49-F238E27FC236}">
                <a16:creationId xmlns:a16="http://schemas.microsoft.com/office/drawing/2014/main" id="{1C32CEBA-6918-8E15-1118-D9F011BB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Hello packet</a:t>
            </a:r>
          </a:p>
        </p:txBody>
      </p:sp>
      <p:pic>
        <p:nvPicPr>
          <p:cNvPr id="524298" name="Picture 10">
            <a:extLst>
              <a:ext uri="{FF2B5EF4-FFF2-40B4-BE49-F238E27FC236}">
                <a16:creationId xmlns:a16="http://schemas.microsoft.com/office/drawing/2014/main" id="{C062AEB3-1844-307C-E7BF-9D5DD375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3250"/>
            <a:ext cx="781526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7EFF-C6E7-08CE-8F97-AA0A459D93D5}"/>
              </a:ext>
            </a:extLst>
          </p:cNvPr>
          <p:cNvSpPr txBox="1"/>
          <p:nvPr/>
        </p:nvSpPr>
        <p:spPr>
          <a:xfrm>
            <a:off x="2200275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9 Hello packet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BA612-3A16-3ECA-A4DE-6C3C0DFA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25314" name="Text Box 2">
            <a:extLst>
              <a:ext uri="{FF2B5EF4-FFF2-40B4-BE49-F238E27FC236}">
                <a16:creationId xmlns:a16="http://schemas.microsoft.com/office/drawing/2014/main" id="{59EA2092-3CBF-DBF9-572A-FA325C84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Database description packet</a:t>
            </a:r>
          </a:p>
        </p:txBody>
      </p:sp>
      <p:pic>
        <p:nvPicPr>
          <p:cNvPr id="525322" name="Picture 10">
            <a:extLst>
              <a:ext uri="{FF2B5EF4-FFF2-40B4-BE49-F238E27FC236}">
                <a16:creationId xmlns:a16="http://schemas.microsoft.com/office/drawing/2014/main" id="{214625E8-45E1-8B6A-F2AA-81FB9D20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371725"/>
            <a:ext cx="7815262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0A312-9AF5-32C9-4B23-A84B6B6F2522}"/>
              </a:ext>
            </a:extLst>
          </p:cNvPr>
          <p:cNvSpPr txBox="1"/>
          <p:nvPr/>
        </p:nvSpPr>
        <p:spPr>
          <a:xfrm>
            <a:off x="2286000" y="58635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latin typeface="Times New Roman"/>
                <a:cs typeface="Times New Roman"/>
              </a:rPr>
              <a:t>Fig. 10 Database description packet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0BCB4-2E9E-9D5B-DF91-E472193CE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26338" name="Text Box 2">
            <a:extLst>
              <a:ext uri="{FF2B5EF4-FFF2-40B4-BE49-F238E27FC236}">
                <a16:creationId xmlns:a16="http://schemas.microsoft.com/office/drawing/2014/main" id="{5FCFA71F-1059-0E2A-F6EF-5E48B150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Link state request packet</a:t>
            </a:r>
          </a:p>
        </p:txBody>
      </p:sp>
      <p:pic>
        <p:nvPicPr>
          <p:cNvPr id="526346" name="Picture 10">
            <a:extLst>
              <a:ext uri="{FF2B5EF4-FFF2-40B4-BE49-F238E27FC236}">
                <a16:creationId xmlns:a16="http://schemas.microsoft.com/office/drawing/2014/main" id="{04214B5E-7735-0E3D-D5C2-69082E31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81263"/>
            <a:ext cx="783431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0B8FB-1CB8-BB2E-6CFC-D3CECCA64463}"/>
              </a:ext>
            </a:extLst>
          </p:cNvPr>
          <p:cNvSpPr txBox="1"/>
          <p:nvPr/>
        </p:nvSpPr>
        <p:spPr>
          <a:xfrm>
            <a:off x="2286000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11 Link state request packet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0305B-986A-48C5-00D9-8E00EB18B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B32C7CC-3906-CB3F-494C-8ED10EB1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35" y="90488"/>
            <a:ext cx="60244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Link state acknowledgment packet</a:t>
            </a:r>
          </a:p>
        </p:txBody>
      </p:sp>
      <p:pic>
        <p:nvPicPr>
          <p:cNvPr id="527370" name="Picture 10">
            <a:extLst>
              <a:ext uri="{FF2B5EF4-FFF2-40B4-BE49-F238E27FC236}">
                <a16:creationId xmlns:a16="http://schemas.microsoft.com/office/drawing/2014/main" id="{79D1CDD3-9295-9851-73FE-95C59E3D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414588"/>
            <a:ext cx="7129462" cy="1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724C0-6993-0308-C267-A1DCE137B4DE}"/>
              </a:ext>
            </a:extLst>
          </p:cNvPr>
          <p:cNvSpPr txBox="1"/>
          <p:nvPr/>
        </p:nvSpPr>
        <p:spPr>
          <a:xfrm>
            <a:off x="2286000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12 Link state acknowledgment packet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67433-E15B-1461-0BCD-A09FE764E8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59106" name="Line 2">
            <a:extLst>
              <a:ext uri="{FF2B5EF4-FFF2-40B4-BE49-F238E27FC236}">
                <a16:creationId xmlns:a16="http://schemas.microsoft.com/office/drawing/2014/main" id="{47C8C163-8DB8-08E1-3D0F-EA60AF691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9107" name="Text Box 3">
            <a:extLst>
              <a:ext uri="{FF2B5EF4-FFF2-40B4-BE49-F238E27FC236}">
                <a16:creationId xmlns:a16="http://schemas.microsoft.com/office/drawing/2014/main" id="{247E0EC6-36CF-612A-22F4-99676681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3050"/>
            <a:ext cx="245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Baskerville Old Face" panose="020B0604020202020204" pitchFamily="18" charset="0"/>
              </a:rPr>
              <a:t>Lecture 34-35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9D2FC876-3ED5-51AF-856E-3C7E6D48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2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solidFill>
                  <a:schemeClr val="hlink"/>
                </a:solidFill>
              </a:rPr>
              <a:t>Upon completion you will be able to: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559109" name="Text Box 5">
            <a:extLst>
              <a:ext uri="{FF2B5EF4-FFF2-40B4-BE49-F238E27FC236}">
                <a16:creationId xmlns:a16="http://schemas.microsoft.com/office/drawing/2014/main" id="{0A0CC28C-645F-C901-B4F8-F103E56E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739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Routing Protocols: OSPF, EIGRP, Introduction to BGP</a:t>
            </a:r>
          </a:p>
        </p:txBody>
      </p:sp>
      <p:sp>
        <p:nvSpPr>
          <p:cNvPr id="559110" name="Text Box 6">
            <a:extLst>
              <a:ext uri="{FF2B5EF4-FFF2-40B4-BE49-F238E27FC236}">
                <a16:creationId xmlns:a16="http://schemas.microsoft.com/office/drawing/2014/main" id="{03E46C74-53D5-967A-DDEA-8E2F69E4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9112" name="Rectangle 8">
            <a:extLst>
              <a:ext uri="{FF2B5EF4-FFF2-40B4-BE49-F238E27FC236}">
                <a16:creationId xmlns:a16="http://schemas.microsoft.com/office/drawing/2014/main" id="{FBC77612-4550-98B1-33DA-E6C34C17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2590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Distinguish between intra and interdomain routing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Understand link state routing and OSPF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Understand EIGRP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path vector routing and BGP</a:t>
            </a:r>
          </a:p>
        </p:txBody>
      </p:sp>
      <p:sp>
        <p:nvSpPr>
          <p:cNvPr id="559113" name="Rectangle 9">
            <a:extLst>
              <a:ext uri="{FF2B5EF4-FFF2-40B4-BE49-F238E27FC236}">
                <a16:creationId xmlns:a16="http://schemas.microsoft.com/office/drawing/2014/main" id="{A31613CC-BD28-83C8-3520-6179B46F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1613"/>
            <a:ext cx="76962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hlink"/>
                </a:solidFill>
                <a:latin typeface="Times New Roman" panose="02020603050405020304" pitchFamily="18" charset="0"/>
              </a:rPr>
              <a:t>Objectives </a:t>
            </a:r>
            <a:b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ADA02-E723-E2F2-D8AD-61A35F7E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distance vector routing protocol developed by Cisco Systems.</a:t>
            </a:r>
          </a:p>
          <a:p>
            <a:r>
              <a:rPr lang="en-US" dirty="0"/>
              <a:t>IGRP is an older classful, distance vector routing protocol.</a:t>
            </a:r>
          </a:p>
          <a:p>
            <a:r>
              <a:rPr lang="en-US" dirty="0"/>
              <a:t>includes features found in link-state routing protocols.</a:t>
            </a:r>
          </a:p>
          <a:p>
            <a:r>
              <a:rPr lang="en-US" dirty="0"/>
              <a:t>suited for many different topologies and media.</a:t>
            </a:r>
          </a:p>
          <a:p>
            <a:r>
              <a:rPr lang="en-US" dirty="0"/>
              <a:t>scales to include multiple topologies and can provide extremely quick convergence times with minimal network traffic.</a:t>
            </a:r>
          </a:p>
          <a:p>
            <a:r>
              <a:rPr lang="en-US" dirty="0"/>
              <a:t>EIGRP became a multi-vendor routing protocol.</a:t>
            </a:r>
          </a:p>
          <a:p>
            <a:r>
              <a:rPr lang="en-US" dirty="0"/>
              <a:t>Has a composite metric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0305B-986A-48C5-00D9-8E00EB18B9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B32C7CC-3906-CB3F-494C-8ED10EB1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35" y="90488"/>
            <a:ext cx="6024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Introduction to EIGRP</a:t>
            </a:r>
          </a:p>
        </p:txBody>
      </p:sp>
    </p:spTree>
    <p:extLst>
      <p:ext uri="{BB962C8B-B14F-4D97-AF65-F5344CB8AC3E}">
        <p14:creationId xmlns:p14="http://schemas.microsoft.com/office/powerpoint/2010/main" val="78598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ADA02-E723-E2F2-D8AD-61A35F7E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Establishing Neighbor Adjacencies .</a:t>
            </a:r>
          </a:p>
          <a:p>
            <a:r>
              <a:rPr lang="en-US" b="1" dirty="0"/>
              <a:t>Reliable Transport Protocol.</a:t>
            </a:r>
          </a:p>
          <a:p>
            <a:pPr lvl="1"/>
            <a:r>
              <a:rPr lang="en-US" dirty="0"/>
              <a:t> flexible and can be used for protocols other than those from the TCP/IP</a:t>
            </a:r>
            <a:endParaRPr lang="en-US" b="1" dirty="0"/>
          </a:p>
          <a:p>
            <a:r>
              <a:rPr lang="en-US" b="1" dirty="0"/>
              <a:t>Partial Updates.</a:t>
            </a:r>
          </a:p>
          <a:p>
            <a:pPr lvl="1"/>
            <a:r>
              <a:rPr lang="en-US" dirty="0"/>
              <a:t>update only includes information about the route changes, such as a new link or a link becoming unavailable.</a:t>
            </a:r>
          </a:p>
          <a:p>
            <a:pPr lvl="1"/>
            <a:r>
              <a:rPr lang="en-GB" altLang="en-US" dirty="0"/>
              <a:t>Does not age out entries </a:t>
            </a:r>
            <a:endParaRPr lang="en-US" dirty="0"/>
          </a:p>
          <a:p>
            <a:r>
              <a:rPr lang="en-US" b="1" dirty="0"/>
              <a:t>Bounded Updates</a:t>
            </a:r>
            <a:endParaRPr lang="en-US" dirty="0"/>
          </a:p>
          <a:p>
            <a:pPr lvl="1"/>
            <a:r>
              <a:rPr lang="en-US" dirty="0"/>
              <a:t>propagation of partial updates are sent only to those routers that the changes affect. </a:t>
            </a:r>
          </a:p>
          <a:p>
            <a:pPr lvl="1"/>
            <a:r>
              <a:rPr lang="en-US" dirty="0"/>
              <a:t>This minimizes the bandwidth that is required to send EIGRP updates.</a:t>
            </a:r>
            <a:endParaRPr lang="en-US" b="1" dirty="0"/>
          </a:p>
          <a:p>
            <a:r>
              <a:rPr lang="en-US" b="1" dirty="0"/>
              <a:t>Equal and Unequal Cost Load Balancing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0305B-986A-48C5-00D9-8E00EB18B9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B32C7CC-3906-CB3F-494C-8ED10EB1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35" y="90488"/>
            <a:ext cx="6024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Features of EIGRP</a:t>
            </a:r>
          </a:p>
        </p:txBody>
      </p:sp>
    </p:spTree>
    <p:extLst>
      <p:ext uri="{BB962C8B-B14F-4D97-AF65-F5344CB8AC3E}">
        <p14:creationId xmlns:p14="http://schemas.microsoft.com/office/powerpoint/2010/main" val="329152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5486040" cy="91404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Autonomous System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i="1" dirty="0"/>
              <a:t> autonomous-system </a:t>
            </a:r>
            <a:r>
              <a:rPr lang="en-US" dirty="0"/>
              <a:t>argument can be assigned to any 16-bit value between the number 1 and 65,535. </a:t>
            </a:r>
          </a:p>
          <a:p>
            <a:r>
              <a:rPr lang="en-US" dirty="0"/>
              <a:t>All routers within the EIGRP routing domain must use the same autonomous system number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90" t="26901" r="38070" b="26550"/>
          <a:stretch/>
        </p:blipFill>
        <p:spPr>
          <a:xfrm>
            <a:off x="1987683" y="2831016"/>
            <a:ext cx="5168273" cy="3214019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6AF601C-C40E-8AC9-3541-52A18A613B30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8133C-7428-D18D-119D-F7A98C4EE564}"/>
              </a:ext>
            </a:extLst>
          </p:cNvPr>
          <p:cNvSpPr txBox="1"/>
          <p:nvPr/>
        </p:nvSpPr>
        <p:spPr>
          <a:xfrm>
            <a:off x="2285819" y="60897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13 Autonomous System number</a:t>
            </a:r>
          </a:p>
        </p:txBody>
      </p:sp>
    </p:spTree>
    <p:extLst>
      <p:ext uri="{BB962C8B-B14F-4D97-AF65-F5344CB8AC3E}">
        <p14:creationId xmlns:p14="http://schemas.microsoft.com/office/powerpoint/2010/main" val="384353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Router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EIGRP router ID is used to uniquely identify each router in the EIGRP routing domain.</a:t>
            </a:r>
          </a:p>
          <a:p>
            <a:r>
              <a:rPr lang="en-US" dirty="0"/>
              <a:t>EIGRP for IPv4 uses the 32-bit router ID to identify the originating router for redistribution of external routes.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35" t="29006" r="37193" b="25848"/>
          <a:stretch/>
        </p:blipFill>
        <p:spPr>
          <a:xfrm>
            <a:off x="1982704" y="2816592"/>
            <a:ext cx="4459706" cy="3096127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720DC96-B5A5-BAAF-0041-6AE40A0BF8BE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A7F42-C78E-1186-DBE4-4BA9171360C5}"/>
              </a:ext>
            </a:extLst>
          </p:cNvPr>
          <p:cNvSpPr txBox="1"/>
          <p:nvPr/>
        </p:nvSpPr>
        <p:spPr>
          <a:xfrm>
            <a:off x="2285820" y="59812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14 Router ID</a:t>
            </a:r>
          </a:p>
        </p:txBody>
      </p:sp>
    </p:spTree>
    <p:extLst>
      <p:ext uri="{BB962C8B-B14F-4D97-AF65-F5344CB8AC3E}">
        <p14:creationId xmlns:p14="http://schemas.microsoft.com/office/powerpoint/2010/main" val="238101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Metric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Bandwidth is the capacity of a wired or wireless network link to transmit the maximum amount of data from one point to another in a given amount of time.</a:t>
            </a:r>
            <a:endParaRPr lang="en-GB" altLang="en-US" dirty="0"/>
          </a:p>
          <a:p>
            <a:r>
              <a:rPr lang="en-GB" altLang="en-US" dirty="0"/>
              <a:t>Bandwidth is the lowest configured bandwidth on any interface on the route.</a:t>
            </a:r>
          </a:p>
          <a:p>
            <a:r>
              <a:rPr lang="en-GB" altLang="en-US" dirty="0"/>
              <a:t>You should always configure a bandwidth value on an interface when using EIGRP, otherwise a default is used.</a:t>
            </a:r>
          </a:p>
          <a:p>
            <a:r>
              <a:rPr lang="en-US" dirty="0"/>
              <a:t>Delay:  is how long it takes for a bit to travel across the network from one node to another.</a:t>
            </a:r>
          </a:p>
          <a:p>
            <a:pPr lvl="1"/>
            <a:r>
              <a:rPr lang="en-US" dirty="0"/>
              <a:t>It includes the following: (Processing– Queuing-Transmission –Propagation)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Delay is calculated as the sum of delays from source to destination in units of 10 microseconds.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9FC3A-01A6-788A-D20D-DD958C2D6B7C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20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EIGRP metric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349375"/>
          </a:xfrm>
        </p:spPr>
        <p:txBody>
          <a:bodyPr/>
          <a:lstStyle/>
          <a:p>
            <a:r>
              <a:rPr lang="en-GB" altLang="en-US"/>
              <a:t>Bandwidth and delay are used by default.</a:t>
            </a:r>
          </a:p>
          <a:p>
            <a:r>
              <a:rPr lang="en-GB" altLang="en-US"/>
              <a:t>Load and reliability can be used too.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323850" y="342900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 dirty="0"/>
              <a:t>[K1*bandwidth + K2*bandwidth + K3*delay] * K5</a:t>
            </a:r>
          </a:p>
        </p:txBody>
      </p:sp>
      <p:grpSp>
        <p:nvGrpSpPr>
          <p:cNvPr id="532489" name="Group 9"/>
          <p:cNvGrpSpPr>
            <a:grpSpLocks/>
          </p:cNvGrpSpPr>
          <p:nvPr/>
        </p:nvGrpSpPr>
        <p:grpSpPr bwMode="auto">
          <a:xfrm>
            <a:off x="2916238" y="3789363"/>
            <a:ext cx="2016125" cy="457200"/>
            <a:chOff x="3742" y="2387"/>
            <a:chExt cx="1270" cy="288"/>
          </a:xfrm>
        </p:grpSpPr>
        <p:sp>
          <p:nvSpPr>
            <p:cNvPr id="532487" name="Text Box 7"/>
            <p:cNvSpPr txBox="1">
              <a:spLocks noChangeArrowheads="1"/>
            </p:cNvSpPr>
            <p:nvPr/>
          </p:nvSpPr>
          <p:spPr bwMode="auto">
            <a:xfrm>
              <a:off x="3833" y="2387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 dirty="0"/>
                <a:t>256 - load</a:t>
              </a:r>
            </a:p>
          </p:txBody>
        </p:sp>
        <p:sp>
          <p:nvSpPr>
            <p:cNvPr id="532488" name="Line 8"/>
            <p:cNvSpPr>
              <a:spLocks noChangeShapeType="1"/>
            </p:cNvSpPr>
            <p:nvPr/>
          </p:nvSpPr>
          <p:spPr bwMode="auto">
            <a:xfrm>
              <a:off x="3742" y="2432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493" name="Group 13"/>
          <p:cNvGrpSpPr>
            <a:grpSpLocks/>
          </p:cNvGrpSpPr>
          <p:nvPr/>
        </p:nvGrpSpPr>
        <p:grpSpPr bwMode="auto">
          <a:xfrm>
            <a:off x="6694488" y="3789363"/>
            <a:ext cx="2449512" cy="457200"/>
            <a:chOff x="4059" y="2659"/>
            <a:chExt cx="1543" cy="288"/>
          </a:xfrm>
        </p:grpSpPr>
        <p:sp>
          <p:nvSpPr>
            <p:cNvPr id="532491" name="Text Box 11"/>
            <p:cNvSpPr txBox="1">
              <a:spLocks noChangeArrowheads="1"/>
            </p:cNvSpPr>
            <p:nvPr/>
          </p:nvSpPr>
          <p:spPr bwMode="auto">
            <a:xfrm>
              <a:off x="4059" y="2659"/>
              <a:ext cx="1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/>
                <a:t>Reliability + K4</a:t>
              </a:r>
            </a:p>
          </p:txBody>
        </p:sp>
        <p:sp>
          <p:nvSpPr>
            <p:cNvPr id="532492" name="Line 12"/>
            <p:cNvSpPr>
              <a:spLocks noChangeShapeType="1"/>
            </p:cNvSpPr>
            <p:nvPr/>
          </p:nvSpPr>
          <p:spPr bwMode="auto">
            <a:xfrm>
              <a:off x="4105" y="2704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395288" y="2852738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 dirty="0"/>
              <a:t>metric =  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95288" y="4581525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dirty="0"/>
              <a:t>If K1 = K3 = 1 and K2 = K4 = K5 = 0</a:t>
            </a:r>
          </a:p>
        </p:txBody>
      </p:sp>
      <p:grpSp>
        <p:nvGrpSpPr>
          <p:cNvPr id="532505" name="Group 25"/>
          <p:cNvGrpSpPr>
            <a:grpSpLocks/>
          </p:cNvGrpSpPr>
          <p:nvPr/>
        </p:nvGrpSpPr>
        <p:grpSpPr bwMode="auto">
          <a:xfrm>
            <a:off x="755650" y="5445131"/>
            <a:ext cx="7146404" cy="461963"/>
            <a:chOff x="476" y="3430"/>
            <a:chExt cx="3765" cy="291"/>
          </a:xfrm>
        </p:grpSpPr>
        <p:sp>
          <p:nvSpPr>
            <p:cNvPr id="532496" name="Text Box 16"/>
            <p:cNvSpPr txBox="1">
              <a:spLocks noChangeArrowheads="1"/>
            </p:cNvSpPr>
            <p:nvPr/>
          </p:nvSpPr>
          <p:spPr bwMode="auto">
            <a:xfrm>
              <a:off x="1383" y="3430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 dirty="0"/>
                <a:t> (bandwidth + delay)</a:t>
              </a:r>
            </a:p>
          </p:txBody>
        </p:sp>
        <p:sp>
          <p:nvSpPr>
            <p:cNvPr id="532503" name="Text Box 23"/>
            <p:cNvSpPr txBox="1">
              <a:spLocks noChangeArrowheads="1"/>
            </p:cNvSpPr>
            <p:nvPr/>
          </p:nvSpPr>
          <p:spPr bwMode="auto">
            <a:xfrm>
              <a:off x="476" y="3430"/>
              <a:ext cx="9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 dirty="0"/>
                <a:t>Metric =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D19E0-3466-FE28-8704-E439FFD52859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26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Bandwidth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411662"/>
          </a:xfrm>
        </p:spPr>
        <p:txBody>
          <a:bodyPr/>
          <a:lstStyle/>
          <a:p>
            <a:r>
              <a:rPr lang="en-GB" altLang="en-US"/>
              <a:t>The actual bandwidth is NOT measured.</a:t>
            </a:r>
          </a:p>
          <a:p>
            <a:r>
              <a:rPr lang="en-GB" altLang="en-US"/>
              <a:t>Most serial interfaces use the default T1 bandwidth value of 1544 Kbps (1.544 Mbps). </a:t>
            </a:r>
          </a:p>
          <a:p>
            <a:r>
              <a:rPr lang="en-GB" altLang="en-US"/>
              <a:t>If this is not close to the actual bandwidth then change the bandwidth setting.</a:t>
            </a:r>
          </a:p>
          <a:p>
            <a:r>
              <a:rPr lang="en-GB" altLang="en-US"/>
              <a:t>Router(config-if)#</a:t>
            </a:r>
            <a:r>
              <a:rPr lang="en-GB" altLang="en-US" b="1"/>
              <a:t>bandwidth 64</a:t>
            </a:r>
          </a:p>
          <a:p>
            <a:r>
              <a:rPr lang="en-GB" altLang="en-US"/>
              <a:t>This does not change the bandwidth of the link.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087E2-3964-75D3-92A3-54A1B34D736E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239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Using bandwidth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Take the lowest bandwidth value in the path.</a:t>
            </a:r>
          </a:p>
          <a:p>
            <a:r>
              <a:rPr lang="en-GB" altLang="en-US"/>
              <a:t>Calculate (10,000,000/bandwidth) * 256</a:t>
            </a:r>
          </a:p>
          <a:p>
            <a:r>
              <a:rPr lang="en-GB" altLang="en-US"/>
              <a:t>This is the bandwidth part of the metric.</a:t>
            </a:r>
          </a:p>
          <a:p>
            <a:r>
              <a:rPr lang="en-GB" altLang="en-US"/>
              <a:t>Just to confuse you, this is also called “bandwidth” in the formula: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metric = “bandwidth” + delay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F6002-7BCF-F483-076F-1E4FEBC2F980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75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Delay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Delay is a measure of the time it takes for a packet to traverse a route. </a:t>
            </a:r>
          </a:p>
          <a:p>
            <a:r>
              <a:rPr lang="en-GB" altLang="en-US"/>
              <a:t>Delay is not measured dynamically. </a:t>
            </a:r>
          </a:p>
          <a:p>
            <a:r>
              <a:rPr lang="en-GB" altLang="en-US"/>
              <a:t>Default values are used, e.g.</a:t>
            </a:r>
          </a:p>
          <a:p>
            <a:pPr lvl="1"/>
            <a:r>
              <a:rPr lang="en-GB" altLang="en-US"/>
              <a:t>Serial interfaces 20,000 microseconds </a:t>
            </a:r>
          </a:p>
          <a:p>
            <a:pPr lvl="1"/>
            <a:r>
              <a:rPr lang="en-GB" altLang="en-US"/>
              <a:t>FastEthernet interfaces 100 microseconds </a:t>
            </a:r>
          </a:p>
          <a:p>
            <a:r>
              <a:rPr lang="en-GB" altLang="en-US"/>
              <a:t>The delay value can be changed.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75109-19EF-D9F3-FBB7-DD3A8D544CA4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69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Using delay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Find the delay value on every outgoing interface along the path.</a:t>
            </a:r>
          </a:p>
          <a:p>
            <a:r>
              <a:rPr lang="en-GB" altLang="en-US"/>
              <a:t>Add up all these values.</a:t>
            </a:r>
          </a:p>
          <a:p>
            <a:r>
              <a:rPr lang="en-GB" altLang="en-US"/>
              <a:t>Delay metric = (sum of delay/10)* 256</a:t>
            </a:r>
          </a:p>
          <a:p>
            <a:r>
              <a:rPr lang="en-GB" altLang="en-US"/>
              <a:t>Just to confuse you, this is also called “delay” in the formula: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metric = “bandwidth” + “delay”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8DAB2-7437-9476-1D38-001B4FA4B482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4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400447" y="443922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 AND INTERDOMAIN ROUTING</a:t>
            </a: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inside an autonomous system is referred to as intradomain routing. Routing between autonomous systems is referred to as interdomain routing.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F3E73-D64B-9900-7305-E9C0A808DBD6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395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Example step 1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141663"/>
            <a:ext cx="8229600" cy="2989262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Bandwidth metric = (10,000,000/1024)*256</a:t>
            </a:r>
          </a:p>
          <a:p>
            <a:r>
              <a:rPr lang="en-GB" altLang="en-US" dirty="0"/>
              <a:t>Round 10,000,000/1024 to a whole number before multiplying by 256</a:t>
            </a:r>
          </a:p>
          <a:p>
            <a:r>
              <a:rPr lang="en-GB" altLang="en-US" dirty="0"/>
              <a:t>Bandwidth metric = 2,499,840.</a:t>
            </a:r>
          </a:p>
          <a:p>
            <a:endParaRPr lang="en-GB" altLang="en-US" dirty="0"/>
          </a:p>
        </p:txBody>
      </p:sp>
      <p:grpSp>
        <p:nvGrpSpPr>
          <p:cNvPr id="541706" name="Group 10"/>
          <p:cNvGrpSpPr>
            <a:grpSpLocks/>
          </p:cNvGrpSpPr>
          <p:nvPr/>
        </p:nvGrpSpPr>
        <p:grpSpPr bwMode="auto">
          <a:xfrm>
            <a:off x="468313" y="1196975"/>
            <a:ext cx="8424862" cy="1830388"/>
            <a:chOff x="295" y="754"/>
            <a:chExt cx="5307" cy="1153"/>
          </a:xfrm>
        </p:grpSpPr>
        <p:graphicFrame>
          <p:nvGraphicFramePr>
            <p:cNvPr id="541700" name="Object 4"/>
            <p:cNvGraphicFramePr>
              <a:graphicFrameLocks noChangeAspect="1"/>
            </p:cNvGraphicFramePr>
            <p:nvPr/>
          </p:nvGraphicFramePr>
          <p:xfrm>
            <a:off x="295" y="981"/>
            <a:ext cx="5170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6668431" imgH="571731" progId="Paint.Picture">
                    <p:embed/>
                  </p:oleObj>
                </mc:Choice>
                <mc:Fallback>
                  <p:oleObj name="Bitmap Image" r:id="rId2" imgW="6668431" imgH="571731" progId="Paint.Picture">
                    <p:embed/>
                    <p:pic>
                      <p:nvPicPr>
                        <p:cNvPr id="5417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981"/>
                          <a:ext cx="5170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>
                                  <a:alpha val="25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01" name="Text Box 5"/>
            <p:cNvSpPr txBox="1">
              <a:spLocks noChangeArrowheads="1"/>
            </p:cNvSpPr>
            <p:nvPr/>
          </p:nvSpPr>
          <p:spPr bwMode="auto">
            <a:xfrm>
              <a:off x="1202" y="1344"/>
              <a:ext cx="15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25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/>
                <a:t>BW 1,024 Kbps</a:t>
              </a:r>
              <a:br>
                <a:rPr lang="en-GB" altLang="en-US" sz="2400" b="1"/>
              </a:br>
              <a:r>
                <a:rPr lang="en-GB" altLang="en-US" sz="2400" b="1"/>
                <a:t>delay 20000 </a:t>
              </a:r>
            </a:p>
          </p:txBody>
        </p:sp>
        <p:sp>
          <p:nvSpPr>
            <p:cNvPr id="541702" name="Line 6"/>
            <p:cNvSpPr>
              <a:spLocks noChangeShapeType="1"/>
            </p:cNvSpPr>
            <p:nvPr/>
          </p:nvSpPr>
          <p:spPr bwMode="auto">
            <a:xfrm flipH="1" flipV="1">
              <a:off x="1247" y="1207"/>
              <a:ext cx="182" cy="1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703" name="Text Box 7"/>
            <p:cNvSpPr txBox="1">
              <a:spLocks noChangeArrowheads="1"/>
            </p:cNvSpPr>
            <p:nvPr/>
          </p:nvSpPr>
          <p:spPr bwMode="auto">
            <a:xfrm>
              <a:off x="3288" y="1389"/>
              <a:ext cx="204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25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/>
                <a:t>BW 100,000 Kbps</a:t>
              </a:r>
              <a:br>
                <a:rPr lang="en-GB" altLang="en-US" sz="2400" b="1"/>
              </a:br>
              <a:r>
                <a:rPr lang="en-GB" altLang="en-US" sz="2400" b="1"/>
                <a:t>delay 100 </a:t>
              </a:r>
            </a:p>
          </p:txBody>
        </p:sp>
        <p:sp>
          <p:nvSpPr>
            <p:cNvPr id="541704" name="Line 8"/>
            <p:cNvSpPr>
              <a:spLocks noChangeShapeType="1"/>
            </p:cNvSpPr>
            <p:nvPr/>
          </p:nvSpPr>
          <p:spPr bwMode="auto">
            <a:xfrm flipH="1" flipV="1">
              <a:off x="3333" y="1252"/>
              <a:ext cx="182" cy="1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705" name="Text Box 9"/>
            <p:cNvSpPr txBox="1">
              <a:spLocks noChangeArrowheads="1"/>
            </p:cNvSpPr>
            <p:nvPr/>
          </p:nvSpPr>
          <p:spPr bwMode="auto">
            <a:xfrm>
              <a:off x="3379" y="754"/>
              <a:ext cx="2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25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/>
                <a:t>Metric to this network?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C691C-DB41-C252-BFF7-EEE8F8E48E14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31E79-796E-52A8-E5B8-554E250926B1}"/>
              </a:ext>
            </a:extLst>
          </p:cNvPr>
          <p:cNvSpPr txBox="1"/>
          <p:nvPr/>
        </p:nvSpPr>
        <p:spPr>
          <a:xfrm>
            <a:off x="2286000" y="29877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15 Example step 1</a:t>
            </a:r>
          </a:p>
        </p:txBody>
      </p:sp>
    </p:spTree>
    <p:extLst>
      <p:ext uri="{BB962C8B-B14F-4D97-AF65-F5344CB8AC3E}">
        <p14:creationId xmlns:p14="http://schemas.microsoft.com/office/powerpoint/2010/main" val="198841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Example step 2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141663"/>
            <a:ext cx="8229600" cy="2989262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Delay metric = (sum of delay/10)* 256 </a:t>
            </a:r>
          </a:p>
          <a:p>
            <a:r>
              <a:rPr lang="en-GB" altLang="en-US" dirty="0"/>
              <a:t>= (20100/10)*256</a:t>
            </a:r>
          </a:p>
          <a:p>
            <a:r>
              <a:rPr lang="en-GB" altLang="en-US" dirty="0"/>
              <a:t>= 514560</a:t>
            </a:r>
          </a:p>
        </p:txBody>
      </p:sp>
      <p:graphicFrame>
        <p:nvGraphicFramePr>
          <p:cNvPr id="542724" name="Object 4"/>
          <p:cNvGraphicFramePr>
            <a:graphicFrameLocks noChangeAspect="1"/>
          </p:cNvGraphicFramePr>
          <p:nvPr/>
        </p:nvGraphicFramePr>
        <p:xfrm>
          <a:off x="468313" y="1557338"/>
          <a:ext cx="82073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68431" imgH="571731" progId="Paint.Picture">
                  <p:embed/>
                </p:oleObj>
              </mc:Choice>
              <mc:Fallback>
                <p:oleObj name="Bitmap Image" r:id="rId2" imgW="6668431" imgH="571731" progId="Paint.Picture">
                  <p:embed/>
                  <p:pic>
                    <p:nvPicPr>
                      <p:cNvPr id="542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2073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25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1908175" y="2133600"/>
            <a:ext cx="2519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BW 1,024 Kbps</a:t>
            </a:r>
            <a:br>
              <a:rPr lang="en-GB" altLang="en-US" sz="2400" b="1"/>
            </a:br>
            <a:r>
              <a:rPr lang="en-GB" altLang="en-US" sz="2400" b="1"/>
              <a:t>delay 20000 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 flipV="1">
            <a:off x="1979613" y="1916113"/>
            <a:ext cx="288925" cy="2174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5219700" y="2205038"/>
            <a:ext cx="3240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BW 100,000 Kbps</a:t>
            </a:r>
            <a:br>
              <a:rPr lang="en-GB" altLang="en-US" sz="2400" b="1"/>
            </a:br>
            <a:r>
              <a:rPr lang="en-GB" altLang="en-US" sz="2400" b="1"/>
              <a:t>delay 100 </a:t>
            </a:r>
          </a:p>
        </p:txBody>
      </p:sp>
      <p:sp>
        <p:nvSpPr>
          <p:cNvPr id="542728" name="Line 8"/>
          <p:cNvSpPr>
            <a:spLocks noChangeShapeType="1"/>
          </p:cNvSpPr>
          <p:nvPr/>
        </p:nvSpPr>
        <p:spPr bwMode="auto">
          <a:xfrm flipH="1" flipV="1">
            <a:off x="5291138" y="1987550"/>
            <a:ext cx="288925" cy="2174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5364163" y="1196975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Metric to this network?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B78AA-8522-E8D7-140A-64863DFE8E3B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F33D-27EB-B461-C2CF-6D222C79FDDF}"/>
              </a:ext>
            </a:extLst>
          </p:cNvPr>
          <p:cNvSpPr txBox="1"/>
          <p:nvPr/>
        </p:nvSpPr>
        <p:spPr>
          <a:xfrm>
            <a:off x="2286000" y="29877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16 Example step 2</a:t>
            </a:r>
          </a:p>
        </p:txBody>
      </p:sp>
    </p:spTree>
    <p:extLst>
      <p:ext uri="{BB962C8B-B14F-4D97-AF65-F5344CB8AC3E}">
        <p14:creationId xmlns:p14="http://schemas.microsoft.com/office/powerpoint/2010/main" val="241622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Example step 3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141663"/>
            <a:ext cx="8229600" cy="2989262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Bandwidth metric = 2,499,840</a:t>
            </a:r>
          </a:p>
          <a:p>
            <a:r>
              <a:rPr lang="en-GB" altLang="en-US" dirty="0"/>
              <a:t>Delay metric = 514560</a:t>
            </a:r>
          </a:p>
          <a:p>
            <a:r>
              <a:rPr lang="en-GB" altLang="en-US" dirty="0"/>
              <a:t>Bandwidth + delay = 3014400</a:t>
            </a:r>
          </a:p>
          <a:p>
            <a:r>
              <a:rPr lang="en-GB" altLang="en-US" dirty="0"/>
              <a:t>This is the metric calculated by the router on the left.</a:t>
            </a:r>
          </a:p>
        </p:txBody>
      </p:sp>
      <p:graphicFrame>
        <p:nvGraphicFramePr>
          <p:cNvPr id="543748" name="Object 4"/>
          <p:cNvGraphicFramePr>
            <a:graphicFrameLocks noChangeAspect="1"/>
          </p:cNvGraphicFramePr>
          <p:nvPr/>
        </p:nvGraphicFramePr>
        <p:xfrm>
          <a:off x="468313" y="1557338"/>
          <a:ext cx="82073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68431" imgH="571731" progId="Paint.Picture">
                  <p:embed/>
                </p:oleObj>
              </mc:Choice>
              <mc:Fallback>
                <p:oleObj name="Bitmap Image" r:id="rId2" imgW="6668431" imgH="571731" progId="Paint.Picture">
                  <p:embed/>
                  <p:pic>
                    <p:nvPicPr>
                      <p:cNvPr id="54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2073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25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1908175" y="2133600"/>
            <a:ext cx="2519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BW 1,024 Kbps</a:t>
            </a:r>
            <a:br>
              <a:rPr lang="en-GB" altLang="en-US" sz="2400" b="1"/>
            </a:br>
            <a:r>
              <a:rPr lang="en-GB" altLang="en-US" sz="2400" b="1"/>
              <a:t>delay 20000 </a:t>
            </a:r>
          </a:p>
        </p:txBody>
      </p:sp>
      <p:sp>
        <p:nvSpPr>
          <p:cNvPr id="543750" name="Line 6"/>
          <p:cNvSpPr>
            <a:spLocks noChangeShapeType="1"/>
          </p:cNvSpPr>
          <p:nvPr/>
        </p:nvSpPr>
        <p:spPr bwMode="auto">
          <a:xfrm flipH="1" flipV="1">
            <a:off x="1979613" y="1916113"/>
            <a:ext cx="288925" cy="2174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5219700" y="2205038"/>
            <a:ext cx="3240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BW 100,000 Kbps</a:t>
            </a:r>
            <a:br>
              <a:rPr lang="en-GB" altLang="en-US" sz="2400" b="1"/>
            </a:br>
            <a:r>
              <a:rPr lang="en-GB" altLang="en-US" sz="2400" b="1"/>
              <a:t>delay 100 </a:t>
            </a:r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 flipH="1" flipV="1">
            <a:off x="5291138" y="1987550"/>
            <a:ext cx="288925" cy="2174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5364163" y="1196975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Metric to this network?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EFBD2-27E0-4349-1FB2-3BDA08DF321F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E7ADD-147B-540D-EDA3-74D89BA4FBD4}"/>
              </a:ext>
            </a:extLst>
          </p:cNvPr>
          <p:cNvSpPr txBox="1"/>
          <p:nvPr/>
        </p:nvSpPr>
        <p:spPr>
          <a:xfrm>
            <a:off x="2141538" y="30273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17 Example step 3</a:t>
            </a:r>
          </a:p>
        </p:txBody>
      </p:sp>
    </p:spTree>
    <p:extLst>
      <p:ext uri="{BB962C8B-B14F-4D97-AF65-F5344CB8AC3E}">
        <p14:creationId xmlns:p14="http://schemas.microsoft.com/office/powerpoint/2010/main" val="2092561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Reliability and Load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/>
              <a:t>Reliability</a:t>
            </a:r>
            <a:r>
              <a:rPr lang="en-GB" altLang="en-US" dirty="0"/>
              <a:t> is measured dynamically. It measures the frequency of errors and the probability that the link will fail.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255 is totally reliable, 0 is totally unreliable.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Not a default EIGRP metric.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Load</a:t>
            </a:r>
            <a:r>
              <a:rPr lang="en-GB" altLang="en-US" dirty="0"/>
              <a:t> is measured dynamically. It shows the amount of traffic using the link.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1/255 is minimal load. 255/255 is fully saturated.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Both transmit and receive load are measured.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Not a default EIGRP metric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3544D-C342-4949-E404-4D3326E6895C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9809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Network layer protocols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r>
              <a:rPr lang="en-GB" altLang="en-US"/>
              <a:t>EIGRP can support more than one network layer protocol, e.g. IP, IPX, Appletalk.</a:t>
            </a:r>
          </a:p>
          <a:p>
            <a:r>
              <a:rPr lang="en-GB" altLang="en-US"/>
              <a:t>It has protocol dependent modules to support the different network layer protocols.</a:t>
            </a:r>
          </a:p>
          <a:p>
            <a:r>
              <a:rPr lang="en-GB" altLang="en-US"/>
              <a:t>It keeps separate routing tables, neighbor tables and topology tables for the different network layer protocols.</a:t>
            </a:r>
          </a:p>
          <a:p>
            <a:r>
              <a:rPr lang="en-GB" altLang="en-US"/>
              <a:t>The main EIGRP software is independent of the network layer protocol.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F6D21-C08A-AEAB-A1FC-BF2186AA3357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59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sym typeface="Arial"/>
              </a:rPr>
              <a:t>Reliable Transport Protocol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RTP is used instead of TCP and UDP.</a:t>
            </a:r>
          </a:p>
          <a:p>
            <a:r>
              <a:rPr lang="en-GB" altLang="en-US"/>
              <a:t>It can provide reliability like TCP by means of acknowledgements.</a:t>
            </a:r>
          </a:p>
          <a:p>
            <a:r>
              <a:rPr lang="en-GB" altLang="en-US"/>
              <a:t>It can send some packets unreliably like UDP.</a:t>
            </a:r>
          </a:p>
          <a:p>
            <a:r>
              <a:rPr lang="en-GB" altLang="en-US"/>
              <a:t>TCP and UDP are not used because that would tie EIGRP to the TCP/IP suite, and it was designed to be independent.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BBFB5-912C-E32F-E600-AC63C515A11F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323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EIGRP Packet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Hello packets </a:t>
            </a:r>
            <a:r>
              <a:rPr lang="en-US" dirty="0"/>
              <a:t>- Used for neighbor discovery and to maintain neighbor adjacencies.</a:t>
            </a:r>
          </a:p>
          <a:p>
            <a:pPr lvl="1"/>
            <a:r>
              <a:rPr lang="en-US" dirty="0"/>
              <a:t>Sent with unreliable delivery</a:t>
            </a:r>
          </a:p>
          <a:p>
            <a:pPr lvl="1"/>
            <a:r>
              <a:rPr lang="en-US" dirty="0"/>
              <a:t>Multicast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Holdtime</a:t>
            </a:r>
            <a:r>
              <a:rPr lang="en-US" dirty="0"/>
              <a:t>=3</a:t>
            </a:r>
            <a:r>
              <a:rPr lang="ar-SA" dirty="0"/>
              <a:t>×</a:t>
            </a:r>
            <a:r>
              <a:rPr lang="en-US" dirty="0"/>
              <a:t> </a:t>
            </a:r>
            <a:r>
              <a:rPr lang="en-US" dirty="0" err="1"/>
              <a:t>helloInterval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983" t="22223" r="43157" b="41520"/>
          <a:stretch/>
        </p:blipFill>
        <p:spPr>
          <a:xfrm>
            <a:off x="4445314" y="2646948"/>
            <a:ext cx="4010526" cy="2486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12" t="59883" r="35614" b="27251"/>
          <a:stretch/>
        </p:blipFill>
        <p:spPr>
          <a:xfrm>
            <a:off x="449178" y="5358063"/>
            <a:ext cx="7082627" cy="114909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4599331-16E7-D62B-DA39-88929CA3B035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79CA6-3FE5-BED9-5BC5-FB4FFEE0A37D}"/>
              </a:ext>
            </a:extLst>
          </p:cNvPr>
          <p:cNvSpPr txBox="1"/>
          <p:nvPr/>
        </p:nvSpPr>
        <p:spPr>
          <a:xfrm>
            <a:off x="4114440" y="50764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18 EIGRP Packet Types </a:t>
            </a:r>
          </a:p>
        </p:txBody>
      </p:sp>
    </p:spTree>
    <p:extLst>
      <p:ext uri="{BB962C8B-B14F-4D97-AF65-F5344CB8AC3E}">
        <p14:creationId xmlns:p14="http://schemas.microsoft.com/office/powerpoint/2010/main" val="400346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EIGRP Packet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 packets </a:t>
            </a:r>
            <a:r>
              <a:rPr lang="en-US" dirty="0"/>
              <a:t>- Propagates routing information to EIGRP neighbors. (</a:t>
            </a:r>
            <a:r>
              <a:rPr lang="en-US" i="1" dirty="0"/>
              <a:t>partial update, bounded update)</a:t>
            </a:r>
            <a:endParaRPr lang="en-US" dirty="0"/>
          </a:p>
          <a:p>
            <a:pPr lvl="1"/>
            <a:r>
              <a:rPr lang="en-US" dirty="0"/>
              <a:t>Sent with reliable delivery</a:t>
            </a:r>
          </a:p>
          <a:p>
            <a:pPr lvl="1"/>
            <a:r>
              <a:rPr lang="en-US" dirty="0"/>
              <a:t>Unicast or multicast</a:t>
            </a:r>
          </a:p>
          <a:p>
            <a:r>
              <a:rPr lang="en-US" b="1" dirty="0"/>
              <a:t>Acknowledgment packets</a:t>
            </a:r>
          </a:p>
          <a:p>
            <a:pPr lvl="1"/>
            <a:r>
              <a:rPr lang="en-US" dirty="0"/>
              <a:t>Sent with unreliable delivery</a:t>
            </a:r>
          </a:p>
          <a:p>
            <a:pPr lvl="1"/>
            <a:r>
              <a:rPr lang="en-US" dirty="0"/>
              <a:t>Unicast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47" t="27849" r="40176" b="30168"/>
          <a:stretch/>
        </p:blipFill>
        <p:spPr>
          <a:xfrm>
            <a:off x="4276630" y="3366921"/>
            <a:ext cx="4652212" cy="2759242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1B4637E-0290-260F-E999-417E7448D8A5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29600-9E58-9B93-011A-BD56AD315171}"/>
              </a:ext>
            </a:extLst>
          </p:cNvPr>
          <p:cNvSpPr txBox="1"/>
          <p:nvPr/>
        </p:nvSpPr>
        <p:spPr>
          <a:xfrm>
            <a:off x="4114440" y="62436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19 EIGRP Packet Types</a:t>
            </a:r>
          </a:p>
        </p:txBody>
      </p:sp>
    </p:spTree>
    <p:extLst>
      <p:ext uri="{BB962C8B-B14F-4D97-AF65-F5344CB8AC3E}">
        <p14:creationId xmlns:p14="http://schemas.microsoft.com/office/powerpoint/2010/main" val="1830113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EIGRP Packet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packets </a:t>
            </a:r>
            <a:r>
              <a:rPr lang="en-US" dirty="0"/>
              <a:t>-</a:t>
            </a:r>
          </a:p>
          <a:p>
            <a:pPr lvl="1"/>
            <a:r>
              <a:rPr lang="en-US" dirty="0"/>
              <a:t>Sent with reliable delivery</a:t>
            </a:r>
          </a:p>
          <a:p>
            <a:pPr lvl="1"/>
            <a:r>
              <a:rPr lang="en-US" dirty="0"/>
              <a:t>Unicast or multicast</a:t>
            </a:r>
          </a:p>
          <a:p>
            <a:r>
              <a:rPr lang="en-US" b="1" dirty="0"/>
              <a:t>Reply packets </a:t>
            </a:r>
            <a:r>
              <a:rPr lang="en-US" dirty="0"/>
              <a:t>- Sent in response to an EIGRP query.</a:t>
            </a:r>
          </a:p>
          <a:p>
            <a:pPr lvl="1"/>
            <a:r>
              <a:rPr lang="en-US" dirty="0"/>
              <a:t>Sent with reliable delivery</a:t>
            </a:r>
          </a:p>
          <a:p>
            <a:pPr lvl="1"/>
            <a:r>
              <a:rPr lang="en-US" dirty="0"/>
              <a:t>Unicast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23" t="28825" r="40702" b="30901"/>
          <a:stretch/>
        </p:blipFill>
        <p:spPr>
          <a:xfrm>
            <a:off x="4098396" y="3429000"/>
            <a:ext cx="4588044" cy="2646948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8707BCE-C0E7-785A-EEBE-79572EC1E9C3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94CDA-1BDB-BC8A-431D-85EBC1BC0CB4}"/>
              </a:ext>
            </a:extLst>
          </p:cNvPr>
          <p:cNvSpPr txBox="1"/>
          <p:nvPr/>
        </p:nvSpPr>
        <p:spPr>
          <a:xfrm>
            <a:off x="4114440" y="6075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20 EIGRP Packet Types</a:t>
            </a:r>
          </a:p>
        </p:txBody>
      </p:sp>
    </p:spTree>
    <p:extLst>
      <p:ext uri="{BB962C8B-B14F-4D97-AF65-F5344CB8AC3E}">
        <p14:creationId xmlns:p14="http://schemas.microsoft.com/office/powerpoint/2010/main" val="4238709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EIGRP Packet 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8" t="28337" r="36140" b="53356"/>
          <a:stretch/>
        </p:blipFill>
        <p:spPr>
          <a:xfrm>
            <a:off x="897184" y="2465473"/>
            <a:ext cx="7331025" cy="1641305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4E36C0-BC5B-9A15-727F-F938D121137C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78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8106D-4104-0D93-99C0-5CC52BB54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80258" name="Text Box 2">
            <a:extLst>
              <a:ext uri="{FF2B5EF4-FFF2-40B4-BE49-F238E27FC236}">
                <a16:creationId xmlns:a16="http://schemas.microsoft.com/office/drawing/2014/main" id="{274DBBC8-CF83-212A-8CC0-E7133885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Autonomous systems</a:t>
            </a:r>
          </a:p>
        </p:txBody>
      </p:sp>
      <p:pic>
        <p:nvPicPr>
          <p:cNvPr id="480266" name="Picture 10">
            <a:extLst>
              <a:ext uri="{FF2B5EF4-FFF2-40B4-BE49-F238E27FC236}">
                <a16:creationId xmlns:a16="http://schemas.microsoft.com/office/drawing/2014/main" id="{B61ACB6C-C82A-5F61-688E-B838A72D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9538"/>
            <a:ext cx="748665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4A6AC-95F3-ED2D-E4C8-1489BCF18E28}"/>
              </a:ext>
            </a:extLst>
          </p:cNvPr>
          <p:cNvSpPr txBox="1"/>
          <p:nvPr/>
        </p:nvSpPr>
        <p:spPr>
          <a:xfrm>
            <a:off x="2286000" y="58635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1 Autonomous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ADA02-E723-E2F2-D8AD-61A35F7E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 Gateway Protocol (BGP) is an interdomain routing protocol using path vector routing. It first appeared in 1989 and has gone through four versions. </a:t>
            </a:r>
          </a:p>
          <a:p>
            <a:r>
              <a:rPr lang="en-US" dirty="0"/>
              <a:t>BGP supports classless addressing and CIDR.</a:t>
            </a:r>
          </a:p>
          <a:p>
            <a:r>
              <a:rPr lang="en-US" dirty="0"/>
              <a:t>BGP uses the services of TCP on port 179.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0305B-986A-48C5-00D9-8E00EB18B9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B32C7CC-3906-CB3F-494C-8ED10EB1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35" y="90488"/>
            <a:ext cx="6024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184203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26412-EDA5-8E56-F686-475C6E8D9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30434" name="Text Box 2">
            <a:extLst>
              <a:ext uri="{FF2B5EF4-FFF2-40B4-BE49-F238E27FC236}">
                <a16:creationId xmlns:a16="http://schemas.microsoft.com/office/drawing/2014/main" id="{4F184A20-A8D0-78B6-3984-B387407E1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90488"/>
            <a:ext cx="62801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Internal and external BGP sessions</a:t>
            </a:r>
          </a:p>
        </p:txBody>
      </p:sp>
      <p:pic>
        <p:nvPicPr>
          <p:cNvPr id="530442" name="Picture 10">
            <a:extLst>
              <a:ext uri="{FF2B5EF4-FFF2-40B4-BE49-F238E27FC236}">
                <a16:creationId xmlns:a16="http://schemas.microsoft.com/office/drawing/2014/main" id="{A328B793-78A5-B6F4-724C-D7241B66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854200"/>
            <a:ext cx="8291513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DB2E6-BDCD-8F68-FFE9-28B25D500819}"/>
              </a:ext>
            </a:extLst>
          </p:cNvPr>
          <p:cNvSpPr txBox="1"/>
          <p:nvPr/>
        </p:nvSpPr>
        <p:spPr>
          <a:xfrm>
            <a:off x="2286000" y="58635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21 Internal and external BGP sessions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92C9C-06A1-3490-D127-F7B4EFF33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31458" name="Text Box 2">
            <a:extLst>
              <a:ext uri="{FF2B5EF4-FFF2-40B4-BE49-F238E27FC236}">
                <a16:creationId xmlns:a16="http://schemas.microsoft.com/office/drawing/2014/main" id="{781809DC-F314-1513-4CC0-302CE74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Types of BGP messages</a:t>
            </a:r>
          </a:p>
        </p:txBody>
      </p:sp>
      <p:pic>
        <p:nvPicPr>
          <p:cNvPr id="531466" name="Picture 10">
            <a:extLst>
              <a:ext uri="{FF2B5EF4-FFF2-40B4-BE49-F238E27FC236}">
                <a16:creationId xmlns:a16="http://schemas.microsoft.com/office/drawing/2014/main" id="{D72D26D9-F4E7-E2D2-A071-808E89ED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212975"/>
            <a:ext cx="8809037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1CEDE-23FB-E3CF-C2D8-00CF1CC5795C}"/>
              </a:ext>
            </a:extLst>
          </p:cNvPr>
          <p:cNvSpPr txBox="1"/>
          <p:nvPr/>
        </p:nvSpPr>
        <p:spPr>
          <a:xfrm>
            <a:off x="2286000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22 Types of BGP messages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593C4-D228-5E53-5F3F-27A8ADDCC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32482" name="Text Box 2">
            <a:extLst>
              <a:ext uri="{FF2B5EF4-FFF2-40B4-BE49-F238E27FC236}">
                <a16:creationId xmlns:a16="http://schemas.microsoft.com/office/drawing/2014/main" id="{BE4E2E06-B39F-EA87-8EAC-E6DCD38C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BGP packet header</a:t>
            </a:r>
          </a:p>
        </p:txBody>
      </p:sp>
      <p:pic>
        <p:nvPicPr>
          <p:cNvPr id="532490" name="Picture 10">
            <a:extLst>
              <a:ext uri="{FF2B5EF4-FFF2-40B4-BE49-F238E27FC236}">
                <a16:creationId xmlns:a16="http://schemas.microsoft.com/office/drawing/2014/main" id="{5BC27632-2094-E0C1-D797-51932B3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95438"/>
            <a:ext cx="8062912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7341C-2C28-F1DD-9D87-BF3FD0630DAD}"/>
              </a:ext>
            </a:extLst>
          </p:cNvPr>
          <p:cNvSpPr txBox="1"/>
          <p:nvPr/>
        </p:nvSpPr>
        <p:spPr>
          <a:xfrm>
            <a:off x="2286000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23 BGP packet header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B1DB6-E890-F45E-1190-31123FEE8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33506" name="Text Box 2">
            <a:extLst>
              <a:ext uri="{FF2B5EF4-FFF2-40B4-BE49-F238E27FC236}">
                <a16:creationId xmlns:a16="http://schemas.microsoft.com/office/drawing/2014/main" id="{C0F25279-6F9B-AE1D-356B-6A2438759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Open message</a:t>
            </a:r>
          </a:p>
        </p:txBody>
      </p:sp>
      <p:pic>
        <p:nvPicPr>
          <p:cNvPr id="533514" name="Picture 10">
            <a:extLst>
              <a:ext uri="{FF2B5EF4-FFF2-40B4-BE49-F238E27FC236}">
                <a16:creationId xmlns:a16="http://schemas.microsoft.com/office/drawing/2014/main" id="{0BFF6C22-CB68-6C2B-590B-1FC3B184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24000"/>
            <a:ext cx="806291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BC1F6-C51D-4678-3A32-76E86271C714}"/>
              </a:ext>
            </a:extLst>
          </p:cNvPr>
          <p:cNvSpPr txBox="1"/>
          <p:nvPr/>
        </p:nvSpPr>
        <p:spPr>
          <a:xfrm>
            <a:off x="2286000" y="5863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24 Open message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AB657-E063-2BD1-9422-3C1CD5D9D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34530" name="Text Box 2">
            <a:extLst>
              <a:ext uri="{FF2B5EF4-FFF2-40B4-BE49-F238E27FC236}">
                <a16:creationId xmlns:a16="http://schemas.microsoft.com/office/drawing/2014/main" id="{0EEC1889-68BE-7C6A-1186-38CF32C4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Update message</a:t>
            </a:r>
          </a:p>
        </p:txBody>
      </p:sp>
      <p:pic>
        <p:nvPicPr>
          <p:cNvPr id="534538" name="Picture 10">
            <a:extLst>
              <a:ext uri="{FF2B5EF4-FFF2-40B4-BE49-F238E27FC236}">
                <a16:creationId xmlns:a16="http://schemas.microsoft.com/office/drawing/2014/main" id="{07132C7B-FAA3-7E1B-EB4C-28C4676E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941388"/>
            <a:ext cx="6819900" cy="52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2B6C6-9C23-D0A9-978E-EA874B80326F}"/>
              </a:ext>
            </a:extLst>
          </p:cNvPr>
          <p:cNvSpPr txBox="1"/>
          <p:nvPr/>
        </p:nvSpPr>
        <p:spPr>
          <a:xfrm>
            <a:off x="2286000" y="63183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25 Update message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6433F-7701-FE73-B1D1-0B1C8B8CE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81282" name="Text Box 2">
            <a:extLst>
              <a:ext uri="{FF2B5EF4-FFF2-40B4-BE49-F238E27FC236}">
                <a16:creationId xmlns:a16="http://schemas.microsoft.com/office/drawing/2014/main" id="{C92D299F-0EE2-A70C-9C8C-4944C11E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Popular routing protocols</a:t>
            </a:r>
          </a:p>
        </p:txBody>
      </p:sp>
      <p:pic>
        <p:nvPicPr>
          <p:cNvPr id="481290" name="Picture 10">
            <a:extLst>
              <a:ext uri="{FF2B5EF4-FFF2-40B4-BE49-F238E27FC236}">
                <a16:creationId xmlns:a16="http://schemas.microsoft.com/office/drawing/2014/main" id="{CC37D4FE-08CC-52B8-5FEA-E3BBDEC7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06563"/>
            <a:ext cx="809466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F3788-C9D0-B681-508E-C032CF7A25CD}"/>
              </a:ext>
            </a:extLst>
          </p:cNvPr>
          <p:cNvSpPr txBox="1"/>
          <p:nvPr/>
        </p:nvSpPr>
        <p:spPr>
          <a:xfrm>
            <a:off x="2285206" y="5389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2 routing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F25F-E570-3C8B-4DEC-A3497EE0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D2B2B7B8-2F1C-41D7-272E-CE1E0A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52" y="236469"/>
            <a:ext cx="1231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OSPF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09BE3E7B-3AAD-18C1-D9C9-C911F91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EC3D5C1-58AD-DE54-0AEA-8E43312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4467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latin typeface="Times" panose="02020603050405020304" pitchFamily="18" charset="0"/>
                <a:cs typeface="Times" panose="02020603050405020304" pitchFamily="18" charset="0"/>
              </a:rPr>
              <a:t>The Open Shortest Path First (OSPF) protocol is an intradomain routing protocol based on link state routing. Its domain is also an autonomous system.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6A52913-9826-6A66-82A5-1204B152270C}"/>
              </a:ext>
            </a:extLst>
          </p:cNvPr>
          <p:cNvSpPr txBox="1">
            <a:spLocks/>
          </p:cNvSpPr>
          <p:nvPr/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kern="1200" cap="none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  <a:sym typeface="Arial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3795F-7579-5D64-B017-EAA04B844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98690" name="Text Box 2">
            <a:extLst>
              <a:ext uri="{FF2B5EF4-FFF2-40B4-BE49-F238E27FC236}">
                <a16:creationId xmlns:a16="http://schemas.microsoft.com/office/drawing/2014/main" id="{4D72007E-5CBF-2829-768D-DDF49FE4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Areas in an autonomous system</a:t>
            </a:r>
          </a:p>
        </p:txBody>
      </p:sp>
      <p:pic>
        <p:nvPicPr>
          <p:cNvPr id="498699" name="Picture 11">
            <a:extLst>
              <a:ext uri="{FF2B5EF4-FFF2-40B4-BE49-F238E27FC236}">
                <a16:creationId xmlns:a16="http://schemas.microsoft.com/office/drawing/2014/main" id="{E31389EB-2BC0-A4CB-6F71-9170E5A1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62150"/>
            <a:ext cx="889476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B13ED-D7BF-7B78-A9AA-8DA574FCB0CC}"/>
              </a:ext>
            </a:extLst>
          </p:cNvPr>
          <p:cNvSpPr txBox="1"/>
          <p:nvPr/>
        </p:nvSpPr>
        <p:spPr>
          <a:xfrm>
            <a:off x="2237581" y="536674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3 Areas in an autonomous system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71330-7E91-8A44-2CAD-E3283B48A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04834" name="Text Box 2">
            <a:extLst>
              <a:ext uri="{FF2B5EF4-FFF2-40B4-BE49-F238E27FC236}">
                <a16:creationId xmlns:a16="http://schemas.microsoft.com/office/drawing/2014/main" id="{FE057769-6181-BFF1-B04B-B8D04FC2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Types of OSPF packets</a:t>
            </a:r>
          </a:p>
        </p:txBody>
      </p:sp>
      <p:pic>
        <p:nvPicPr>
          <p:cNvPr id="504843" name="Picture 11">
            <a:extLst>
              <a:ext uri="{FF2B5EF4-FFF2-40B4-BE49-F238E27FC236}">
                <a16:creationId xmlns:a16="http://schemas.microsoft.com/office/drawing/2014/main" id="{CE2D619E-20CA-EAE0-CE3A-4C3A8B06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854200"/>
            <a:ext cx="8931275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1202E-0605-E01D-A074-09F3001A62D0}"/>
              </a:ext>
            </a:extLst>
          </p:cNvPr>
          <p:cNvSpPr txBox="1"/>
          <p:nvPr/>
        </p:nvSpPr>
        <p:spPr>
          <a:xfrm>
            <a:off x="2286000" y="55968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altLang="en-US" sz="1400" b="1" dirty="0">
                <a:latin typeface="Times New Roman"/>
                <a:cs typeface="Times New Roman"/>
              </a:rPr>
              <a:t>Fig. 4 Types of OSPF packets</a:t>
            </a:r>
          </a:p>
          <a:p>
            <a:pPr algn="ctr">
              <a:buSzPts val="3000"/>
            </a:pPr>
            <a:endParaRPr lang="en-US" alt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BC8A-0ACA-092F-0C3C-A51ECEDDA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B9C5A9DD-B7B5-4255-B217-92538A5C3FD9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43747" name="Text Box 3">
            <a:extLst>
              <a:ext uri="{FF2B5EF4-FFF2-40B4-BE49-F238E27FC236}">
                <a16:creationId xmlns:a16="http://schemas.microsoft.com/office/drawing/2014/main" id="{42843B6C-9B1E-61E6-ACAD-423962A6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1" y="383530"/>
            <a:ext cx="54585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SzPts val="3000"/>
            </a:pPr>
            <a:r>
              <a:rPr lang="en-US" altLang="en-US" sz="3200" b="1" dirty="0">
                <a:latin typeface="Times New Roman"/>
                <a:cs typeface="Times New Roman"/>
              </a:rPr>
              <a:t>Link types, link identification,</a:t>
            </a:r>
            <a:br>
              <a:rPr lang="en-US" altLang="en-US" sz="3200" b="1" dirty="0">
                <a:latin typeface="Times New Roman"/>
                <a:cs typeface="Times New Roman"/>
              </a:rPr>
            </a:br>
            <a:r>
              <a:rPr lang="en-US" altLang="en-US" sz="3200" b="1" dirty="0">
                <a:latin typeface="Times New Roman"/>
                <a:cs typeface="Times New Roman"/>
              </a:rPr>
              <a:t> and link data</a:t>
            </a:r>
          </a:p>
        </p:txBody>
      </p:sp>
      <p:pic>
        <p:nvPicPr>
          <p:cNvPr id="543785" name="Picture 41">
            <a:extLst>
              <a:ext uri="{FF2B5EF4-FFF2-40B4-BE49-F238E27FC236}">
                <a16:creationId xmlns:a16="http://schemas.microsoft.com/office/drawing/2014/main" id="{8A990DA7-A62F-2547-8DFF-E17AAD09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2179638"/>
            <a:ext cx="8816975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1608</Words>
  <Application>Microsoft Office PowerPoint</Application>
  <PresentationFormat>On-screen Show (4:3)</PresentationFormat>
  <Paragraphs>259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Baskerville Old Face</vt:lpstr>
      <vt:lpstr>Times</vt:lpstr>
      <vt:lpstr>Times New Roman</vt:lpstr>
      <vt:lpstr>Calibri</vt:lpstr>
      <vt:lpstr>Tahoma</vt:lpstr>
      <vt:lpstr>Arial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Autonomous System number</vt:lpstr>
      <vt:lpstr>Router ID</vt:lpstr>
      <vt:lpstr>Metric</vt:lpstr>
      <vt:lpstr>EIGRP metric</vt:lpstr>
      <vt:lpstr>Bandwidth</vt:lpstr>
      <vt:lpstr>Using bandwidth</vt:lpstr>
      <vt:lpstr>Delay</vt:lpstr>
      <vt:lpstr>Using delay</vt:lpstr>
      <vt:lpstr>Example step 1</vt:lpstr>
      <vt:lpstr>Example step 2</vt:lpstr>
      <vt:lpstr>Example step 3</vt:lpstr>
      <vt:lpstr>Reliability and Load</vt:lpstr>
      <vt:lpstr>Network layer protocols</vt:lpstr>
      <vt:lpstr>Reliable Transport Protocol</vt:lpstr>
      <vt:lpstr>EIGRP Packet Types</vt:lpstr>
      <vt:lpstr>EIGRP Packet Types</vt:lpstr>
      <vt:lpstr>EIGRP Packet Types</vt:lpstr>
      <vt:lpstr>EIGRP Packet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28</cp:revision>
  <dcterms:created xsi:type="dcterms:W3CDTF">2010-04-09T07:36:15Z</dcterms:created>
  <dcterms:modified xsi:type="dcterms:W3CDTF">2023-04-11T09:41:51Z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