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g+Gg9qT7mFM9ZvZXVlYpjGyhc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7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7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7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7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7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2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7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5" name="Shape 65"/>
        <p:cNvGrpSpPr/>
        <p:nvPr/>
      </p:nvGrpSpPr>
      <p:grpSpPr>
        <a:xfrm>
          <a:off x="0" y="0"/>
          <a:ext cx="0" cy="0"/>
          <a:chOff x="0" y="0"/>
          <a:chExt cx="0" cy="0"/>
        </a:xfrm>
      </p:grpSpPr>
      <p:sp>
        <p:nvSpPr>
          <p:cNvPr id="66" name="Google Shape;66;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0" name="Shape 70"/>
        <p:cNvGrpSpPr/>
        <p:nvPr/>
      </p:nvGrpSpPr>
      <p:grpSpPr>
        <a:xfrm>
          <a:off x="0" y="0"/>
          <a:ext cx="0" cy="0"/>
          <a:chOff x="0" y="0"/>
          <a:chExt cx="0" cy="0"/>
        </a:xfrm>
      </p:grpSpPr>
      <p:sp>
        <p:nvSpPr>
          <p:cNvPr id="71" name="Google Shape;71;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7" name="Shape 77"/>
        <p:cNvGrpSpPr/>
        <p:nvPr/>
      </p:nvGrpSpPr>
      <p:grpSpPr>
        <a:xfrm>
          <a:off x="0" y="0"/>
          <a:ext cx="0" cy="0"/>
          <a:chOff x="0" y="0"/>
          <a:chExt cx="0" cy="0"/>
        </a:xfrm>
      </p:grpSpPr>
      <p:sp>
        <p:nvSpPr>
          <p:cNvPr id="78" name="Google Shape;78;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 name="Shape 34"/>
        <p:cNvGrpSpPr/>
        <p:nvPr/>
      </p:nvGrpSpPr>
      <p:grpSpPr>
        <a:xfrm>
          <a:off x="0" y="0"/>
          <a:ext cx="0" cy="0"/>
          <a:chOff x="0" y="0"/>
          <a:chExt cx="0" cy="0"/>
        </a:xfrm>
      </p:grpSpPr>
      <p:sp>
        <p:nvSpPr>
          <p:cNvPr id="35" name="Google Shape;35;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7" name="Shape 37"/>
        <p:cNvGrpSpPr/>
        <p:nvPr/>
      </p:nvGrpSpPr>
      <p:grpSpPr>
        <a:xfrm>
          <a:off x="0" y="0"/>
          <a:ext cx="0" cy="0"/>
          <a:chOff x="0" y="0"/>
          <a:chExt cx="0" cy="0"/>
        </a:xfrm>
      </p:grpSpPr>
      <p:sp>
        <p:nvSpPr>
          <p:cNvPr id="38" name="Google Shape;38;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0" name="Google Shape;40;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4" name="Shape 44"/>
        <p:cNvGrpSpPr/>
        <p:nvPr/>
      </p:nvGrpSpPr>
      <p:grpSpPr>
        <a:xfrm>
          <a:off x="0" y="0"/>
          <a:ext cx="0" cy="0"/>
          <a:chOff x="0" y="0"/>
          <a:chExt cx="0" cy="0"/>
        </a:xfrm>
      </p:grpSpPr>
      <p:sp>
        <p:nvSpPr>
          <p:cNvPr id="45" name="Google Shape;45;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6" name="Google Shape;46;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7" name="Shape 47"/>
        <p:cNvGrpSpPr/>
        <p:nvPr/>
      </p:nvGrpSpPr>
      <p:grpSpPr>
        <a:xfrm>
          <a:off x="0" y="0"/>
          <a:ext cx="0" cy="0"/>
          <a:chOff x="0" y="0"/>
          <a:chExt cx="0" cy="0"/>
        </a:xfrm>
      </p:grpSpPr>
      <p:sp>
        <p:nvSpPr>
          <p:cNvPr id="48" name="Google Shape;48;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3" name="Shape 53"/>
        <p:cNvGrpSpPr/>
        <p:nvPr/>
      </p:nvGrpSpPr>
      <p:grpSpPr>
        <a:xfrm>
          <a:off x="0" y="0"/>
          <a:ext cx="0" cy="0"/>
          <a:chOff x="0" y="0"/>
          <a:chExt cx="0" cy="0"/>
        </a:xfrm>
      </p:grpSpPr>
      <p:sp>
        <p:nvSpPr>
          <p:cNvPr id="54" name="Google Shape;54;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9" name="Shape 59"/>
        <p:cNvGrpSpPr/>
        <p:nvPr/>
      </p:nvGrpSpPr>
      <p:grpSpPr>
        <a:xfrm>
          <a:off x="0" y="0"/>
          <a:ext cx="0" cy="0"/>
          <a:chOff x="0" y="0"/>
          <a:chExt cx="0" cy="0"/>
        </a:xfrm>
      </p:grpSpPr>
      <p:sp>
        <p:nvSpPr>
          <p:cNvPr id="60" name="Google Shape;60;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76200" y="840631"/>
            <a:ext cx="9144000" cy="5588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400" u="none" cap="none" strike="noStrike">
                <a:solidFill>
                  <a:schemeClr val="dk1"/>
                </a:solidFill>
                <a:latin typeface="Times New Roman"/>
                <a:ea typeface="Times New Roman"/>
                <a:cs typeface="Times New Roman"/>
                <a:sym typeface="Times New Roman"/>
              </a:rPr>
              <a:t>Transport Layer in Computer</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2400" u="none" cap="none" strike="noStrike">
                <a:solidFill>
                  <a:schemeClr val="dk1"/>
                </a:solidFill>
                <a:latin typeface="Times New Roman"/>
                <a:ea typeface="Times New Roman"/>
                <a:cs typeface="Times New Roman"/>
                <a:sym typeface="Times New Roman"/>
              </a:rPr>
              <a:t>Networks</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rPr b="1" i="0" lang="en-US" sz="2000" u="none" cap="none" strike="noStrike">
                <a:solidFill>
                  <a:srgbClr val="0070C0"/>
                </a:solidFill>
                <a:latin typeface="Times New Roman"/>
                <a:ea typeface="Times New Roman"/>
                <a:cs typeface="Times New Roman"/>
                <a:sym typeface="Times New Roman"/>
              </a:rPr>
              <a:t>Lecture (Theory)</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Department of Computer Science and Engineering,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Chitkara University, Punjab</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1" name="Google Shape;91;p1"/>
          <p:cNvSpPr txBox="1"/>
          <p:nvPr>
            <p:ph idx="11" type="ftr"/>
          </p:nvPr>
        </p:nvSpPr>
        <p:spPr>
          <a:xfrm>
            <a:off x="0" y="6675660"/>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a:solidFill>
                <a:schemeClr val="dk1"/>
              </a:solidFill>
            </a:endParaRPr>
          </a:p>
          <a:p>
            <a:pPr indent="0" lvl="0" marL="0" rtl="0" algn="ctr">
              <a:lnSpc>
                <a:spcPct val="100000"/>
              </a:lnSpc>
              <a:spcBef>
                <a:spcPts val="0"/>
              </a:spcBef>
              <a:spcAft>
                <a:spcPts val="0"/>
              </a:spcAft>
              <a:buSzPts val="1400"/>
              <a:buNone/>
            </a:pPr>
            <a:r>
              <a:t/>
            </a:r>
            <a:endParaRPr b="0" sz="1400"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3"/>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a:bodyPr>
          <a:lstStyle/>
          <a:p>
            <a:pPr indent="-349250" lvl="1" marL="360363" rtl="0" algn="just">
              <a:lnSpc>
                <a:spcPct val="12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At the transport layer, a logical connection between two transport layers is concerned rather than physical paths of packets</a:t>
            </a:r>
            <a:endParaRPr/>
          </a:p>
          <a:p>
            <a:pPr indent="0" lvl="1" marL="11113" rtl="0" algn="just">
              <a:lnSpc>
                <a:spcPct val="120000"/>
              </a:lnSpc>
              <a:spcBef>
                <a:spcPts val="500"/>
              </a:spcBef>
              <a:spcAft>
                <a:spcPts val="0"/>
              </a:spcAft>
              <a:buSzPts val="1800"/>
              <a:buNone/>
            </a:pPr>
            <a:r>
              <a:rPr lang="en-US" sz="1600">
                <a:latin typeface="Times New Roman"/>
                <a:ea typeface="Times New Roman"/>
                <a:cs typeface="Times New Roman"/>
                <a:sym typeface="Times New Roman"/>
              </a:rPr>
              <a:t>Two Types of Services</a:t>
            </a:r>
            <a:endParaRPr/>
          </a:p>
          <a:p>
            <a:pPr indent="-349250" lvl="1" marL="360363" rtl="0" algn="just">
              <a:lnSpc>
                <a:spcPct val="12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Connection-less Service</a:t>
            </a:r>
            <a:endParaRPr/>
          </a:p>
          <a:p>
            <a:pPr indent="-349250" lvl="1" marL="360363" rtl="0" algn="just">
              <a:lnSpc>
                <a:spcPct val="12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Connection-oriented Service</a:t>
            </a:r>
            <a:endParaRPr sz="1600">
              <a:latin typeface="Times New Roman"/>
              <a:ea typeface="Times New Roman"/>
              <a:cs typeface="Times New Roman"/>
              <a:sym typeface="Times New Roman"/>
            </a:endParaRPr>
          </a:p>
          <a:p>
            <a:pPr indent="-228600" lvl="0" marL="457200" rtl="0" algn="just">
              <a:lnSpc>
                <a:spcPct val="90000"/>
              </a:lnSpc>
              <a:spcBef>
                <a:spcPts val="1000"/>
              </a:spcBef>
              <a:spcAft>
                <a:spcPts val="0"/>
              </a:spcAft>
              <a:buSzPts val="1800"/>
              <a:buNone/>
            </a:pPr>
            <a:r>
              <a:t/>
            </a:r>
            <a:endParaRPr>
              <a:latin typeface="Times New Roman"/>
              <a:ea typeface="Times New Roman"/>
              <a:cs typeface="Times New Roman"/>
              <a:sym typeface="Times New Roman"/>
            </a:endParaRPr>
          </a:p>
          <a:p>
            <a:pPr indent="-228600" lvl="0" marL="457200" rtl="0" algn="just">
              <a:lnSpc>
                <a:spcPct val="120000"/>
              </a:lnSpc>
              <a:spcBef>
                <a:spcPts val="1000"/>
              </a:spcBef>
              <a:spcAft>
                <a:spcPts val="0"/>
              </a:spcAft>
              <a:buSzPts val="1800"/>
              <a:buNone/>
            </a:pPr>
            <a:r>
              <a:t/>
            </a:r>
            <a:endParaRPr>
              <a:latin typeface="Times New Roman"/>
              <a:ea typeface="Times New Roman"/>
              <a:cs typeface="Times New Roman"/>
              <a:sym typeface="Times New Roman"/>
            </a:endParaRPr>
          </a:p>
        </p:txBody>
      </p:sp>
      <p:sp>
        <p:nvSpPr>
          <p:cNvPr id="155" name="Google Shape;155;p73"/>
          <p:cNvSpPr txBox="1"/>
          <p:nvPr/>
        </p:nvSpPr>
        <p:spPr>
          <a:xfrm>
            <a:off x="-1" y="-37381"/>
            <a:ext cx="6806153" cy="8925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CONNECTION-LESS AND CONNECTION-ORIENTED PROTOCOL</a:t>
            </a:r>
            <a:endParaRPr b="1" i="0" sz="2600" u="none" cap="none" strike="noStrike">
              <a:solidFill>
                <a:srgbClr val="000000"/>
              </a:solidFill>
              <a:latin typeface="Arial"/>
              <a:ea typeface="Arial"/>
              <a:cs typeface="Arial"/>
              <a:sym typeface="Arial"/>
            </a:endParaRPr>
          </a:p>
        </p:txBody>
      </p:sp>
      <p:sp>
        <p:nvSpPr>
          <p:cNvPr id="156" name="Google Shape;156;p73"/>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a:bodyPr>
          <a:lstStyle/>
          <a:p>
            <a:pPr indent="-349250" lvl="1" marL="360363" rtl="0" algn="just">
              <a:lnSpc>
                <a:spcPct val="12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Connection-less Service</a:t>
            </a:r>
            <a:endParaRPr/>
          </a:p>
          <a:p>
            <a:pPr indent="-285750" lvl="0" marL="514350" rtl="0" algn="just">
              <a:lnSpc>
                <a:spcPct val="9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The source process (application program) needs to </a:t>
            </a:r>
            <a:r>
              <a:rPr lang="en-US">
                <a:solidFill>
                  <a:srgbClr val="00B050"/>
                </a:solidFill>
                <a:latin typeface="Times New Roman"/>
                <a:ea typeface="Times New Roman"/>
                <a:cs typeface="Times New Roman"/>
                <a:sym typeface="Times New Roman"/>
              </a:rPr>
              <a:t>divide</a:t>
            </a:r>
            <a:r>
              <a:rPr lang="en-US">
                <a:latin typeface="Times New Roman"/>
                <a:ea typeface="Times New Roman"/>
                <a:cs typeface="Times New Roman"/>
                <a:sym typeface="Times New Roman"/>
              </a:rPr>
              <a:t> its message </a:t>
            </a:r>
            <a:r>
              <a:rPr lang="en-US">
                <a:solidFill>
                  <a:srgbClr val="00B050"/>
                </a:solidFill>
                <a:latin typeface="Times New Roman"/>
                <a:ea typeface="Times New Roman"/>
                <a:cs typeface="Times New Roman"/>
                <a:sym typeface="Times New Roman"/>
              </a:rPr>
              <a:t>into</a:t>
            </a:r>
            <a:r>
              <a:rPr lang="en-US">
                <a:latin typeface="Times New Roman"/>
                <a:ea typeface="Times New Roman"/>
                <a:cs typeface="Times New Roman"/>
                <a:sym typeface="Times New Roman"/>
              </a:rPr>
              <a:t> </a:t>
            </a:r>
            <a:r>
              <a:rPr lang="en-US">
                <a:solidFill>
                  <a:srgbClr val="00B050"/>
                </a:solidFill>
                <a:latin typeface="Times New Roman"/>
                <a:ea typeface="Times New Roman"/>
                <a:cs typeface="Times New Roman"/>
                <a:sym typeface="Times New Roman"/>
              </a:rPr>
              <a:t>chunks</a:t>
            </a:r>
            <a:r>
              <a:rPr lang="en-US">
                <a:latin typeface="Times New Roman"/>
                <a:ea typeface="Times New Roman"/>
                <a:cs typeface="Times New Roman"/>
                <a:sym typeface="Times New Roman"/>
              </a:rPr>
              <a:t> of data of the </a:t>
            </a:r>
            <a:r>
              <a:rPr lang="en-US">
                <a:solidFill>
                  <a:srgbClr val="00B050"/>
                </a:solidFill>
                <a:latin typeface="Times New Roman"/>
                <a:ea typeface="Times New Roman"/>
                <a:cs typeface="Times New Roman"/>
                <a:sym typeface="Times New Roman"/>
              </a:rPr>
              <a:t>size acceptable </a:t>
            </a:r>
            <a:r>
              <a:rPr lang="en-US">
                <a:latin typeface="Times New Roman"/>
                <a:ea typeface="Times New Roman"/>
                <a:cs typeface="Times New Roman"/>
                <a:sym typeface="Times New Roman"/>
              </a:rPr>
              <a:t>by the transport layer and deliver them to the transport layer one by one</a:t>
            </a:r>
            <a:endParaRPr/>
          </a:p>
          <a:p>
            <a:pPr indent="-285750" lvl="0" marL="514350" rtl="0" algn="just">
              <a:lnSpc>
                <a:spcPct val="9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﻿Treats each chunk as a single unit without any relation between the chunks. </a:t>
            </a:r>
            <a:endParaRPr/>
          </a:p>
          <a:p>
            <a:pPr indent="-285750" lvl="0" marL="514350" rtl="0" algn="just">
              <a:lnSpc>
                <a:spcPct val="9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When a chunk arrives from the application layer, the transport layer </a:t>
            </a:r>
            <a:r>
              <a:rPr lang="en-US">
                <a:solidFill>
                  <a:srgbClr val="00B050"/>
                </a:solidFill>
                <a:latin typeface="Times New Roman"/>
                <a:ea typeface="Times New Roman"/>
                <a:cs typeface="Times New Roman"/>
                <a:sym typeface="Times New Roman"/>
              </a:rPr>
              <a:t>encapsulates</a:t>
            </a:r>
            <a:r>
              <a:rPr lang="en-US">
                <a:latin typeface="Times New Roman"/>
                <a:ea typeface="Times New Roman"/>
                <a:cs typeface="Times New Roman"/>
                <a:sym typeface="Times New Roman"/>
              </a:rPr>
              <a:t> it in a packet and sends it. </a:t>
            </a:r>
            <a:endParaRPr/>
          </a:p>
          <a:p>
            <a:pPr indent="-285750" lvl="0" marL="514350" rtl="0" algn="just">
              <a:lnSpc>
                <a:spcPct val="9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To show the independency of packets, assume that a client process has three chunks of messages to send to a server process. </a:t>
            </a:r>
            <a:endParaRPr/>
          </a:p>
          <a:p>
            <a:pPr indent="-285750" lvl="0" marL="514350" rtl="0" algn="just">
              <a:lnSpc>
                <a:spcPct val="9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The chunks are handed over to the </a:t>
            </a:r>
            <a:r>
              <a:rPr lang="en-US">
                <a:solidFill>
                  <a:srgbClr val="00B050"/>
                </a:solidFill>
                <a:latin typeface="Times New Roman"/>
                <a:ea typeface="Times New Roman"/>
                <a:cs typeface="Times New Roman"/>
                <a:sym typeface="Times New Roman"/>
              </a:rPr>
              <a:t>connectionless transport protocol in order</a:t>
            </a:r>
            <a:r>
              <a:rPr lang="en-US">
                <a:latin typeface="Times New Roman"/>
                <a:ea typeface="Times New Roman"/>
                <a:cs typeface="Times New Roman"/>
                <a:sym typeface="Times New Roman"/>
              </a:rPr>
              <a:t>.</a:t>
            </a:r>
            <a:endParaRPr/>
          </a:p>
          <a:p>
            <a:pPr indent="-285750" lvl="0" marL="514350" rtl="0" algn="just">
              <a:lnSpc>
                <a:spcPct val="9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However, since there is no dependency between the packets at the transport layer, the packets </a:t>
            </a:r>
            <a:r>
              <a:rPr lang="en-US">
                <a:solidFill>
                  <a:srgbClr val="00B050"/>
                </a:solidFill>
                <a:latin typeface="Times New Roman"/>
                <a:ea typeface="Times New Roman"/>
                <a:cs typeface="Times New Roman"/>
                <a:sym typeface="Times New Roman"/>
              </a:rPr>
              <a:t>may arrive out of order </a:t>
            </a:r>
            <a:r>
              <a:rPr lang="en-US">
                <a:latin typeface="Times New Roman"/>
                <a:ea typeface="Times New Roman"/>
                <a:cs typeface="Times New Roman"/>
                <a:sym typeface="Times New Roman"/>
              </a:rPr>
              <a:t>at the destination and will be delivered out of order to the server process </a:t>
            </a:r>
            <a:endParaRPr>
              <a:latin typeface="Times New Roman"/>
              <a:ea typeface="Times New Roman"/>
              <a:cs typeface="Times New Roman"/>
              <a:sym typeface="Times New Roman"/>
            </a:endParaRPr>
          </a:p>
        </p:txBody>
      </p:sp>
      <p:sp>
        <p:nvSpPr>
          <p:cNvPr id="162" name="Google Shape;162;p11"/>
          <p:cNvSpPr txBox="1"/>
          <p:nvPr/>
        </p:nvSpPr>
        <p:spPr>
          <a:xfrm>
            <a:off x="0" y="-44865"/>
            <a:ext cx="6636470" cy="8925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CONNECTION-LESS AND CONNECTION-ORIENTED PROTOCOL</a:t>
            </a:r>
            <a:endParaRPr b="1" i="0" sz="2600" u="none" cap="none" strike="noStrike">
              <a:solidFill>
                <a:srgbClr val="000000"/>
              </a:solidFill>
              <a:latin typeface="Arial"/>
              <a:ea typeface="Arial"/>
              <a:cs typeface="Arial"/>
              <a:sym typeface="Arial"/>
            </a:endParaRPr>
          </a:p>
        </p:txBody>
      </p:sp>
      <p:sp>
        <p:nvSpPr>
          <p:cNvPr id="163" name="Google Shape;163;p11"/>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a:bodyPr>
          <a:lstStyle/>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0" lvl="1" marL="11113" rtl="0" algn="ctr">
              <a:lnSpc>
                <a:spcPct val="120000"/>
              </a:lnSpc>
              <a:spcBef>
                <a:spcPts val="500"/>
              </a:spcBef>
              <a:spcAft>
                <a:spcPts val="0"/>
              </a:spcAft>
              <a:buSzPts val="1800"/>
              <a:buNone/>
            </a:pPr>
            <a:r>
              <a:rPr lang="en-US" sz="2000"/>
              <a:t>Figure: Connection-less Service</a:t>
            </a:r>
            <a:endParaRPr/>
          </a:p>
          <a:p>
            <a:pPr indent="-234950" lvl="1" marL="360363" rtl="0" algn="l">
              <a:lnSpc>
                <a:spcPct val="120000"/>
              </a:lnSpc>
              <a:spcBef>
                <a:spcPts val="500"/>
              </a:spcBef>
              <a:spcAft>
                <a:spcPts val="0"/>
              </a:spcAft>
              <a:buSzPts val="1800"/>
              <a:buFont typeface="Noto Sans Symbols"/>
              <a:buNone/>
            </a:pPr>
            <a:r>
              <a:t/>
            </a:r>
            <a:endParaRPr sz="2000"/>
          </a:p>
        </p:txBody>
      </p:sp>
      <p:sp>
        <p:nvSpPr>
          <p:cNvPr id="169" name="Google Shape;169;p12"/>
          <p:cNvSpPr txBox="1"/>
          <p:nvPr/>
        </p:nvSpPr>
        <p:spPr>
          <a:xfrm>
            <a:off x="0" y="-62630"/>
            <a:ext cx="6713951" cy="8925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CONNECTION-LESS AND CONNECTION-ORIENTED PROTOCOL</a:t>
            </a:r>
            <a:endParaRPr b="1" i="0" sz="2600" u="none" cap="none" strike="noStrike">
              <a:solidFill>
                <a:srgbClr val="000000"/>
              </a:solidFill>
              <a:latin typeface="Arial"/>
              <a:ea typeface="Arial"/>
              <a:cs typeface="Arial"/>
              <a:sym typeface="Arial"/>
            </a:endParaRPr>
          </a:p>
        </p:txBody>
      </p:sp>
      <p:sp>
        <p:nvSpPr>
          <p:cNvPr id="170" name="Google Shape;170;p12"/>
          <p:cNvSpPr txBox="1"/>
          <p:nvPr>
            <p:ph idx="11" type="ftr"/>
          </p:nvPr>
        </p:nvSpPr>
        <p:spPr>
          <a:xfrm>
            <a:off x="-12526"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171" name="Google Shape;171;p12"/>
          <p:cNvPicPr preferRelativeResize="0"/>
          <p:nvPr/>
        </p:nvPicPr>
        <p:blipFill rotWithShape="1">
          <a:blip r:embed="rId3">
            <a:alphaModFix/>
          </a:blip>
          <a:srcRect b="0" l="0" r="0" t="0"/>
          <a:stretch/>
        </p:blipFill>
        <p:spPr>
          <a:xfrm>
            <a:off x="1068278" y="1892648"/>
            <a:ext cx="6448635" cy="30727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a:bodyPr>
          <a:lstStyle/>
          <a:p>
            <a:pPr indent="-349250" lvl="1" marL="360363" rtl="0" algn="just">
              <a:lnSpc>
                <a:spcPct val="12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Connection-oriented Service</a:t>
            </a:r>
            <a:endParaRPr/>
          </a:p>
          <a:p>
            <a:pPr indent="-285750" lvl="0" marL="514350" rtl="0" algn="just">
              <a:lnSpc>
                <a:spcPct val="9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﻿The client and the server first need to </a:t>
            </a:r>
            <a:r>
              <a:rPr lang="en-US">
                <a:solidFill>
                  <a:srgbClr val="00B050"/>
                </a:solidFill>
                <a:latin typeface="Times New Roman"/>
                <a:ea typeface="Times New Roman"/>
                <a:cs typeface="Times New Roman"/>
                <a:sym typeface="Times New Roman"/>
              </a:rPr>
              <a:t>establish a logical connection </a:t>
            </a:r>
            <a:r>
              <a:rPr lang="en-US">
                <a:latin typeface="Times New Roman"/>
                <a:ea typeface="Times New Roman"/>
                <a:cs typeface="Times New Roman"/>
                <a:sym typeface="Times New Roman"/>
              </a:rPr>
              <a:t>between themselves</a:t>
            </a:r>
            <a:endParaRPr/>
          </a:p>
          <a:p>
            <a:pPr indent="-285750" lvl="0" marL="514350" rtl="0" algn="just">
              <a:lnSpc>
                <a:spcPct val="9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﻿The </a:t>
            </a:r>
            <a:r>
              <a:rPr lang="en-US">
                <a:solidFill>
                  <a:srgbClr val="00B050"/>
                </a:solidFill>
                <a:latin typeface="Times New Roman"/>
                <a:ea typeface="Times New Roman"/>
                <a:cs typeface="Times New Roman"/>
                <a:sym typeface="Times New Roman"/>
              </a:rPr>
              <a:t>data exchange </a:t>
            </a:r>
            <a:r>
              <a:rPr lang="en-US">
                <a:latin typeface="Times New Roman"/>
                <a:ea typeface="Times New Roman"/>
                <a:cs typeface="Times New Roman"/>
                <a:sym typeface="Times New Roman"/>
              </a:rPr>
              <a:t>can only happen </a:t>
            </a:r>
            <a:r>
              <a:rPr lang="en-US">
                <a:solidFill>
                  <a:srgbClr val="00B050"/>
                </a:solidFill>
                <a:latin typeface="Times New Roman"/>
                <a:ea typeface="Times New Roman"/>
                <a:cs typeface="Times New Roman"/>
                <a:sym typeface="Times New Roman"/>
              </a:rPr>
              <a:t>after the connection establishment</a:t>
            </a:r>
            <a:r>
              <a:rPr lang="en-US">
                <a:latin typeface="Times New Roman"/>
                <a:ea typeface="Times New Roman"/>
                <a:cs typeface="Times New Roman"/>
                <a:sym typeface="Times New Roman"/>
              </a:rPr>
              <a:t>. After data exchange, the </a:t>
            </a:r>
            <a:r>
              <a:rPr lang="en-US">
                <a:solidFill>
                  <a:srgbClr val="00B050"/>
                </a:solidFill>
                <a:latin typeface="Times New Roman"/>
                <a:ea typeface="Times New Roman"/>
                <a:cs typeface="Times New Roman"/>
                <a:sym typeface="Times New Roman"/>
              </a:rPr>
              <a:t>connection needs to be torn down</a:t>
            </a:r>
            <a:endParaRPr/>
          </a:p>
          <a:p>
            <a:pPr indent="-285750" lvl="0" marL="514350" rtl="0" algn="just">
              <a:lnSpc>
                <a:spcPct val="90000"/>
              </a:lnSpc>
              <a:spcBef>
                <a:spcPts val="1000"/>
              </a:spcBef>
              <a:spcAft>
                <a:spcPts val="0"/>
              </a:spcAft>
              <a:buSzPts val="1800"/>
              <a:buFont typeface="Noto Sans Symbols"/>
              <a:buChar char="✔"/>
            </a:pPr>
            <a:r>
              <a:rPr lang="en-US">
                <a:latin typeface="Times New Roman"/>
                <a:ea typeface="Times New Roman"/>
                <a:cs typeface="Times New Roman"/>
                <a:sym typeface="Times New Roman"/>
              </a:rPr>
              <a:t>﻿Transport layer connection-oriented service involves only the </a:t>
            </a:r>
            <a:r>
              <a:rPr lang="en-US">
                <a:solidFill>
                  <a:srgbClr val="00B050"/>
                </a:solidFill>
                <a:latin typeface="Times New Roman"/>
                <a:ea typeface="Times New Roman"/>
                <a:cs typeface="Times New Roman"/>
                <a:sym typeface="Times New Roman"/>
              </a:rPr>
              <a:t>two hosts</a:t>
            </a:r>
            <a:r>
              <a:rPr lang="en-US">
                <a:latin typeface="Times New Roman"/>
                <a:ea typeface="Times New Roman"/>
                <a:cs typeface="Times New Roman"/>
                <a:sym typeface="Times New Roman"/>
              </a:rPr>
              <a:t>; the service is </a:t>
            </a:r>
            <a:r>
              <a:rPr lang="en-US">
                <a:solidFill>
                  <a:srgbClr val="00B050"/>
                </a:solidFill>
                <a:latin typeface="Times New Roman"/>
                <a:ea typeface="Times New Roman"/>
                <a:cs typeface="Times New Roman"/>
                <a:sym typeface="Times New Roman"/>
              </a:rPr>
              <a:t>end to end</a:t>
            </a:r>
            <a:r>
              <a:rPr lang="en-US">
                <a:latin typeface="Times New Roman"/>
                <a:ea typeface="Times New Roman"/>
                <a:cs typeface="Times New Roman"/>
                <a:sym typeface="Times New Roman"/>
              </a:rPr>
              <a:t>. </a:t>
            </a:r>
            <a:endParaRPr/>
          </a:p>
          <a:p>
            <a:pPr indent="-285750" lvl="0" marL="514350" rtl="0" algn="just">
              <a:lnSpc>
                <a:spcPct val="90000"/>
              </a:lnSpc>
              <a:spcBef>
                <a:spcPts val="1000"/>
              </a:spcBef>
              <a:spcAft>
                <a:spcPts val="0"/>
              </a:spcAft>
              <a:buSzPts val="1800"/>
              <a:buFont typeface="Noto Sans Symbols"/>
              <a:buChar char="✔"/>
            </a:pPr>
            <a:r>
              <a:rPr lang="en-US">
                <a:solidFill>
                  <a:srgbClr val="00B050"/>
                </a:solidFill>
                <a:latin typeface="Times New Roman"/>
                <a:ea typeface="Times New Roman"/>
                <a:cs typeface="Times New Roman"/>
                <a:sym typeface="Times New Roman"/>
              </a:rPr>
              <a:t>﻿Flow control, error control, and congestion control </a:t>
            </a:r>
            <a:r>
              <a:rPr lang="en-US">
                <a:latin typeface="Times New Roman"/>
                <a:ea typeface="Times New Roman"/>
                <a:cs typeface="Times New Roman"/>
                <a:sym typeface="Times New Roman"/>
              </a:rPr>
              <a:t>can be implemented in a connection oriented protocol.</a:t>
            </a:r>
            <a:endParaRPr>
              <a:latin typeface="Times New Roman"/>
              <a:ea typeface="Times New Roman"/>
              <a:cs typeface="Times New Roman"/>
              <a:sym typeface="Times New Roman"/>
            </a:endParaRPr>
          </a:p>
        </p:txBody>
      </p:sp>
      <p:sp>
        <p:nvSpPr>
          <p:cNvPr id="177" name="Google Shape;177;p13"/>
          <p:cNvSpPr txBox="1"/>
          <p:nvPr/>
        </p:nvSpPr>
        <p:spPr>
          <a:xfrm>
            <a:off x="-75156" y="-37381"/>
            <a:ext cx="8087940"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CONNECTION-LESS AND CONNECTION-ORIENTED PROTOCOL</a:t>
            </a:r>
            <a:endParaRPr b="1" i="0" sz="2800" u="none" cap="none" strike="noStrike">
              <a:solidFill>
                <a:srgbClr val="000000"/>
              </a:solidFill>
              <a:latin typeface="Arial"/>
              <a:ea typeface="Arial"/>
              <a:cs typeface="Arial"/>
              <a:sym typeface="Arial"/>
            </a:endParaRPr>
          </a:p>
        </p:txBody>
      </p:sp>
      <p:sp>
        <p:nvSpPr>
          <p:cNvPr id="178" name="Google Shape;178;p13"/>
          <p:cNvSpPr txBox="1"/>
          <p:nvPr>
            <p:ph idx="11" type="ftr"/>
          </p:nvPr>
        </p:nvSpPr>
        <p:spPr>
          <a:xfrm>
            <a:off x="0" y="660444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idx="1" type="body"/>
          </p:nvPr>
        </p:nvSpPr>
        <p:spPr>
          <a:xfrm>
            <a:off x="286544" y="1110342"/>
            <a:ext cx="8570912" cy="5128403"/>
          </a:xfrm>
          <a:prstGeom prst="rect">
            <a:avLst/>
          </a:prstGeom>
          <a:noFill/>
          <a:ln>
            <a:noFill/>
          </a:ln>
        </p:spPr>
        <p:txBody>
          <a:bodyPr anchorCtr="0" anchor="t" bIns="45700" lIns="91425" spcFirstLastPara="1" rIns="91425" wrap="square" tIns="45700">
            <a:normAutofit lnSpcReduction="10000"/>
          </a:bodyPr>
          <a:lstStyle/>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234950" lvl="1" marL="360363" rtl="0" algn="l">
              <a:lnSpc>
                <a:spcPct val="120000"/>
              </a:lnSpc>
              <a:spcBef>
                <a:spcPts val="500"/>
              </a:spcBef>
              <a:spcAft>
                <a:spcPts val="0"/>
              </a:spcAft>
              <a:buSzPts val="1800"/>
              <a:buFont typeface="Noto Sans Symbols"/>
              <a:buNone/>
            </a:pPr>
            <a:r>
              <a:t/>
            </a:r>
            <a:endParaRPr sz="2000"/>
          </a:p>
          <a:p>
            <a:pPr indent="0" lvl="1" marL="11113" rtl="0" algn="ctr">
              <a:lnSpc>
                <a:spcPct val="120000"/>
              </a:lnSpc>
              <a:spcBef>
                <a:spcPts val="500"/>
              </a:spcBef>
              <a:spcAft>
                <a:spcPts val="0"/>
              </a:spcAft>
              <a:buSzPts val="1800"/>
              <a:buNone/>
            </a:pPr>
            <a:r>
              <a:rPr lang="en-US" sz="2000"/>
              <a:t>Figure: Connection-oriented Service</a:t>
            </a:r>
            <a:endParaRPr/>
          </a:p>
          <a:p>
            <a:pPr indent="-234950" lvl="1" marL="360363" rtl="0" algn="l">
              <a:lnSpc>
                <a:spcPct val="120000"/>
              </a:lnSpc>
              <a:spcBef>
                <a:spcPts val="500"/>
              </a:spcBef>
              <a:spcAft>
                <a:spcPts val="0"/>
              </a:spcAft>
              <a:buSzPts val="1800"/>
              <a:buFont typeface="Noto Sans Symbols"/>
              <a:buNone/>
            </a:pPr>
            <a:r>
              <a:t/>
            </a:r>
            <a:endParaRPr sz="2000"/>
          </a:p>
        </p:txBody>
      </p:sp>
      <p:sp>
        <p:nvSpPr>
          <p:cNvPr id="184" name="Google Shape;184;p14"/>
          <p:cNvSpPr txBox="1"/>
          <p:nvPr/>
        </p:nvSpPr>
        <p:spPr>
          <a:xfrm>
            <a:off x="-1" y="-62630"/>
            <a:ext cx="7965649"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CONNECTION-LESS AND CONNECTION-ORIENTED PROTOCOL</a:t>
            </a:r>
            <a:endParaRPr b="1" i="0" sz="2800" u="none" cap="none" strike="noStrike">
              <a:solidFill>
                <a:srgbClr val="000000"/>
              </a:solidFill>
              <a:latin typeface="Arial"/>
              <a:ea typeface="Arial"/>
              <a:cs typeface="Arial"/>
              <a:sym typeface="Arial"/>
            </a:endParaRPr>
          </a:p>
        </p:txBody>
      </p:sp>
      <p:sp>
        <p:nvSpPr>
          <p:cNvPr id="185" name="Google Shape;185;p14"/>
          <p:cNvSpPr txBox="1"/>
          <p:nvPr>
            <p:ph idx="11" type="ftr"/>
          </p:nvPr>
        </p:nvSpPr>
        <p:spPr>
          <a:xfrm>
            <a:off x="0" y="6576582"/>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186" name="Google Shape;186;p14"/>
          <p:cNvPicPr preferRelativeResize="0"/>
          <p:nvPr/>
        </p:nvPicPr>
        <p:blipFill rotWithShape="1">
          <a:blip r:embed="rId3">
            <a:alphaModFix/>
          </a:blip>
          <a:srcRect b="0" l="0" r="0" t="0"/>
          <a:stretch/>
        </p:blipFill>
        <p:spPr>
          <a:xfrm>
            <a:off x="1841325" y="1420003"/>
            <a:ext cx="5135671" cy="37783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idx="1" type="body"/>
          </p:nvPr>
        </p:nvSpPr>
        <p:spPr>
          <a:xfrm>
            <a:off x="286544" y="1110342"/>
            <a:ext cx="8570912" cy="5566031"/>
          </a:xfrm>
          <a:prstGeom prst="rect">
            <a:avLst/>
          </a:prstGeom>
          <a:noFill/>
          <a:ln>
            <a:noFill/>
          </a:ln>
        </p:spPr>
        <p:txBody>
          <a:bodyPr anchorCtr="0" anchor="t" bIns="45700" lIns="91425" spcFirstLastPara="1" rIns="91425" wrap="square" tIns="45700">
            <a:normAutofit fontScale="85000" lnSpcReduction="10000"/>
          </a:bodyPr>
          <a:lstStyle/>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234950" lvl="1" marL="360363" rtl="0" algn="l">
              <a:lnSpc>
                <a:spcPct val="120000"/>
              </a:lnSpc>
              <a:spcBef>
                <a:spcPts val="500"/>
              </a:spcBef>
              <a:spcAft>
                <a:spcPts val="0"/>
              </a:spcAft>
              <a:buSzPct val="105882"/>
              <a:buFont typeface="Noto Sans Symbols"/>
              <a:buNone/>
            </a:pPr>
            <a:r>
              <a:t/>
            </a:r>
            <a:endParaRPr sz="2000"/>
          </a:p>
          <a:p>
            <a:pPr indent="0" lvl="1" marL="11113" rtl="0" algn="ctr">
              <a:lnSpc>
                <a:spcPct val="120000"/>
              </a:lnSpc>
              <a:spcBef>
                <a:spcPts val="500"/>
              </a:spcBef>
              <a:spcAft>
                <a:spcPts val="0"/>
              </a:spcAft>
              <a:buSzPct val="105882"/>
              <a:buNone/>
            </a:pPr>
            <a:r>
              <a:t/>
            </a:r>
            <a:endParaRPr sz="2000"/>
          </a:p>
          <a:p>
            <a:pPr indent="0" lvl="1" marL="11113" rtl="0" algn="ctr">
              <a:lnSpc>
                <a:spcPct val="120000"/>
              </a:lnSpc>
              <a:spcBef>
                <a:spcPts val="500"/>
              </a:spcBef>
              <a:spcAft>
                <a:spcPts val="0"/>
              </a:spcAft>
              <a:buSzPct val="105882"/>
              <a:buNone/>
            </a:pPr>
            <a:r>
              <a:t/>
            </a:r>
            <a:endParaRPr sz="2000"/>
          </a:p>
          <a:p>
            <a:pPr indent="0" lvl="1" marL="11113" rtl="0" algn="ctr">
              <a:lnSpc>
                <a:spcPct val="120000"/>
              </a:lnSpc>
              <a:spcBef>
                <a:spcPts val="500"/>
              </a:spcBef>
              <a:spcAft>
                <a:spcPts val="0"/>
              </a:spcAft>
              <a:buSzPct val="105882"/>
              <a:buNone/>
            </a:pPr>
            <a:r>
              <a:t/>
            </a:r>
            <a:endParaRPr sz="2000"/>
          </a:p>
          <a:p>
            <a:pPr indent="0" lvl="1" marL="11113" rtl="0" algn="ctr">
              <a:lnSpc>
                <a:spcPct val="120000"/>
              </a:lnSpc>
              <a:spcBef>
                <a:spcPts val="500"/>
              </a:spcBef>
              <a:spcAft>
                <a:spcPts val="0"/>
              </a:spcAft>
              <a:buSzPct val="105882"/>
              <a:buNone/>
            </a:pPr>
            <a:r>
              <a:rPr lang="en-US" sz="2000"/>
              <a:t>Figure: Connection-less and Connection-oriented Service represented as FSM</a:t>
            </a:r>
            <a:endParaRPr/>
          </a:p>
          <a:p>
            <a:pPr indent="-234950" lvl="1" marL="360363" rtl="0" algn="l">
              <a:lnSpc>
                <a:spcPct val="120000"/>
              </a:lnSpc>
              <a:spcBef>
                <a:spcPts val="500"/>
              </a:spcBef>
              <a:spcAft>
                <a:spcPts val="0"/>
              </a:spcAft>
              <a:buSzPct val="105882"/>
              <a:buFont typeface="Noto Sans Symbols"/>
              <a:buNone/>
            </a:pPr>
            <a:r>
              <a:t/>
            </a:r>
            <a:endParaRPr sz="2000"/>
          </a:p>
        </p:txBody>
      </p:sp>
      <p:sp>
        <p:nvSpPr>
          <p:cNvPr id="192" name="Google Shape;192;p15"/>
          <p:cNvSpPr txBox="1"/>
          <p:nvPr/>
        </p:nvSpPr>
        <p:spPr>
          <a:xfrm>
            <a:off x="0" y="-111132"/>
            <a:ext cx="6613742" cy="1052555"/>
          </a:xfrm>
          <a:prstGeom prst="rect">
            <a:avLst/>
          </a:prstGeom>
          <a:noFill/>
          <a:ln>
            <a:noFill/>
          </a:ln>
        </p:spPr>
        <p:txBody>
          <a:bodyPr anchorCtr="0" anchor="t" bIns="45700" lIns="91425" spcFirstLastPara="1" rIns="91425" wrap="square" tIns="45700">
            <a:spAutoFit/>
          </a:bodyPr>
          <a:lstStyle/>
          <a:p>
            <a:pPr indent="0" lvl="0" marL="0" marR="0" rtl="0" algn="ctr">
              <a:lnSpc>
                <a:spcPct val="12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CONNECTION-LESS AND CONNECTION-ORIENTED PROTOCOL</a:t>
            </a:r>
            <a:endParaRPr b="1" i="0" sz="2600" u="none" cap="none" strike="noStrike">
              <a:solidFill>
                <a:srgbClr val="000000"/>
              </a:solidFill>
              <a:latin typeface="Arial"/>
              <a:ea typeface="Arial"/>
              <a:cs typeface="Arial"/>
              <a:sym typeface="Arial"/>
            </a:endParaRPr>
          </a:p>
        </p:txBody>
      </p:sp>
      <p:sp>
        <p:nvSpPr>
          <p:cNvPr id="193" name="Google Shape;193;p15"/>
          <p:cNvSpPr txBox="1"/>
          <p:nvPr>
            <p:ph idx="11" type="ftr"/>
          </p:nvPr>
        </p:nvSpPr>
        <p:spPr>
          <a:xfrm>
            <a:off x="0" y="6576582"/>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194" name="Google Shape;194;p15"/>
          <p:cNvPicPr preferRelativeResize="0"/>
          <p:nvPr/>
        </p:nvPicPr>
        <p:blipFill rotWithShape="1">
          <a:blip r:embed="rId3">
            <a:alphaModFix/>
          </a:blip>
          <a:srcRect b="0" l="0" r="0" t="0"/>
          <a:stretch/>
        </p:blipFill>
        <p:spPr>
          <a:xfrm>
            <a:off x="576197" y="772505"/>
            <a:ext cx="7415407" cy="52815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5"/>
          <p:cNvSpPr txBox="1"/>
          <p:nvPr>
            <p:ph idx="1" type="body"/>
          </p:nvPr>
        </p:nvSpPr>
        <p:spPr>
          <a:xfrm>
            <a:off x="87682" y="904416"/>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﻿A TCP connection provides a </a:t>
            </a:r>
            <a:r>
              <a:rPr lang="en-US" sz="1600">
                <a:solidFill>
                  <a:srgbClr val="00B050"/>
                </a:solidFill>
                <a:latin typeface="Times New Roman"/>
                <a:ea typeface="Times New Roman"/>
                <a:cs typeface="Times New Roman"/>
                <a:sym typeface="Times New Roman"/>
              </a:rPr>
              <a:t>full-duplex service</a:t>
            </a:r>
            <a:r>
              <a:rPr lang="en-US" sz="1600">
                <a:latin typeface="Times New Roman"/>
                <a:ea typeface="Times New Roman"/>
                <a:cs typeface="Times New Roman"/>
                <a:sym typeface="Times New Roman"/>
              </a:rPr>
              <a:t>: If there is a TCP connection between Process A on one host and Process B on another host, then application layer data can flow from Process A to Process B at the same time as application layer data flows from Process B to Process A. </a:t>
            </a:r>
            <a:endParaRPr/>
          </a:p>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A TCP connection is also always </a:t>
            </a:r>
            <a:r>
              <a:rPr lang="en-US" sz="1600">
                <a:solidFill>
                  <a:srgbClr val="00B050"/>
                </a:solidFill>
                <a:latin typeface="Times New Roman"/>
                <a:ea typeface="Times New Roman"/>
                <a:cs typeface="Times New Roman"/>
                <a:sym typeface="Times New Roman"/>
              </a:rPr>
              <a:t>point-to-point</a:t>
            </a:r>
            <a:r>
              <a:rPr lang="en-US" sz="1600">
                <a:latin typeface="Times New Roman"/>
                <a:ea typeface="Times New Roman"/>
                <a:cs typeface="Times New Roman"/>
                <a:sym typeface="Times New Roman"/>
              </a:rPr>
              <a:t>, that is, between a single sender and a single receiver.</a:t>
            </a:r>
            <a:endParaRPr/>
          </a:p>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﻿The client first </a:t>
            </a:r>
            <a:r>
              <a:rPr lang="en-US" sz="1600">
                <a:solidFill>
                  <a:srgbClr val="00B050"/>
                </a:solidFill>
                <a:latin typeface="Times New Roman"/>
                <a:ea typeface="Times New Roman"/>
                <a:cs typeface="Times New Roman"/>
                <a:sym typeface="Times New Roman"/>
              </a:rPr>
              <a:t>sends</a:t>
            </a:r>
            <a:r>
              <a:rPr lang="en-US" sz="1600">
                <a:latin typeface="Times New Roman"/>
                <a:ea typeface="Times New Roman"/>
                <a:cs typeface="Times New Roman"/>
                <a:sym typeface="Times New Roman"/>
              </a:rPr>
              <a:t> a special TCP segment; the server </a:t>
            </a:r>
            <a:r>
              <a:rPr lang="en-US" sz="1600">
                <a:solidFill>
                  <a:srgbClr val="00B050"/>
                </a:solidFill>
                <a:latin typeface="Times New Roman"/>
                <a:ea typeface="Times New Roman"/>
                <a:cs typeface="Times New Roman"/>
                <a:sym typeface="Times New Roman"/>
              </a:rPr>
              <a:t>responds</a:t>
            </a:r>
            <a:r>
              <a:rPr lang="en-US" sz="1600">
                <a:latin typeface="Times New Roman"/>
                <a:ea typeface="Times New Roman"/>
                <a:cs typeface="Times New Roman"/>
                <a:sym typeface="Times New Roman"/>
              </a:rPr>
              <a:t> with a second special TCP segment; and finally the client </a:t>
            </a:r>
            <a:r>
              <a:rPr lang="en-US" sz="1600">
                <a:solidFill>
                  <a:srgbClr val="00B050"/>
                </a:solidFill>
                <a:latin typeface="Times New Roman"/>
                <a:ea typeface="Times New Roman"/>
                <a:cs typeface="Times New Roman"/>
                <a:sym typeface="Times New Roman"/>
              </a:rPr>
              <a:t>responds again </a:t>
            </a:r>
            <a:r>
              <a:rPr lang="en-US" sz="1600">
                <a:latin typeface="Times New Roman"/>
                <a:ea typeface="Times New Roman"/>
                <a:cs typeface="Times New Roman"/>
                <a:sym typeface="Times New Roman"/>
              </a:rPr>
              <a:t>with a third special segment. </a:t>
            </a:r>
            <a:endParaRPr/>
          </a:p>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The </a:t>
            </a:r>
            <a:r>
              <a:rPr lang="en-US" sz="1600">
                <a:solidFill>
                  <a:srgbClr val="00B050"/>
                </a:solidFill>
                <a:latin typeface="Times New Roman"/>
                <a:ea typeface="Times New Roman"/>
                <a:cs typeface="Times New Roman"/>
                <a:sym typeface="Times New Roman"/>
              </a:rPr>
              <a:t>first two segments carry no payload</a:t>
            </a:r>
            <a:r>
              <a:rPr lang="en-US" sz="1600">
                <a:latin typeface="Times New Roman"/>
                <a:ea typeface="Times New Roman"/>
                <a:cs typeface="Times New Roman"/>
                <a:sym typeface="Times New Roman"/>
              </a:rPr>
              <a:t>, that is, no application-layer data; the </a:t>
            </a:r>
            <a:r>
              <a:rPr lang="en-US" sz="1600">
                <a:solidFill>
                  <a:srgbClr val="00B050"/>
                </a:solidFill>
                <a:latin typeface="Times New Roman"/>
                <a:ea typeface="Times New Roman"/>
                <a:cs typeface="Times New Roman"/>
                <a:sym typeface="Times New Roman"/>
              </a:rPr>
              <a:t>third</a:t>
            </a:r>
            <a:r>
              <a:rPr lang="en-US" sz="1600">
                <a:latin typeface="Times New Roman"/>
                <a:ea typeface="Times New Roman"/>
                <a:cs typeface="Times New Roman"/>
                <a:sym typeface="Times New Roman"/>
              </a:rPr>
              <a:t> of these segments may </a:t>
            </a:r>
            <a:r>
              <a:rPr lang="en-US" sz="1600">
                <a:solidFill>
                  <a:srgbClr val="00B050"/>
                </a:solidFill>
                <a:latin typeface="Times New Roman"/>
                <a:ea typeface="Times New Roman"/>
                <a:cs typeface="Times New Roman"/>
                <a:sym typeface="Times New Roman"/>
              </a:rPr>
              <a:t>carry a payload</a:t>
            </a:r>
            <a:r>
              <a:rPr lang="en-US" sz="1600">
                <a:latin typeface="Times New Roman"/>
                <a:ea typeface="Times New Roman"/>
                <a:cs typeface="Times New Roman"/>
                <a:sym typeface="Times New Roman"/>
              </a:rPr>
              <a:t>. Because three segments are sent between the two hosts, this connection-establishment procedure is often referred to as a </a:t>
            </a:r>
            <a:r>
              <a:rPr lang="en-US" sz="1600">
                <a:solidFill>
                  <a:srgbClr val="00B050"/>
                </a:solidFill>
                <a:latin typeface="Times New Roman"/>
                <a:ea typeface="Times New Roman"/>
                <a:cs typeface="Times New Roman"/>
                <a:sym typeface="Times New Roman"/>
              </a:rPr>
              <a:t>three-way handshake</a:t>
            </a:r>
            <a:r>
              <a:rPr lang="en-US" sz="1600">
                <a:latin typeface="Times New Roman"/>
                <a:ea typeface="Times New Roman"/>
                <a:cs typeface="Times New Roman"/>
                <a:sym typeface="Times New Roman"/>
              </a:rPr>
              <a:t>.</a:t>
            </a:r>
            <a:endParaRPr/>
          </a:p>
        </p:txBody>
      </p:sp>
      <p:sp>
        <p:nvSpPr>
          <p:cNvPr id="200" name="Google Shape;200;p75"/>
          <p:cNvSpPr txBox="1"/>
          <p:nvPr/>
        </p:nvSpPr>
        <p:spPr>
          <a:xfrm>
            <a:off x="0" y="-94267"/>
            <a:ext cx="7296346"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TRANSMISSION CONTROL PROTOCOL (TCP)</a:t>
            </a:r>
            <a:endParaRPr b="1" i="0" sz="1400" u="none" cap="none" strike="noStrike">
              <a:solidFill>
                <a:srgbClr val="000000"/>
              </a:solidFill>
              <a:latin typeface="Arial"/>
              <a:ea typeface="Arial"/>
              <a:cs typeface="Arial"/>
              <a:sym typeface="Arial"/>
            </a:endParaRPr>
          </a:p>
        </p:txBody>
      </p:sp>
      <p:sp>
        <p:nvSpPr>
          <p:cNvPr id="201" name="Google Shape;201;p75"/>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74"/>
          <p:cNvSpPr txBox="1"/>
          <p:nvPr>
            <p:ph type="title"/>
          </p:nvPr>
        </p:nvSpPr>
        <p:spPr>
          <a:xfrm>
            <a:off x="-1" y="0"/>
            <a:ext cx="6249971" cy="91404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a:t>TRANSPORT LAYER PROTOCOLS</a:t>
            </a:r>
            <a:endParaRPr/>
          </a:p>
        </p:txBody>
      </p:sp>
      <p:sp>
        <p:nvSpPr>
          <p:cNvPr id="207" name="Google Shape;207;p74"/>
          <p:cNvSpPr txBox="1"/>
          <p:nvPr>
            <p:ph idx="1" type="body"/>
          </p:nvPr>
        </p:nvSpPr>
        <p:spPr>
          <a:xfrm>
            <a:off x="223935" y="1128659"/>
            <a:ext cx="8229240" cy="3977280"/>
          </a:xfrm>
          <a:prstGeom prst="rect">
            <a:avLst/>
          </a:prstGeom>
          <a:noFill/>
          <a:ln>
            <a:noFill/>
          </a:ln>
        </p:spPr>
        <p:txBody>
          <a:bodyPr anchorCtr="0" anchor="t" bIns="45700" lIns="91425" spcFirstLastPara="1" rIns="91425" wrap="square" tIns="45700">
            <a:normAutofit/>
          </a:bodyPr>
          <a:lstStyle/>
          <a:p>
            <a:pPr indent="-457200" lvl="0" marL="571500" rtl="0" algn="just">
              <a:lnSpc>
                <a:spcPct val="90000"/>
              </a:lnSpc>
              <a:spcBef>
                <a:spcPts val="1000"/>
              </a:spcBef>
              <a:spcAft>
                <a:spcPts val="0"/>
              </a:spcAft>
              <a:buSzPts val="1800"/>
              <a:buFont typeface="Arial"/>
              <a:buAutoNum type="arabicParenR"/>
            </a:pPr>
            <a:r>
              <a:rPr lang="en-US">
                <a:latin typeface="Times New Roman"/>
                <a:ea typeface="Times New Roman"/>
                <a:cs typeface="Times New Roman"/>
                <a:sym typeface="Times New Roman"/>
              </a:rPr>
              <a:t>Simple Protocol</a:t>
            </a:r>
            <a:endParaRPr/>
          </a:p>
          <a:p>
            <a:pPr indent="-457200" lvl="0" marL="571500" rtl="0" algn="just">
              <a:lnSpc>
                <a:spcPct val="90000"/>
              </a:lnSpc>
              <a:spcBef>
                <a:spcPts val="1000"/>
              </a:spcBef>
              <a:spcAft>
                <a:spcPts val="0"/>
              </a:spcAft>
              <a:buSzPts val="1800"/>
              <a:buFont typeface="Arial"/>
              <a:buAutoNum type="arabicParenR"/>
            </a:pPr>
            <a:r>
              <a:rPr lang="en-US">
                <a:latin typeface="Times New Roman"/>
                <a:ea typeface="Times New Roman"/>
                <a:cs typeface="Times New Roman"/>
                <a:sym typeface="Times New Roman"/>
              </a:rPr>
              <a:t>Stop and Wait Protocol</a:t>
            </a:r>
            <a:endParaRPr/>
          </a:p>
          <a:p>
            <a:pPr indent="-457200" lvl="0" marL="571500" rtl="0" algn="just">
              <a:lnSpc>
                <a:spcPct val="90000"/>
              </a:lnSpc>
              <a:spcBef>
                <a:spcPts val="1000"/>
              </a:spcBef>
              <a:spcAft>
                <a:spcPts val="0"/>
              </a:spcAft>
              <a:buSzPts val="1800"/>
              <a:buFont typeface="Arial"/>
              <a:buAutoNum type="arabicParenR"/>
            </a:pPr>
            <a:r>
              <a:rPr lang="en-US">
                <a:latin typeface="Times New Roman"/>
                <a:ea typeface="Times New Roman"/>
                <a:cs typeface="Times New Roman"/>
                <a:sym typeface="Times New Roman"/>
              </a:rPr>
              <a:t>Go-Back-N Protocol</a:t>
            </a:r>
            <a:endParaRPr/>
          </a:p>
          <a:p>
            <a:pPr indent="-457200" lvl="0" marL="571500" rtl="0" algn="just">
              <a:lnSpc>
                <a:spcPct val="90000"/>
              </a:lnSpc>
              <a:spcBef>
                <a:spcPts val="1000"/>
              </a:spcBef>
              <a:spcAft>
                <a:spcPts val="0"/>
              </a:spcAft>
              <a:buSzPts val="1800"/>
              <a:buFont typeface="Arial"/>
              <a:buAutoNum type="arabicParenR"/>
            </a:pPr>
            <a:r>
              <a:rPr lang="en-US">
                <a:latin typeface="Times New Roman"/>
                <a:ea typeface="Times New Roman"/>
                <a:cs typeface="Times New Roman"/>
                <a:sym typeface="Times New Roman"/>
              </a:rPr>
              <a:t>Selective-Repeat Protocol</a:t>
            </a:r>
            <a:endParaRPr/>
          </a:p>
          <a:p>
            <a:pPr indent="-457200" lvl="0" marL="571500" rtl="0" algn="just">
              <a:lnSpc>
                <a:spcPct val="90000"/>
              </a:lnSpc>
              <a:spcBef>
                <a:spcPts val="1000"/>
              </a:spcBef>
              <a:spcAft>
                <a:spcPts val="0"/>
              </a:spcAft>
              <a:buSzPts val="1800"/>
              <a:buFont typeface="Arial"/>
              <a:buAutoNum type="arabicParenR"/>
            </a:pPr>
            <a:r>
              <a:rPr lang="en-US">
                <a:latin typeface="Times New Roman"/>
                <a:ea typeface="Times New Roman"/>
                <a:cs typeface="Times New Roman"/>
                <a:sym typeface="Times New Roman"/>
              </a:rPr>
              <a:t>﻿Bidirectional Protocols: Piggybacking</a:t>
            </a:r>
            <a:endParaRPr/>
          </a:p>
          <a:p>
            <a:pPr indent="-342900" lvl="0" marL="571500" rtl="0" algn="just">
              <a:lnSpc>
                <a:spcPct val="90000"/>
              </a:lnSpc>
              <a:spcBef>
                <a:spcPts val="1000"/>
              </a:spcBef>
              <a:spcAft>
                <a:spcPts val="0"/>
              </a:spcAft>
              <a:buSzPts val="1800"/>
              <a:buFont typeface="Arial"/>
              <a:buNone/>
            </a:pPr>
            <a:r>
              <a:t/>
            </a:r>
            <a:endParaRPr>
              <a:latin typeface="Times New Roman"/>
              <a:ea typeface="Times New Roman"/>
              <a:cs typeface="Times New Roman"/>
              <a:sym typeface="Times New Roman"/>
            </a:endParaRPr>
          </a:p>
          <a:p>
            <a:pPr indent="-342900" lvl="0" marL="571500" rtl="0" algn="just">
              <a:lnSpc>
                <a:spcPct val="90000"/>
              </a:lnSpc>
              <a:spcBef>
                <a:spcPts val="1000"/>
              </a:spcBef>
              <a:spcAft>
                <a:spcPts val="0"/>
              </a:spcAft>
              <a:buSzPts val="1800"/>
              <a:buFont typeface="Arial"/>
              <a:buNone/>
            </a:pPr>
            <a:r>
              <a:t/>
            </a:r>
            <a:endParaRPr>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Arial"/>
              <a:buNone/>
            </a:pPr>
            <a:r>
              <a:t/>
            </a:r>
            <a:endParaRPr>
              <a:latin typeface="Times New Roman"/>
              <a:ea typeface="Times New Roman"/>
              <a:cs typeface="Times New Roman"/>
              <a:sym typeface="Times New Roman"/>
            </a:endParaRPr>
          </a:p>
          <a:p>
            <a:pPr indent="-342900" lvl="0" marL="457200" rtl="0" algn="ctr">
              <a:lnSpc>
                <a:spcPct val="90000"/>
              </a:lnSpc>
              <a:spcBef>
                <a:spcPts val="1000"/>
              </a:spcBef>
              <a:spcAft>
                <a:spcPts val="0"/>
              </a:spcAft>
              <a:buSzPts val="1800"/>
              <a:buFont typeface="Arial"/>
              <a:buNone/>
            </a:pPr>
            <a:r>
              <a:t/>
            </a:r>
            <a:endParaRPr>
              <a:latin typeface="Times New Roman"/>
              <a:ea typeface="Times New Roman"/>
              <a:cs typeface="Times New Roman"/>
              <a:sym typeface="Times New Roman"/>
            </a:endParaRPr>
          </a:p>
        </p:txBody>
      </p:sp>
      <p:sp>
        <p:nvSpPr>
          <p:cNvPr id="208" name="Google Shape;208;p74"/>
          <p:cNvSpPr txBox="1"/>
          <p:nvPr>
            <p:ph idx="11" type="ftr"/>
          </p:nvPr>
        </p:nvSpPr>
        <p:spPr>
          <a:xfrm>
            <a:off x="0" y="6579392"/>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idx="1" type="body"/>
          </p:nvPr>
        </p:nvSpPr>
        <p:spPr>
          <a:xfrm>
            <a:off x="87682" y="904416"/>
            <a:ext cx="8680537" cy="5671748"/>
          </a:xfrm>
          <a:prstGeom prst="rect">
            <a:avLst/>
          </a:prstGeom>
          <a:noFill/>
          <a:ln>
            <a:noFill/>
          </a:ln>
        </p:spPr>
        <p:txBody>
          <a:bodyPr anchorCtr="0" anchor="t" bIns="0" lIns="0" spcFirstLastPara="1" rIns="0" wrap="square" tIns="0">
            <a:noAutofit/>
          </a:bodyPr>
          <a:lstStyle/>
          <a:p>
            <a:pPr indent="0" lvl="1" marL="0" rtl="0" algn="just">
              <a:lnSpc>
                <a:spcPct val="150000"/>
              </a:lnSpc>
              <a:spcBef>
                <a:spcPts val="500"/>
              </a:spcBef>
              <a:spcAft>
                <a:spcPts val="0"/>
              </a:spcAft>
              <a:buSzPts val="1800"/>
              <a:buNone/>
            </a:pPr>
            <a:r>
              <a:rPr b="1" lang="en-US" sz="1800">
                <a:latin typeface="Arial"/>
                <a:ea typeface="Arial"/>
                <a:cs typeface="Arial"/>
                <a:sym typeface="Arial"/>
              </a:rPr>
              <a:t>TCP Header</a:t>
            </a:r>
            <a:endParaRPr/>
          </a:p>
        </p:txBody>
      </p:sp>
      <p:sp>
        <p:nvSpPr>
          <p:cNvPr id="214" name="Google Shape;214;p16"/>
          <p:cNvSpPr txBox="1"/>
          <p:nvPr/>
        </p:nvSpPr>
        <p:spPr>
          <a:xfrm>
            <a:off x="233903" y="-49651"/>
            <a:ext cx="6628810"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TRANSMISSION CONTROL PROTOCOL (TCP)</a:t>
            </a:r>
            <a:endParaRPr b="1" i="0" sz="1400" u="none" cap="none" strike="noStrike">
              <a:solidFill>
                <a:srgbClr val="000000"/>
              </a:solidFill>
              <a:latin typeface="Arial"/>
              <a:ea typeface="Arial"/>
              <a:cs typeface="Arial"/>
              <a:sym typeface="Arial"/>
            </a:endParaRPr>
          </a:p>
        </p:txBody>
      </p:sp>
      <p:sp>
        <p:nvSpPr>
          <p:cNvPr id="215" name="Google Shape;215;p16"/>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216" name="Google Shape;216;p16"/>
          <p:cNvPicPr preferRelativeResize="0"/>
          <p:nvPr/>
        </p:nvPicPr>
        <p:blipFill rotWithShape="1">
          <a:blip r:embed="rId3">
            <a:alphaModFix/>
          </a:blip>
          <a:srcRect b="0" l="0" r="0" t="0"/>
          <a:stretch/>
        </p:blipFill>
        <p:spPr>
          <a:xfrm>
            <a:off x="1027136" y="2101937"/>
            <a:ext cx="7290148" cy="34721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idx="1" type="body"/>
          </p:nvPr>
        </p:nvSpPr>
        <p:spPr>
          <a:xfrm>
            <a:off x="87682" y="904416"/>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﻿﻿Source Port (16 bits)</a:t>
            </a:r>
            <a:r>
              <a:rPr lang="en-US" sz="1600">
                <a:latin typeface="Times New Roman"/>
                <a:ea typeface="Times New Roman"/>
                <a:cs typeface="Times New Roman"/>
                <a:sym typeface="Times New Roman"/>
              </a:rPr>
              <a:t>: Source TCP user. Example values are Telnet  23; ﻿</a:t>
            </a:r>
            <a:endParaRPr/>
          </a:p>
          <a:p>
            <a:pPr indent="0" lvl="1" marL="0" rtl="0" algn="just">
              <a:lnSpc>
                <a:spcPct val="150000"/>
              </a:lnSpc>
              <a:spcBef>
                <a:spcPts val="500"/>
              </a:spcBef>
              <a:spcAft>
                <a:spcPts val="0"/>
              </a:spcAft>
              <a:buSzPts val="1800"/>
              <a:buNone/>
            </a:pPr>
            <a:r>
              <a:rPr lang="en-US" sz="1600">
                <a:latin typeface="Times New Roman"/>
                <a:ea typeface="Times New Roman"/>
                <a:cs typeface="Times New Roman"/>
                <a:sym typeface="Times New Roman"/>
              </a:rPr>
              <a:t>     TFTP = 69; HTTP = 80</a:t>
            </a:r>
            <a:endParaRPr/>
          </a:p>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 </a:t>
            </a:r>
            <a:r>
              <a:rPr b="1" lang="en-US" sz="1600">
                <a:latin typeface="Times New Roman"/>
                <a:ea typeface="Times New Roman"/>
                <a:cs typeface="Times New Roman"/>
                <a:sym typeface="Times New Roman"/>
              </a:rPr>
              <a:t>Destination Port (16 bits)</a:t>
            </a:r>
            <a:r>
              <a:rPr lang="en-US" sz="1600">
                <a:latin typeface="Times New Roman"/>
                <a:ea typeface="Times New Roman"/>
                <a:cs typeface="Times New Roman"/>
                <a:sym typeface="Times New Roman"/>
              </a:rPr>
              <a:t>: Destination TCP user.</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Sequence Number (32 bits)</a:t>
            </a:r>
            <a:r>
              <a:rPr lang="en-US" sz="1600">
                <a:latin typeface="Times New Roman"/>
                <a:ea typeface="Times New Roman"/>
                <a:cs typeface="Times New Roman"/>
                <a:sym typeface="Times New Roman"/>
              </a:rPr>
              <a:t>: Sequence number of the first data octet in this segment except when the SYN flag is set. If SYN is set, this field contains the initial sequence number (ISN) and the first data octet in this segment has sequence number ISN + 1</a:t>
            </a:r>
            <a:endParaRPr/>
          </a:p>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a:t>
            </a:r>
            <a:r>
              <a:rPr b="1" lang="en-US" sz="1600">
                <a:latin typeface="Times New Roman"/>
                <a:ea typeface="Times New Roman"/>
                <a:cs typeface="Times New Roman"/>
                <a:sym typeface="Times New Roman"/>
              </a:rPr>
              <a:t>Acknowledgment Number (32 bits)</a:t>
            </a:r>
            <a:r>
              <a:rPr lang="en-US" sz="1600">
                <a:latin typeface="Times New Roman"/>
                <a:ea typeface="Times New Roman"/>
                <a:cs typeface="Times New Roman"/>
                <a:sym typeface="Times New Roman"/>
              </a:rPr>
              <a:t>: Contains the sequence number of the next data octet that the TCP entity expects to receive.</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Data Offset (4 bits)</a:t>
            </a:r>
            <a:r>
              <a:rPr lang="en-US" sz="1600">
                <a:latin typeface="Times New Roman"/>
                <a:ea typeface="Times New Roman"/>
                <a:cs typeface="Times New Roman"/>
                <a:sym typeface="Times New Roman"/>
              </a:rPr>
              <a:t>: Number of 32-bit words in the header.</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Reserved (4 bits)</a:t>
            </a:r>
            <a:r>
              <a:rPr lang="en-US" sz="1600">
                <a:latin typeface="Times New Roman"/>
                <a:ea typeface="Times New Roman"/>
                <a:cs typeface="Times New Roman"/>
                <a:sym typeface="Times New Roman"/>
              </a:rPr>
              <a:t>: Reserved for future use.</a:t>
            </a:r>
            <a:endParaRPr/>
          </a:p>
          <a:p>
            <a:pPr indent="-171450" lvl="1" marL="285750" rtl="0" algn="just">
              <a:lnSpc>
                <a:spcPct val="150000"/>
              </a:lnSpc>
              <a:spcBef>
                <a:spcPts val="500"/>
              </a:spcBef>
              <a:spcAft>
                <a:spcPts val="0"/>
              </a:spcAft>
              <a:buSzPts val="1800"/>
              <a:buFont typeface="Noto Sans Symbols"/>
              <a:buNone/>
            </a:pPr>
            <a:r>
              <a:t/>
            </a:r>
            <a:endParaRPr sz="1600">
              <a:latin typeface="Times New Roman"/>
              <a:ea typeface="Times New Roman"/>
              <a:cs typeface="Times New Roman"/>
              <a:sym typeface="Times New Roman"/>
            </a:endParaRPr>
          </a:p>
        </p:txBody>
      </p:sp>
      <p:sp>
        <p:nvSpPr>
          <p:cNvPr id="222" name="Google Shape;222;p17"/>
          <p:cNvSpPr txBox="1"/>
          <p:nvPr/>
        </p:nvSpPr>
        <p:spPr>
          <a:xfrm>
            <a:off x="-86608" y="-49651"/>
            <a:ext cx="6949322"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TRANSMISSION CONTROL PROTOCOL (TCP)</a:t>
            </a:r>
            <a:endParaRPr b="1" i="0" sz="1400" u="none" cap="none" strike="noStrike">
              <a:solidFill>
                <a:srgbClr val="000000"/>
              </a:solidFill>
              <a:latin typeface="Arial"/>
              <a:ea typeface="Arial"/>
              <a:cs typeface="Arial"/>
              <a:sym typeface="Arial"/>
            </a:endParaRPr>
          </a:p>
        </p:txBody>
      </p:sp>
      <p:sp>
        <p:nvSpPr>
          <p:cNvPr id="223" name="Google Shape;223;p17"/>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1"/>
          <p:cNvSpPr txBox="1"/>
          <p:nvPr>
            <p:ph type="title"/>
          </p:nvPr>
        </p:nvSpPr>
        <p:spPr>
          <a:xfrm>
            <a:off x="2136710" y="125348"/>
            <a:ext cx="3965510" cy="681037"/>
          </a:xfrm>
          <a:prstGeom prst="rect">
            <a:avLst/>
          </a:prstGeom>
          <a:noFill/>
          <a:ln>
            <a:noFill/>
          </a:ln>
        </p:spPr>
        <p:txBody>
          <a:bodyPr anchorCtr="0" anchor="ctr" bIns="0" lIns="0" spcFirstLastPara="1" rIns="0" wrap="square" tIns="0">
            <a:normAutofit/>
          </a:bodyPr>
          <a:lstStyle/>
          <a:p>
            <a:pPr indent="0" lvl="0" marL="0" rtl="0" algn="ctr">
              <a:lnSpc>
                <a:spcPct val="90000"/>
              </a:lnSpc>
              <a:spcBef>
                <a:spcPts val="0"/>
              </a:spcBef>
              <a:spcAft>
                <a:spcPts val="0"/>
              </a:spcAft>
              <a:buSzPts val="1800"/>
              <a:buNone/>
            </a:pPr>
            <a:r>
              <a:rPr b="1" lang="en-US"/>
              <a:t>OUTLINES</a:t>
            </a:r>
            <a:endParaRPr/>
          </a:p>
        </p:txBody>
      </p:sp>
      <p:sp>
        <p:nvSpPr>
          <p:cNvPr id="97" name="Google Shape;97;p71"/>
          <p:cNvSpPr txBox="1"/>
          <p:nvPr>
            <p:ph idx="1" type="body"/>
          </p:nvPr>
        </p:nvSpPr>
        <p:spPr>
          <a:xfrm>
            <a:off x="232569" y="953731"/>
            <a:ext cx="8678862" cy="5235575"/>
          </a:xfrm>
          <a:prstGeom prst="rect">
            <a:avLst/>
          </a:prstGeom>
          <a:noFill/>
          <a:ln>
            <a:noFill/>
          </a:ln>
        </p:spPr>
        <p:txBody>
          <a:bodyPr anchorCtr="0" anchor="t" bIns="0" lIns="0" spcFirstLastPara="1" rIns="0" wrap="square" tIns="0">
            <a:normAutofit/>
          </a:bodyPr>
          <a:lstStyle/>
          <a:p>
            <a:pPr indent="-342900" lvl="0" marL="457200" rtl="0" algn="l">
              <a:lnSpc>
                <a:spcPct val="90000"/>
              </a:lnSpc>
              <a:spcBef>
                <a:spcPts val="1000"/>
              </a:spcBef>
              <a:spcAft>
                <a:spcPts val="0"/>
              </a:spcAft>
              <a:buSzPts val="1469"/>
              <a:buChar char="•"/>
            </a:pPr>
            <a:r>
              <a:rPr lang="en-US">
                <a:latin typeface="Times New Roman"/>
                <a:ea typeface="Times New Roman"/>
                <a:cs typeface="Times New Roman"/>
                <a:sym typeface="Times New Roman"/>
              </a:rPr>
              <a:t>Introduction</a:t>
            </a:r>
            <a:endParaRPr/>
          </a:p>
          <a:p>
            <a:pPr indent="-342900" lvl="0" marL="457200" rtl="0" algn="l">
              <a:lnSpc>
                <a:spcPct val="90000"/>
              </a:lnSpc>
              <a:spcBef>
                <a:spcPts val="1000"/>
              </a:spcBef>
              <a:spcAft>
                <a:spcPts val="0"/>
              </a:spcAft>
              <a:buSzPts val="1469"/>
              <a:buChar char="•"/>
            </a:pPr>
            <a:r>
              <a:rPr lang="en-US">
                <a:latin typeface="Times New Roman"/>
                <a:ea typeface="Times New Roman"/>
                <a:cs typeface="Times New Roman"/>
                <a:sym typeface="Times New Roman"/>
              </a:rPr>
              <a:t>Services</a:t>
            </a:r>
            <a:endParaRPr/>
          </a:p>
          <a:p>
            <a:pPr indent="-342900" lvl="0" marL="457200" rtl="0" algn="l">
              <a:lnSpc>
                <a:spcPct val="90000"/>
              </a:lnSpc>
              <a:spcBef>
                <a:spcPts val="1000"/>
              </a:spcBef>
              <a:spcAft>
                <a:spcPts val="0"/>
              </a:spcAft>
              <a:buSzPts val="1469"/>
              <a:buChar char="•"/>
            </a:pPr>
            <a:r>
              <a:rPr lang="en-US">
                <a:latin typeface="Times New Roman"/>
                <a:ea typeface="Times New Roman"/>
                <a:cs typeface="Times New Roman"/>
                <a:sym typeface="Times New Roman"/>
              </a:rPr>
              <a:t>Connection Less and Connection Oriented protocol</a:t>
            </a:r>
            <a:endParaRPr/>
          </a:p>
          <a:p>
            <a:pPr indent="-342900" lvl="0" marL="457200" rtl="0" algn="l">
              <a:lnSpc>
                <a:spcPct val="90000"/>
              </a:lnSpc>
              <a:spcBef>
                <a:spcPts val="1000"/>
              </a:spcBef>
              <a:spcAft>
                <a:spcPts val="0"/>
              </a:spcAft>
              <a:buSzPts val="1469"/>
              <a:buChar char="•"/>
            </a:pPr>
            <a:r>
              <a:rPr lang="en-US">
                <a:latin typeface="Times New Roman"/>
                <a:ea typeface="Times New Roman"/>
                <a:cs typeface="Times New Roman"/>
                <a:sym typeface="Times New Roman"/>
              </a:rPr>
              <a:t>Transport Layer Protocols</a:t>
            </a:r>
            <a:endParaRPr/>
          </a:p>
          <a:p>
            <a:pPr indent="-342900" lvl="0" marL="457200" rtl="0" algn="l">
              <a:lnSpc>
                <a:spcPct val="90000"/>
              </a:lnSpc>
              <a:spcBef>
                <a:spcPts val="1000"/>
              </a:spcBef>
              <a:spcAft>
                <a:spcPts val="0"/>
              </a:spcAft>
              <a:buSzPts val="1469"/>
              <a:buChar char="•"/>
            </a:pPr>
            <a:r>
              <a:rPr lang="en-US">
                <a:latin typeface="Times New Roman"/>
                <a:ea typeface="Times New Roman"/>
                <a:cs typeface="Times New Roman"/>
                <a:sym typeface="Times New Roman"/>
              </a:rPr>
              <a:t>TCP Connection</a:t>
            </a:r>
            <a:endParaRPr/>
          </a:p>
          <a:p>
            <a:pPr indent="-342900" lvl="0" marL="457200" rtl="0" algn="l">
              <a:lnSpc>
                <a:spcPct val="90000"/>
              </a:lnSpc>
              <a:spcBef>
                <a:spcPts val="1000"/>
              </a:spcBef>
              <a:spcAft>
                <a:spcPts val="0"/>
              </a:spcAft>
              <a:buSzPts val="1469"/>
              <a:buChar char="•"/>
            </a:pPr>
            <a:r>
              <a:rPr lang="en-US">
                <a:latin typeface="Times New Roman"/>
                <a:ea typeface="Times New Roman"/>
                <a:cs typeface="Times New Roman"/>
                <a:sym typeface="Times New Roman"/>
              </a:rPr>
              <a:t>UDP</a:t>
            </a:r>
            <a:endParaRPr/>
          </a:p>
          <a:p>
            <a:pPr indent="-400050" lvl="0" marL="514350" rtl="0" algn="l">
              <a:lnSpc>
                <a:spcPct val="90000"/>
              </a:lnSpc>
              <a:spcBef>
                <a:spcPts val="1000"/>
              </a:spcBef>
              <a:spcAft>
                <a:spcPts val="0"/>
              </a:spcAft>
              <a:buSzPts val="1469"/>
              <a:buFont typeface="Arial"/>
              <a:buNone/>
            </a:pPr>
            <a:r>
              <a:t/>
            </a:r>
            <a:endParaRPr/>
          </a:p>
        </p:txBody>
      </p:sp>
      <p:sp>
        <p:nvSpPr>
          <p:cNvPr id="98" name="Google Shape;98;p71"/>
          <p:cNvSpPr txBox="1"/>
          <p:nvPr>
            <p:ph idx="11" type="ftr"/>
          </p:nvPr>
        </p:nvSpPr>
        <p:spPr>
          <a:xfrm>
            <a:off x="0" y="6600416"/>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idx="1" type="body"/>
          </p:nvPr>
        </p:nvSpPr>
        <p:spPr>
          <a:xfrm>
            <a:off x="87682" y="741578"/>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Flags (6 bits): </a:t>
            </a:r>
            <a:r>
              <a:rPr lang="en-US" sz="1600">
                <a:latin typeface="Times New Roman"/>
                <a:ea typeface="Times New Roman"/>
                <a:cs typeface="Times New Roman"/>
                <a:sym typeface="Times New Roman"/>
              </a:rPr>
              <a:t>For each flag, if set to 1, the meaning is</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CWR: congestion window reduced.</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ECE: ECN-Echo; the CWR and ECE bits, are used for the explicit congestion notification function</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URG: urgent pointer field significant.</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ACK: acknowledgment field significant.</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PSH: push function.</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RST: reset the connection.</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SYN: synchronize the sequence numbers.</a:t>
            </a:r>
            <a:endParaRPr/>
          </a:p>
          <a:p>
            <a:pPr indent="-285750" lvl="2" marL="7429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FIN: no more data from sender</a:t>
            </a:r>
            <a:endParaRPr/>
          </a:p>
        </p:txBody>
      </p:sp>
      <p:sp>
        <p:nvSpPr>
          <p:cNvPr id="229" name="Google Shape;229;p18"/>
          <p:cNvSpPr txBox="1"/>
          <p:nvPr/>
        </p:nvSpPr>
        <p:spPr>
          <a:xfrm>
            <a:off x="309318" y="-32360"/>
            <a:ext cx="6298163"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TRANSMISSION CONTROL PROTOCOL (TCP)</a:t>
            </a:r>
            <a:endParaRPr b="1" i="0" sz="1400" u="none" cap="none" strike="noStrike">
              <a:solidFill>
                <a:srgbClr val="000000"/>
              </a:solidFill>
              <a:latin typeface="Arial"/>
              <a:ea typeface="Arial"/>
              <a:cs typeface="Arial"/>
              <a:sym typeface="Arial"/>
            </a:endParaRPr>
          </a:p>
        </p:txBody>
      </p:sp>
      <p:sp>
        <p:nvSpPr>
          <p:cNvPr id="230" name="Google Shape;230;p18"/>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idx="1" type="body"/>
          </p:nvPr>
        </p:nvSpPr>
        <p:spPr>
          <a:xfrm>
            <a:off x="137786" y="1023289"/>
            <a:ext cx="8680537" cy="5671748"/>
          </a:xfrm>
          <a:prstGeom prst="rect">
            <a:avLst/>
          </a:prstGeom>
          <a:noFill/>
          <a:ln>
            <a:noFill/>
          </a:ln>
        </p:spPr>
        <p:txBody>
          <a:bodyPr anchorCtr="0" anchor="t" bIns="0" lIns="0" spcFirstLastPara="1" rIns="0" wrap="square" tIns="0">
            <a:noAutofit/>
          </a:bodyPr>
          <a:lstStyle/>
          <a:p>
            <a:pPr indent="-285750" lvl="1" marL="285750" rtl="0" algn="just">
              <a:lnSpc>
                <a:spcPct val="150000"/>
              </a:lnSpc>
              <a:spcBef>
                <a:spcPts val="500"/>
              </a:spcBef>
              <a:spcAft>
                <a:spcPts val="0"/>
              </a:spcAft>
              <a:buSzPts val="1800"/>
              <a:buFont typeface="Noto Sans Symbols"/>
              <a:buChar char="✔"/>
            </a:pPr>
            <a:r>
              <a:rPr lang="en-US" sz="1600">
                <a:latin typeface="Times New Roman"/>
                <a:ea typeface="Times New Roman"/>
                <a:cs typeface="Times New Roman"/>
                <a:sym typeface="Times New Roman"/>
              </a:rPr>
              <a:t>﻿</a:t>
            </a:r>
            <a:r>
              <a:rPr b="1" lang="en-US" sz="1600">
                <a:latin typeface="Times New Roman"/>
                <a:ea typeface="Times New Roman"/>
                <a:cs typeface="Times New Roman"/>
                <a:sym typeface="Times New Roman"/>
              </a:rPr>
              <a:t>Window (16 bits): </a:t>
            </a:r>
            <a:r>
              <a:rPr lang="en-US" sz="1600">
                <a:latin typeface="Times New Roman"/>
                <a:ea typeface="Times New Roman"/>
                <a:cs typeface="Times New Roman"/>
                <a:sym typeface="Times New Roman"/>
              </a:rPr>
              <a:t>Flow control credit allocation, in octets. Contains the number of data octets, beginning with the sequence number indicated in the acknowledgment field that the sender is willing to accept.</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Checksum (16 bits): </a:t>
            </a:r>
            <a:r>
              <a:rPr lang="en-US" sz="1600">
                <a:latin typeface="Times New Roman"/>
                <a:ea typeface="Times New Roman"/>
                <a:cs typeface="Times New Roman"/>
                <a:sym typeface="Times New Roman"/>
              </a:rPr>
              <a:t>The ones complement of the ones complement sum of all the 16-bit words in the segment plus a pseudo header, described subsequently.</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Urgent Pointer (16 bits): </a:t>
            </a:r>
            <a:r>
              <a:rPr lang="en-US" sz="1600">
                <a:latin typeface="Times New Roman"/>
                <a:ea typeface="Times New Roman"/>
                <a:cs typeface="Times New Roman"/>
                <a:sym typeface="Times New Roman"/>
              </a:rPr>
              <a:t>This value, when added to the segment sequence number, contains the sequence number of the last octet in a sequence of urgent data. This allows the receiver to know how much urgent data is coming.</a:t>
            </a:r>
            <a:endParaRPr/>
          </a:p>
          <a:p>
            <a:pPr indent="-285750" lvl="1" marL="285750" rtl="0" algn="just">
              <a:lnSpc>
                <a:spcPct val="150000"/>
              </a:lnSpc>
              <a:spcBef>
                <a:spcPts val="500"/>
              </a:spcBef>
              <a:spcAft>
                <a:spcPts val="0"/>
              </a:spcAft>
              <a:buSzPts val="1800"/>
              <a:buFont typeface="Noto Sans Symbols"/>
              <a:buChar char="✔"/>
            </a:pPr>
            <a:r>
              <a:rPr b="1" lang="en-US" sz="1600">
                <a:latin typeface="Times New Roman"/>
                <a:ea typeface="Times New Roman"/>
                <a:cs typeface="Times New Roman"/>
                <a:sym typeface="Times New Roman"/>
              </a:rPr>
              <a:t>Options (Variable): </a:t>
            </a:r>
            <a:r>
              <a:rPr lang="en-US" sz="1600">
                <a:latin typeface="Times New Roman"/>
                <a:ea typeface="Times New Roman"/>
                <a:cs typeface="Times New Roman"/>
                <a:sym typeface="Times New Roman"/>
              </a:rPr>
              <a:t>An example is the option that specifies the maximum segment size that will be accepted.</a:t>
            </a:r>
            <a:endParaRPr/>
          </a:p>
        </p:txBody>
      </p:sp>
      <p:sp>
        <p:nvSpPr>
          <p:cNvPr id="236" name="Google Shape;236;p19"/>
          <p:cNvSpPr txBox="1"/>
          <p:nvPr/>
        </p:nvSpPr>
        <p:spPr>
          <a:xfrm>
            <a:off x="233903" y="-67696"/>
            <a:ext cx="6298163" cy="9540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Times New Roman"/>
                <a:ea typeface="Times New Roman"/>
                <a:cs typeface="Times New Roman"/>
                <a:sym typeface="Times New Roman"/>
              </a:rPr>
              <a:t>TRANSMISSION CONTROL PROTOCOL (TCP)</a:t>
            </a:r>
            <a:endParaRPr b="1" i="0" sz="1400" u="none" cap="none" strike="noStrike">
              <a:solidFill>
                <a:srgbClr val="000000"/>
              </a:solidFill>
              <a:latin typeface="Arial"/>
              <a:ea typeface="Arial"/>
              <a:cs typeface="Arial"/>
              <a:sym typeface="Arial"/>
            </a:endParaRPr>
          </a:p>
        </p:txBody>
      </p:sp>
      <p:sp>
        <p:nvSpPr>
          <p:cNvPr id="237" name="Google Shape;237;p19"/>
          <p:cNvSpPr txBox="1"/>
          <p:nvPr>
            <p:ph idx="11" type="ftr"/>
          </p:nvPr>
        </p:nvSpPr>
        <p:spPr>
          <a:xfrm>
            <a:off x="0" y="6591918"/>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79"/>
          <p:cNvSpPr txBox="1"/>
          <p:nvPr>
            <p:ph type="title"/>
          </p:nvPr>
        </p:nvSpPr>
        <p:spPr>
          <a:xfrm>
            <a:off x="102758" y="0"/>
            <a:ext cx="5486040" cy="91404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1" lang="en-US">
                <a:solidFill>
                  <a:schemeClr val="dk1"/>
                </a:solidFill>
              </a:rPr>
              <a:t>USER DATAGRAM PROTOCOL (UDP)</a:t>
            </a:r>
            <a:endParaRPr/>
          </a:p>
        </p:txBody>
      </p:sp>
      <p:sp>
        <p:nvSpPr>
          <p:cNvPr id="243" name="Google Shape;243;p79"/>
          <p:cNvSpPr txBox="1"/>
          <p:nvPr>
            <p:ph idx="1" type="body"/>
          </p:nvPr>
        </p:nvSpPr>
        <p:spPr>
          <a:xfrm>
            <a:off x="279918" y="1161662"/>
            <a:ext cx="8229600" cy="4953000"/>
          </a:xfrm>
          <a:prstGeom prst="rect">
            <a:avLst/>
          </a:prstGeom>
          <a:noFill/>
          <a:ln>
            <a:noFill/>
          </a:ln>
        </p:spPr>
        <p:txBody>
          <a:bodyPr anchorCtr="0" anchor="t" bIns="0" lIns="0" spcFirstLastPara="1" rIns="0" wrap="square" tIns="0">
            <a:normAutofit/>
          </a:bodyPr>
          <a:lstStyle/>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﻿UDP provides a </a:t>
            </a:r>
            <a:r>
              <a:rPr lang="en-US" sz="1600">
                <a:solidFill>
                  <a:srgbClr val="00B050"/>
                </a:solidFill>
                <a:latin typeface="Times New Roman"/>
                <a:ea typeface="Times New Roman"/>
                <a:cs typeface="Times New Roman"/>
                <a:sym typeface="Times New Roman"/>
              </a:rPr>
              <a:t>connectionless service </a:t>
            </a:r>
            <a:r>
              <a:rPr lang="en-US" sz="1600">
                <a:latin typeface="Times New Roman"/>
                <a:ea typeface="Times New Roman"/>
                <a:cs typeface="Times New Roman"/>
                <a:sym typeface="Times New Roman"/>
              </a:rPr>
              <a:t>for application-level procedures.</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Thus, UDP is basically an </a:t>
            </a:r>
            <a:r>
              <a:rPr lang="en-US" sz="1600">
                <a:solidFill>
                  <a:srgbClr val="00B050"/>
                </a:solidFill>
                <a:latin typeface="Times New Roman"/>
                <a:ea typeface="Times New Roman"/>
                <a:cs typeface="Times New Roman"/>
                <a:sym typeface="Times New Roman"/>
              </a:rPr>
              <a:t>unreliable service</a:t>
            </a:r>
            <a:r>
              <a:rPr lang="en-US" sz="1600">
                <a:latin typeface="Times New Roman"/>
                <a:ea typeface="Times New Roman"/>
                <a:cs typeface="Times New Roman"/>
                <a:sym typeface="Times New Roman"/>
              </a:rPr>
              <a:t>; delivery and duplicate protection are not guaranteed. </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However, this does </a:t>
            </a:r>
            <a:r>
              <a:rPr lang="en-US" sz="1600">
                <a:solidFill>
                  <a:srgbClr val="00B050"/>
                </a:solidFill>
                <a:latin typeface="Times New Roman"/>
                <a:ea typeface="Times New Roman"/>
                <a:cs typeface="Times New Roman"/>
                <a:sym typeface="Times New Roman"/>
              </a:rPr>
              <a:t>reduce the overhead </a:t>
            </a:r>
            <a:r>
              <a:rPr lang="en-US" sz="1600">
                <a:latin typeface="Times New Roman"/>
                <a:ea typeface="Times New Roman"/>
                <a:cs typeface="Times New Roman"/>
                <a:sym typeface="Times New Roman"/>
              </a:rPr>
              <a:t>of the protocol and may be adequate in many cases. </a:t>
            </a:r>
            <a:endParaRPr sz="1600">
              <a:latin typeface="Times New Roman"/>
              <a:ea typeface="Times New Roman"/>
              <a:cs typeface="Times New Roman"/>
              <a:sym typeface="Times New Roman"/>
            </a:endParaRPr>
          </a:p>
        </p:txBody>
      </p:sp>
      <p:sp>
        <p:nvSpPr>
          <p:cNvPr id="244" name="Google Shape;244;p79"/>
          <p:cNvSpPr txBox="1"/>
          <p:nvPr>
            <p:ph idx="11" type="ftr"/>
          </p:nvPr>
        </p:nvSpPr>
        <p:spPr>
          <a:xfrm>
            <a:off x="368135" y="6598762"/>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a:t>
            </a:r>
            <a:r>
              <a:rPr lang="en-US" sz="1400">
                <a:latin typeface="Times New Roman"/>
                <a:ea typeface="Times New Roman"/>
                <a:cs typeface="Times New Roman"/>
                <a:sym typeface="Times New Roman"/>
              </a:rPr>
              <a:t>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0"/>
          <p:cNvSpPr txBox="1"/>
          <p:nvPr>
            <p:ph type="title"/>
          </p:nvPr>
        </p:nvSpPr>
        <p:spPr>
          <a:xfrm>
            <a:off x="0" y="-59956"/>
            <a:ext cx="5486040" cy="91404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1" lang="en-US">
                <a:solidFill>
                  <a:schemeClr val="dk1"/>
                </a:solidFill>
              </a:rPr>
              <a:t>USER DATAGRAM PROTOCOL (UDP)</a:t>
            </a:r>
            <a:endParaRPr/>
          </a:p>
        </p:txBody>
      </p:sp>
      <p:sp>
        <p:nvSpPr>
          <p:cNvPr id="250" name="Google Shape;250;p20"/>
          <p:cNvSpPr txBox="1"/>
          <p:nvPr>
            <p:ph idx="1" type="body"/>
          </p:nvPr>
        </p:nvSpPr>
        <p:spPr>
          <a:xfrm>
            <a:off x="279916" y="952500"/>
            <a:ext cx="8440813" cy="4953000"/>
          </a:xfrm>
          <a:prstGeom prst="rect">
            <a:avLst/>
          </a:prstGeom>
          <a:noFill/>
          <a:ln>
            <a:noFill/>
          </a:ln>
        </p:spPr>
        <p:txBody>
          <a:bodyPr anchorCtr="0" anchor="t" bIns="0" lIns="0" spcFirstLastPara="1" rIns="0" wrap="square" tIns="0">
            <a:normAutofit/>
          </a:bodyPr>
          <a:lstStyle/>
          <a:p>
            <a:pPr indent="0" lvl="1" marL="11113" rtl="0" algn="l">
              <a:lnSpc>
                <a:spcPct val="120000"/>
              </a:lnSpc>
              <a:spcBef>
                <a:spcPts val="500"/>
              </a:spcBef>
              <a:spcAft>
                <a:spcPts val="0"/>
              </a:spcAft>
              <a:buSzPts val="1600"/>
              <a:buNone/>
            </a:pPr>
            <a:r>
              <a:rPr b="1" lang="en-US" sz="1600">
                <a:latin typeface="Times New Roman"/>
                <a:ea typeface="Times New Roman"/>
                <a:cs typeface="Times New Roman"/>
                <a:sym typeface="Times New Roman"/>
              </a:rPr>
              <a:t>UDP Header</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﻿The header includes a </a:t>
            </a:r>
            <a:r>
              <a:rPr lang="en-US" sz="1600">
                <a:solidFill>
                  <a:srgbClr val="00B050"/>
                </a:solidFill>
                <a:latin typeface="Times New Roman"/>
                <a:ea typeface="Times New Roman"/>
                <a:cs typeface="Times New Roman"/>
                <a:sym typeface="Times New Roman"/>
              </a:rPr>
              <a:t>source port and destination port</a:t>
            </a:r>
            <a:r>
              <a:rPr lang="en-US" sz="1600">
                <a:latin typeface="Times New Roman"/>
                <a:ea typeface="Times New Roman"/>
                <a:cs typeface="Times New Roman"/>
                <a:sym typeface="Times New Roman"/>
              </a:rPr>
              <a:t>. </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The </a:t>
            </a:r>
            <a:r>
              <a:rPr lang="en-US" sz="1600">
                <a:solidFill>
                  <a:srgbClr val="00B050"/>
                </a:solidFill>
                <a:latin typeface="Times New Roman"/>
                <a:ea typeface="Times New Roman"/>
                <a:cs typeface="Times New Roman"/>
                <a:sym typeface="Times New Roman"/>
              </a:rPr>
              <a:t>Length</a:t>
            </a:r>
            <a:r>
              <a:rPr lang="en-US" sz="1600">
                <a:latin typeface="Times New Roman"/>
                <a:ea typeface="Times New Roman"/>
                <a:cs typeface="Times New Roman"/>
                <a:sym typeface="Times New Roman"/>
              </a:rPr>
              <a:t> field contains the length of the entire UDP segment, including header and data. </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The </a:t>
            </a:r>
            <a:r>
              <a:rPr lang="en-US" sz="1600">
                <a:solidFill>
                  <a:srgbClr val="00B050"/>
                </a:solidFill>
                <a:latin typeface="Times New Roman"/>
                <a:ea typeface="Times New Roman"/>
                <a:cs typeface="Times New Roman"/>
                <a:sym typeface="Times New Roman"/>
              </a:rPr>
              <a:t>checksum</a:t>
            </a:r>
            <a:r>
              <a:rPr lang="en-US" sz="1600">
                <a:latin typeface="Times New Roman"/>
                <a:ea typeface="Times New Roman"/>
                <a:cs typeface="Times New Roman"/>
                <a:sym typeface="Times New Roman"/>
              </a:rPr>
              <a:t> is the same algorithm used for TCP and IP. </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For UDP, the checksum applies to the entire UDP segment plus a pseudoheader prefixed to the UDP header at the time of calculation and which is the same pseudoheader used for TCP. </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If an error is detected, the segment is discarded and no further action is taken.</a:t>
            </a:r>
            <a:endParaRPr/>
          </a:p>
          <a:p>
            <a:pPr indent="-349250" lvl="1" marL="360363" rtl="0" algn="just">
              <a:lnSpc>
                <a:spcPct val="120000"/>
              </a:lnSpc>
              <a:spcBef>
                <a:spcPts val="500"/>
              </a:spcBef>
              <a:spcAft>
                <a:spcPts val="0"/>
              </a:spcAft>
              <a:buSzPts val="1600"/>
              <a:buFont typeface="Noto Sans Symbols"/>
              <a:buChar char="✔"/>
            </a:pPr>
            <a:r>
              <a:rPr lang="en-US" sz="1600">
                <a:latin typeface="Times New Roman"/>
                <a:ea typeface="Times New Roman"/>
                <a:cs typeface="Times New Roman"/>
                <a:sym typeface="Times New Roman"/>
              </a:rPr>
              <a:t>The Checksum field in UDP is optional. If it is not used, it is set to zero. </a:t>
            </a:r>
            <a:endParaRPr sz="1600">
              <a:latin typeface="Times New Roman"/>
              <a:ea typeface="Times New Roman"/>
              <a:cs typeface="Times New Roman"/>
              <a:sym typeface="Times New Roman"/>
            </a:endParaRPr>
          </a:p>
        </p:txBody>
      </p:sp>
      <p:sp>
        <p:nvSpPr>
          <p:cNvPr id="251" name="Google Shape;251;p20"/>
          <p:cNvSpPr txBox="1"/>
          <p:nvPr>
            <p:ph idx="11" type="ftr"/>
          </p:nvPr>
        </p:nvSpPr>
        <p:spPr>
          <a:xfrm>
            <a:off x="0" y="660444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252" name="Google Shape;252;p20"/>
          <p:cNvPicPr preferRelativeResize="0"/>
          <p:nvPr/>
        </p:nvPicPr>
        <p:blipFill rotWithShape="1">
          <a:blip r:embed="rId3">
            <a:alphaModFix/>
          </a:blip>
          <a:srcRect b="0" l="0" r="0" t="0"/>
          <a:stretch/>
        </p:blipFill>
        <p:spPr>
          <a:xfrm>
            <a:off x="1562826" y="4145474"/>
            <a:ext cx="5528153" cy="120105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title"/>
          </p:nvPr>
        </p:nvSpPr>
        <p:spPr>
          <a:xfrm>
            <a:off x="423270" y="90413"/>
            <a:ext cx="5486040" cy="91404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800"/>
              <a:buNone/>
            </a:pPr>
            <a:r>
              <a:rPr b="1" lang="en-US">
                <a:solidFill>
                  <a:schemeClr val="dk1"/>
                </a:solidFill>
              </a:rPr>
              <a:t>REFERENCES:</a:t>
            </a:r>
            <a:endParaRPr/>
          </a:p>
        </p:txBody>
      </p:sp>
      <p:sp>
        <p:nvSpPr>
          <p:cNvPr id="258" name="Google Shape;258;p21"/>
          <p:cNvSpPr txBox="1"/>
          <p:nvPr>
            <p:ph idx="1" type="body"/>
          </p:nvPr>
        </p:nvSpPr>
        <p:spPr>
          <a:xfrm>
            <a:off x="279918" y="1161662"/>
            <a:ext cx="8229600" cy="4953000"/>
          </a:xfrm>
          <a:prstGeom prst="rect">
            <a:avLst/>
          </a:prstGeom>
          <a:noFill/>
          <a:ln>
            <a:noFill/>
          </a:ln>
        </p:spPr>
        <p:txBody>
          <a:bodyPr anchorCtr="0" anchor="t" bIns="0" lIns="0" spcFirstLastPara="1" rIns="0" wrap="square" tIns="0">
            <a:normAutofit/>
          </a:bodyPr>
          <a:lstStyle/>
          <a:p>
            <a:pPr indent="-342900" lvl="0" marL="457200" rtl="0" algn="just">
              <a:lnSpc>
                <a:spcPct val="150000"/>
              </a:lnSpc>
              <a:spcBef>
                <a:spcPts val="1000"/>
              </a:spcBef>
              <a:spcAft>
                <a:spcPts val="0"/>
              </a:spcAft>
              <a:buSzPts val="1800"/>
              <a:buFont typeface="Noto Sans Symbols"/>
              <a:buChar char="❖"/>
            </a:pPr>
            <a:r>
              <a:rPr b="1" lang="en-US">
                <a:latin typeface="Times New Roman"/>
                <a:ea typeface="Times New Roman"/>
                <a:cs typeface="Times New Roman"/>
                <a:sym typeface="Times New Roman"/>
              </a:rPr>
              <a:t>Data Communications and Networking </a:t>
            </a:r>
            <a:r>
              <a:rPr lang="en-US">
                <a:latin typeface="Times New Roman"/>
                <a:ea typeface="Times New Roman"/>
                <a:cs typeface="Times New Roman"/>
                <a:sym typeface="Times New Roman"/>
              </a:rPr>
              <a:t>by Forouzan, 5</a:t>
            </a:r>
            <a:r>
              <a:rPr baseline="30000" lang="en-US">
                <a:latin typeface="Times New Roman"/>
                <a:ea typeface="Times New Roman"/>
                <a:cs typeface="Times New Roman"/>
                <a:sym typeface="Times New Roman"/>
              </a:rPr>
              <a:t>th</a:t>
            </a:r>
            <a:r>
              <a:rPr lang="en-US">
                <a:latin typeface="Times New Roman"/>
                <a:ea typeface="Times New Roman"/>
                <a:cs typeface="Times New Roman"/>
                <a:sym typeface="Times New Roman"/>
              </a:rPr>
              <a:t>  edition, 2013.</a:t>
            </a:r>
            <a:endParaRPr>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Noto Sans Symbols"/>
              <a:buChar char="❖"/>
            </a:pPr>
            <a:r>
              <a:rPr b="1" lang="en-US">
                <a:latin typeface="Times New Roman"/>
                <a:ea typeface="Times New Roman"/>
                <a:cs typeface="Times New Roman"/>
                <a:sym typeface="Times New Roman"/>
              </a:rPr>
              <a:t>Computer Networks</a:t>
            </a:r>
            <a:r>
              <a:rPr lang="en-US">
                <a:latin typeface="Times New Roman"/>
                <a:ea typeface="Times New Roman"/>
                <a:cs typeface="Times New Roman"/>
                <a:sym typeface="Times New Roman"/>
              </a:rPr>
              <a:t> By Andrew S. Tanenbaum 5</a:t>
            </a:r>
            <a:r>
              <a:rPr baseline="30000" lang="en-US">
                <a:latin typeface="Times New Roman"/>
                <a:ea typeface="Times New Roman"/>
                <a:cs typeface="Times New Roman"/>
                <a:sym typeface="Times New Roman"/>
              </a:rPr>
              <a:t>th</a:t>
            </a:r>
            <a:r>
              <a:rPr lang="en-US">
                <a:latin typeface="Times New Roman"/>
                <a:ea typeface="Times New Roman"/>
                <a:cs typeface="Times New Roman"/>
                <a:sym typeface="Times New Roman"/>
              </a:rPr>
              <a:t> edition, Pearson Education,2013.</a:t>
            </a:r>
            <a:endParaRPr>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Noto Sans Symbols"/>
              <a:buChar char="❖"/>
            </a:pPr>
            <a:r>
              <a:rPr b="1" lang="en-US">
                <a:latin typeface="Times New Roman"/>
                <a:ea typeface="Times New Roman"/>
                <a:cs typeface="Times New Roman"/>
                <a:sym typeface="Times New Roman"/>
              </a:rPr>
              <a:t>Data and computer Communications</a:t>
            </a:r>
            <a:r>
              <a:rPr lang="en-US">
                <a:latin typeface="Times New Roman"/>
                <a:ea typeface="Times New Roman"/>
                <a:cs typeface="Times New Roman"/>
                <a:sym typeface="Times New Roman"/>
              </a:rPr>
              <a:t> by William Stallings, 8</a:t>
            </a:r>
            <a:r>
              <a:rPr baseline="30000" lang="en-US">
                <a:latin typeface="Times New Roman"/>
                <a:ea typeface="Times New Roman"/>
                <a:cs typeface="Times New Roman"/>
                <a:sym typeface="Times New Roman"/>
              </a:rPr>
              <a:t>th</a:t>
            </a:r>
            <a:r>
              <a:rPr lang="en-US">
                <a:latin typeface="Times New Roman"/>
                <a:ea typeface="Times New Roman"/>
                <a:cs typeface="Times New Roman"/>
                <a:sym typeface="Times New Roman"/>
              </a:rPr>
              <a:t> edition, Pearson,2007.</a:t>
            </a:r>
            <a:endParaRPr>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Noto Sans Symbols"/>
              <a:buChar char="❖"/>
            </a:pPr>
            <a:r>
              <a:rPr b="1" lang="en-US">
                <a:latin typeface="Times New Roman"/>
                <a:ea typeface="Times New Roman"/>
                <a:cs typeface="Times New Roman"/>
                <a:sym typeface="Times New Roman"/>
              </a:rPr>
              <a:t>CCNA Cisco Certified Network Associate Study Guide</a:t>
            </a:r>
            <a:r>
              <a:rPr lang="en-US">
                <a:latin typeface="Times New Roman"/>
                <a:ea typeface="Times New Roman"/>
                <a:cs typeface="Times New Roman"/>
                <a:sym typeface="Times New Roman"/>
              </a:rPr>
              <a:t>, by Todd Lammle, Wiley, 7</a:t>
            </a:r>
            <a:r>
              <a:rPr baseline="30000" lang="en-US">
                <a:latin typeface="Times New Roman"/>
                <a:ea typeface="Times New Roman"/>
                <a:cs typeface="Times New Roman"/>
                <a:sym typeface="Times New Roman"/>
              </a:rPr>
              <a:t>th</a:t>
            </a:r>
            <a:r>
              <a:rPr lang="en-US">
                <a:latin typeface="Times New Roman"/>
                <a:ea typeface="Times New Roman"/>
                <a:cs typeface="Times New Roman"/>
                <a:sym typeface="Times New Roman"/>
              </a:rPr>
              <a:t> edition,2011.</a:t>
            </a:r>
            <a:endParaRPr>
              <a:latin typeface="Times New Roman"/>
              <a:ea typeface="Times New Roman"/>
              <a:cs typeface="Times New Roman"/>
              <a:sym typeface="Times New Roman"/>
            </a:endParaRPr>
          </a:p>
          <a:p>
            <a:pPr indent="-342900" lvl="0" marL="457200" rtl="0" algn="just">
              <a:lnSpc>
                <a:spcPct val="150000"/>
              </a:lnSpc>
              <a:spcBef>
                <a:spcPts val="1000"/>
              </a:spcBef>
              <a:spcAft>
                <a:spcPts val="0"/>
              </a:spcAft>
              <a:buSzPts val="1800"/>
              <a:buFont typeface="Noto Sans Symbols"/>
              <a:buChar char="❖"/>
            </a:pPr>
            <a:r>
              <a:rPr b="1" lang="en-US">
                <a:latin typeface="Times New Roman"/>
                <a:ea typeface="Times New Roman"/>
                <a:cs typeface="Times New Roman"/>
                <a:sym typeface="Times New Roman"/>
              </a:rPr>
              <a:t>Computer Networking: A Top-Down Approach</a:t>
            </a:r>
            <a:r>
              <a:rPr lang="en-US">
                <a:latin typeface="Times New Roman"/>
                <a:ea typeface="Times New Roman"/>
                <a:cs typeface="Times New Roman"/>
                <a:sym typeface="Times New Roman"/>
              </a:rPr>
              <a:t>, by  Kurose and  Ross, Pearson Education, 6</a:t>
            </a:r>
            <a:r>
              <a:rPr baseline="30000" lang="en-US">
                <a:latin typeface="Times New Roman"/>
                <a:ea typeface="Times New Roman"/>
                <a:cs typeface="Times New Roman"/>
                <a:sym typeface="Times New Roman"/>
              </a:rPr>
              <a:t>th</a:t>
            </a:r>
            <a:r>
              <a:rPr lang="en-US">
                <a:latin typeface="Times New Roman"/>
                <a:ea typeface="Times New Roman"/>
                <a:cs typeface="Times New Roman"/>
                <a:sym typeface="Times New Roman"/>
              </a:rPr>
              <a:t> edition,2013.</a:t>
            </a:r>
            <a:endParaRPr>
              <a:latin typeface="Times New Roman"/>
              <a:ea typeface="Times New Roman"/>
              <a:cs typeface="Times New Roman"/>
              <a:sym typeface="Times New Roman"/>
            </a:endParaRPr>
          </a:p>
        </p:txBody>
      </p:sp>
      <p:sp>
        <p:nvSpPr>
          <p:cNvPr id="259" name="Google Shape;259;p21"/>
          <p:cNvSpPr txBox="1"/>
          <p:nvPr>
            <p:ph idx="11" type="ftr"/>
          </p:nvPr>
        </p:nvSpPr>
        <p:spPr>
          <a:xfrm>
            <a:off x="0" y="6579392"/>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3200400" y="2620467"/>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2800"/>
              <a:buFont typeface="Times New Roman"/>
              <a:buNone/>
            </a:pPr>
            <a:r>
              <a:rPr lang="en-US" sz="4000"/>
              <a:t>Thank you</a:t>
            </a:r>
            <a:endParaRPr sz="4000"/>
          </a:p>
        </p:txBody>
      </p:sp>
      <p:sp>
        <p:nvSpPr>
          <p:cNvPr id="265" name="Google Shape;265;p27"/>
          <p:cNvSpPr txBox="1"/>
          <p:nvPr>
            <p:ph idx="11" type="ftr"/>
          </p:nvPr>
        </p:nvSpPr>
        <p:spPr>
          <a:xfrm>
            <a:off x="352540" y="6594514"/>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latin typeface="Times New Roman"/>
                <a:ea typeface="Times New Roman"/>
                <a:cs typeface="Times New Roman"/>
                <a:sym typeface="Times New Roman"/>
              </a:rPr>
              <a:t>Computer Networks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2"/>
          <p:cNvSpPr txBox="1"/>
          <p:nvPr>
            <p:ph type="title"/>
          </p:nvPr>
        </p:nvSpPr>
        <p:spPr>
          <a:xfrm>
            <a:off x="741363" y="277812"/>
            <a:ext cx="5486040" cy="5565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a:t>INTRODUCTION</a:t>
            </a:r>
            <a:endParaRPr/>
          </a:p>
        </p:txBody>
      </p:sp>
      <p:sp>
        <p:nvSpPr>
          <p:cNvPr id="104" name="Google Shape;104;p72"/>
          <p:cNvSpPr txBox="1"/>
          <p:nvPr>
            <p:ph idx="1" type="body"/>
          </p:nvPr>
        </p:nvSpPr>
        <p:spPr>
          <a:xfrm>
            <a:off x="221853" y="706782"/>
            <a:ext cx="8700294" cy="2069007"/>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Locates between the application layer and the network layer.</a:t>
            </a:r>
            <a:endParaRPr/>
          </a:p>
          <a:p>
            <a:pPr indent="-342900" lvl="0" marL="457200" rtl="0" algn="just">
              <a:lnSpc>
                <a:spcPct val="10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Provides a process-to-process communication between two application layers, one at the local host and the other at the remote host.</a:t>
            </a:r>
            <a:endParaRPr>
              <a:solidFill>
                <a:schemeClr val="dk1"/>
              </a:solidFill>
              <a:latin typeface="Times New Roman"/>
              <a:ea typeface="Times New Roman"/>
              <a:cs typeface="Times New Roman"/>
              <a:sym typeface="Times New Roman"/>
            </a:endParaRPr>
          </a:p>
        </p:txBody>
      </p:sp>
      <p:sp>
        <p:nvSpPr>
          <p:cNvPr id="105" name="Google Shape;105;p72"/>
          <p:cNvSpPr txBox="1"/>
          <p:nvPr>
            <p:ph idx="11" type="ftr"/>
          </p:nvPr>
        </p:nvSpPr>
        <p:spPr>
          <a:xfrm>
            <a:off x="83819" y="6598001"/>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pic>
        <p:nvPicPr>
          <p:cNvPr id="106" name="Google Shape;106;p72"/>
          <p:cNvPicPr preferRelativeResize="0"/>
          <p:nvPr/>
        </p:nvPicPr>
        <p:blipFill rotWithShape="1">
          <a:blip r:embed="rId3">
            <a:alphaModFix/>
          </a:blip>
          <a:srcRect b="0" l="0" r="0" t="0"/>
          <a:stretch/>
        </p:blipFill>
        <p:spPr>
          <a:xfrm>
            <a:off x="954568" y="1963869"/>
            <a:ext cx="6531803" cy="4236685"/>
          </a:xfrm>
          <a:prstGeom prst="rect">
            <a:avLst/>
          </a:prstGeom>
          <a:noFill/>
          <a:ln>
            <a:noFill/>
          </a:ln>
        </p:spPr>
      </p:pic>
      <p:sp>
        <p:nvSpPr>
          <p:cNvPr id="107" name="Google Shape;107;p72"/>
          <p:cNvSpPr txBox="1"/>
          <p:nvPr/>
        </p:nvSpPr>
        <p:spPr>
          <a:xfrm>
            <a:off x="2644805" y="6278427"/>
            <a:ext cx="40623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Figure1: ﻿Logical connection at the transport layer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741363" y="277812"/>
            <a:ext cx="5486040" cy="5565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a:t>INTRODUCTION</a:t>
            </a:r>
            <a:endParaRPr/>
          </a:p>
        </p:txBody>
      </p:sp>
      <p:sp>
        <p:nvSpPr>
          <p:cNvPr id="113" name="Google Shape;113;p4"/>
          <p:cNvSpPr txBox="1"/>
          <p:nvPr>
            <p:ph idx="1" type="body"/>
          </p:nvPr>
        </p:nvSpPr>
        <p:spPr>
          <a:xfrm>
            <a:off x="221853" y="756886"/>
            <a:ext cx="8700294" cy="57817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﻿﻿Figure 1 shows a scenario in which a scientist working in a research company, Sky Research, needs to order a book related to her research from an online bookseller, Scientific Books.</a:t>
            </a:r>
            <a:endParaRPr/>
          </a:p>
          <a:p>
            <a:pPr indent="-342900" lvl="0" marL="457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﻿Five different levels of communication between Alice, the computer on which the scientist is working, and Bob, the computer that provides online service. </a:t>
            </a:r>
            <a:endParaRPr/>
          </a:p>
          <a:p>
            <a:pPr indent="-342900" lvl="0" marL="457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Communication at application, transport, network, or data-link is logical; communication at the physical layer is physical. </a:t>
            </a:r>
            <a:endParaRPr/>
          </a:p>
          <a:p>
            <a:pPr indent="-342900" lvl="0" marL="457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For simplicity, only ﻿host-to-router, router-to-router, and router-to-host are shown, but the switches are also involved in the physical communication.</a:t>
            </a:r>
            <a:endParaRPr/>
          </a:p>
          <a:p>
            <a:pPr indent="-342900" lvl="0" marL="457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Although Alice and Bob need to exchange data, communication at the physical layer means exchanging signals. Data need to be transmitted and received, but the media have to change data to signals.</a:t>
            </a:r>
            <a:endParaRPr/>
          </a:p>
          <a:p>
            <a:pPr indent="-342900" lvl="0" marL="457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Both data and the signals that represent them can be either analog or digital in form.</a:t>
            </a:r>
            <a:endParaRPr>
              <a:solidFill>
                <a:schemeClr val="dk1"/>
              </a:solidFill>
              <a:latin typeface="Times New Roman"/>
              <a:ea typeface="Times New Roman"/>
              <a:cs typeface="Times New Roman"/>
              <a:sym typeface="Times New Roman"/>
            </a:endParaRPr>
          </a:p>
        </p:txBody>
      </p:sp>
      <p:sp>
        <p:nvSpPr>
          <p:cNvPr id="114" name="Google Shape;114;p4"/>
          <p:cNvSpPr txBox="1"/>
          <p:nvPr>
            <p:ph idx="11" type="ftr"/>
          </p:nvPr>
        </p:nvSpPr>
        <p:spPr>
          <a:xfrm>
            <a:off x="83819" y="6598001"/>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103695" y="277812"/>
            <a:ext cx="6123708" cy="5565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a:t>TRANSPORT LAYER SERVICES</a:t>
            </a:r>
            <a:endParaRPr/>
          </a:p>
        </p:txBody>
      </p:sp>
      <p:sp>
        <p:nvSpPr>
          <p:cNvPr id="120" name="Google Shape;120;p6"/>
          <p:cNvSpPr txBox="1"/>
          <p:nvPr>
            <p:ph idx="1" type="body"/>
          </p:nvPr>
        </p:nvSpPr>
        <p:spPr>
          <a:xfrm>
            <a:off x="313852" y="1241240"/>
            <a:ext cx="8256587" cy="4482666"/>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Process to Process Communication</a:t>
            </a:r>
            <a:endParaRPr/>
          </a:p>
          <a:p>
            <a:pPr indent="-342900" lvl="0" marL="457200" rtl="0" algn="l">
              <a:lnSpc>
                <a:spcPct val="9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Addressing </a:t>
            </a:r>
            <a:endParaRPr/>
          </a:p>
          <a:p>
            <a:pPr indent="-342900" lvl="0" marL="457200" rtl="0" algn="l">
              <a:lnSpc>
                <a:spcPct val="9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Encapsulation and Decapsulation</a:t>
            </a:r>
            <a:endParaRPr/>
          </a:p>
          <a:p>
            <a:pPr indent="-342900" lvl="0" marL="457200" rtl="0" algn="l">
              <a:lnSpc>
                <a:spcPct val="9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Flow Control</a:t>
            </a:r>
            <a:endParaRPr/>
          </a:p>
          <a:p>
            <a:pPr indent="-342900" lvl="0" marL="457200" rtl="0" algn="l">
              <a:lnSpc>
                <a:spcPct val="9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Error Control</a:t>
            </a:r>
            <a:endParaRPr/>
          </a:p>
          <a:p>
            <a:pPr indent="-342900" lvl="0" marL="457200" rtl="0" algn="l">
              <a:lnSpc>
                <a:spcPct val="9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Congestion Control</a:t>
            </a:r>
            <a:endParaRPr/>
          </a:p>
          <a:p>
            <a:pPr indent="-228600" lvl="0" marL="457200" rtl="0" algn="l">
              <a:lnSpc>
                <a:spcPct val="90000"/>
              </a:lnSpc>
              <a:spcBef>
                <a:spcPts val="1000"/>
              </a:spcBef>
              <a:spcAft>
                <a:spcPts val="0"/>
              </a:spcAft>
              <a:buSzPts val="1800"/>
              <a:buFont typeface="Noto Sans Symbols"/>
              <a:buNone/>
            </a:pPr>
            <a:r>
              <a:t/>
            </a:r>
            <a:endParaRPr>
              <a:solidFill>
                <a:schemeClr val="dk1"/>
              </a:solidFill>
              <a:latin typeface="Times New Roman"/>
              <a:ea typeface="Times New Roman"/>
              <a:cs typeface="Times New Roman"/>
              <a:sym typeface="Times New Roman"/>
            </a:endParaRPr>
          </a:p>
        </p:txBody>
      </p:sp>
      <p:sp>
        <p:nvSpPr>
          <p:cNvPr id="121" name="Google Shape;121;p6"/>
          <p:cNvSpPr txBox="1"/>
          <p:nvPr>
            <p:ph idx="11" type="ftr"/>
          </p:nvPr>
        </p:nvSpPr>
        <p:spPr>
          <a:xfrm>
            <a:off x="0" y="660444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169682" y="277812"/>
            <a:ext cx="6057721" cy="5565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a:t>TRANSPORT LAYER SERVICES</a:t>
            </a:r>
            <a:endParaRPr/>
          </a:p>
        </p:txBody>
      </p:sp>
      <p:sp>
        <p:nvSpPr>
          <p:cNvPr id="127" name="Google Shape;127;p7"/>
          <p:cNvSpPr txBox="1"/>
          <p:nvPr>
            <p:ph idx="1" type="body"/>
          </p:nvPr>
        </p:nvSpPr>
        <p:spPr>
          <a:xfrm>
            <a:off x="313152" y="834373"/>
            <a:ext cx="8257288" cy="5745815"/>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Process to Process Communication</a:t>
            </a:r>
            <a:endParaRPr/>
          </a:p>
          <a:p>
            <a:pPr indent="-342900" lvl="1" marL="914400" rtl="0" algn="just">
              <a:lnSpc>
                <a:spcPct val="150000"/>
              </a:lnSpc>
              <a:spcBef>
                <a:spcPts val="500"/>
              </a:spcBef>
              <a:spcAft>
                <a:spcPts val="0"/>
              </a:spcAft>
              <a:buSzPts val="1800"/>
              <a:buFont typeface="Noto Sans Symbols"/>
              <a:buChar char="✔"/>
            </a:pPr>
            <a:r>
              <a:rPr lang="en-US" sz="1600">
                <a:solidFill>
                  <a:schemeClr val="dk1"/>
                </a:solidFill>
                <a:latin typeface="Times New Roman"/>
                <a:ea typeface="Times New Roman"/>
                <a:cs typeface="Times New Roman"/>
                <a:sym typeface="Times New Roman"/>
              </a:rPr>
              <a:t>﻿A transport-layer protocol is responsible for </a:t>
            </a:r>
            <a:r>
              <a:rPr lang="en-US" sz="1600">
                <a:solidFill>
                  <a:srgbClr val="00B050"/>
                </a:solidFill>
                <a:latin typeface="Times New Roman"/>
                <a:ea typeface="Times New Roman"/>
                <a:cs typeface="Times New Roman"/>
                <a:sym typeface="Times New Roman"/>
              </a:rPr>
              <a:t>delivery of the message </a:t>
            </a:r>
            <a:r>
              <a:rPr lang="en-US" sz="1600">
                <a:solidFill>
                  <a:schemeClr val="dk1"/>
                </a:solidFill>
                <a:latin typeface="Times New Roman"/>
                <a:ea typeface="Times New Roman"/>
                <a:cs typeface="Times New Roman"/>
                <a:sym typeface="Times New Roman"/>
              </a:rPr>
              <a:t>to the </a:t>
            </a:r>
            <a:r>
              <a:rPr lang="en-US" sz="1600">
                <a:solidFill>
                  <a:srgbClr val="00B050"/>
                </a:solidFill>
                <a:latin typeface="Times New Roman"/>
                <a:ea typeface="Times New Roman"/>
                <a:cs typeface="Times New Roman"/>
                <a:sym typeface="Times New Roman"/>
              </a:rPr>
              <a:t>appropriate process </a:t>
            </a:r>
            <a:r>
              <a:rPr lang="en-US" sz="1600">
                <a:solidFill>
                  <a:schemeClr val="dk1"/>
                </a:solidFill>
                <a:latin typeface="Times New Roman"/>
                <a:ea typeface="Times New Roman"/>
                <a:cs typeface="Times New Roman"/>
                <a:sym typeface="Times New Roman"/>
              </a:rPr>
              <a:t>of destination computer.</a:t>
            </a:r>
            <a:endParaRPr/>
          </a:p>
          <a:p>
            <a:pPr indent="-342900" lvl="0" marL="457200" rtl="0" algn="l">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Addressing </a:t>
            </a:r>
            <a:endParaRPr/>
          </a:p>
          <a:p>
            <a:pPr indent="-127000" lvl="0" marL="584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	The most common way to achieve process-to-process communication is through the </a:t>
            </a:r>
            <a:r>
              <a:rPr lang="en-US">
                <a:solidFill>
                  <a:srgbClr val="00B050"/>
                </a:solidFill>
                <a:latin typeface="Times New Roman"/>
                <a:ea typeface="Times New Roman"/>
                <a:cs typeface="Times New Roman"/>
                <a:sym typeface="Times New Roman"/>
              </a:rPr>
              <a:t>client-server paradigm</a:t>
            </a:r>
            <a:r>
              <a:rPr lang="en-US">
                <a:solidFill>
                  <a:schemeClr val="dk1"/>
                </a:solidFill>
                <a:latin typeface="Times New Roman"/>
                <a:ea typeface="Times New Roman"/>
                <a:cs typeface="Times New Roman"/>
                <a:sym typeface="Times New Roman"/>
              </a:rPr>
              <a:t>.</a:t>
            </a:r>
            <a:endParaRPr/>
          </a:p>
          <a:p>
            <a:pPr indent="-127000" lvl="0" marL="584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 A process on the local host (client), needs services from a process usually on the remote host (server).</a:t>
            </a:r>
            <a:endParaRPr/>
          </a:p>
          <a:p>
            <a:pPr indent="-127000" lvl="0" marL="584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For communication, the local host and the remote host are defined using </a:t>
            </a:r>
            <a:r>
              <a:rPr lang="en-US">
                <a:solidFill>
                  <a:srgbClr val="00B050"/>
                </a:solidFill>
                <a:latin typeface="Times New Roman"/>
                <a:ea typeface="Times New Roman"/>
                <a:cs typeface="Times New Roman"/>
                <a:sym typeface="Times New Roman"/>
              </a:rPr>
              <a:t>IP addresses. </a:t>
            </a:r>
            <a:r>
              <a:rPr lang="en-US">
                <a:solidFill>
                  <a:schemeClr val="dk1"/>
                </a:solidFill>
                <a:latin typeface="Times New Roman"/>
                <a:ea typeface="Times New Roman"/>
                <a:cs typeface="Times New Roman"/>
                <a:sym typeface="Times New Roman"/>
              </a:rPr>
              <a:t>To define the processes, second identifiers, called </a:t>
            </a:r>
            <a:r>
              <a:rPr lang="en-US">
                <a:solidFill>
                  <a:srgbClr val="00B050"/>
                </a:solidFill>
                <a:latin typeface="Times New Roman"/>
                <a:ea typeface="Times New Roman"/>
                <a:cs typeface="Times New Roman"/>
                <a:sym typeface="Times New Roman"/>
              </a:rPr>
              <a:t>port numbers </a:t>
            </a:r>
            <a:r>
              <a:rPr lang="en-US">
                <a:solidFill>
                  <a:schemeClr val="dk1"/>
                </a:solidFill>
                <a:latin typeface="Times New Roman"/>
                <a:ea typeface="Times New Roman"/>
                <a:cs typeface="Times New Roman"/>
                <a:sym typeface="Times New Roman"/>
              </a:rPr>
              <a:t>are also required.</a:t>
            </a:r>
            <a:endParaRPr/>
          </a:p>
          <a:p>
            <a:pPr indent="-228600" lvl="0" marL="457200" rtl="0" algn="l">
              <a:lnSpc>
                <a:spcPct val="90000"/>
              </a:lnSpc>
              <a:spcBef>
                <a:spcPts val="1000"/>
              </a:spcBef>
              <a:spcAft>
                <a:spcPts val="0"/>
              </a:spcAft>
              <a:buSzPts val="1800"/>
              <a:buFont typeface="Noto Sans Symbols"/>
              <a:buNone/>
            </a:pPr>
            <a:r>
              <a:t/>
            </a:r>
            <a:endParaRPr>
              <a:solidFill>
                <a:schemeClr val="dk1"/>
              </a:solidFill>
              <a:latin typeface="Times New Roman"/>
              <a:ea typeface="Times New Roman"/>
              <a:cs typeface="Times New Roman"/>
              <a:sym typeface="Times New Roman"/>
            </a:endParaRPr>
          </a:p>
        </p:txBody>
      </p:sp>
      <p:sp>
        <p:nvSpPr>
          <p:cNvPr id="128" name="Google Shape;128;p7"/>
          <p:cNvSpPr txBox="1"/>
          <p:nvPr>
            <p:ph idx="11" type="ftr"/>
          </p:nvPr>
        </p:nvSpPr>
        <p:spPr>
          <a:xfrm>
            <a:off x="0" y="660444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207390" y="277812"/>
            <a:ext cx="6020013" cy="5565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a:t>TRANSPORT LAYER SERVICES</a:t>
            </a:r>
            <a:endParaRPr/>
          </a:p>
        </p:txBody>
      </p:sp>
      <p:sp>
        <p:nvSpPr>
          <p:cNvPr id="134" name="Google Shape;134;p8"/>
          <p:cNvSpPr txBox="1"/>
          <p:nvPr>
            <p:ph idx="1" type="body"/>
          </p:nvPr>
        </p:nvSpPr>
        <p:spPr>
          <a:xfrm>
            <a:off x="-24350" y="1241239"/>
            <a:ext cx="8717414" cy="4921565"/>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Encapsulation and Decapsulation</a:t>
            </a:r>
            <a:endParaRPr/>
          </a:p>
          <a:p>
            <a:pPr indent="-342900" lvl="1" marL="914400" rtl="0" algn="just">
              <a:lnSpc>
                <a:spcPct val="150000"/>
              </a:lnSpc>
              <a:spcBef>
                <a:spcPts val="500"/>
              </a:spcBef>
              <a:spcAft>
                <a:spcPts val="0"/>
              </a:spcAft>
              <a:buSzPts val="1800"/>
              <a:buFont typeface="Noto Sans Symbols"/>
              <a:buChar char="✔"/>
            </a:pPr>
            <a:r>
              <a:rPr lang="en-US" sz="1600">
                <a:solidFill>
                  <a:schemeClr val="dk1"/>
                </a:solidFill>
                <a:latin typeface="Times New Roman"/>
                <a:ea typeface="Times New Roman"/>
                <a:cs typeface="Times New Roman"/>
                <a:sym typeface="Times New Roman"/>
              </a:rPr>
              <a:t>﻿</a:t>
            </a:r>
            <a:r>
              <a:rPr lang="en-US" sz="1600">
                <a:solidFill>
                  <a:srgbClr val="00B050"/>
                </a:solidFill>
                <a:latin typeface="Times New Roman"/>
                <a:ea typeface="Times New Roman"/>
                <a:cs typeface="Times New Roman"/>
                <a:sym typeface="Times New Roman"/>
              </a:rPr>
              <a:t>Encapsulation</a:t>
            </a:r>
            <a:r>
              <a:rPr lang="en-US" sz="1600">
                <a:solidFill>
                  <a:schemeClr val="dk1"/>
                </a:solidFill>
                <a:latin typeface="Times New Roman"/>
                <a:ea typeface="Times New Roman"/>
                <a:cs typeface="Times New Roman"/>
                <a:sym typeface="Times New Roman"/>
              </a:rPr>
              <a:t> happens at the </a:t>
            </a:r>
            <a:r>
              <a:rPr lang="en-US" sz="1600">
                <a:solidFill>
                  <a:srgbClr val="00B050"/>
                </a:solidFill>
                <a:latin typeface="Times New Roman"/>
                <a:ea typeface="Times New Roman"/>
                <a:cs typeface="Times New Roman"/>
                <a:sym typeface="Times New Roman"/>
              </a:rPr>
              <a:t>sender site</a:t>
            </a:r>
            <a:r>
              <a:rPr lang="en-US" sz="1600">
                <a:solidFill>
                  <a:schemeClr val="dk1"/>
                </a:solidFill>
                <a:latin typeface="Times New Roman"/>
                <a:ea typeface="Times New Roman"/>
                <a:cs typeface="Times New Roman"/>
                <a:sym typeface="Times New Roman"/>
              </a:rPr>
              <a:t>. When a process has a message to send, it passes the message to the transport layer. The transport layer receives the data and adds the transport-layer header. The packets at the transport layer in the Internet are called </a:t>
            </a:r>
            <a:r>
              <a:rPr lang="en-US" sz="1600">
                <a:solidFill>
                  <a:srgbClr val="00B050"/>
                </a:solidFill>
                <a:latin typeface="Times New Roman"/>
                <a:ea typeface="Times New Roman"/>
                <a:cs typeface="Times New Roman"/>
                <a:sym typeface="Times New Roman"/>
              </a:rPr>
              <a:t>user datagrams, segments, or packets</a:t>
            </a:r>
            <a:r>
              <a:rPr lang="en-US" sz="1600">
                <a:solidFill>
                  <a:schemeClr val="dk1"/>
                </a:solidFill>
                <a:latin typeface="Times New Roman"/>
                <a:ea typeface="Times New Roman"/>
                <a:cs typeface="Times New Roman"/>
                <a:sym typeface="Times New Roman"/>
              </a:rPr>
              <a:t>, depending on what transport-layer protocol.</a:t>
            </a:r>
            <a:endParaRPr/>
          </a:p>
          <a:p>
            <a:pPr indent="-228600" lvl="1" marL="914400" rtl="0" algn="just">
              <a:lnSpc>
                <a:spcPct val="150000"/>
              </a:lnSpc>
              <a:spcBef>
                <a:spcPts val="500"/>
              </a:spcBef>
              <a:spcAft>
                <a:spcPts val="0"/>
              </a:spcAft>
              <a:buSzPts val="1800"/>
              <a:buFont typeface="Noto Sans Symbols"/>
              <a:buNone/>
            </a:pPr>
            <a:r>
              <a:t/>
            </a:r>
            <a:endParaRPr sz="1600">
              <a:solidFill>
                <a:schemeClr val="dk1"/>
              </a:solidFill>
              <a:latin typeface="Times New Roman"/>
              <a:ea typeface="Times New Roman"/>
              <a:cs typeface="Times New Roman"/>
              <a:sym typeface="Times New Roman"/>
            </a:endParaRPr>
          </a:p>
          <a:p>
            <a:pPr indent="-342900" lvl="1" marL="914400" rtl="0" algn="just">
              <a:lnSpc>
                <a:spcPct val="150000"/>
              </a:lnSpc>
              <a:spcBef>
                <a:spcPts val="500"/>
              </a:spcBef>
              <a:spcAft>
                <a:spcPts val="0"/>
              </a:spcAft>
              <a:buSzPts val="1800"/>
              <a:buFont typeface="Noto Sans Symbols"/>
              <a:buChar char="✔"/>
            </a:pPr>
            <a:r>
              <a:rPr lang="en-US" sz="1600">
                <a:solidFill>
                  <a:schemeClr val="dk1"/>
                </a:solidFill>
                <a:latin typeface="Times New Roman"/>
                <a:ea typeface="Times New Roman"/>
                <a:cs typeface="Times New Roman"/>
                <a:sym typeface="Times New Roman"/>
              </a:rPr>
              <a:t>﻿</a:t>
            </a:r>
            <a:r>
              <a:rPr lang="en-US" sz="1600">
                <a:solidFill>
                  <a:srgbClr val="00B050"/>
                </a:solidFill>
                <a:latin typeface="Times New Roman"/>
                <a:ea typeface="Times New Roman"/>
                <a:cs typeface="Times New Roman"/>
                <a:sym typeface="Times New Roman"/>
              </a:rPr>
              <a:t>Decapsulation</a:t>
            </a:r>
            <a:r>
              <a:rPr lang="en-US" sz="1600">
                <a:solidFill>
                  <a:schemeClr val="dk1"/>
                </a:solidFill>
                <a:latin typeface="Times New Roman"/>
                <a:ea typeface="Times New Roman"/>
                <a:cs typeface="Times New Roman"/>
                <a:sym typeface="Times New Roman"/>
              </a:rPr>
              <a:t> happens at the </a:t>
            </a:r>
            <a:r>
              <a:rPr lang="en-US" sz="1600">
                <a:solidFill>
                  <a:srgbClr val="00B050"/>
                </a:solidFill>
                <a:latin typeface="Times New Roman"/>
                <a:ea typeface="Times New Roman"/>
                <a:cs typeface="Times New Roman"/>
                <a:sym typeface="Times New Roman"/>
              </a:rPr>
              <a:t>receiver site</a:t>
            </a:r>
            <a:r>
              <a:rPr lang="en-US" sz="1600">
                <a:solidFill>
                  <a:schemeClr val="dk1"/>
                </a:solidFill>
                <a:latin typeface="Times New Roman"/>
                <a:ea typeface="Times New Roman"/>
                <a:cs typeface="Times New Roman"/>
                <a:sym typeface="Times New Roman"/>
              </a:rPr>
              <a:t>. When the message arrives at the destination transport layer, the </a:t>
            </a:r>
            <a:r>
              <a:rPr lang="en-US" sz="1600">
                <a:solidFill>
                  <a:srgbClr val="00B050"/>
                </a:solidFill>
                <a:latin typeface="Times New Roman"/>
                <a:ea typeface="Times New Roman"/>
                <a:cs typeface="Times New Roman"/>
                <a:sym typeface="Times New Roman"/>
              </a:rPr>
              <a:t>header is dropped </a:t>
            </a:r>
            <a:r>
              <a:rPr lang="en-US" sz="1600">
                <a:solidFill>
                  <a:schemeClr val="dk1"/>
                </a:solidFill>
                <a:latin typeface="Times New Roman"/>
                <a:ea typeface="Times New Roman"/>
                <a:cs typeface="Times New Roman"/>
                <a:sym typeface="Times New Roman"/>
              </a:rPr>
              <a:t>and the transport layer delivers the message to the process running at the application layer. </a:t>
            </a:r>
            <a:endParaRPr/>
          </a:p>
        </p:txBody>
      </p:sp>
      <p:sp>
        <p:nvSpPr>
          <p:cNvPr id="135" name="Google Shape;135;p8"/>
          <p:cNvSpPr txBox="1"/>
          <p:nvPr>
            <p:ph idx="11" type="ftr"/>
          </p:nvPr>
        </p:nvSpPr>
        <p:spPr>
          <a:xfrm>
            <a:off x="0" y="660444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311085" y="277812"/>
            <a:ext cx="5916318" cy="5565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a:t>TRANSPORT LAYER SERVICES</a:t>
            </a:r>
            <a:endParaRPr/>
          </a:p>
        </p:txBody>
      </p:sp>
      <p:sp>
        <p:nvSpPr>
          <p:cNvPr id="141" name="Google Shape;141;p9"/>
          <p:cNvSpPr txBox="1"/>
          <p:nvPr>
            <p:ph idx="1" type="body"/>
          </p:nvPr>
        </p:nvSpPr>
        <p:spPr>
          <a:xfrm>
            <a:off x="-12526" y="884477"/>
            <a:ext cx="8592855" cy="6023627"/>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Flow Control</a:t>
            </a:r>
            <a:endParaRPr/>
          </a:p>
          <a:p>
            <a:pPr indent="-342900" lvl="1" marL="914400" rtl="0" algn="just">
              <a:lnSpc>
                <a:spcPct val="90000"/>
              </a:lnSpc>
              <a:spcBef>
                <a:spcPts val="500"/>
              </a:spcBef>
              <a:spcAft>
                <a:spcPts val="0"/>
              </a:spcAft>
              <a:buSzPts val="1800"/>
              <a:buFont typeface="Noto Sans Symbols"/>
              <a:buChar char="✔"/>
            </a:pPr>
            <a:r>
              <a:rPr lang="en-US" sz="1600">
                <a:solidFill>
                  <a:schemeClr val="dk1"/>
                </a:solidFill>
                <a:latin typeface="Times New Roman"/>
                <a:ea typeface="Times New Roman"/>
                <a:cs typeface="Times New Roman"/>
                <a:sym typeface="Times New Roman"/>
              </a:rPr>
              <a:t>﻿Whenever an entity produces items and another entity consumes them, there should be a </a:t>
            </a:r>
            <a:r>
              <a:rPr lang="en-US" sz="1600">
                <a:solidFill>
                  <a:srgbClr val="00B050"/>
                </a:solidFill>
                <a:latin typeface="Times New Roman"/>
                <a:ea typeface="Times New Roman"/>
                <a:cs typeface="Times New Roman"/>
                <a:sym typeface="Times New Roman"/>
              </a:rPr>
              <a:t>balance between production and consumption </a:t>
            </a:r>
            <a:r>
              <a:rPr lang="en-US" sz="1600">
                <a:solidFill>
                  <a:schemeClr val="dk1"/>
                </a:solidFill>
                <a:latin typeface="Times New Roman"/>
                <a:ea typeface="Times New Roman"/>
                <a:cs typeface="Times New Roman"/>
                <a:sym typeface="Times New Roman"/>
              </a:rPr>
              <a:t>rates. If the items are produced </a:t>
            </a:r>
            <a:r>
              <a:rPr lang="en-US" sz="1600">
                <a:solidFill>
                  <a:srgbClr val="00B050"/>
                </a:solidFill>
                <a:latin typeface="Times New Roman"/>
                <a:ea typeface="Times New Roman"/>
                <a:cs typeface="Times New Roman"/>
                <a:sym typeface="Times New Roman"/>
              </a:rPr>
              <a:t>faster</a:t>
            </a:r>
            <a:r>
              <a:rPr lang="en-US" sz="1600">
                <a:solidFill>
                  <a:schemeClr val="dk1"/>
                </a:solidFill>
                <a:latin typeface="Times New Roman"/>
                <a:ea typeface="Times New Roman"/>
                <a:cs typeface="Times New Roman"/>
                <a:sym typeface="Times New Roman"/>
              </a:rPr>
              <a:t> than they can be consumed, the consumer can be overwhelmed and may </a:t>
            </a:r>
            <a:r>
              <a:rPr lang="en-US" sz="1600">
                <a:solidFill>
                  <a:srgbClr val="00B050"/>
                </a:solidFill>
                <a:latin typeface="Times New Roman"/>
                <a:ea typeface="Times New Roman"/>
                <a:cs typeface="Times New Roman"/>
                <a:sym typeface="Times New Roman"/>
              </a:rPr>
              <a:t>need to discard </a:t>
            </a:r>
            <a:r>
              <a:rPr lang="en-US" sz="1600">
                <a:solidFill>
                  <a:schemeClr val="dk1"/>
                </a:solidFill>
                <a:latin typeface="Times New Roman"/>
                <a:ea typeface="Times New Roman"/>
                <a:cs typeface="Times New Roman"/>
                <a:sym typeface="Times New Roman"/>
              </a:rPr>
              <a:t>some items. If the items are produced more </a:t>
            </a:r>
            <a:r>
              <a:rPr lang="en-US" sz="1600">
                <a:solidFill>
                  <a:srgbClr val="00B050"/>
                </a:solidFill>
                <a:latin typeface="Times New Roman"/>
                <a:ea typeface="Times New Roman"/>
                <a:cs typeface="Times New Roman"/>
                <a:sym typeface="Times New Roman"/>
              </a:rPr>
              <a:t>slowly</a:t>
            </a:r>
            <a:r>
              <a:rPr lang="en-US" sz="1600">
                <a:solidFill>
                  <a:schemeClr val="dk1"/>
                </a:solidFill>
                <a:latin typeface="Times New Roman"/>
                <a:ea typeface="Times New Roman"/>
                <a:cs typeface="Times New Roman"/>
                <a:sym typeface="Times New Roman"/>
              </a:rPr>
              <a:t> than they can be consumed, the consumer must </a:t>
            </a:r>
            <a:r>
              <a:rPr lang="en-US" sz="1600">
                <a:solidFill>
                  <a:srgbClr val="00B050"/>
                </a:solidFill>
                <a:latin typeface="Times New Roman"/>
                <a:ea typeface="Times New Roman"/>
                <a:cs typeface="Times New Roman"/>
                <a:sym typeface="Times New Roman"/>
              </a:rPr>
              <a:t>wait</a:t>
            </a:r>
            <a:r>
              <a:rPr lang="en-US" sz="1600">
                <a:solidFill>
                  <a:schemeClr val="dk1"/>
                </a:solidFill>
                <a:latin typeface="Times New Roman"/>
                <a:ea typeface="Times New Roman"/>
                <a:cs typeface="Times New Roman"/>
                <a:sym typeface="Times New Roman"/>
              </a:rPr>
              <a:t>, and the system becomes </a:t>
            </a:r>
            <a:r>
              <a:rPr lang="en-US" sz="1600">
                <a:solidFill>
                  <a:srgbClr val="00B050"/>
                </a:solidFill>
                <a:latin typeface="Times New Roman"/>
                <a:ea typeface="Times New Roman"/>
                <a:cs typeface="Times New Roman"/>
                <a:sym typeface="Times New Roman"/>
              </a:rPr>
              <a:t>less efficient</a:t>
            </a:r>
            <a:r>
              <a:rPr lang="en-US" sz="1600">
                <a:solidFill>
                  <a:schemeClr val="dk1"/>
                </a:solidFill>
                <a:latin typeface="Times New Roman"/>
                <a:ea typeface="Times New Roman"/>
                <a:cs typeface="Times New Roman"/>
                <a:sym typeface="Times New Roman"/>
              </a:rPr>
              <a:t>. Flow control is related to the first issue.</a:t>
            </a:r>
            <a:endParaRPr/>
          </a:p>
          <a:p>
            <a:pPr indent="-228600" lvl="1" marL="914400" rtl="0" algn="just">
              <a:lnSpc>
                <a:spcPct val="90000"/>
              </a:lnSpc>
              <a:spcBef>
                <a:spcPts val="500"/>
              </a:spcBef>
              <a:spcAft>
                <a:spcPts val="0"/>
              </a:spcAft>
              <a:buSzPts val="1800"/>
              <a:buFont typeface="Noto Sans Symbols"/>
              <a:buNone/>
            </a:pPr>
            <a:r>
              <a:t/>
            </a:r>
            <a:endParaRPr sz="1600">
              <a:solidFill>
                <a:schemeClr val="dk1"/>
              </a:solidFill>
              <a:latin typeface="Times New Roman"/>
              <a:ea typeface="Times New Roman"/>
              <a:cs typeface="Times New Roman"/>
              <a:sym typeface="Times New Roman"/>
            </a:endParaRPr>
          </a:p>
          <a:p>
            <a:pPr indent="-342900" lvl="0" marL="457200" rtl="0" algn="just">
              <a:lnSpc>
                <a:spcPct val="9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﻿Error control at the transport layer is responsible for</a:t>
            </a:r>
            <a:endParaRPr/>
          </a:p>
          <a:p>
            <a:pPr indent="-447675" lvl="0" marL="982663" rtl="0" algn="just">
              <a:lnSpc>
                <a:spcPct val="150000"/>
              </a:lnSpc>
              <a:spcBef>
                <a:spcPts val="1000"/>
              </a:spcBef>
              <a:spcAft>
                <a:spcPts val="0"/>
              </a:spcAft>
              <a:buSzPts val="1800"/>
              <a:buFont typeface="Arial"/>
              <a:buAutoNum type="arabicPeriod"/>
            </a:pPr>
            <a:r>
              <a:rPr lang="en-US">
                <a:solidFill>
                  <a:srgbClr val="00B050"/>
                </a:solidFill>
                <a:latin typeface="Times New Roman"/>
                <a:ea typeface="Times New Roman"/>
                <a:cs typeface="Times New Roman"/>
                <a:sym typeface="Times New Roman"/>
              </a:rPr>
              <a:t>Detecting and discarding </a:t>
            </a:r>
            <a:r>
              <a:rPr lang="en-US">
                <a:solidFill>
                  <a:schemeClr val="dk1"/>
                </a:solidFill>
                <a:latin typeface="Times New Roman"/>
                <a:ea typeface="Times New Roman"/>
                <a:cs typeface="Times New Roman"/>
                <a:sym typeface="Times New Roman"/>
              </a:rPr>
              <a:t>corrupted packets.</a:t>
            </a:r>
            <a:endParaRPr/>
          </a:p>
          <a:p>
            <a:pPr indent="-447675" lvl="0" marL="982663" rtl="0" algn="just">
              <a:lnSpc>
                <a:spcPct val="150000"/>
              </a:lnSpc>
              <a:spcBef>
                <a:spcPts val="1000"/>
              </a:spcBef>
              <a:spcAft>
                <a:spcPts val="0"/>
              </a:spcAft>
              <a:buSzPts val="1800"/>
              <a:buFont typeface="Arial"/>
              <a:buAutoNum type="arabicPeriod"/>
            </a:pPr>
            <a:r>
              <a:rPr lang="en-US">
                <a:solidFill>
                  <a:srgbClr val="00B050"/>
                </a:solidFill>
                <a:latin typeface="Times New Roman"/>
                <a:ea typeface="Times New Roman"/>
                <a:cs typeface="Times New Roman"/>
                <a:sym typeface="Times New Roman"/>
              </a:rPr>
              <a:t>Keeping track </a:t>
            </a:r>
            <a:r>
              <a:rPr lang="en-US">
                <a:solidFill>
                  <a:schemeClr val="dk1"/>
                </a:solidFill>
                <a:latin typeface="Times New Roman"/>
                <a:ea typeface="Times New Roman"/>
                <a:cs typeface="Times New Roman"/>
                <a:sym typeface="Times New Roman"/>
              </a:rPr>
              <a:t>of lost and discarded packets and resending them.</a:t>
            </a:r>
            <a:endParaRPr/>
          </a:p>
          <a:p>
            <a:pPr indent="-447675" lvl="0" marL="982663" rtl="0" algn="just">
              <a:lnSpc>
                <a:spcPct val="150000"/>
              </a:lnSpc>
              <a:spcBef>
                <a:spcPts val="1000"/>
              </a:spcBef>
              <a:spcAft>
                <a:spcPts val="0"/>
              </a:spcAft>
              <a:buSzPts val="1800"/>
              <a:buFont typeface="Arial"/>
              <a:buAutoNum type="arabicPeriod"/>
            </a:pPr>
            <a:r>
              <a:rPr lang="en-US">
                <a:solidFill>
                  <a:srgbClr val="00B050"/>
                </a:solidFill>
                <a:latin typeface="Times New Roman"/>
                <a:ea typeface="Times New Roman"/>
                <a:cs typeface="Times New Roman"/>
                <a:sym typeface="Times New Roman"/>
              </a:rPr>
              <a:t>Recognizing duplicate </a:t>
            </a:r>
            <a:r>
              <a:rPr lang="en-US">
                <a:solidFill>
                  <a:schemeClr val="dk1"/>
                </a:solidFill>
                <a:latin typeface="Times New Roman"/>
                <a:ea typeface="Times New Roman"/>
                <a:cs typeface="Times New Roman"/>
                <a:sym typeface="Times New Roman"/>
              </a:rPr>
              <a:t>packets and discarding them.</a:t>
            </a:r>
            <a:endParaRPr/>
          </a:p>
          <a:p>
            <a:pPr indent="-447675" lvl="0" marL="982663" rtl="0" algn="just">
              <a:lnSpc>
                <a:spcPct val="150000"/>
              </a:lnSpc>
              <a:spcBef>
                <a:spcPts val="1000"/>
              </a:spcBef>
              <a:spcAft>
                <a:spcPts val="0"/>
              </a:spcAft>
              <a:buSzPts val="1800"/>
              <a:buFont typeface="Arial"/>
              <a:buAutoNum type="arabicPeriod"/>
            </a:pPr>
            <a:r>
              <a:rPr lang="en-US">
                <a:solidFill>
                  <a:srgbClr val="00B050"/>
                </a:solidFill>
                <a:latin typeface="Times New Roman"/>
                <a:ea typeface="Times New Roman"/>
                <a:cs typeface="Times New Roman"/>
                <a:sym typeface="Times New Roman"/>
              </a:rPr>
              <a:t>Buffering out-of-order packets </a:t>
            </a:r>
            <a:r>
              <a:rPr lang="en-US">
                <a:solidFill>
                  <a:schemeClr val="dk1"/>
                </a:solidFill>
                <a:latin typeface="Times New Roman"/>
                <a:ea typeface="Times New Roman"/>
                <a:cs typeface="Times New Roman"/>
                <a:sym typeface="Times New Roman"/>
              </a:rPr>
              <a:t>until the missing packets arrive.	</a:t>
            </a:r>
            <a:endParaRPr>
              <a:solidFill>
                <a:schemeClr val="dk1"/>
              </a:solidFill>
              <a:latin typeface="Times New Roman"/>
              <a:ea typeface="Times New Roman"/>
              <a:cs typeface="Times New Roman"/>
              <a:sym typeface="Times New Roman"/>
            </a:endParaRPr>
          </a:p>
        </p:txBody>
      </p:sp>
      <p:sp>
        <p:nvSpPr>
          <p:cNvPr id="142" name="Google Shape;142;p9"/>
          <p:cNvSpPr txBox="1"/>
          <p:nvPr>
            <p:ph idx="11" type="ftr"/>
          </p:nvPr>
        </p:nvSpPr>
        <p:spPr>
          <a:xfrm>
            <a:off x="0" y="660444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188536" y="277812"/>
            <a:ext cx="6038867" cy="5565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1800"/>
              <a:buNone/>
            </a:pPr>
            <a:r>
              <a:rPr b="1" lang="en-US"/>
              <a:t>TRANSPORT LAYER SERVICES</a:t>
            </a:r>
            <a:endParaRPr/>
          </a:p>
        </p:txBody>
      </p:sp>
      <p:sp>
        <p:nvSpPr>
          <p:cNvPr id="148" name="Google Shape;148;p10"/>
          <p:cNvSpPr txBox="1"/>
          <p:nvPr>
            <p:ph idx="1" type="body"/>
          </p:nvPr>
        </p:nvSpPr>
        <p:spPr>
          <a:xfrm>
            <a:off x="313852" y="1241240"/>
            <a:ext cx="8256587" cy="4482666"/>
          </a:xfrm>
          <a:prstGeom prst="rect">
            <a:avLst/>
          </a:prstGeom>
          <a:noFill/>
          <a:ln>
            <a:noFill/>
          </a:ln>
        </p:spPr>
        <p:txBody>
          <a:bodyPr anchorCtr="0" anchor="t" bIns="45700" lIns="91425" spcFirstLastPara="1" rIns="91425" wrap="square" tIns="45700">
            <a:normAutofit/>
          </a:bodyPr>
          <a:lstStyle/>
          <a:p>
            <a:pPr indent="-342900" lvl="0" marL="457200"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Congestion Control	</a:t>
            </a:r>
            <a:endParaRPr/>
          </a:p>
          <a:p>
            <a:pPr indent="-114300" lvl="0" marL="496888"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	Congestion in a network may occur if the </a:t>
            </a:r>
            <a:r>
              <a:rPr lang="en-US">
                <a:solidFill>
                  <a:srgbClr val="00B050"/>
                </a:solidFill>
                <a:latin typeface="Times New Roman"/>
                <a:ea typeface="Times New Roman"/>
                <a:cs typeface="Times New Roman"/>
                <a:sym typeface="Times New Roman"/>
              </a:rPr>
              <a:t>load</a:t>
            </a:r>
            <a:r>
              <a:rPr lang="en-US">
                <a:solidFill>
                  <a:schemeClr val="dk1"/>
                </a:solidFill>
                <a:latin typeface="Times New Roman"/>
                <a:ea typeface="Times New Roman"/>
                <a:cs typeface="Times New Roman"/>
                <a:sym typeface="Times New Roman"/>
              </a:rPr>
              <a:t> on the network, the number of packets sent to the network, is </a:t>
            </a:r>
            <a:r>
              <a:rPr lang="en-US">
                <a:solidFill>
                  <a:srgbClr val="00B050"/>
                </a:solidFill>
                <a:latin typeface="Times New Roman"/>
                <a:ea typeface="Times New Roman"/>
                <a:cs typeface="Times New Roman"/>
                <a:sym typeface="Times New Roman"/>
              </a:rPr>
              <a:t>greater than the capacity </a:t>
            </a:r>
            <a:r>
              <a:rPr lang="en-US">
                <a:solidFill>
                  <a:schemeClr val="dk1"/>
                </a:solidFill>
                <a:latin typeface="Times New Roman"/>
                <a:ea typeface="Times New Roman"/>
                <a:cs typeface="Times New Roman"/>
                <a:sym typeface="Times New Roman"/>
              </a:rPr>
              <a:t>of the network, the number of packets a network can handle.</a:t>
            </a:r>
            <a:endParaRPr/>
          </a:p>
          <a:p>
            <a:pPr indent="-114300" lvl="0" marL="496888" rtl="0" algn="just">
              <a:lnSpc>
                <a:spcPct val="150000"/>
              </a:lnSpc>
              <a:spcBef>
                <a:spcPts val="1000"/>
              </a:spcBef>
              <a:spcAft>
                <a:spcPts val="0"/>
              </a:spcAft>
              <a:buSzPts val="1800"/>
              <a:buFont typeface="Noto Sans Symbols"/>
              <a:buChar char="✔"/>
            </a:pPr>
            <a:r>
              <a:rPr lang="en-US">
                <a:solidFill>
                  <a:schemeClr val="dk1"/>
                </a:solidFill>
                <a:latin typeface="Times New Roman"/>
                <a:ea typeface="Times New Roman"/>
                <a:cs typeface="Times New Roman"/>
                <a:sym typeface="Times New Roman"/>
              </a:rPr>
              <a:t> Congestion control refers to the mechanisms and techniques that </a:t>
            </a:r>
            <a:r>
              <a:rPr lang="en-US">
                <a:solidFill>
                  <a:srgbClr val="00B050"/>
                </a:solidFill>
                <a:latin typeface="Times New Roman"/>
                <a:ea typeface="Times New Roman"/>
                <a:cs typeface="Times New Roman"/>
                <a:sym typeface="Times New Roman"/>
              </a:rPr>
              <a:t>control the congestion and keep the load below the capacity</a:t>
            </a:r>
            <a:endParaRPr>
              <a:solidFill>
                <a:srgbClr val="00B050"/>
              </a:solidFill>
              <a:latin typeface="Times New Roman"/>
              <a:ea typeface="Times New Roman"/>
              <a:cs typeface="Times New Roman"/>
              <a:sym typeface="Times New Roman"/>
            </a:endParaRPr>
          </a:p>
        </p:txBody>
      </p:sp>
      <p:sp>
        <p:nvSpPr>
          <p:cNvPr id="149" name="Google Shape;149;p10"/>
          <p:cNvSpPr txBox="1"/>
          <p:nvPr>
            <p:ph idx="11" type="ftr"/>
          </p:nvPr>
        </p:nvSpPr>
        <p:spPr>
          <a:xfrm>
            <a:off x="0" y="6604444"/>
            <a:ext cx="840773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1400">
                <a:solidFill>
                  <a:schemeClr val="dk1"/>
                </a:solidFill>
                <a:latin typeface="Times New Roman"/>
                <a:ea typeface="Times New Roman"/>
                <a:cs typeface="Times New Roman"/>
                <a:sym typeface="Times New Roman"/>
              </a:rPr>
              <a:t>Computer Networks                     </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