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 id="2147483652" r:id="rId3"/>
    <p:sldMasterId id="2147483654" r:id="rId4"/>
    <p:sldMasterId id="2147483655" r:id="rId5"/>
  </p:sldMasterIdLst>
  <p:notesMasterIdLst>
    <p:notesMasterId r:id="rId5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2" roundtripDataSignature="AMtx7mhj9lbCkigFa0YZo1YP1gFsipoQu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notesMaster" Target="notesMasters/notesMaster1.xml"/><Relationship Id="rId66"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1:notes"/>
          <p:cNvSpPr txBox="1">
            <a:spLocks noGrp="1"/>
          </p:cNvSpPr>
          <p:nvPr>
            <p:ph type="body" idx="1"/>
          </p:nvPr>
        </p:nvSpPr>
        <p:spPr>
          <a:xfrm>
            <a:off x="755650" y="5145087"/>
            <a:ext cx="6048375"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10</a:t>
            </a:fld>
            <a:endParaRPr/>
          </a:p>
        </p:txBody>
      </p:sp>
      <p:sp>
        <p:nvSpPr>
          <p:cNvPr id="177" name="Google Shape;17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8" name="Google Shape;178;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11</a:t>
            </a:fld>
            <a:endParaRPr/>
          </a:p>
        </p:txBody>
      </p:sp>
      <p:sp>
        <p:nvSpPr>
          <p:cNvPr id="185" name="Google Shape;18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6" name="Google Shape;186;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12</a:t>
            </a:fld>
            <a:endParaRPr/>
          </a:p>
        </p:txBody>
      </p:sp>
      <p:sp>
        <p:nvSpPr>
          <p:cNvPr id="193" name="Google Shape;19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4" name="Google Shape;194;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13</a:t>
            </a:fld>
            <a:endParaRPr/>
          </a:p>
        </p:txBody>
      </p:sp>
      <p:sp>
        <p:nvSpPr>
          <p:cNvPr id="202" name="Google Shape;20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14</a:t>
            </a:fld>
            <a:endParaRPr/>
          </a:p>
        </p:txBody>
      </p:sp>
      <p:sp>
        <p:nvSpPr>
          <p:cNvPr id="210" name="Google Shape;21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1" name="Google Shape;21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15</a:t>
            </a:fld>
            <a:endParaRPr/>
          </a:p>
        </p:txBody>
      </p:sp>
      <p:sp>
        <p:nvSpPr>
          <p:cNvPr id="218" name="Google Shape;21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9" name="Google Shape;219;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16</a:t>
            </a:fld>
            <a:endParaRPr/>
          </a:p>
        </p:txBody>
      </p:sp>
      <p:sp>
        <p:nvSpPr>
          <p:cNvPr id="229" name="Google Shape;22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0" name="Google Shape;230;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17</a:t>
            </a:fld>
            <a:endParaRPr/>
          </a:p>
        </p:txBody>
      </p:sp>
      <p:sp>
        <p:nvSpPr>
          <p:cNvPr id="237" name="Google Shape;23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8" name="Google Shape;238;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18</a:t>
            </a:fld>
            <a:endParaRPr/>
          </a:p>
        </p:txBody>
      </p:sp>
      <p:sp>
        <p:nvSpPr>
          <p:cNvPr id="248" name="Google Shape;24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9" name="Google Shape;24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19</a:t>
            </a:fld>
            <a:endParaRPr/>
          </a:p>
        </p:txBody>
      </p:sp>
      <p:sp>
        <p:nvSpPr>
          <p:cNvPr id="259" name="Google Shape;25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0" name="Google Shape;260;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a:spLocks noGrp="1" noRot="1" noChangeAspect="1"/>
          </p:cNvSpPr>
          <p:nvPr>
            <p:ph type="sldImg" idx="2"/>
          </p:nvPr>
        </p:nvSpPr>
        <p:spPr>
          <a:xfrm>
            <a:off x="1374775" y="1336675"/>
            <a:ext cx="4810125" cy="3608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2:notes"/>
          <p:cNvSpPr txBox="1">
            <a:spLocks noGrp="1"/>
          </p:cNvSpPr>
          <p:nvPr>
            <p:ph type="body" idx="1"/>
          </p:nvPr>
        </p:nvSpPr>
        <p:spPr>
          <a:xfrm>
            <a:off x="755650" y="5145087"/>
            <a:ext cx="6048375"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20</a:t>
            </a:fld>
            <a:endParaRPr/>
          </a:p>
        </p:txBody>
      </p:sp>
      <p:sp>
        <p:nvSpPr>
          <p:cNvPr id="267" name="Google Shape;26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8" name="Google Shape;268;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21</a:t>
            </a:fld>
            <a:endParaRPr/>
          </a:p>
        </p:txBody>
      </p:sp>
      <p:sp>
        <p:nvSpPr>
          <p:cNvPr id="275" name="Google Shape;275;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6" name="Google Shape;276;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22</a:t>
            </a:fld>
            <a:endParaRPr/>
          </a:p>
        </p:txBody>
      </p:sp>
      <p:sp>
        <p:nvSpPr>
          <p:cNvPr id="283" name="Google Shape;28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4" name="Google Shape;284;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23</a:t>
            </a:fld>
            <a:endParaRPr/>
          </a:p>
        </p:txBody>
      </p:sp>
      <p:sp>
        <p:nvSpPr>
          <p:cNvPr id="291" name="Google Shape;291;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2" name="Google Shape;292;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24</a:t>
            </a:fld>
            <a:endParaRPr/>
          </a:p>
        </p:txBody>
      </p:sp>
      <p:sp>
        <p:nvSpPr>
          <p:cNvPr id="300" name="Google Shape;30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1" name="Google Shape;301;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25</a:t>
            </a:fld>
            <a:endParaRPr/>
          </a:p>
        </p:txBody>
      </p:sp>
      <p:sp>
        <p:nvSpPr>
          <p:cNvPr id="308" name="Google Shape;308;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9" name="Google Shape;309;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26</a:t>
            </a:fld>
            <a:endParaRPr/>
          </a:p>
        </p:txBody>
      </p:sp>
      <p:sp>
        <p:nvSpPr>
          <p:cNvPr id="316" name="Google Shape;316;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7" name="Google Shape;317;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27</a:t>
            </a:fld>
            <a:endParaRPr/>
          </a:p>
        </p:txBody>
      </p:sp>
      <p:sp>
        <p:nvSpPr>
          <p:cNvPr id="324" name="Google Shape;324;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5" name="Google Shape;325;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28</a:t>
            </a:fld>
            <a:endParaRPr/>
          </a:p>
        </p:txBody>
      </p:sp>
      <p:sp>
        <p:nvSpPr>
          <p:cNvPr id="332" name="Google Shape;332;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3" name="Google Shape;333;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29</a:t>
            </a:fld>
            <a:endParaRPr/>
          </a:p>
        </p:txBody>
      </p:sp>
      <p:sp>
        <p:nvSpPr>
          <p:cNvPr id="340" name="Google Shape;340;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1" name="Google Shape;341;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a:t>
            </a:fld>
            <a:endParaRPr/>
          </a:p>
        </p:txBody>
      </p:sp>
      <p:sp>
        <p:nvSpPr>
          <p:cNvPr id="120" name="Google Shape;12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1" name="Google Shape;121;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3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30</a:t>
            </a:fld>
            <a:endParaRPr/>
          </a:p>
        </p:txBody>
      </p:sp>
      <p:sp>
        <p:nvSpPr>
          <p:cNvPr id="348" name="Google Shape;348;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9" name="Google Shape;349;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3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31</a:t>
            </a:fld>
            <a:endParaRPr/>
          </a:p>
        </p:txBody>
      </p:sp>
      <p:sp>
        <p:nvSpPr>
          <p:cNvPr id="356" name="Google Shape;356;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7" name="Google Shape;357;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32</a:t>
            </a:fld>
            <a:endParaRPr/>
          </a:p>
        </p:txBody>
      </p:sp>
      <p:sp>
        <p:nvSpPr>
          <p:cNvPr id="364" name="Google Shape;364;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5" name="Google Shape;365;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33</a:t>
            </a:fld>
            <a:endParaRPr/>
          </a:p>
        </p:txBody>
      </p:sp>
      <p:sp>
        <p:nvSpPr>
          <p:cNvPr id="375" name="Google Shape;375;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6" name="Google Shape;376;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34</a:t>
            </a:fld>
            <a:endParaRPr/>
          </a:p>
        </p:txBody>
      </p:sp>
      <p:sp>
        <p:nvSpPr>
          <p:cNvPr id="386" name="Google Shape;386;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7" name="Google Shape;387;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35</a:t>
            </a:fld>
            <a:endParaRPr/>
          </a:p>
        </p:txBody>
      </p:sp>
      <p:sp>
        <p:nvSpPr>
          <p:cNvPr id="394" name="Google Shape;394;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5" name="Google Shape;395;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3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36</a:t>
            </a:fld>
            <a:endParaRPr/>
          </a:p>
        </p:txBody>
      </p:sp>
      <p:sp>
        <p:nvSpPr>
          <p:cNvPr id="402" name="Google Shape;402;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3" name="Google Shape;403;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3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37</a:t>
            </a:fld>
            <a:endParaRPr/>
          </a:p>
        </p:txBody>
      </p:sp>
      <p:sp>
        <p:nvSpPr>
          <p:cNvPr id="413" name="Google Shape;413;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4" name="Google Shape;414;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3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38</a:t>
            </a:fld>
            <a:endParaRPr/>
          </a:p>
        </p:txBody>
      </p:sp>
      <p:sp>
        <p:nvSpPr>
          <p:cNvPr id="421" name="Google Shape;421;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2" name="Google Shape;422;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3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39</a:t>
            </a:fld>
            <a:endParaRPr/>
          </a:p>
        </p:txBody>
      </p:sp>
      <p:sp>
        <p:nvSpPr>
          <p:cNvPr id="429" name="Google Shape;429;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0" name="Google Shape;430;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a:t>
            </a:fld>
            <a:endParaRPr/>
          </a:p>
        </p:txBody>
      </p:sp>
      <p:sp>
        <p:nvSpPr>
          <p:cNvPr id="128" name="Google Shape;12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9" name="Google Shape;129;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4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40</a:t>
            </a:fld>
            <a:endParaRPr/>
          </a:p>
        </p:txBody>
      </p:sp>
      <p:sp>
        <p:nvSpPr>
          <p:cNvPr id="437" name="Google Shape;437;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8" name="Google Shape;438;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4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41</a:t>
            </a:fld>
            <a:endParaRPr/>
          </a:p>
        </p:txBody>
      </p:sp>
      <p:sp>
        <p:nvSpPr>
          <p:cNvPr id="445" name="Google Shape;445;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6" name="Google Shape;446;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4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42</a:t>
            </a:fld>
            <a:endParaRPr/>
          </a:p>
        </p:txBody>
      </p:sp>
      <p:sp>
        <p:nvSpPr>
          <p:cNvPr id="453" name="Google Shape;453;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4" name="Google Shape;454;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4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43</a:t>
            </a:fld>
            <a:endParaRPr/>
          </a:p>
        </p:txBody>
      </p:sp>
      <p:sp>
        <p:nvSpPr>
          <p:cNvPr id="464" name="Google Shape;464;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5" name="Google Shape;465;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4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44</a:t>
            </a:fld>
            <a:endParaRPr/>
          </a:p>
        </p:txBody>
      </p:sp>
      <p:sp>
        <p:nvSpPr>
          <p:cNvPr id="472" name="Google Shape;472;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3" name="Google Shape;473;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4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45</a:t>
            </a:fld>
            <a:endParaRPr/>
          </a:p>
        </p:txBody>
      </p:sp>
      <p:sp>
        <p:nvSpPr>
          <p:cNvPr id="480" name="Google Shape;480;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1" name="Google Shape;481;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4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46</a:t>
            </a:fld>
            <a:endParaRPr/>
          </a:p>
        </p:txBody>
      </p:sp>
      <p:sp>
        <p:nvSpPr>
          <p:cNvPr id="488" name="Google Shape;488;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9" name="Google Shape;489;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4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47</a:t>
            </a:fld>
            <a:endParaRPr/>
          </a:p>
        </p:txBody>
      </p:sp>
      <p:sp>
        <p:nvSpPr>
          <p:cNvPr id="496" name="Google Shape;496;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7" name="Google Shape;497;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4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48</a:t>
            </a:fld>
            <a:endParaRPr/>
          </a:p>
        </p:txBody>
      </p:sp>
      <p:sp>
        <p:nvSpPr>
          <p:cNvPr id="504" name="Google Shape;504;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5" name="Google Shape;505;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4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49</a:t>
            </a:fld>
            <a:endParaRPr/>
          </a:p>
        </p:txBody>
      </p:sp>
      <p:sp>
        <p:nvSpPr>
          <p:cNvPr id="513" name="Google Shape;513;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4" name="Google Shape;514;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5</a:t>
            </a:fld>
            <a:endParaRPr/>
          </a:p>
        </p:txBody>
      </p:sp>
      <p:sp>
        <p:nvSpPr>
          <p:cNvPr id="136" name="Google Shape;13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7" name="Google Shape;137;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1" name="Google Shape;521;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0" name="Google Shape;530;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52:notes"/>
          <p:cNvSpPr txBox="1">
            <a:spLocks noGrp="1"/>
          </p:cNvSpPr>
          <p:nvPr>
            <p:ph type="body" idx="1"/>
          </p:nvPr>
        </p:nvSpPr>
        <p:spPr>
          <a:xfrm>
            <a:off x="755650" y="5145087"/>
            <a:ext cx="6048375"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6" name="Google Shape;536;p52:notes"/>
          <p:cNvSpPr>
            <a:spLocks noGrp="1" noRot="1" noChangeAspect="1"/>
          </p:cNvSpPr>
          <p:nvPr>
            <p:ph type="sldImg" idx="2"/>
          </p:nvPr>
        </p:nvSpPr>
        <p:spPr>
          <a:xfrm>
            <a:off x="1374775" y="1336675"/>
            <a:ext cx="4810125" cy="3608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6</a:t>
            </a:fld>
            <a:endParaRPr/>
          </a:p>
        </p:txBody>
      </p:sp>
      <p:sp>
        <p:nvSpPr>
          <p:cNvPr id="144" name="Google Shape;14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5" name="Google Shape;14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7</a:t>
            </a:fld>
            <a:endParaRPr/>
          </a:p>
        </p:txBody>
      </p:sp>
      <p:sp>
        <p:nvSpPr>
          <p:cNvPr id="152" name="Google Shape;15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3" name="Google Shape;15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8</a:t>
            </a:fld>
            <a:endParaRPr/>
          </a:p>
        </p:txBody>
      </p:sp>
      <p:sp>
        <p:nvSpPr>
          <p:cNvPr id="160" name="Google Shape;16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1" name="Google Shape;161;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9</a:t>
            </a:fld>
            <a:endParaRPr/>
          </a:p>
        </p:txBody>
      </p:sp>
      <p:sp>
        <p:nvSpPr>
          <p:cNvPr id="169" name="Google Shape;16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0" name="Google Shape;17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2"/>
        <p:cNvGrpSpPr/>
        <p:nvPr/>
      </p:nvGrpSpPr>
      <p:grpSpPr>
        <a:xfrm>
          <a:off x="0" y="0"/>
          <a:ext cx="0" cy="0"/>
          <a:chOff x="0" y="0"/>
          <a:chExt cx="0" cy="0"/>
        </a:xfrm>
      </p:grpSpPr>
      <p:sp>
        <p:nvSpPr>
          <p:cNvPr id="23" name="Google Shape;23;p54"/>
          <p:cNvSpPr txBox="1">
            <a:spLocks noGrp="1"/>
          </p:cNvSpPr>
          <p:nvPr>
            <p:ph type="ftr" idx="11"/>
          </p:nvPr>
        </p:nvSpPr>
        <p:spPr>
          <a:xfrm>
            <a:off x="457200" y="6356350"/>
            <a:ext cx="849947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5"/>
        <p:cNvGrpSpPr/>
        <p:nvPr/>
      </p:nvGrpSpPr>
      <p:grpSpPr>
        <a:xfrm>
          <a:off x="0" y="0"/>
          <a:ext cx="0" cy="0"/>
          <a:chOff x="0" y="0"/>
          <a:chExt cx="0" cy="0"/>
        </a:xfrm>
      </p:grpSpPr>
      <p:sp>
        <p:nvSpPr>
          <p:cNvPr id="46" name="Google Shape;46;p5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56"/>
          <p:cNvSpPr txBox="1">
            <a:spLocks noGrp="1"/>
          </p:cNvSpPr>
          <p:nvPr>
            <p:ph type="body" idx="1"/>
          </p:nvPr>
        </p:nvSpPr>
        <p:spPr>
          <a:xfrm>
            <a:off x="457200" y="13716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 name="Google Shape;48;p5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5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r>
              <a:rPr lang="en-US"/>
              <a:t>24.</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5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r>
              <a:rPr lang="en-US"/>
              <a:t>24.</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8"/>
        <p:cNvGrpSpPr/>
        <p:nvPr/>
      </p:nvGrpSpPr>
      <p:grpSpPr>
        <a:xfrm>
          <a:off x="0" y="0"/>
          <a:ext cx="0" cy="0"/>
          <a:chOff x="0" y="0"/>
          <a:chExt cx="0" cy="0"/>
        </a:xfrm>
      </p:grpSpPr>
      <p:sp>
        <p:nvSpPr>
          <p:cNvPr id="99" name="Google Shape;99;p61"/>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0" name="Google Shape;100;p61"/>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01" name="Google Shape;101;p6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6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6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2.jp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4.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3"/>
          <p:cNvSpPr txBox="1"/>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 name="Google Shape;11;p53"/>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pic>
        <p:nvPicPr>
          <p:cNvPr id="12" name="Google Shape;12;p53"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3" name="Google Shape;13;p53"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4" name="Google Shape;14;p53"/>
          <p:cNvGrpSpPr/>
          <p:nvPr/>
        </p:nvGrpSpPr>
        <p:grpSpPr>
          <a:xfrm>
            <a:off x="6146800" y="0"/>
            <a:ext cx="2997200" cy="876300"/>
            <a:chOff x="6096000" y="3924300"/>
            <a:chExt cx="2997200" cy="876300"/>
          </a:xfrm>
        </p:grpSpPr>
        <p:sp>
          <p:nvSpPr>
            <p:cNvPr id="15" name="Google Shape;15;p53"/>
            <p:cNvSpPr txBox="1"/>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6" name="Google Shape;16;p53"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17" name="Google Shape;17;p53"/>
            <p:cNvSpPr txBox="1"/>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pic>
        <p:nvPicPr>
          <p:cNvPr id="18" name="Google Shape;18;p53"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
        <p:nvSpPr>
          <p:cNvPr id="19" name="Google Shape;19;p53"/>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20" name="Google Shape;20;p53"/>
          <p:cNvSpPr txBox="1">
            <a:spLocks noGrp="1"/>
          </p:cNvSpPr>
          <p:nvPr>
            <p:ph type="body" idx="1"/>
          </p:nvPr>
        </p:nvSpPr>
        <p:spPr>
          <a:xfrm>
            <a:off x="457200" y="13716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1" name="Google Shape;21;p53"/>
          <p:cNvSpPr txBox="1">
            <a:spLocks noGrp="1"/>
          </p:cNvSpPr>
          <p:nvPr>
            <p:ph type="ftr" idx="11"/>
          </p:nvPr>
        </p:nvSpPr>
        <p:spPr>
          <a:xfrm>
            <a:off x="457200" y="6356350"/>
            <a:ext cx="8499475"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a:solidFill>
                  <a:srgbClr val="0070C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
        <p:cNvGrpSpPr/>
        <p:nvPr/>
      </p:nvGrpSpPr>
      <p:grpSpPr>
        <a:xfrm>
          <a:off x="0" y="0"/>
          <a:ext cx="0" cy="0"/>
          <a:chOff x="0" y="0"/>
          <a:chExt cx="0" cy="0"/>
        </a:xfrm>
      </p:grpSpPr>
      <p:sp>
        <p:nvSpPr>
          <p:cNvPr id="25" name="Google Shape;25;p55"/>
          <p:cNvSpPr txBox="1"/>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 name="Google Shape;26;p55"/>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pic>
        <p:nvPicPr>
          <p:cNvPr id="27" name="Google Shape;27;p55"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28" name="Google Shape;28;p55"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29" name="Google Shape;29;p55"/>
          <p:cNvGrpSpPr/>
          <p:nvPr/>
        </p:nvGrpSpPr>
        <p:grpSpPr>
          <a:xfrm>
            <a:off x="6146800" y="0"/>
            <a:ext cx="2997200" cy="876300"/>
            <a:chOff x="6096000" y="3924300"/>
            <a:chExt cx="2997200" cy="876300"/>
          </a:xfrm>
        </p:grpSpPr>
        <p:sp>
          <p:nvSpPr>
            <p:cNvPr id="30" name="Google Shape;30;p55"/>
            <p:cNvSpPr txBox="1"/>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31" name="Google Shape;31;p55"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32" name="Google Shape;32;p55"/>
            <p:cNvSpPr txBox="1"/>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pic>
        <p:nvPicPr>
          <p:cNvPr id="33" name="Google Shape;33;p55"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pic>
        <p:nvPicPr>
          <p:cNvPr id="34" name="Google Shape;34;p55"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35" name="Google Shape;35;p55"/>
          <p:cNvGrpSpPr/>
          <p:nvPr/>
        </p:nvGrpSpPr>
        <p:grpSpPr>
          <a:xfrm>
            <a:off x="6146800" y="0"/>
            <a:ext cx="2997200" cy="876300"/>
            <a:chOff x="6096000" y="3924300"/>
            <a:chExt cx="2997200" cy="876300"/>
          </a:xfrm>
        </p:grpSpPr>
        <p:sp>
          <p:nvSpPr>
            <p:cNvPr id="36" name="Google Shape;36;p55"/>
            <p:cNvSpPr txBox="1"/>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37" name="Google Shape;37;p55"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38" name="Google Shape;38;p55"/>
            <p:cNvSpPr txBox="1"/>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pic>
        <p:nvPicPr>
          <p:cNvPr id="39" name="Google Shape;39;p55"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
        <p:nvSpPr>
          <p:cNvPr id="40" name="Google Shape;40;p5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41" name="Google Shape;41;p55"/>
          <p:cNvSpPr txBox="1">
            <a:spLocks noGrp="1"/>
          </p:cNvSpPr>
          <p:nvPr>
            <p:ph type="body" idx="1"/>
          </p:nvPr>
        </p:nvSpPr>
        <p:spPr>
          <a:xfrm>
            <a:off x="457200" y="13716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2" name="Google Shape;42;p5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5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5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r>
              <a:rPr lang="en-US"/>
              <a:t>24.</a:t>
            </a: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
        <p:cNvGrpSpPr/>
        <p:nvPr/>
      </p:nvGrpSpPr>
      <p:grpSpPr>
        <a:xfrm>
          <a:off x="0" y="0"/>
          <a:ext cx="0" cy="0"/>
          <a:chOff x="0" y="0"/>
          <a:chExt cx="0" cy="0"/>
        </a:xfrm>
      </p:grpSpPr>
      <p:sp>
        <p:nvSpPr>
          <p:cNvPr id="52" name="Google Shape;52;p57"/>
          <p:cNvSpPr txBox="1"/>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3" name="Google Shape;53;p5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pic>
        <p:nvPicPr>
          <p:cNvPr id="54" name="Google Shape;54;p5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55" name="Google Shape;55;p5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56" name="Google Shape;56;p57"/>
          <p:cNvGrpSpPr/>
          <p:nvPr/>
        </p:nvGrpSpPr>
        <p:grpSpPr>
          <a:xfrm>
            <a:off x="6146800" y="0"/>
            <a:ext cx="2997200" cy="876300"/>
            <a:chOff x="6096000" y="3924300"/>
            <a:chExt cx="2997200" cy="876300"/>
          </a:xfrm>
        </p:grpSpPr>
        <p:sp>
          <p:nvSpPr>
            <p:cNvPr id="57" name="Google Shape;57;p57"/>
            <p:cNvSpPr txBox="1"/>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58" name="Google Shape;58;p5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59" name="Google Shape;59;p57"/>
            <p:cNvSpPr txBox="1"/>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pic>
        <p:nvPicPr>
          <p:cNvPr id="60" name="Google Shape;60;p5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
        <p:nvSpPr>
          <p:cNvPr id="61" name="Google Shape;61;p5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62" name="Google Shape;62;p57"/>
          <p:cNvSpPr txBox="1">
            <a:spLocks noGrp="1"/>
          </p:cNvSpPr>
          <p:nvPr>
            <p:ph type="body" idx="1"/>
          </p:nvPr>
        </p:nvSpPr>
        <p:spPr>
          <a:xfrm>
            <a:off x="457200" y="13716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3" name="Google Shape;63;p5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r>
              <a:rPr lang="en-US"/>
              <a:t>24.</a:t>
            </a: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6"/>
        <p:cNvGrpSpPr/>
        <p:nvPr/>
      </p:nvGrpSpPr>
      <p:grpSpPr>
        <a:xfrm>
          <a:off x="0" y="0"/>
          <a:ext cx="0" cy="0"/>
          <a:chOff x="0" y="0"/>
          <a:chExt cx="0" cy="0"/>
        </a:xfrm>
      </p:grpSpPr>
      <p:sp>
        <p:nvSpPr>
          <p:cNvPr id="67" name="Google Shape;67;p59"/>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68" name="Google Shape;68;p59"/>
          <p:cNvSpPr txBox="1">
            <a:spLocks noGrp="1"/>
          </p:cNvSpPr>
          <p:nvPr>
            <p:ph type="body" idx="1"/>
          </p:nvPr>
        </p:nvSpPr>
        <p:spPr>
          <a:xfrm>
            <a:off x="457200" y="13716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9" name="Google Shape;69;p5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5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5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r>
              <a:rPr lang="en-US"/>
              <a:t>24.</a:t>
            </a:r>
            <a:fld id="{00000000-1234-1234-1234-123412341234}" type="slidenum">
              <a:rPr lang="en-US"/>
              <a:t>‹#›</a:t>
            </a:fld>
            <a:endParaRPr sz="1400">
              <a:solidFill>
                <a:srgbClr val="000000"/>
              </a:solidFill>
              <a:latin typeface="Arial"/>
              <a:ea typeface="Arial"/>
              <a:cs typeface="Arial"/>
              <a:sym typeface="Arial"/>
            </a:endParaRPr>
          </a:p>
        </p:txBody>
      </p:sp>
      <p:sp>
        <p:nvSpPr>
          <p:cNvPr id="72" name="Google Shape;72;p59"/>
          <p:cNvSpPr txBox="1"/>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3" name="Google Shape;73;p59"/>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pic>
        <p:nvPicPr>
          <p:cNvPr id="74" name="Google Shape;74;p59"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pic>
        <p:nvPicPr>
          <p:cNvPr id="75" name="Google Shape;75;p59"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76" name="Google Shape;76;p59"/>
          <p:cNvGrpSpPr/>
          <p:nvPr/>
        </p:nvGrpSpPr>
        <p:grpSpPr>
          <a:xfrm>
            <a:off x="6146800" y="0"/>
            <a:ext cx="2997200" cy="876300"/>
            <a:chOff x="6096000" y="3924300"/>
            <a:chExt cx="2997200" cy="876300"/>
          </a:xfrm>
        </p:grpSpPr>
        <p:sp>
          <p:nvSpPr>
            <p:cNvPr id="77" name="Google Shape;77;p59"/>
            <p:cNvSpPr txBox="1"/>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78" name="Google Shape;78;p59"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79" name="Google Shape;79;p59"/>
            <p:cNvSpPr txBox="1"/>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pic>
        <p:nvPicPr>
          <p:cNvPr id="80" name="Google Shape;80;p59"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1"/>
        <p:cNvGrpSpPr/>
        <p:nvPr/>
      </p:nvGrpSpPr>
      <p:grpSpPr>
        <a:xfrm>
          <a:off x="0" y="0"/>
          <a:ext cx="0" cy="0"/>
          <a:chOff x="0" y="0"/>
          <a:chExt cx="0" cy="0"/>
        </a:xfrm>
      </p:grpSpPr>
      <p:sp>
        <p:nvSpPr>
          <p:cNvPr id="82" name="Google Shape;82;p60"/>
          <p:cNvSpPr txBox="1"/>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3" name="Google Shape;83;p60"/>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pic>
        <p:nvPicPr>
          <p:cNvPr id="84" name="Google Shape;84;p60"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85" name="Google Shape;85;p60"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86" name="Google Shape;86;p60"/>
          <p:cNvGrpSpPr/>
          <p:nvPr/>
        </p:nvGrpSpPr>
        <p:grpSpPr>
          <a:xfrm>
            <a:off x="6146800" y="0"/>
            <a:ext cx="2997200" cy="876300"/>
            <a:chOff x="6096000" y="3924300"/>
            <a:chExt cx="2997200" cy="876300"/>
          </a:xfrm>
        </p:grpSpPr>
        <p:sp>
          <p:nvSpPr>
            <p:cNvPr id="87" name="Google Shape;87;p60"/>
            <p:cNvSpPr txBox="1"/>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88" name="Google Shape;88;p60"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89" name="Google Shape;89;p60"/>
            <p:cNvSpPr txBox="1"/>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pic>
        <p:nvPicPr>
          <p:cNvPr id="90" name="Google Shape;90;p60"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
        <p:nvSpPr>
          <p:cNvPr id="91" name="Google Shape;91;p60"/>
          <p:cNvSpPr txBox="1"/>
          <p:nvPr/>
        </p:nvSpPr>
        <p:spPr>
          <a:xfrm>
            <a:off x="0" y="6553200"/>
            <a:ext cx="2209800"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McGraw-Hill</a:t>
            </a:r>
            <a:endParaRPr/>
          </a:p>
        </p:txBody>
      </p:sp>
      <p:sp>
        <p:nvSpPr>
          <p:cNvPr id="92" name="Google Shape;92;p60"/>
          <p:cNvSpPr txBox="1"/>
          <p:nvPr/>
        </p:nvSpPr>
        <p:spPr>
          <a:xfrm>
            <a:off x="4572000" y="6553200"/>
            <a:ext cx="4572000" cy="304800"/>
          </a:xfrm>
          <a:prstGeom prst="rect">
            <a:avLst/>
          </a:prstGeom>
          <a:noFill/>
          <a:ln>
            <a:noFill/>
          </a:ln>
        </p:spPr>
        <p:txBody>
          <a:bodyPr spcFirstLastPara="1" wrap="square" lIns="91425" tIns="45700" rIns="91425" bIns="45700" anchor="t" anchorCtr="0">
            <a:spAutoFit/>
          </a:bodyPr>
          <a:lstStyle/>
          <a:p>
            <a:pPr marL="0" marR="0" lvl="0" indent="-88900" algn="r" rtl="0">
              <a:lnSpc>
                <a:spcPct val="100000"/>
              </a:lnSpc>
              <a:spcBef>
                <a:spcPts val="0"/>
              </a:spcBef>
              <a:spcAft>
                <a:spcPts val="0"/>
              </a:spcAft>
              <a:buClr>
                <a:schemeClr val="dk1"/>
              </a:buClr>
              <a:buSzPts val="1400"/>
              <a:buFont typeface="Arial"/>
              <a:buChar char="©"/>
            </a:pPr>
            <a:r>
              <a:rPr lang="en-US" sz="1400" b="0" i="0" u="none">
                <a:solidFill>
                  <a:schemeClr val="dk1"/>
                </a:solidFill>
                <a:latin typeface="Arial"/>
                <a:ea typeface="Arial"/>
                <a:cs typeface="Arial"/>
                <a:sym typeface="Arial"/>
              </a:rPr>
              <a:t>The McGraw-Hill Companies, Inc., 2000</a:t>
            </a:r>
            <a:endParaRPr/>
          </a:p>
        </p:txBody>
      </p:sp>
      <p:sp>
        <p:nvSpPr>
          <p:cNvPr id="93" name="Google Shape;93;p60"/>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94" name="Google Shape;94;p60"/>
          <p:cNvSpPr txBox="1">
            <a:spLocks noGrp="1"/>
          </p:cNvSpPr>
          <p:nvPr>
            <p:ph type="body" idx="1"/>
          </p:nvPr>
        </p:nvSpPr>
        <p:spPr>
          <a:xfrm>
            <a:off x="457200" y="13716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5" name="Google Shape;95;p6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6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7" name="Google Shape;97;p6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1.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52.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
          <p:cNvSpPr txBox="1"/>
          <p:nvPr/>
        </p:nvSpPr>
        <p:spPr>
          <a:xfrm>
            <a:off x="1143000" y="914400"/>
            <a:ext cx="6664325" cy="425926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1" i="0" u="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chemeClr val="dk1"/>
              </a:buClr>
              <a:buSzPts val="2000"/>
              <a:buFont typeface="Calibri"/>
              <a:buNone/>
            </a:pPr>
            <a:endParaRPr sz="2000" b="1" i="0" u="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Congestion Control and</a:t>
            </a:r>
            <a:endParaRPr dirty="0"/>
          </a:p>
          <a:p>
            <a:pPr marL="0" marR="0" lvl="0" indent="0" algn="ctr" rtl="0">
              <a:lnSpc>
                <a:spcPct val="100000"/>
              </a:lnSpc>
              <a:spcBef>
                <a:spcPts val="40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Quality of Service</a:t>
            </a:r>
            <a:endParaRPr dirty="0"/>
          </a:p>
          <a:p>
            <a:pPr marL="0" marR="0" lvl="0" indent="0" algn="ctr" rtl="0">
              <a:lnSpc>
                <a:spcPct val="100000"/>
              </a:lnSpc>
              <a:spcBef>
                <a:spcPts val="400"/>
              </a:spcBef>
              <a:spcAft>
                <a:spcPts val="0"/>
              </a:spcAft>
              <a:buClr>
                <a:srgbClr val="0070C0"/>
              </a:buClr>
              <a:buSzPts val="3600"/>
              <a:buFont typeface="Times New Roman"/>
              <a:buNone/>
            </a:pPr>
            <a:r>
              <a:rPr lang="en-US" sz="3600" b="1" i="0" u="none" dirty="0">
                <a:solidFill>
                  <a:srgbClr val="0070C0"/>
                </a:solidFill>
                <a:latin typeface="Times New Roman"/>
                <a:ea typeface="Times New Roman"/>
                <a:cs typeface="Times New Roman"/>
                <a:sym typeface="Times New Roman"/>
              </a:rPr>
              <a:t>Lecture 39</a:t>
            </a:r>
            <a:endParaRPr sz="3600" b="1" i="0" u="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chemeClr val="dk1"/>
              </a:buClr>
              <a:buSzPts val="2000"/>
              <a:buFont typeface="Calibri"/>
              <a:buNone/>
            </a:pPr>
            <a:endParaRPr sz="2000" b="1" i="0" u="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chemeClr val="dk1"/>
              </a:buClr>
              <a:buSzPts val="2000"/>
              <a:buFont typeface="Calibri"/>
              <a:buNone/>
            </a:pPr>
            <a:endParaRPr sz="2000" b="1" i="0" u="none" dirty="0">
              <a:solidFill>
                <a:srgbClr val="0070C0"/>
              </a:solidFill>
              <a:latin typeface="Times New Roman"/>
              <a:ea typeface="Times New Roman"/>
              <a:cs typeface="Times New Roman"/>
              <a:sym typeface="Times New Roman"/>
            </a:endParaRPr>
          </a:p>
          <a:p>
            <a:pPr marL="0" marR="0" lvl="0" indent="0" algn="ctr" rtl="0">
              <a:lnSpc>
                <a:spcPct val="150000"/>
              </a:lnSpc>
              <a:spcBef>
                <a:spcPts val="400"/>
              </a:spcBef>
              <a:spcAft>
                <a:spcPts val="0"/>
              </a:spcAft>
              <a:buClr>
                <a:schemeClr val="dk1"/>
              </a:buClr>
              <a:buSzPts val="2000"/>
              <a:buFont typeface="Calibri"/>
              <a:buNone/>
            </a:pPr>
            <a:endParaRPr sz="2000" b="0" i="0" u="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000" b="0" i="0" u="none" dirty="0">
              <a:solidFill>
                <a:srgbClr val="000000"/>
              </a:solidFill>
              <a:latin typeface="Calibri"/>
              <a:ea typeface="Calibri"/>
              <a:cs typeface="Calibri"/>
              <a:sym typeface="Calibri"/>
            </a:endParaRPr>
          </a:p>
        </p:txBody>
      </p:sp>
      <p:sp>
        <p:nvSpPr>
          <p:cNvPr id="109" name="Google Shape;109;p1"/>
          <p:cNvSpPr txBox="1"/>
          <p:nvPr/>
        </p:nvSpPr>
        <p:spPr>
          <a:xfrm>
            <a:off x="0" y="6429375"/>
            <a:ext cx="84074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70C0"/>
              </a:buClr>
              <a:buSzPts val="1400"/>
              <a:buFont typeface="Times New Roman"/>
              <a:buNone/>
            </a:pPr>
            <a:r>
              <a:rPr lang="en-US" sz="1400" b="0" i="0" u="none">
                <a:solidFill>
                  <a:srgbClr val="0070C0"/>
                </a:solidFill>
                <a:latin typeface="Times New Roman"/>
                <a:ea typeface="Times New Roman"/>
                <a:cs typeface="Times New Roman"/>
                <a:sym typeface="Times New Roman"/>
              </a:rPr>
              <a:t>Computer Networks-CS156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0"/>
          <p:cNvSpPr txBox="1"/>
          <p:nvPr/>
        </p:nvSpPr>
        <p:spPr>
          <a:xfrm>
            <a:off x="1828800" y="5616575"/>
            <a:ext cx="3948112"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Figure 5  Congestion control categories</a:t>
            </a:r>
            <a:endParaRPr/>
          </a:p>
        </p:txBody>
      </p:sp>
      <p:pic>
        <p:nvPicPr>
          <p:cNvPr id="181" name="Google Shape;181;p10"/>
          <p:cNvPicPr preferRelativeResize="0"/>
          <p:nvPr/>
        </p:nvPicPr>
        <p:blipFill rotWithShape="1">
          <a:blip r:embed="rId3">
            <a:alphaModFix/>
          </a:blip>
          <a:srcRect/>
          <a:stretch/>
        </p:blipFill>
        <p:spPr>
          <a:xfrm>
            <a:off x="1143000" y="1905000"/>
            <a:ext cx="6773862" cy="3438525"/>
          </a:xfrm>
          <a:prstGeom prst="rect">
            <a:avLst/>
          </a:prstGeom>
          <a:noFill/>
          <a:ln>
            <a:noFill/>
          </a:ln>
        </p:spPr>
      </p:pic>
      <p:sp>
        <p:nvSpPr>
          <p:cNvPr id="182" name="Google Shape;182;p10"/>
          <p:cNvSpPr txBox="1"/>
          <p:nvPr/>
        </p:nvSpPr>
        <p:spPr>
          <a:xfrm>
            <a:off x="304800" y="228600"/>
            <a:ext cx="405765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Congestion control categories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1"/>
          <p:cNvSpPr txBox="1"/>
          <p:nvPr/>
        </p:nvSpPr>
        <p:spPr>
          <a:xfrm>
            <a:off x="1371600" y="4800600"/>
            <a:ext cx="5487987"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Figure 6  Backpressure method for alleviating congestion</a:t>
            </a:r>
            <a:endParaRPr/>
          </a:p>
        </p:txBody>
      </p:sp>
      <p:pic>
        <p:nvPicPr>
          <p:cNvPr id="189" name="Google Shape;189;p11"/>
          <p:cNvPicPr preferRelativeResize="0"/>
          <p:nvPr/>
        </p:nvPicPr>
        <p:blipFill rotWithShape="1">
          <a:blip r:embed="rId3">
            <a:alphaModFix/>
          </a:blip>
          <a:srcRect/>
          <a:stretch/>
        </p:blipFill>
        <p:spPr>
          <a:xfrm>
            <a:off x="234950" y="2971800"/>
            <a:ext cx="8528050" cy="1377950"/>
          </a:xfrm>
          <a:prstGeom prst="rect">
            <a:avLst/>
          </a:prstGeom>
          <a:noFill/>
          <a:ln>
            <a:noFill/>
          </a:ln>
        </p:spPr>
      </p:pic>
      <p:sp>
        <p:nvSpPr>
          <p:cNvPr id="190" name="Google Shape;190;p11"/>
          <p:cNvSpPr txBox="1"/>
          <p:nvPr/>
        </p:nvSpPr>
        <p:spPr>
          <a:xfrm>
            <a:off x="0" y="228600"/>
            <a:ext cx="640715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Backpressure method for alleviating congestion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cxnSp>
        <p:nvCxnSpPr>
          <p:cNvPr id="196" name="Google Shape;196;p12"/>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197" name="Google Shape;197;p12"/>
          <p:cNvSpPr txBox="1"/>
          <p:nvPr/>
        </p:nvSpPr>
        <p:spPr>
          <a:xfrm>
            <a:off x="3048000" y="4784725"/>
            <a:ext cx="2338387"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Figure 7  Choke packet</a:t>
            </a:r>
            <a:endParaRPr/>
          </a:p>
        </p:txBody>
      </p:sp>
      <p:pic>
        <p:nvPicPr>
          <p:cNvPr id="198" name="Google Shape;198;p12"/>
          <p:cNvPicPr preferRelativeResize="0"/>
          <p:nvPr/>
        </p:nvPicPr>
        <p:blipFill rotWithShape="1">
          <a:blip r:embed="rId3">
            <a:alphaModFix/>
          </a:blip>
          <a:srcRect/>
          <a:stretch/>
        </p:blipFill>
        <p:spPr>
          <a:xfrm>
            <a:off x="311150" y="2309812"/>
            <a:ext cx="8528050" cy="2338387"/>
          </a:xfrm>
          <a:prstGeom prst="rect">
            <a:avLst/>
          </a:prstGeom>
          <a:noFill/>
          <a:ln>
            <a:noFill/>
          </a:ln>
        </p:spPr>
      </p:pic>
      <p:sp>
        <p:nvSpPr>
          <p:cNvPr id="199" name="Google Shape;199;p12"/>
          <p:cNvSpPr txBox="1"/>
          <p:nvPr/>
        </p:nvSpPr>
        <p:spPr>
          <a:xfrm>
            <a:off x="609600" y="214312"/>
            <a:ext cx="1989137"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Choke packet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3"/>
          <p:cNvSpPr txBox="1"/>
          <p:nvPr/>
        </p:nvSpPr>
        <p:spPr>
          <a:xfrm>
            <a:off x="292100" y="228600"/>
            <a:ext cx="3101975"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4   TWO EXAMPLES</a:t>
            </a:r>
            <a:endParaRPr/>
          </a:p>
        </p:txBody>
      </p:sp>
      <p:sp>
        <p:nvSpPr>
          <p:cNvPr id="206" name="Google Shape;206;p13"/>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7" name="Google Shape;207;p13"/>
          <p:cNvSpPr txBox="1"/>
          <p:nvPr/>
        </p:nvSpPr>
        <p:spPr>
          <a:xfrm>
            <a:off x="304800" y="1600200"/>
            <a:ext cx="8229600" cy="1373187"/>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To better understand the concept of congestion control, let us give two examples: one in TCP and the other in Frame Relay.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4"/>
          <p:cNvSpPr txBox="1"/>
          <p:nvPr/>
        </p:nvSpPr>
        <p:spPr>
          <a:xfrm>
            <a:off x="2814637" y="5702300"/>
            <a:ext cx="4129087" cy="368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Figure 8  Slow start, exponential increase</a:t>
            </a:r>
            <a:endParaRPr/>
          </a:p>
        </p:txBody>
      </p:sp>
      <p:pic>
        <p:nvPicPr>
          <p:cNvPr id="214" name="Google Shape;214;p14"/>
          <p:cNvPicPr preferRelativeResize="0"/>
          <p:nvPr/>
        </p:nvPicPr>
        <p:blipFill rotWithShape="1">
          <a:blip r:embed="rId3">
            <a:alphaModFix/>
          </a:blip>
          <a:srcRect/>
          <a:stretch/>
        </p:blipFill>
        <p:spPr>
          <a:xfrm>
            <a:off x="1082675" y="1143000"/>
            <a:ext cx="5878512" cy="4297362"/>
          </a:xfrm>
          <a:prstGeom prst="rect">
            <a:avLst/>
          </a:prstGeom>
          <a:noFill/>
          <a:ln>
            <a:noFill/>
          </a:ln>
        </p:spPr>
      </p:pic>
      <p:sp>
        <p:nvSpPr>
          <p:cNvPr id="215" name="Google Shape;215;p14"/>
          <p:cNvSpPr txBox="1"/>
          <p:nvPr/>
        </p:nvSpPr>
        <p:spPr>
          <a:xfrm>
            <a:off x="350837" y="228600"/>
            <a:ext cx="4332287" cy="46196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Slow start, exponential increase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cxnSp>
        <p:nvCxnSpPr>
          <p:cNvPr id="221" name="Google Shape;221;p15"/>
          <p:cNvCxnSpPr/>
          <p:nvPr/>
        </p:nvCxnSpPr>
        <p:spPr>
          <a:xfrm>
            <a:off x="457200" y="2286000"/>
            <a:ext cx="8153400" cy="0"/>
          </a:xfrm>
          <a:prstGeom prst="straightConnector1">
            <a:avLst/>
          </a:prstGeom>
          <a:noFill/>
          <a:ln w="76200" cap="flat" cmpd="sng">
            <a:solidFill>
              <a:srgbClr val="009900"/>
            </a:solidFill>
            <a:prstDash val="solid"/>
            <a:miter lim="800000"/>
            <a:headEnd type="none" w="med" len="med"/>
            <a:tailEnd type="none" w="med" len="med"/>
          </a:ln>
        </p:spPr>
      </p:cxnSp>
      <p:cxnSp>
        <p:nvCxnSpPr>
          <p:cNvPr id="222" name="Google Shape;222;p15"/>
          <p:cNvCxnSpPr/>
          <p:nvPr/>
        </p:nvCxnSpPr>
        <p:spPr>
          <a:xfrm>
            <a:off x="458787" y="4495800"/>
            <a:ext cx="8153400" cy="0"/>
          </a:xfrm>
          <a:prstGeom prst="straightConnector1">
            <a:avLst/>
          </a:prstGeom>
          <a:noFill/>
          <a:ln w="76200" cap="flat" cmpd="sng">
            <a:solidFill>
              <a:srgbClr val="009900"/>
            </a:solidFill>
            <a:prstDash val="solid"/>
            <a:miter lim="800000"/>
            <a:headEnd type="none" w="med" len="med"/>
            <a:tailEnd type="none" w="med" len="med"/>
          </a:ln>
        </p:spPr>
      </p:cxnSp>
      <p:sp>
        <p:nvSpPr>
          <p:cNvPr id="223" name="Google Shape;223;p15"/>
          <p:cNvSpPr txBox="1"/>
          <p:nvPr/>
        </p:nvSpPr>
        <p:spPr>
          <a:xfrm>
            <a:off x="495300" y="2378075"/>
            <a:ext cx="8077200" cy="2041525"/>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In the slow-start algorithm, the size of the congestion window increases exponentially until it reaches a threshold.</a:t>
            </a:r>
            <a:endParaRPr/>
          </a:p>
        </p:txBody>
      </p:sp>
      <p:grpSp>
        <p:nvGrpSpPr>
          <p:cNvPr id="224" name="Google Shape;224;p15"/>
          <p:cNvGrpSpPr/>
          <p:nvPr/>
        </p:nvGrpSpPr>
        <p:grpSpPr>
          <a:xfrm>
            <a:off x="457200" y="1600200"/>
            <a:ext cx="1143000" cy="566737"/>
            <a:chOff x="1200" y="1248"/>
            <a:chExt cx="720" cy="357"/>
          </a:xfrm>
        </p:grpSpPr>
        <p:pic>
          <p:nvPicPr>
            <p:cNvPr id="225" name="Google Shape;225;p15"/>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226" name="Google Shape;226;p15"/>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0" i="1"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6"/>
          <p:cNvSpPr txBox="1"/>
          <p:nvPr/>
        </p:nvSpPr>
        <p:spPr>
          <a:xfrm>
            <a:off x="1981200" y="5894387"/>
            <a:ext cx="4824412"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Figure 9  Congestion avoidance, additive increase</a:t>
            </a:r>
            <a:endParaRPr/>
          </a:p>
        </p:txBody>
      </p:sp>
      <p:pic>
        <p:nvPicPr>
          <p:cNvPr id="233" name="Google Shape;233;p16"/>
          <p:cNvPicPr preferRelativeResize="0"/>
          <p:nvPr/>
        </p:nvPicPr>
        <p:blipFill rotWithShape="1">
          <a:blip r:embed="rId3">
            <a:alphaModFix/>
          </a:blip>
          <a:srcRect/>
          <a:stretch/>
        </p:blipFill>
        <p:spPr>
          <a:xfrm>
            <a:off x="1382712" y="1524000"/>
            <a:ext cx="5246687" cy="4267200"/>
          </a:xfrm>
          <a:prstGeom prst="rect">
            <a:avLst/>
          </a:prstGeom>
          <a:noFill/>
          <a:ln>
            <a:noFill/>
          </a:ln>
        </p:spPr>
      </p:pic>
      <p:sp>
        <p:nvSpPr>
          <p:cNvPr id="234" name="Google Shape;234;p16"/>
          <p:cNvSpPr txBox="1"/>
          <p:nvPr/>
        </p:nvSpPr>
        <p:spPr>
          <a:xfrm>
            <a:off x="381000" y="192087"/>
            <a:ext cx="5410200"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Congestion avoidance, additive increase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cxnSp>
        <p:nvCxnSpPr>
          <p:cNvPr id="240" name="Google Shape;240;p17"/>
          <p:cNvCxnSpPr/>
          <p:nvPr/>
        </p:nvCxnSpPr>
        <p:spPr>
          <a:xfrm>
            <a:off x="457200" y="2286000"/>
            <a:ext cx="8153400" cy="0"/>
          </a:xfrm>
          <a:prstGeom prst="straightConnector1">
            <a:avLst/>
          </a:prstGeom>
          <a:noFill/>
          <a:ln w="76200" cap="flat" cmpd="sng">
            <a:solidFill>
              <a:srgbClr val="009900"/>
            </a:solidFill>
            <a:prstDash val="solid"/>
            <a:miter lim="800000"/>
            <a:headEnd type="none" w="med" len="med"/>
            <a:tailEnd type="none" w="med" len="med"/>
          </a:ln>
        </p:spPr>
      </p:cxnSp>
      <p:cxnSp>
        <p:nvCxnSpPr>
          <p:cNvPr id="241" name="Google Shape;241;p17"/>
          <p:cNvCxnSpPr/>
          <p:nvPr/>
        </p:nvCxnSpPr>
        <p:spPr>
          <a:xfrm>
            <a:off x="458787" y="4495800"/>
            <a:ext cx="8153400" cy="0"/>
          </a:xfrm>
          <a:prstGeom prst="straightConnector1">
            <a:avLst/>
          </a:prstGeom>
          <a:noFill/>
          <a:ln w="76200" cap="flat" cmpd="sng">
            <a:solidFill>
              <a:srgbClr val="009900"/>
            </a:solidFill>
            <a:prstDash val="solid"/>
            <a:miter lim="800000"/>
            <a:headEnd type="none" w="med" len="med"/>
            <a:tailEnd type="none" w="med" len="med"/>
          </a:ln>
        </p:spPr>
      </p:cxnSp>
      <p:sp>
        <p:nvSpPr>
          <p:cNvPr id="242" name="Google Shape;242;p17"/>
          <p:cNvSpPr txBox="1"/>
          <p:nvPr/>
        </p:nvSpPr>
        <p:spPr>
          <a:xfrm>
            <a:off x="495300" y="2378075"/>
            <a:ext cx="8077200" cy="2041525"/>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In the congestion avoidance algorithm, the size of the congestion window increases additively until </a:t>
            </a:r>
            <a:br>
              <a:rPr lang="en-US" sz="1800" b="0" i="0" u="none">
                <a:solidFill>
                  <a:schemeClr val="dk1"/>
                </a:solidFill>
                <a:latin typeface="Calibri"/>
                <a:ea typeface="Calibri"/>
                <a:cs typeface="Calibri"/>
                <a:sym typeface="Calibri"/>
              </a:rPr>
            </a:br>
            <a:r>
              <a:rPr lang="en-US" sz="1800" b="0" i="0" u="none">
                <a:solidFill>
                  <a:schemeClr val="dk1"/>
                </a:solidFill>
                <a:latin typeface="Calibri"/>
                <a:ea typeface="Calibri"/>
                <a:cs typeface="Calibri"/>
                <a:sym typeface="Calibri"/>
              </a:rPr>
              <a:t>congestion is detected.</a:t>
            </a:r>
            <a:endParaRPr/>
          </a:p>
        </p:txBody>
      </p:sp>
      <p:grpSp>
        <p:nvGrpSpPr>
          <p:cNvPr id="243" name="Google Shape;243;p17"/>
          <p:cNvGrpSpPr/>
          <p:nvPr/>
        </p:nvGrpSpPr>
        <p:grpSpPr>
          <a:xfrm>
            <a:off x="457200" y="1600200"/>
            <a:ext cx="1143000" cy="566737"/>
            <a:chOff x="1200" y="1248"/>
            <a:chExt cx="720" cy="357"/>
          </a:xfrm>
        </p:grpSpPr>
        <p:pic>
          <p:nvPicPr>
            <p:cNvPr id="244" name="Google Shape;244;p17"/>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245" name="Google Shape;245;p17"/>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0" i="1"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cxnSp>
        <p:nvCxnSpPr>
          <p:cNvPr id="251" name="Google Shape;251;p18"/>
          <p:cNvCxnSpPr/>
          <p:nvPr/>
        </p:nvCxnSpPr>
        <p:spPr>
          <a:xfrm>
            <a:off x="514350" y="2057400"/>
            <a:ext cx="8153400" cy="0"/>
          </a:xfrm>
          <a:prstGeom prst="straightConnector1">
            <a:avLst/>
          </a:prstGeom>
          <a:noFill/>
          <a:ln w="76200" cap="flat" cmpd="sng">
            <a:solidFill>
              <a:srgbClr val="009900"/>
            </a:solidFill>
            <a:prstDash val="solid"/>
            <a:miter lim="800000"/>
            <a:headEnd type="none" w="med" len="med"/>
            <a:tailEnd type="none" w="med" len="med"/>
          </a:ln>
        </p:spPr>
      </p:cxnSp>
      <p:cxnSp>
        <p:nvCxnSpPr>
          <p:cNvPr id="252" name="Google Shape;252;p18"/>
          <p:cNvCxnSpPr/>
          <p:nvPr/>
        </p:nvCxnSpPr>
        <p:spPr>
          <a:xfrm>
            <a:off x="514350" y="5257800"/>
            <a:ext cx="8153400" cy="0"/>
          </a:xfrm>
          <a:prstGeom prst="straightConnector1">
            <a:avLst/>
          </a:prstGeom>
          <a:noFill/>
          <a:ln w="76200" cap="flat" cmpd="sng">
            <a:solidFill>
              <a:srgbClr val="009900"/>
            </a:solidFill>
            <a:prstDash val="solid"/>
            <a:miter lim="800000"/>
            <a:headEnd type="none" w="med" len="med"/>
            <a:tailEnd type="none" w="med" len="med"/>
          </a:ln>
        </p:spPr>
      </p:cxnSp>
      <p:sp>
        <p:nvSpPr>
          <p:cNvPr id="253" name="Google Shape;253;p18"/>
          <p:cNvSpPr txBox="1"/>
          <p:nvPr/>
        </p:nvSpPr>
        <p:spPr>
          <a:xfrm>
            <a:off x="419100" y="2149475"/>
            <a:ext cx="8343900" cy="3016250"/>
          </a:xfrm>
          <a:prstGeom prst="rect">
            <a:avLst/>
          </a:prstGeom>
          <a:solidFill>
            <a:srgbClr val="99FF33"/>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An implementation reacts to congestion detection in one of the following ways:</a:t>
            </a:r>
            <a:endParaRPr/>
          </a:p>
          <a:p>
            <a:pPr marL="0" marR="0" lvl="0" indent="0" algn="l" rtl="0">
              <a:lnSpc>
                <a:spcPct val="100000"/>
              </a:lnSpc>
              <a:spcBef>
                <a:spcPts val="0"/>
              </a:spcBef>
              <a:spcAft>
                <a:spcPts val="0"/>
              </a:spcAft>
              <a:buClr>
                <a:schemeClr val="hlink"/>
              </a:buClr>
              <a:buSzPts val="1800"/>
              <a:buFont typeface="Calibri"/>
              <a:buNone/>
            </a:pPr>
            <a:r>
              <a:rPr lang="en-US" sz="1800" b="0" i="0" u="none">
                <a:solidFill>
                  <a:schemeClr val="hlink"/>
                </a:solidFill>
                <a:latin typeface="Calibri"/>
                <a:ea typeface="Calibri"/>
                <a:cs typeface="Calibri"/>
                <a:sym typeface="Calibri"/>
              </a:rPr>
              <a:t>❏</a:t>
            </a:r>
            <a:r>
              <a:rPr lang="en-US" sz="1800" b="0" i="0" u="none">
                <a:solidFill>
                  <a:schemeClr val="dk1"/>
                </a:solidFill>
                <a:latin typeface="Calibri"/>
                <a:ea typeface="Calibri"/>
                <a:cs typeface="Calibri"/>
                <a:sym typeface="Calibri"/>
              </a:rPr>
              <a:t> If detection is by time-out, a new slow</a:t>
            </a:r>
            <a:br>
              <a:rPr lang="en-US" sz="1800" b="0" i="0" u="none">
                <a:solidFill>
                  <a:schemeClr val="dk1"/>
                </a:solidFill>
                <a:latin typeface="Calibri"/>
                <a:ea typeface="Calibri"/>
                <a:cs typeface="Calibri"/>
                <a:sym typeface="Calibri"/>
              </a:rPr>
            </a:br>
            <a:r>
              <a:rPr lang="en-US" sz="1800" b="0" i="0" u="none">
                <a:solidFill>
                  <a:schemeClr val="dk1"/>
                </a:solidFill>
                <a:latin typeface="Calibri"/>
                <a:ea typeface="Calibri"/>
                <a:cs typeface="Calibri"/>
                <a:sym typeface="Calibri"/>
              </a:rPr>
              <a:t>     start phase starts.</a:t>
            </a:r>
            <a:endParaRPr/>
          </a:p>
          <a:p>
            <a:pPr marL="0" marR="0" lvl="0" indent="0" algn="l" rtl="0">
              <a:lnSpc>
                <a:spcPct val="100000"/>
              </a:lnSpc>
              <a:spcBef>
                <a:spcPts val="0"/>
              </a:spcBef>
              <a:spcAft>
                <a:spcPts val="0"/>
              </a:spcAft>
              <a:buClr>
                <a:schemeClr val="hlink"/>
              </a:buClr>
              <a:buSzPts val="1800"/>
              <a:buFont typeface="Calibri"/>
              <a:buNone/>
            </a:pPr>
            <a:r>
              <a:rPr lang="en-US" sz="1800" b="0" i="0" u="none">
                <a:solidFill>
                  <a:schemeClr val="hlink"/>
                </a:solidFill>
                <a:latin typeface="Calibri"/>
                <a:ea typeface="Calibri"/>
                <a:cs typeface="Calibri"/>
                <a:sym typeface="Calibri"/>
              </a:rPr>
              <a:t>❏</a:t>
            </a:r>
            <a:r>
              <a:rPr lang="en-US" sz="1800" b="0" i="0" u="none">
                <a:solidFill>
                  <a:schemeClr val="dk1"/>
                </a:solidFill>
                <a:latin typeface="Calibri"/>
                <a:ea typeface="Calibri"/>
                <a:cs typeface="Calibri"/>
                <a:sym typeface="Calibri"/>
              </a:rPr>
              <a:t> If detection is by three ACKs, a new</a:t>
            </a:r>
            <a:br>
              <a:rPr lang="en-US" sz="1800" b="0" i="0" u="none">
                <a:solidFill>
                  <a:schemeClr val="dk1"/>
                </a:solidFill>
                <a:latin typeface="Calibri"/>
                <a:ea typeface="Calibri"/>
                <a:cs typeface="Calibri"/>
                <a:sym typeface="Calibri"/>
              </a:rPr>
            </a:br>
            <a:r>
              <a:rPr lang="en-US" sz="1800" b="0" i="0" u="none">
                <a:solidFill>
                  <a:schemeClr val="dk1"/>
                </a:solidFill>
                <a:latin typeface="Calibri"/>
                <a:ea typeface="Calibri"/>
                <a:cs typeface="Calibri"/>
                <a:sym typeface="Calibri"/>
              </a:rPr>
              <a:t>     congestion avoidance phase starts.</a:t>
            </a:r>
            <a:endParaRPr/>
          </a:p>
        </p:txBody>
      </p:sp>
      <p:grpSp>
        <p:nvGrpSpPr>
          <p:cNvPr id="254" name="Google Shape;254;p18"/>
          <p:cNvGrpSpPr/>
          <p:nvPr/>
        </p:nvGrpSpPr>
        <p:grpSpPr>
          <a:xfrm>
            <a:off x="457200" y="1371600"/>
            <a:ext cx="1143000" cy="566737"/>
            <a:chOff x="1200" y="1248"/>
            <a:chExt cx="720" cy="357"/>
          </a:xfrm>
        </p:grpSpPr>
        <p:pic>
          <p:nvPicPr>
            <p:cNvPr id="255" name="Google Shape;255;p18"/>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256" name="Google Shape;256;p18"/>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0" i="1"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9"/>
          <p:cNvSpPr txBox="1"/>
          <p:nvPr/>
        </p:nvSpPr>
        <p:spPr>
          <a:xfrm>
            <a:off x="1897062" y="6019800"/>
            <a:ext cx="432752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Figure 10  TCP congestion policy summary</a:t>
            </a:r>
            <a:endParaRPr/>
          </a:p>
        </p:txBody>
      </p:sp>
      <p:pic>
        <p:nvPicPr>
          <p:cNvPr id="263" name="Google Shape;263;p19"/>
          <p:cNvPicPr preferRelativeResize="0"/>
          <p:nvPr/>
        </p:nvPicPr>
        <p:blipFill rotWithShape="1">
          <a:blip r:embed="rId3">
            <a:alphaModFix/>
          </a:blip>
          <a:srcRect/>
          <a:stretch/>
        </p:blipFill>
        <p:spPr>
          <a:xfrm>
            <a:off x="758825" y="1736725"/>
            <a:ext cx="7394575" cy="4359275"/>
          </a:xfrm>
          <a:prstGeom prst="rect">
            <a:avLst/>
          </a:prstGeom>
          <a:noFill/>
          <a:ln>
            <a:noFill/>
          </a:ln>
        </p:spPr>
      </p:pic>
      <p:sp>
        <p:nvSpPr>
          <p:cNvPr id="264" name="Google Shape;264;p19"/>
          <p:cNvSpPr txBox="1"/>
          <p:nvPr/>
        </p:nvSpPr>
        <p:spPr>
          <a:xfrm>
            <a:off x="258762" y="284162"/>
            <a:ext cx="44323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TCP congestion policy summary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p:nvPr/>
        </p:nvSpPr>
        <p:spPr>
          <a:xfrm>
            <a:off x="381000" y="152400"/>
            <a:ext cx="6019800" cy="7953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Times New Roman"/>
              <a:buNone/>
            </a:pPr>
            <a:r>
              <a:rPr lang="en-US" sz="3200" b="1" i="0" u="none">
                <a:solidFill>
                  <a:srgbClr val="000000"/>
                </a:solidFill>
                <a:latin typeface="Times New Roman"/>
                <a:ea typeface="Times New Roman"/>
                <a:cs typeface="Times New Roman"/>
                <a:sym typeface="Times New Roman"/>
              </a:rPr>
              <a:t>Index</a:t>
            </a:r>
            <a:endParaRPr/>
          </a:p>
        </p:txBody>
      </p:sp>
      <p:sp>
        <p:nvSpPr>
          <p:cNvPr id="115" name="Google Shape;115;p2"/>
          <p:cNvSpPr txBox="1"/>
          <p:nvPr/>
        </p:nvSpPr>
        <p:spPr>
          <a:xfrm>
            <a:off x="168275" y="963612"/>
            <a:ext cx="8839200" cy="4946650"/>
          </a:xfrm>
          <a:prstGeom prst="rect">
            <a:avLst/>
          </a:prstGeom>
          <a:noFill/>
          <a:ln>
            <a:noFill/>
          </a:ln>
        </p:spPr>
        <p:txBody>
          <a:bodyPr spcFirstLastPara="1" wrap="square" lIns="91425" tIns="45700" rIns="91425" bIns="45700" anchor="t" anchorCtr="0">
            <a:noAutofit/>
          </a:bodyPr>
          <a:lstStyle/>
          <a:p>
            <a:pPr marL="342900" marR="0" lvl="0" indent="-222250" algn="l" rtl="0">
              <a:lnSpc>
                <a:spcPct val="150000"/>
              </a:lnSpc>
              <a:spcBef>
                <a:spcPts val="0"/>
              </a:spcBef>
              <a:spcAft>
                <a:spcPts val="0"/>
              </a:spcAft>
              <a:buClr>
                <a:schemeClr val="dk1"/>
              </a:buClr>
              <a:buSzPts val="1900"/>
              <a:buFont typeface="Calibri"/>
              <a:buNone/>
            </a:pPr>
            <a:endParaRPr sz="1900" b="0" i="0" u="none">
              <a:solidFill>
                <a:srgbClr val="000000"/>
              </a:solidFill>
              <a:latin typeface="Calibri"/>
              <a:ea typeface="Calibri"/>
              <a:cs typeface="Calibri"/>
              <a:sym typeface="Calibri"/>
            </a:endParaRPr>
          </a:p>
          <a:p>
            <a:pPr marL="342900" marR="0" lvl="0" indent="-222250" algn="l" rtl="0">
              <a:lnSpc>
                <a:spcPct val="150000"/>
              </a:lnSpc>
              <a:spcBef>
                <a:spcPts val="400"/>
              </a:spcBef>
              <a:spcAft>
                <a:spcPts val="0"/>
              </a:spcAft>
              <a:buClr>
                <a:schemeClr val="dk1"/>
              </a:buClr>
              <a:buSzPts val="1900"/>
              <a:buFont typeface="Calibri"/>
              <a:buNone/>
            </a:pPr>
            <a:endParaRPr sz="1900" b="0" i="0" u="none">
              <a:solidFill>
                <a:srgbClr val="000000"/>
              </a:solidFill>
              <a:latin typeface="Calibri"/>
              <a:ea typeface="Calibri"/>
              <a:cs typeface="Calibri"/>
              <a:sym typeface="Calibri"/>
            </a:endParaRPr>
          </a:p>
          <a:p>
            <a:pPr marL="342900" marR="0" lvl="0" indent="-222250" algn="l" rtl="0">
              <a:lnSpc>
                <a:spcPct val="150000"/>
              </a:lnSpc>
              <a:spcBef>
                <a:spcPts val="400"/>
              </a:spcBef>
              <a:spcAft>
                <a:spcPts val="0"/>
              </a:spcAft>
              <a:buClr>
                <a:schemeClr val="dk1"/>
              </a:buClr>
              <a:buSzPts val="1900"/>
              <a:buFont typeface="Calibri"/>
              <a:buNone/>
            </a:pPr>
            <a:endParaRPr sz="1900" b="0" i="0" u="none">
              <a:solidFill>
                <a:srgbClr val="000000"/>
              </a:solidFill>
              <a:latin typeface="Calibri"/>
              <a:ea typeface="Calibri"/>
              <a:cs typeface="Calibri"/>
              <a:sym typeface="Calibri"/>
            </a:endParaRPr>
          </a:p>
          <a:p>
            <a:pPr marL="342900" marR="0" lvl="0" indent="-222250" algn="l" rtl="0">
              <a:lnSpc>
                <a:spcPct val="150000"/>
              </a:lnSpc>
              <a:spcBef>
                <a:spcPts val="400"/>
              </a:spcBef>
              <a:spcAft>
                <a:spcPts val="0"/>
              </a:spcAft>
              <a:buClr>
                <a:schemeClr val="dk1"/>
              </a:buClr>
              <a:buSzPts val="1900"/>
              <a:buFont typeface="Calibri"/>
              <a:buNone/>
            </a:pPr>
            <a:endParaRPr sz="1900" b="0" i="0" u="none">
              <a:solidFill>
                <a:srgbClr val="000000"/>
              </a:solidFill>
              <a:latin typeface="Calibri"/>
              <a:ea typeface="Calibri"/>
              <a:cs typeface="Calibri"/>
              <a:sym typeface="Calibri"/>
            </a:endParaRPr>
          </a:p>
          <a:p>
            <a:pPr marL="342900" marR="0" lvl="0" indent="-222250" algn="l" rtl="0">
              <a:lnSpc>
                <a:spcPct val="150000"/>
              </a:lnSpc>
              <a:spcBef>
                <a:spcPts val="400"/>
              </a:spcBef>
              <a:spcAft>
                <a:spcPts val="0"/>
              </a:spcAft>
              <a:buClr>
                <a:schemeClr val="dk1"/>
              </a:buClr>
              <a:buSzPts val="1900"/>
              <a:buFont typeface="Calibri"/>
              <a:buNone/>
            </a:pPr>
            <a:endParaRPr sz="1900" b="0" i="0" u="none">
              <a:solidFill>
                <a:srgbClr val="000000"/>
              </a:solidFill>
              <a:latin typeface="Calibri"/>
              <a:ea typeface="Calibri"/>
              <a:cs typeface="Calibri"/>
              <a:sym typeface="Calibri"/>
            </a:endParaRPr>
          </a:p>
          <a:p>
            <a:pPr marL="342900" marR="0" lvl="0" indent="-222250" algn="l" rtl="0">
              <a:lnSpc>
                <a:spcPct val="150000"/>
              </a:lnSpc>
              <a:spcBef>
                <a:spcPts val="400"/>
              </a:spcBef>
              <a:spcAft>
                <a:spcPts val="0"/>
              </a:spcAft>
              <a:buClr>
                <a:schemeClr val="dk1"/>
              </a:buClr>
              <a:buSzPts val="1900"/>
              <a:buFont typeface="Calibri"/>
              <a:buNone/>
            </a:pPr>
            <a:endParaRPr sz="1900" b="0" i="0" u="none">
              <a:solidFill>
                <a:srgbClr val="000000"/>
              </a:solidFill>
              <a:latin typeface="Calibri"/>
              <a:ea typeface="Calibri"/>
              <a:cs typeface="Calibri"/>
              <a:sym typeface="Calibri"/>
            </a:endParaRPr>
          </a:p>
          <a:p>
            <a:pPr marL="342900" marR="0" lvl="0" indent="-222250" algn="l" rtl="0">
              <a:lnSpc>
                <a:spcPct val="100000"/>
              </a:lnSpc>
              <a:spcBef>
                <a:spcPts val="400"/>
              </a:spcBef>
              <a:spcAft>
                <a:spcPts val="0"/>
              </a:spcAft>
              <a:buClr>
                <a:schemeClr val="dk1"/>
              </a:buClr>
              <a:buSzPts val="1900"/>
              <a:buFont typeface="Calibri"/>
              <a:buNone/>
            </a:pPr>
            <a:endParaRPr sz="1900" b="0" i="0" u="none">
              <a:solidFill>
                <a:srgbClr val="000000"/>
              </a:solidFill>
              <a:latin typeface="Calibri"/>
              <a:ea typeface="Calibri"/>
              <a:cs typeface="Calibri"/>
              <a:sym typeface="Calibri"/>
            </a:endParaRPr>
          </a:p>
          <a:p>
            <a:pPr marL="342900" marR="0" lvl="0" indent="-222250" algn="l" rtl="0">
              <a:lnSpc>
                <a:spcPct val="100000"/>
              </a:lnSpc>
              <a:spcBef>
                <a:spcPts val="400"/>
              </a:spcBef>
              <a:spcAft>
                <a:spcPts val="0"/>
              </a:spcAft>
              <a:buClr>
                <a:schemeClr val="dk1"/>
              </a:buClr>
              <a:buSzPts val="1900"/>
              <a:buFont typeface="Calibri"/>
              <a:buNone/>
            </a:pPr>
            <a:endParaRPr sz="1900" b="0" i="0" u="none">
              <a:solidFill>
                <a:srgbClr val="000000"/>
              </a:solidFill>
              <a:latin typeface="Calibri"/>
              <a:ea typeface="Calibri"/>
              <a:cs typeface="Calibri"/>
              <a:sym typeface="Calibri"/>
            </a:endParaRPr>
          </a:p>
          <a:p>
            <a:pPr marL="342900" marR="0" lvl="0" indent="-222250" algn="l" rtl="0">
              <a:lnSpc>
                <a:spcPct val="100000"/>
              </a:lnSpc>
              <a:spcBef>
                <a:spcPts val="400"/>
              </a:spcBef>
              <a:spcAft>
                <a:spcPts val="0"/>
              </a:spcAft>
              <a:buClr>
                <a:schemeClr val="dk1"/>
              </a:buClr>
              <a:buSzPts val="1900"/>
              <a:buFont typeface="Calibri"/>
              <a:buNone/>
            </a:pPr>
            <a:endParaRPr sz="1900" b="0" i="0" u="none">
              <a:solidFill>
                <a:srgbClr val="000000"/>
              </a:solidFill>
              <a:latin typeface="Calibri"/>
              <a:ea typeface="Calibri"/>
              <a:cs typeface="Calibri"/>
              <a:sym typeface="Calibri"/>
            </a:endParaRPr>
          </a:p>
          <a:p>
            <a:pPr marL="342900" marR="0" lvl="0" indent="-222250" algn="l" rtl="0">
              <a:lnSpc>
                <a:spcPct val="100000"/>
              </a:lnSpc>
              <a:spcBef>
                <a:spcPts val="400"/>
              </a:spcBef>
              <a:spcAft>
                <a:spcPts val="0"/>
              </a:spcAft>
              <a:buClr>
                <a:schemeClr val="dk1"/>
              </a:buClr>
              <a:buSzPts val="1900"/>
              <a:buFont typeface="Calibri"/>
              <a:buNone/>
            </a:pPr>
            <a:endParaRPr sz="1900" b="0" i="0" u="none">
              <a:solidFill>
                <a:srgbClr val="000000"/>
              </a:solidFill>
              <a:latin typeface="Calibri"/>
              <a:ea typeface="Calibri"/>
              <a:cs typeface="Calibri"/>
              <a:sym typeface="Calibri"/>
            </a:endParaRPr>
          </a:p>
          <a:p>
            <a:pPr marL="342900" marR="0" lvl="0" indent="-222250" algn="l" rtl="0">
              <a:lnSpc>
                <a:spcPct val="100000"/>
              </a:lnSpc>
              <a:spcBef>
                <a:spcPts val="400"/>
              </a:spcBef>
              <a:spcAft>
                <a:spcPts val="0"/>
              </a:spcAft>
              <a:buClr>
                <a:schemeClr val="dk1"/>
              </a:buClr>
              <a:buSzPts val="1900"/>
              <a:buFont typeface="Calibri"/>
              <a:buNone/>
            </a:pPr>
            <a:endParaRPr sz="1900" b="0" i="0" u="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900" b="0" i="0" u="none">
              <a:solidFill>
                <a:srgbClr val="000000"/>
              </a:solidFill>
              <a:latin typeface="Calibri"/>
              <a:ea typeface="Calibri"/>
              <a:cs typeface="Calibri"/>
              <a:sym typeface="Calibri"/>
            </a:endParaRPr>
          </a:p>
        </p:txBody>
      </p:sp>
      <p:sp>
        <p:nvSpPr>
          <p:cNvPr id="116" name="Google Shape;116;p2"/>
          <p:cNvSpPr txBox="1">
            <a:spLocks noGrp="1"/>
          </p:cNvSpPr>
          <p:nvPr>
            <p:ph type="body" idx="1"/>
          </p:nvPr>
        </p:nvSpPr>
        <p:spPr>
          <a:xfrm>
            <a:off x="860425" y="1719262"/>
            <a:ext cx="7826375" cy="4040187"/>
          </a:xfrm>
          <a:prstGeom prst="rect">
            <a:avLst/>
          </a:prstGeom>
          <a:noFill/>
          <a:ln>
            <a:noFill/>
          </a:ln>
        </p:spPr>
        <p:txBody>
          <a:bodyPr spcFirstLastPara="1" wrap="square" lIns="0" tIns="0" rIns="0" bIns="0" anchor="t" anchorCtr="0">
            <a:noAutofit/>
          </a:bodyPr>
          <a:lstStyle/>
          <a:p>
            <a:pPr marL="342900" lvl="0" indent="-342900" algn="l" rtl="0">
              <a:lnSpc>
                <a:spcPct val="150000"/>
              </a:lnSpc>
              <a:spcBef>
                <a:spcPts val="0"/>
              </a:spcBef>
              <a:spcAft>
                <a:spcPts val="0"/>
              </a:spcAft>
              <a:buClr>
                <a:srgbClr val="000000"/>
              </a:buClr>
              <a:buSzPts val="300"/>
              <a:buFont typeface="Times New Roman"/>
              <a:buAutoNum type="arabicPeriod"/>
            </a:pPr>
            <a:r>
              <a:rPr lang="en-US" sz="2000" b="0" i="0" u="none">
                <a:solidFill>
                  <a:schemeClr val="dk1"/>
                </a:solidFill>
                <a:latin typeface="Times New Roman"/>
                <a:ea typeface="Times New Roman"/>
                <a:cs typeface="Times New Roman"/>
                <a:sym typeface="Times New Roman"/>
              </a:rPr>
              <a:t>Congestion Control and</a:t>
            </a:r>
            <a:endParaRPr/>
          </a:p>
          <a:p>
            <a:pPr marL="342900" lvl="0" indent="-342900" algn="l" rtl="0">
              <a:lnSpc>
                <a:spcPct val="150000"/>
              </a:lnSpc>
              <a:spcBef>
                <a:spcPts val="0"/>
              </a:spcBef>
              <a:spcAft>
                <a:spcPts val="0"/>
              </a:spcAft>
              <a:buClr>
                <a:srgbClr val="000000"/>
              </a:buClr>
              <a:buSzPts val="300"/>
              <a:buFont typeface="Times New Roman"/>
              <a:buAutoNum type="arabicPeriod"/>
            </a:pPr>
            <a:r>
              <a:rPr lang="en-US" sz="2000" b="0" i="0" u="none">
                <a:solidFill>
                  <a:schemeClr val="dk1"/>
                </a:solidFill>
                <a:latin typeface="Times New Roman"/>
                <a:ea typeface="Times New Roman"/>
                <a:cs typeface="Times New Roman"/>
                <a:sym typeface="Times New Roman"/>
              </a:rPr>
              <a:t>Quality of Service</a:t>
            </a:r>
            <a:endParaRPr/>
          </a:p>
          <a:p>
            <a:pPr marL="342900" lvl="0" indent="-215900" algn="l" rtl="0">
              <a:spcBef>
                <a:spcPts val="400"/>
              </a:spcBef>
              <a:spcAft>
                <a:spcPts val="0"/>
              </a:spcAft>
              <a:buClr>
                <a:schemeClr val="dk1"/>
              </a:buClr>
              <a:buSzPts val="2000"/>
              <a:buNone/>
            </a:pPr>
            <a:endParaRPr sz="2000" b="0" i="0" u="none">
              <a:solidFill>
                <a:schemeClr val="dk1"/>
              </a:solidFill>
              <a:latin typeface="Times New Roman"/>
              <a:ea typeface="Times New Roman"/>
              <a:cs typeface="Times New Roman"/>
              <a:sym typeface="Times New Roman"/>
            </a:endParaRPr>
          </a:p>
        </p:txBody>
      </p:sp>
      <p:sp>
        <p:nvSpPr>
          <p:cNvPr id="117" name="Google Shape;117;p2"/>
          <p:cNvSpPr txBox="1"/>
          <p:nvPr/>
        </p:nvSpPr>
        <p:spPr>
          <a:xfrm>
            <a:off x="0" y="6429375"/>
            <a:ext cx="84074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400"/>
              <a:buFont typeface="Times New Roman"/>
              <a:buNone/>
            </a:pPr>
            <a:r>
              <a:rPr lang="en-US" sz="1400" b="0" i="0" u="none">
                <a:solidFill>
                  <a:srgbClr val="898989"/>
                </a:solidFill>
                <a:latin typeface="Times New Roman"/>
                <a:ea typeface="Times New Roman"/>
                <a:cs typeface="Times New Roman"/>
                <a:sym typeface="Times New Roman"/>
              </a:rPr>
              <a:t>Computer Networks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0"/>
          <p:cNvSpPr txBox="1"/>
          <p:nvPr/>
        </p:nvSpPr>
        <p:spPr>
          <a:xfrm>
            <a:off x="2344737" y="5605462"/>
            <a:ext cx="317817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Figure 11  Congestion example</a:t>
            </a:r>
            <a:endParaRPr/>
          </a:p>
        </p:txBody>
      </p:sp>
      <p:pic>
        <p:nvPicPr>
          <p:cNvPr id="271" name="Google Shape;271;p20"/>
          <p:cNvPicPr preferRelativeResize="0"/>
          <p:nvPr/>
        </p:nvPicPr>
        <p:blipFill rotWithShape="1">
          <a:blip r:embed="rId3">
            <a:alphaModFix/>
          </a:blip>
          <a:srcRect/>
          <a:stretch/>
        </p:blipFill>
        <p:spPr>
          <a:xfrm>
            <a:off x="698500" y="1484312"/>
            <a:ext cx="7377112" cy="3889375"/>
          </a:xfrm>
          <a:prstGeom prst="rect">
            <a:avLst/>
          </a:prstGeom>
          <a:noFill/>
          <a:ln>
            <a:noFill/>
          </a:ln>
        </p:spPr>
      </p:pic>
      <p:sp>
        <p:nvSpPr>
          <p:cNvPr id="272" name="Google Shape;272;p20"/>
          <p:cNvSpPr txBox="1"/>
          <p:nvPr/>
        </p:nvSpPr>
        <p:spPr>
          <a:xfrm>
            <a:off x="625475" y="317500"/>
            <a:ext cx="2827337"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Congestion example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1"/>
          <p:cNvSpPr txBox="1"/>
          <p:nvPr/>
        </p:nvSpPr>
        <p:spPr>
          <a:xfrm>
            <a:off x="3168650" y="5235575"/>
            <a:ext cx="180657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Figure 12  BECN</a:t>
            </a:r>
            <a:endParaRPr/>
          </a:p>
        </p:txBody>
      </p:sp>
      <p:pic>
        <p:nvPicPr>
          <p:cNvPr id="279" name="Google Shape;279;p21"/>
          <p:cNvPicPr preferRelativeResize="0"/>
          <p:nvPr/>
        </p:nvPicPr>
        <p:blipFill rotWithShape="1">
          <a:blip r:embed="rId3">
            <a:alphaModFix/>
          </a:blip>
          <a:srcRect/>
          <a:stretch/>
        </p:blipFill>
        <p:spPr>
          <a:xfrm>
            <a:off x="533400" y="2411412"/>
            <a:ext cx="7924800" cy="2617787"/>
          </a:xfrm>
          <a:prstGeom prst="rect">
            <a:avLst/>
          </a:prstGeom>
          <a:noFill/>
          <a:ln>
            <a:noFill/>
          </a:ln>
        </p:spPr>
      </p:pic>
      <p:sp>
        <p:nvSpPr>
          <p:cNvPr id="280" name="Google Shape;280;p21"/>
          <p:cNvSpPr txBox="1"/>
          <p:nvPr/>
        </p:nvSpPr>
        <p:spPr>
          <a:xfrm>
            <a:off x="533400" y="228600"/>
            <a:ext cx="10414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BECN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2"/>
          <p:cNvSpPr txBox="1"/>
          <p:nvPr/>
        </p:nvSpPr>
        <p:spPr>
          <a:xfrm>
            <a:off x="3810000" y="5284787"/>
            <a:ext cx="178117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Figure 13  FECN</a:t>
            </a:r>
            <a:endParaRPr/>
          </a:p>
        </p:txBody>
      </p:sp>
      <p:pic>
        <p:nvPicPr>
          <p:cNvPr id="287" name="Google Shape;287;p22"/>
          <p:cNvPicPr preferRelativeResize="0"/>
          <p:nvPr/>
        </p:nvPicPr>
        <p:blipFill rotWithShape="1">
          <a:blip r:embed="rId3">
            <a:alphaModFix/>
          </a:blip>
          <a:srcRect/>
          <a:stretch/>
        </p:blipFill>
        <p:spPr>
          <a:xfrm>
            <a:off x="609600" y="2335212"/>
            <a:ext cx="7924800" cy="2617787"/>
          </a:xfrm>
          <a:prstGeom prst="rect">
            <a:avLst/>
          </a:prstGeom>
          <a:noFill/>
          <a:ln>
            <a:noFill/>
          </a:ln>
        </p:spPr>
      </p:pic>
      <p:sp>
        <p:nvSpPr>
          <p:cNvPr id="288" name="Google Shape;288;p22"/>
          <p:cNvSpPr txBox="1"/>
          <p:nvPr/>
        </p:nvSpPr>
        <p:spPr>
          <a:xfrm>
            <a:off x="457200" y="228600"/>
            <a:ext cx="102235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FECN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cxnSp>
        <p:nvCxnSpPr>
          <p:cNvPr id="294" name="Google Shape;294;p23"/>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295" name="Google Shape;295;p23"/>
          <p:cNvSpPr txBox="1"/>
          <p:nvPr/>
        </p:nvSpPr>
        <p:spPr>
          <a:xfrm>
            <a:off x="2667000" y="5889625"/>
            <a:ext cx="34798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Figure 14  Four cases of congestion</a:t>
            </a:r>
            <a:endParaRPr/>
          </a:p>
        </p:txBody>
      </p:sp>
      <p:pic>
        <p:nvPicPr>
          <p:cNvPr id="296" name="Google Shape;296;p23"/>
          <p:cNvPicPr preferRelativeResize="0"/>
          <p:nvPr/>
        </p:nvPicPr>
        <p:blipFill rotWithShape="1">
          <a:blip r:embed="rId3">
            <a:alphaModFix/>
          </a:blip>
          <a:srcRect/>
          <a:stretch/>
        </p:blipFill>
        <p:spPr>
          <a:xfrm>
            <a:off x="234950" y="1982787"/>
            <a:ext cx="8756650" cy="3756025"/>
          </a:xfrm>
          <a:prstGeom prst="rect">
            <a:avLst/>
          </a:prstGeom>
          <a:noFill/>
          <a:ln>
            <a:noFill/>
          </a:ln>
        </p:spPr>
      </p:pic>
      <p:sp>
        <p:nvSpPr>
          <p:cNvPr id="297" name="Google Shape;297;p23"/>
          <p:cNvSpPr txBox="1"/>
          <p:nvPr/>
        </p:nvSpPr>
        <p:spPr>
          <a:xfrm>
            <a:off x="234950" y="238125"/>
            <a:ext cx="3367087"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Four cases of congestion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4"/>
          <p:cNvSpPr txBox="1"/>
          <p:nvPr/>
        </p:nvSpPr>
        <p:spPr>
          <a:xfrm>
            <a:off x="300037" y="228600"/>
            <a:ext cx="39243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5   QUALITY OF SERVICE</a:t>
            </a:r>
            <a:endParaRPr/>
          </a:p>
        </p:txBody>
      </p:sp>
      <p:sp>
        <p:nvSpPr>
          <p:cNvPr id="304" name="Google Shape;304;p24"/>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05" name="Google Shape;305;p24"/>
          <p:cNvSpPr txBox="1"/>
          <p:nvPr/>
        </p:nvSpPr>
        <p:spPr>
          <a:xfrm>
            <a:off x="304800" y="1387475"/>
            <a:ext cx="8229600" cy="1800225"/>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Quality of service (QoS) is an internetworking issue that has been discussed more than defined. We can informally define quality of service as something a flow seeks to attain.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5"/>
          <p:cNvSpPr txBox="1"/>
          <p:nvPr/>
        </p:nvSpPr>
        <p:spPr>
          <a:xfrm>
            <a:off x="2667000" y="4816475"/>
            <a:ext cx="304482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Figure 15  Flow characteristics</a:t>
            </a:r>
            <a:endParaRPr/>
          </a:p>
        </p:txBody>
      </p:sp>
      <p:pic>
        <p:nvPicPr>
          <p:cNvPr id="312" name="Google Shape;312;p25"/>
          <p:cNvPicPr preferRelativeResize="0"/>
          <p:nvPr/>
        </p:nvPicPr>
        <p:blipFill rotWithShape="1">
          <a:blip r:embed="rId3">
            <a:alphaModFix/>
          </a:blip>
          <a:srcRect/>
          <a:stretch/>
        </p:blipFill>
        <p:spPr>
          <a:xfrm>
            <a:off x="1143000" y="2662237"/>
            <a:ext cx="6078537" cy="1528762"/>
          </a:xfrm>
          <a:prstGeom prst="rect">
            <a:avLst/>
          </a:prstGeom>
          <a:noFill/>
          <a:ln>
            <a:noFill/>
          </a:ln>
        </p:spPr>
      </p:pic>
      <p:sp>
        <p:nvSpPr>
          <p:cNvPr id="313" name="Google Shape;313;p25"/>
          <p:cNvSpPr txBox="1"/>
          <p:nvPr/>
        </p:nvSpPr>
        <p:spPr>
          <a:xfrm>
            <a:off x="381000" y="266700"/>
            <a:ext cx="2822575"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Flow characteristics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6"/>
          <p:cNvSpPr txBox="1"/>
          <p:nvPr/>
        </p:nvSpPr>
        <p:spPr>
          <a:xfrm>
            <a:off x="228600" y="406400"/>
            <a:ext cx="5332412"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6   TECHNIQUES TO IMPROVE QoS</a:t>
            </a:r>
            <a:endParaRPr/>
          </a:p>
        </p:txBody>
      </p:sp>
      <p:sp>
        <p:nvSpPr>
          <p:cNvPr id="320" name="Google Shape;320;p26"/>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21" name="Google Shape;321;p26"/>
          <p:cNvSpPr txBox="1"/>
          <p:nvPr/>
        </p:nvSpPr>
        <p:spPr>
          <a:xfrm>
            <a:off x="152400" y="1460500"/>
            <a:ext cx="8229600" cy="2654300"/>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In Section 5 we tried to define QoS in terms of its characteristics. In this section, we discuss some techniques that can be used to improve the quality of service. We briefly discuss four common methods: scheduling, traffic shaping, admission control, and resource reservation.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7"/>
          <p:cNvSpPr txBox="1"/>
          <p:nvPr/>
        </p:nvSpPr>
        <p:spPr>
          <a:xfrm>
            <a:off x="2819400" y="4648200"/>
            <a:ext cx="2300287"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Figure 16  FIFO queue</a:t>
            </a:r>
            <a:endParaRPr/>
          </a:p>
        </p:txBody>
      </p:sp>
      <p:pic>
        <p:nvPicPr>
          <p:cNvPr id="328" name="Google Shape;328;p27"/>
          <p:cNvPicPr preferRelativeResize="0"/>
          <p:nvPr/>
        </p:nvPicPr>
        <p:blipFill rotWithShape="1">
          <a:blip r:embed="rId3">
            <a:alphaModFix/>
          </a:blip>
          <a:srcRect/>
          <a:stretch/>
        </p:blipFill>
        <p:spPr>
          <a:xfrm>
            <a:off x="1020762" y="2998787"/>
            <a:ext cx="7285037" cy="1497012"/>
          </a:xfrm>
          <a:prstGeom prst="rect">
            <a:avLst/>
          </a:prstGeom>
          <a:noFill/>
          <a:ln>
            <a:noFill/>
          </a:ln>
        </p:spPr>
      </p:pic>
      <p:sp>
        <p:nvSpPr>
          <p:cNvPr id="329" name="Google Shape;329;p27"/>
          <p:cNvSpPr txBox="1"/>
          <p:nvPr/>
        </p:nvSpPr>
        <p:spPr>
          <a:xfrm>
            <a:off x="228600" y="228600"/>
            <a:ext cx="1782762"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FIFO queue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8"/>
          <p:cNvSpPr txBox="1"/>
          <p:nvPr/>
        </p:nvSpPr>
        <p:spPr>
          <a:xfrm>
            <a:off x="3124200" y="5383212"/>
            <a:ext cx="269875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Figure 17  Priority queuing</a:t>
            </a:r>
            <a:endParaRPr/>
          </a:p>
        </p:txBody>
      </p:sp>
      <p:pic>
        <p:nvPicPr>
          <p:cNvPr id="336" name="Google Shape;336;p28"/>
          <p:cNvPicPr preferRelativeResize="0"/>
          <p:nvPr/>
        </p:nvPicPr>
        <p:blipFill rotWithShape="1">
          <a:blip r:embed="rId3">
            <a:alphaModFix/>
          </a:blip>
          <a:srcRect/>
          <a:stretch/>
        </p:blipFill>
        <p:spPr>
          <a:xfrm>
            <a:off x="246062" y="2119312"/>
            <a:ext cx="8593137" cy="3214687"/>
          </a:xfrm>
          <a:prstGeom prst="rect">
            <a:avLst/>
          </a:prstGeom>
          <a:noFill/>
          <a:ln>
            <a:noFill/>
          </a:ln>
        </p:spPr>
      </p:pic>
      <p:sp>
        <p:nvSpPr>
          <p:cNvPr id="337" name="Google Shape;337;p28"/>
          <p:cNvSpPr txBox="1"/>
          <p:nvPr/>
        </p:nvSpPr>
        <p:spPr>
          <a:xfrm>
            <a:off x="461962" y="228600"/>
            <a:ext cx="2363787"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Priority queuing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9"/>
          <p:cNvSpPr txBox="1"/>
          <p:nvPr/>
        </p:nvSpPr>
        <p:spPr>
          <a:xfrm>
            <a:off x="3036887" y="5518150"/>
            <a:ext cx="3360737"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Figure 18  Weighted fair queuing</a:t>
            </a:r>
            <a:endParaRPr/>
          </a:p>
        </p:txBody>
      </p:sp>
      <p:pic>
        <p:nvPicPr>
          <p:cNvPr id="344" name="Google Shape;344;p29"/>
          <p:cNvPicPr preferRelativeResize="0"/>
          <p:nvPr/>
        </p:nvPicPr>
        <p:blipFill rotWithShape="1">
          <a:blip r:embed="rId3">
            <a:alphaModFix/>
          </a:blip>
          <a:srcRect/>
          <a:stretch/>
        </p:blipFill>
        <p:spPr>
          <a:xfrm>
            <a:off x="487362" y="1997075"/>
            <a:ext cx="7970837" cy="3421062"/>
          </a:xfrm>
          <a:prstGeom prst="rect">
            <a:avLst/>
          </a:prstGeom>
          <a:noFill/>
          <a:ln>
            <a:noFill/>
          </a:ln>
        </p:spPr>
      </p:pic>
      <p:sp>
        <p:nvSpPr>
          <p:cNvPr id="345" name="Google Shape;345;p29"/>
          <p:cNvSpPr txBox="1"/>
          <p:nvPr/>
        </p:nvSpPr>
        <p:spPr>
          <a:xfrm>
            <a:off x="381000" y="228600"/>
            <a:ext cx="3119437"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Weighted fair queuing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p:nvPr/>
        </p:nvSpPr>
        <p:spPr>
          <a:xfrm>
            <a:off x="277812" y="228600"/>
            <a:ext cx="19558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a:buNone/>
            </a:pPr>
            <a:r>
              <a:rPr lang="en-US" sz="2400" b="1" i="0" u="none">
                <a:solidFill>
                  <a:schemeClr val="dk1"/>
                </a:solidFill>
                <a:latin typeface="Times"/>
                <a:ea typeface="Times"/>
                <a:cs typeface="Times"/>
                <a:sym typeface="Times"/>
              </a:rPr>
              <a:t>DATA TRAFFIC</a:t>
            </a:r>
            <a:endParaRPr/>
          </a:p>
        </p:txBody>
      </p:sp>
      <p:sp>
        <p:nvSpPr>
          <p:cNvPr id="124" name="Google Shape;124;p3"/>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5" name="Google Shape;125;p3"/>
          <p:cNvSpPr txBox="1"/>
          <p:nvPr/>
        </p:nvSpPr>
        <p:spPr>
          <a:xfrm>
            <a:off x="304800" y="1460500"/>
            <a:ext cx="8229600" cy="2654300"/>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The main focus of congestion control and quality of service is data traffic. In congestion control we try to avoid traffic congestion. In quality of service, we try to create an appropriate environment for the traffic. So, before talking about congestion control and quality of service, we discuss the data traffic itself.</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0"/>
          <p:cNvSpPr txBox="1"/>
          <p:nvPr/>
        </p:nvSpPr>
        <p:spPr>
          <a:xfrm>
            <a:off x="2743200" y="5840412"/>
            <a:ext cx="244157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Figure 19  Leaky bucket</a:t>
            </a:r>
            <a:endParaRPr/>
          </a:p>
        </p:txBody>
      </p:sp>
      <p:pic>
        <p:nvPicPr>
          <p:cNvPr id="352" name="Google Shape;352;p30"/>
          <p:cNvPicPr preferRelativeResize="0"/>
          <p:nvPr/>
        </p:nvPicPr>
        <p:blipFill rotWithShape="1">
          <a:blip r:embed="rId3">
            <a:alphaModFix/>
          </a:blip>
          <a:srcRect/>
          <a:stretch/>
        </p:blipFill>
        <p:spPr>
          <a:xfrm>
            <a:off x="1455737" y="1944687"/>
            <a:ext cx="5630862" cy="3846512"/>
          </a:xfrm>
          <a:prstGeom prst="rect">
            <a:avLst/>
          </a:prstGeom>
          <a:noFill/>
          <a:ln>
            <a:noFill/>
          </a:ln>
        </p:spPr>
      </p:pic>
      <p:sp>
        <p:nvSpPr>
          <p:cNvPr id="353" name="Google Shape;353;p30"/>
          <p:cNvSpPr txBox="1"/>
          <p:nvPr/>
        </p:nvSpPr>
        <p:spPr>
          <a:xfrm>
            <a:off x="355600" y="152400"/>
            <a:ext cx="1971675"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Leaky bucket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1"/>
          <p:cNvSpPr txBox="1"/>
          <p:nvPr/>
        </p:nvSpPr>
        <p:spPr>
          <a:xfrm>
            <a:off x="2574925" y="5029200"/>
            <a:ext cx="3948112"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Figure 20  Leaky bucket implementation</a:t>
            </a:r>
            <a:endParaRPr/>
          </a:p>
        </p:txBody>
      </p:sp>
      <p:pic>
        <p:nvPicPr>
          <p:cNvPr id="360" name="Google Shape;360;p31"/>
          <p:cNvPicPr preferRelativeResize="0"/>
          <p:nvPr/>
        </p:nvPicPr>
        <p:blipFill rotWithShape="1">
          <a:blip r:embed="rId3">
            <a:alphaModFix/>
          </a:blip>
          <a:srcRect/>
          <a:stretch/>
        </p:blipFill>
        <p:spPr>
          <a:xfrm>
            <a:off x="828675" y="2352675"/>
            <a:ext cx="7248525" cy="2524125"/>
          </a:xfrm>
          <a:prstGeom prst="rect">
            <a:avLst/>
          </a:prstGeom>
          <a:noFill/>
          <a:ln>
            <a:noFill/>
          </a:ln>
        </p:spPr>
      </p:pic>
      <p:sp>
        <p:nvSpPr>
          <p:cNvPr id="361" name="Google Shape;361;p31"/>
          <p:cNvSpPr txBox="1"/>
          <p:nvPr/>
        </p:nvSpPr>
        <p:spPr>
          <a:xfrm>
            <a:off x="381000" y="228600"/>
            <a:ext cx="4116387"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Leaky bucket implementation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cxnSp>
        <p:nvCxnSpPr>
          <p:cNvPr id="367" name="Google Shape;367;p32"/>
          <p:cNvCxnSpPr/>
          <p:nvPr/>
        </p:nvCxnSpPr>
        <p:spPr>
          <a:xfrm>
            <a:off x="457200" y="2133600"/>
            <a:ext cx="8153400" cy="0"/>
          </a:xfrm>
          <a:prstGeom prst="straightConnector1">
            <a:avLst/>
          </a:prstGeom>
          <a:noFill/>
          <a:ln w="76200" cap="flat" cmpd="sng">
            <a:solidFill>
              <a:srgbClr val="009900"/>
            </a:solidFill>
            <a:prstDash val="solid"/>
            <a:miter lim="800000"/>
            <a:headEnd type="none" w="med" len="med"/>
            <a:tailEnd type="none" w="med" len="med"/>
          </a:ln>
        </p:spPr>
      </p:cxnSp>
      <p:cxnSp>
        <p:nvCxnSpPr>
          <p:cNvPr id="368" name="Google Shape;368;p32"/>
          <p:cNvCxnSpPr/>
          <p:nvPr/>
        </p:nvCxnSpPr>
        <p:spPr>
          <a:xfrm>
            <a:off x="458787" y="4343400"/>
            <a:ext cx="8153400" cy="0"/>
          </a:xfrm>
          <a:prstGeom prst="straightConnector1">
            <a:avLst/>
          </a:prstGeom>
          <a:noFill/>
          <a:ln w="76200" cap="flat" cmpd="sng">
            <a:solidFill>
              <a:srgbClr val="009900"/>
            </a:solidFill>
            <a:prstDash val="solid"/>
            <a:miter lim="800000"/>
            <a:headEnd type="none" w="med" len="med"/>
            <a:tailEnd type="none" w="med" len="med"/>
          </a:ln>
        </p:spPr>
      </p:cxnSp>
      <p:sp>
        <p:nvSpPr>
          <p:cNvPr id="369" name="Google Shape;369;p32"/>
          <p:cNvSpPr txBox="1"/>
          <p:nvPr/>
        </p:nvSpPr>
        <p:spPr>
          <a:xfrm>
            <a:off x="495300" y="2225675"/>
            <a:ext cx="8077200" cy="2041525"/>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A leaky bucket algorithm shapes bursty traffic into fixed-rate traffic by averaging the data rate. It may drop the packets if the bucket is full.</a:t>
            </a:r>
            <a:endParaRPr/>
          </a:p>
        </p:txBody>
      </p:sp>
      <p:grpSp>
        <p:nvGrpSpPr>
          <p:cNvPr id="370" name="Google Shape;370;p32"/>
          <p:cNvGrpSpPr/>
          <p:nvPr/>
        </p:nvGrpSpPr>
        <p:grpSpPr>
          <a:xfrm>
            <a:off x="457200" y="1447800"/>
            <a:ext cx="1143000" cy="566737"/>
            <a:chOff x="1200" y="1248"/>
            <a:chExt cx="720" cy="357"/>
          </a:xfrm>
        </p:grpSpPr>
        <p:pic>
          <p:nvPicPr>
            <p:cNvPr id="371" name="Google Shape;371;p32"/>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372" name="Google Shape;372;p32"/>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0" i="1"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cxnSp>
        <p:nvCxnSpPr>
          <p:cNvPr id="378" name="Google Shape;378;p33"/>
          <p:cNvCxnSpPr/>
          <p:nvPr/>
        </p:nvCxnSpPr>
        <p:spPr>
          <a:xfrm>
            <a:off x="457200" y="2667000"/>
            <a:ext cx="8153400" cy="0"/>
          </a:xfrm>
          <a:prstGeom prst="straightConnector1">
            <a:avLst/>
          </a:prstGeom>
          <a:noFill/>
          <a:ln w="76200" cap="flat" cmpd="sng">
            <a:solidFill>
              <a:srgbClr val="009900"/>
            </a:solidFill>
            <a:prstDash val="solid"/>
            <a:miter lim="800000"/>
            <a:headEnd type="none" w="med" len="med"/>
            <a:tailEnd type="none" w="med" len="med"/>
          </a:ln>
        </p:spPr>
      </p:cxnSp>
      <p:cxnSp>
        <p:nvCxnSpPr>
          <p:cNvPr id="379" name="Google Shape;379;p33"/>
          <p:cNvCxnSpPr/>
          <p:nvPr/>
        </p:nvCxnSpPr>
        <p:spPr>
          <a:xfrm>
            <a:off x="458787" y="3886200"/>
            <a:ext cx="8153400" cy="0"/>
          </a:xfrm>
          <a:prstGeom prst="straightConnector1">
            <a:avLst/>
          </a:prstGeom>
          <a:noFill/>
          <a:ln w="76200" cap="flat" cmpd="sng">
            <a:solidFill>
              <a:srgbClr val="009900"/>
            </a:solidFill>
            <a:prstDash val="solid"/>
            <a:miter lim="800000"/>
            <a:headEnd type="none" w="med" len="med"/>
            <a:tailEnd type="none" w="med" len="med"/>
          </a:ln>
        </p:spPr>
      </p:cxnSp>
      <p:sp>
        <p:nvSpPr>
          <p:cNvPr id="380" name="Google Shape;380;p33"/>
          <p:cNvSpPr txBox="1"/>
          <p:nvPr/>
        </p:nvSpPr>
        <p:spPr>
          <a:xfrm>
            <a:off x="495300" y="2759075"/>
            <a:ext cx="8077200" cy="1066800"/>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The token bucket allows bursty traffic at a regulated maximum rate.</a:t>
            </a:r>
            <a:endParaRPr/>
          </a:p>
        </p:txBody>
      </p:sp>
      <p:grpSp>
        <p:nvGrpSpPr>
          <p:cNvPr id="381" name="Google Shape;381;p33"/>
          <p:cNvGrpSpPr/>
          <p:nvPr/>
        </p:nvGrpSpPr>
        <p:grpSpPr>
          <a:xfrm>
            <a:off x="457200" y="1981200"/>
            <a:ext cx="1143000" cy="566737"/>
            <a:chOff x="1200" y="1248"/>
            <a:chExt cx="720" cy="357"/>
          </a:xfrm>
        </p:grpSpPr>
        <p:pic>
          <p:nvPicPr>
            <p:cNvPr id="382" name="Google Shape;382;p33"/>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383" name="Google Shape;383;p33"/>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0" i="1"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4"/>
          <p:cNvSpPr txBox="1"/>
          <p:nvPr/>
        </p:nvSpPr>
        <p:spPr>
          <a:xfrm>
            <a:off x="3352800" y="5899150"/>
            <a:ext cx="2433637"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Figure 21  Token bucket</a:t>
            </a:r>
            <a:endParaRPr/>
          </a:p>
        </p:txBody>
      </p:sp>
      <p:pic>
        <p:nvPicPr>
          <p:cNvPr id="390" name="Google Shape;390;p34"/>
          <p:cNvPicPr preferRelativeResize="0"/>
          <p:nvPr/>
        </p:nvPicPr>
        <p:blipFill rotWithShape="1">
          <a:blip r:embed="rId3">
            <a:alphaModFix/>
          </a:blip>
          <a:srcRect/>
          <a:stretch/>
        </p:blipFill>
        <p:spPr>
          <a:xfrm>
            <a:off x="990600" y="1625600"/>
            <a:ext cx="7394575" cy="4394200"/>
          </a:xfrm>
          <a:prstGeom prst="rect">
            <a:avLst/>
          </a:prstGeom>
          <a:noFill/>
          <a:ln>
            <a:noFill/>
          </a:ln>
        </p:spPr>
      </p:pic>
      <p:sp>
        <p:nvSpPr>
          <p:cNvPr id="391" name="Google Shape;391;p34"/>
          <p:cNvSpPr txBox="1"/>
          <p:nvPr/>
        </p:nvSpPr>
        <p:spPr>
          <a:xfrm>
            <a:off x="457200" y="228600"/>
            <a:ext cx="196215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Token bucket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5"/>
          <p:cNvSpPr txBox="1"/>
          <p:nvPr/>
        </p:nvSpPr>
        <p:spPr>
          <a:xfrm>
            <a:off x="439737" y="304800"/>
            <a:ext cx="3413125"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a:buNone/>
            </a:pPr>
            <a:r>
              <a:rPr lang="en-US" sz="2400" b="1" i="0" u="none">
                <a:solidFill>
                  <a:schemeClr val="dk1"/>
                </a:solidFill>
                <a:latin typeface="Times"/>
                <a:ea typeface="Times"/>
                <a:cs typeface="Times"/>
                <a:sym typeface="Times"/>
              </a:rPr>
              <a:t>7   INTEGRATED SERVICES</a:t>
            </a:r>
            <a:endParaRPr/>
          </a:p>
        </p:txBody>
      </p:sp>
      <p:sp>
        <p:nvSpPr>
          <p:cNvPr id="398" name="Google Shape;398;p35"/>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99" name="Google Shape;399;p35"/>
          <p:cNvSpPr txBox="1"/>
          <p:nvPr/>
        </p:nvSpPr>
        <p:spPr>
          <a:xfrm>
            <a:off x="457200" y="1752600"/>
            <a:ext cx="8229600" cy="1384300"/>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Two models have been designed to provide quality of service in the Internet: Integrated Services and Differentiated Services. We discuss the first model here.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cxnSp>
        <p:nvCxnSpPr>
          <p:cNvPr id="405" name="Google Shape;405;p36"/>
          <p:cNvCxnSpPr/>
          <p:nvPr/>
        </p:nvCxnSpPr>
        <p:spPr>
          <a:xfrm>
            <a:off x="457200" y="2667000"/>
            <a:ext cx="8153400" cy="0"/>
          </a:xfrm>
          <a:prstGeom prst="straightConnector1">
            <a:avLst/>
          </a:prstGeom>
          <a:noFill/>
          <a:ln w="76200" cap="flat" cmpd="sng">
            <a:solidFill>
              <a:srgbClr val="009900"/>
            </a:solidFill>
            <a:prstDash val="solid"/>
            <a:miter lim="800000"/>
            <a:headEnd type="none" w="med" len="med"/>
            <a:tailEnd type="none" w="med" len="med"/>
          </a:ln>
        </p:spPr>
      </p:cxnSp>
      <p:cxnSp>
        <p:nvCxnSpPr>
          <p:cNvPr id="406" name="Google Shape;406;p36"/>
          <p:cNvCxnSpPr/>
          <p:nvPr/>
        </p:nvCxnSpPr>
        <p:spPr>
          <a:xfrm>
            <a:off x="458787" y="3886200"/>
            <a:ext cx="8153400" cy="0"/>
          </a:xfrm>
          <a:prstGeom prst="straightConnector1">
            <a:avLst/>
          </a:prstGeom>
          <a:noFill/>
          <a:ln w="76200" cap="flat" cmpd="sng">
            <a:solidFill>
              <a:srgbClr val="009900"/>
            </a:solidFill>
            <a:prstDash val="solid"/>
            <a:miter lim="800000"/>
            <a:headEnd type="none" w="med" len="med"/>
            <a:tailEnd type="none" w="med" len="med"/>
          </a:ln>
        </p:spPr>
      </p:cxnSp>
      <p:sp>
        <p:nvSpPr>
          <p:cNvPr id="407" name="Google Shape;407;p36"/>
          <p:cNvSpPr txBox="1"/>
          <p:nvPr/>
        </p:nvSpPr>
        <p:spPr>
          <a:xfrm>
            <a:off x="495300" y="2759075"/>
            <a:ext cx="8077200" cy="1066800"/>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Integrated Services is a flow-based QoS model designed for IP.</a:t>
            </a:r>
            <a:endParaRPr/>
          </a:p>
        </p:txBody>
      </p:sp>
      <p:grpSp>
        <p:nvGrpSpPr>
          <p:cNvPr id="408" name="Google Shape;408;p36"/>
          <p:cNvGrpSpPr/>
          <p:nvPr/>
        </p:nvGrpSpPr>
        <p:grpSpPr>
          <a:xfrm>
            <a:off x="457200" y="1981200"/>
            <a:ext cx="1143000" cy="566737"/>
            <a:chOff x="1200" y="1248"/>
            <a:chExt cx="720" cy="357"/>
          </a:xfrm>
        </p:grpSpPr>
        <p:pic>
          <p:nvPicPr>
            <p:cNvPr id="409" name="Google Shape;409;p36"/>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410" name="Google Shape;410;p36"/>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0" i="1"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7"/>
          <p:cNvSpPr txBox="1"/>
          <p:nvPr/>
        </p:nvSpPr>
        <p:spPr>
          <a:xfrm>
            <a:off x="2827337" y="5164137"/>
            <a:ext cx="2557462"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Figure 22  Path messages</a:t>
            </a:r>
            <a:endParaRPr/>
          </a:p>
        </p:txBody>
      </p:sp>
      <p:pic>
        <p:nvPicPr>
          <p:cNvPr id="417" name="Google Shape;417;p37"/>
          <p:cNvPicPr preferRelativeResize="0"/>
          <p:nvPr/>
        </p:nvPicPr>
        <p:blipFill rotWithShape="1">
          <a:blip r:embed="rId3">
            <a:alphaModFix/>
          </a:blip>
          <a:srcRect/>
          <a:stretch/>
        </p:blipFill>
        <p:spPr>
          <a:xfrm>
            <a:off x="493712" y="2667000"/>
            <a:ext cx="8345487" cy="2220912"/>
          </a:xfrm>
          <a:prstGeom prst="rect">
            <a:avLst/>
          </a:prstGeom>
          <a:noFill/>
          <a:ln>
            <a:noFill/>
          </a:ln>
        </p:spPr>
      </p:pic>
      <p:sp>
        <p:nvSpPr>
          <p:cNvPr id="418" name="Google Shape;418;p37"/>
          <p:cNvSpPr txBox="1"/>
          <p:nvPr/>
        </p:nvSpPr>
        <p:spPr>
          <a:xfrm>
            <a:off x="685800" y="304800"/>
            <a:ext cx="2074862"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Path messages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txBox="1"/>
          <p:nvPr/>
        </p:nvSpPr>
        <p:spPr>
          <a:xfrm>
            <a:off x="3281362" y="5246687"/>
            <a:ext cx="258127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Figure 23  Resv messages</a:t>
            </a:r>
            <a:endParaRPr/>
          </a:p>
        </p:txBody>
      </p:sp>
      <p:pic>
        <p:nvPicPr>
          <p:cNvPr id="425" name="Google Shape;425;p38"/>
          <p:cNvPicPr preferRelativeResize="0"/>
          <p:nvPr/>
        </p:nvPicPr>
        <p:blipFill rotWithShape="1">
          <a:blip r:embed="rId3">
            <a:alphaModFix/>
          </a:blip>
          <a:srcRect/>
          <a:stretch/>
        </p:blipFill>
        <p:spPr>
          <a:xfrm>
            <a:off x="304800" y="2657475"/>
            <a:ext cx="8328025" cy="2219325"/>
          </a:xfrm>
          <a:prstGeom prst="rect">
            <a:avLst/>
          </a:prstGeom>
          <a:noFill/>
          <a:ln>
            <a:noFill/>
          </a:ln>
        </p:spPr>
      </p:pic>
      <p:sp>
        <p:nvSpPr>
          <p:cNvPr id="426" name="Google Shape;426;p38"/>
          <p:cNvSpPr txBox="1"/>
          <p:nvPr/>
        </p:nvSpPr>
        <p:spPr>
          <a:xfrm>
            <a:off x="292100" y="358775"/>
            <a:ext cx="2090737"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Resv messages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9"/>
          <p:cNvSpPr txBox="1"/>
          <p:nvPr/>
        </p:nvSpPr>
        <p:spPr>
          <a:xfrm>
            <a:off x="2667000" y="4953000"/>
            <a:ext cx="311785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Figure 24  Reservation merging</a:t>
            </a:r>
            <a:endParaRPr/>
          </a:p>
        </p:txBody>
      </p:sp>
      <p:pic>
        <p:nvPicPr>
          <p:cNvPr id="433" name="Google Shape;433;p39"/>
          <p:cNvPicPr preferRelativeResize="0"/>
          <p:nvPr/>
        </p:nvPicPr>
        <p:blipFill rotWithShape="1">
          <a:blip r:embed="rId3">
            <a:alphaModFix/>
          </a:blip>
          <a:srcRect/>
          <a:stretch/>
        </p:blipFill>
        <p:spPr>
          <a:xfrm>
            <a:off x="427037" y="2503487"/>
            <a:ext cx="8335962" cy="2220912"/>
          </a:xfrm>
          <a:prstGeom prst="rect">
            <a:avLst/>
          </a:prstGeom>
          <a:noFill/>
          <a:ln>
            <a:noFill/>
          </a:ln>
        </p:spPr>
      </p:pic>
      <p:sp>
        <p:nvSpPr>
          <p:cNvPr id="434" name="Google Shape;434;p39"/>
          <p:cNvSpPr txBox="1"/>
          <p:nvPr/>
        </p:nvSpPr>
        <p:spPr>
          <a:xfrm>
            <a:off x="444500" y="304800"/>
            <a:ext cx="292735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Reservation merging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4"/>
          <p:cNvSpPr txBox="1"/>
          <p:nvPr/>
        </p:nvSpPr>
        <p:spPr>
          <a:xfrm>
            <a:off x="2825750" y="5257800"/>
            <a:ext cx="3074987"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Figure 1  </a:t>
            </a:r>
            <a:r>
              <a:rPr lang="en-US" sz="2000" b="0" i="0" u="none">
                <a:solidFill>
                  <a:schemeClr val="dk1"/>
                </a:solidFill>
                <a:latin typeface="Times New Roman"/>
                <a:ea typeface="Times New Roman"/>
                <a:cs typeface="Times New Roman"/>
                <a:sym typeface="Times New Roman"/>
              </a:rPr>
              <a:t>Traffic descriptors</a:t>
            </a:r>
            <a:endParaRPr/>
          </a:p>
        </p:txBody>
      </p:sp>
      <p:pic>
        <p:nvPicPr>
          <p:cNvPr id="132" name="Google Shape;132;p4"/>
          <p:cNvPicPr preferRelativeResize="0"/>
          <p:nvPr/>
        </p:nvPicPr>
        <p:blipFill rotWithShape="1">
          <a:blip r:embed="rId3">
            <a:alphaModFix/>
          </a:blip>
          <a:srcRect/>
          <a:stretch/>
        </p:blipFill>
        <p:spPr>
          <a:xfrm>
            <a:off x="1093787" y="2530475"/>
            <a:ext cx="6526212" cy="2574925"/>
          </a:xfrm>
          <a:prstGeom prst="rect">
            <a:avLst/>
          </a:prstGeom>
          <a:noFill/>
          <a:ln>
            <a:noFill/>
          </a:ln>
        </p:spPr>
      </p:pic>
      <p:sp>
        <p:nvSpPr>
          <p:cNvPr id="133" name="Google Shape;133;p4"/>
          <p:cNvSpPr txBox="1"/>
          <p:nvPr/>
        </p:nvSpPr>
        <p:spPr>
          <a:xfrm>
            <a:off x="533400" y="304800"/>
            <a:ext cx="45847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Traffic descriptors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0"/>
          <p:cNvSpPr txBox="1"/>
          <p:nvPr/>
        </p:nvSpPr>
        <p:spPr>
          <a:xfrm>
            <a:off x="2895600" y="5032375"/>
            <a:ext cx="2865437"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Figure 25  Reservation styles</a:t>
            </a:r>
            <a:endParaRPr/>
          </a:p>
        </p:txBody>
      </p:sp>
      <p:pic>
        <p:nvPicPr>
          <p:cNvPr id="441" name="Google Shape;441;p40"/>
          <p:cNvPicPr preferRelativeResize="0"/>
          <p:nvPr/>
        </p:nvPicPr>
        <p:blipFill rotWithShape="1">
          <a:blip r:embed="rId3">
            <a:alphaModFix/>
          </a:blip>
          <a:srcRect/>
          <a:stretch/>
        </p:blipFill>
        <p:spPr>
          <a:xfrm>
            <a:off x="979487" y="2112962"/>
            <a:ext cx="7185025" cy="2632075"/>
          </a:xfrm>
          <a:prstGeom prst="rect">
            <a:avLst/>
          </a:prstGeom>
          <a:noFill/>
          <a:ln>
            <a:noFill/>
          </a:ln>
        </p:spPr>
      </p:pic>
      <p:sp>
        <p:nvSpPr>
          <p:cNvPr id="442" name="Google Shape;442;p40"/>
          <p:cNvSpPr txBox="1"/>
          <p:nvPr/>
        </p:nvSpPr>
        <p:spPr>
          <a:xfrm>
            <a:off x="342900" y="152400"/>
            <a:ext cx="25527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Reservation styles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41"/>
          <p:cNvSpPr txBox="1"/>
          <p:nvPr/>
        </p:nvSpPr>
        <p:spPr>
          <a:xfrm>
            <a:off x="336550" y="228600"/>
            <a:ext cx="393065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a:buNone/>
            </a:pPr>
            <a:r>
              <a:rPr lang="en-US" sz="2400" b="1" i="0" u="none">
                <a:solidFill>
                  <a:schemeClr val="dk1"/>
                </a:solidFill>
                <a:latin typeface="Times"/>
                <a:ea typeface="Times"/>
                <a:cs typeface="Times"/>
                <a:sym typeface="Times"/>
              </a:rPr>
              <a:t>8   DIFFERENTIATED SERVICES</a:t>
            </a:r>
            <a:endParaRPr/>
          </a:p>
        </p:txBody>
      </p:sp>
      <p:sp>
        <p:nvSpPr>
          <p:cNvPr id="449" name="Google Shape;449;p41"/>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50" name="Google Shape;450;p41"/>
          <p:cNvSpPr txBox="1"/>
          <p:nvPr/>
        </p:nvSpPr>
        <p:spPr>
          <a:xfrm>
            <a:off x="152400" y="1593850"/>
            <a:ext cx="8229600" cy="1384300"/>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Differentiated Services (DS or Diffserv) was introduced by the IETF (Internet Engineering Task Force) to handle the shortcomings of Integrated Services.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cxnSp>
        <p:nvCxnSpPr>
          <p:cNvPr id="456" name="Google Shape;456;p42"/>
          <p:cNvCxnSpPr/>
          <p:nvPr/>
        </p:nvCxnSpPr>
        <p:spPr>
          <a:xfrm>
            <a:off x="457200" y="2667000"/>
            <a:ext cx="8153400" cy="0"/>
          </a:xfrm>
          <a:prstGeom prst="straightConnector1">
            <a:avLst/>
          </a:prstGeom>
          <a:noFill/>
          <a:ln w="76200" cap="flat" cmpd="sng">
            <a:solidFill>
              <a:srgbClr val="009900"/>
            </a:solidFill>
            <a:prstDash val="solid"/>
            <a:miter lim="800000"/>
            <a:headEnd type="none" w="med" len="med"/>
            <a:tailEnd type="none" w="med" len="med"/>
          </a:ln>
        </p:spPr>
      </p:cxnSp>
      <p:cxnSp>
        <p:nvCxnSpPr>
          <p:cNvPr id="457" name="Google Shape;457;p42"/>
          <p:cNvCxnSpPr/>
          <p:nvPr/>
        </p:nvCxnSpPr>
        <p:spPr>
          <a:xfrm>
            <a:off x="458787" y="3886200"/>
            <a:ext cx="8153400" cy="0"/>
          </a:xfrm>
          <a:prstGeom prst="straightConnector1">
            <a:avLst/>
          </a:prstGeom>
          <a:noFill/>
          <a:ln w="76200" cap="flat" cmpd="sng">
            <a:solidFill>
              <a:srgbClr val="009900"/>
            </a:solidFill>
            <a:prstDash val="solid"/>
            <a:miter lim="800000"/>
            <a:headEnd type="none" w="med" len="med"/>
            <a:tailEnd type="none" w="med" len="med"/>
          </a:ln>
        </p:spPr>
      </p:cxnSp>
      <p:sp>
        <p:nvSpPr>
          <p:cNvPr id="458" name="Google Shape;458;p42"/>
          <p:cNvSpPr txBox="1"/>
          <p:nvPr/>
        </p:nvSpPr>
        <p:spPr>
          <a:xfrm>
            <a:off x="495300" y="2759075"/>
            <a:ext cx="8077200" cy="1066800"/>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Differentiated Services is a class-based QoS model designed for IP.</a:t>
            </a:r>
            <a:endParaRPr/>
          </a:p>
        </p:txBody>
      </p:sp>
      <p:grpSp>
        <p:nvGrpSpPr>
          <p:cNvPr id="459" name="Google Shape;459;p42"/>
          <p:cNvGrpSpPr/>
          <p:nvPr/>
        </p:nvGrpSpPr>
        <p:grpSpPr>
          <a:xfrm>
            <a:off x="457200" y="1981200"/>
            <a:ext cx="1143000" cy="566737"/>
            <a:chOff x="1200" y="1248"/>
            <a:chExt cx="720" cy="357"/>
          </a:xfrm>
        </p:grpSpPr>
        <p:pic>
          <p:nvPicPr>
            <p:cNvPr id="460" name="Google Shape;460;p42"/>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461" name="Google Shape;461;p42"/>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0" i="1"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3"/>
          <p:cNvSpPr txBox="1"/>
          <p:nvPr/>
        </p:nvSpPr>
        <p:spPr>
          <a:xfrm>
            <a:off x="3048000" y="4421187"/>
            <a:ext cx="1966912"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Figure 26  DS field</a:t>
            </a:r>
            <a:endParaRPr/>
          </a:p>
        </p:txBody>
      </p:sp>
      <p:pic>
        <p:nvPicPr>
          <p:cNvPr id="468" name="Google Shape;468;p43"/>
          <p:cNvPicPr preferRelativeResize="0"/>
          <p:nvPr/>
        </p:nvPicPr>
        <p:blipFill rotWithShape="1">
          <a:blip r:embed="rId3">
            <a:alphaModFix/>
          </a:blip>
          <a:srcRect/>
          <a:stretch/>
        </p:blipFill>
        <p:spPr>
          <a:xfrm>
            <a:off x="2214562" y="3000375"/>
            <a:ext cx="4713287" cy="855662"/>
          </a:xfrm>
          <a:prstGeom prst="rect">
            <a:avLst/>
          </a:prstGeom>
          <a:noFill/>
          <a:ln>
            <a:noFill/>
          </a:ln>
        </p:spPr>
      </p:pic>
      <p:sp>
        <p:nvSpPr>
          <p:cNvPr id="469" name="Google Shape;469;p43"/>
          <p:cNvSpPr txBox="1"/>
          <p:nvPr/>
        </p:nvSpPr>
        <p:spPr>
          <a:xfrm>
            <a:off x="457200" y="315912"/>
            <a:ext cx="1236662"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DS field</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44"/>
          <p:cNvSpPr txBox="1"/>
          <p:nvPr/>
        </p:nvSpPr>
        <p:spPr>
          <a:xfrm>
            <a:off x="3200400" y="5334000"/>
            <a:ext cx="2928937"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Figure 27  Traffic conditioner</a:t>
            </a:r>
            <a:endParaRPr/>
          </a:p>
        </p:txBody>
      </p:sp>
      <p:pic>
        <p:nvPicPr>
          <p:cNvPr id="476" name="Google Shape;476;p44"/>
          <p:cNvPicPr preferRelativeResize="0"/>
          <p:nvPr/>
        </p:nvPicPr>
        <p:blipFill rotWithShape="1">
          <a:blip r:embed="rId3">
            <a:alphaModFix/>
          </a:blip>
          <a:srcRect/>
          <a:stretch/>
        </p:blipFill>
        <p:spPr>
          <a:xfrm>
            <a:off x="508000" y="2216150"/>
            <a:ext cx="8255000" cy="3117850"/>
          </a:xfrm>
          <a:prstGeom prst="rect">
            <a:avLst/>
          </a:prstGeom>
          <a:noFill/>
          <a:ln>
            <a:noFill/>
          </a:ln>
        </p:spPr>
      </p:pic>
      <p:sp>
        <p:nvSpPr>
          <p:cNvPr id="477" name="Google Shape;477;p44"/>
          <p:cNvSpPr txBox="1"/>
          <p:nvPr/>
        </p:nvSpPr>
        <p:spPr>
          <a:xfrm>
            <a:off x="271462" y="287337"/>
            <a:ext cx="2663825"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Traffic conditioner</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5"/>
          <p:cNvSpPr txBox="1"/>
          <p:nvPr/>
        </p:nvSpPr>
        <p:spPr>
          <a:xfrm>
            <a:off x="228600" y="406400"/>
            <a:ext cx="5214937"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9   QoS IN SWITCHED NETWORKS</a:t>
            </a:r>
            <a:endParaRPr/>
          </a:p>
        </p:txBody>
      </p:sp>
      <p:sp>
        <p:nvSpPr>
          <p:cNvPr id="484" name="Google Shape;484;p45"/>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85" name="Google Shape;485;p45"/>
          <p:cNvSpPr txBox="1"/>
          <p:nvPr/>
        </p:nvSpPr>
        <p:spPr>
          <a:xfrm>
            <a:off x="228600" y="1600200"/>
            <a:ext cx="8229600" cy="1800225"/>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Let us now discuss QoS as used in two switched networks: Frame Relay and ATM. These two networks are virtual-circuit networks that need a signaling protocol such as RSVP.</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6"/>
          <p:cNvSpPr txBox="1"/>
          <p:nvPr/>
        </p:nvSpPr>
        <p:spPr>
          <a:xfrm>
            <a:off x="2057400" y="5691187"/>
            <a:ext cx="5432425"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Figure 28  Relationship between traffic control attributes</a:t>
            </a:r>
            <a:endParaRPr/>
          </a:p>
        </p:txBody>
      </p:sp>
      <p:pic>
        <p:nvPicPr>
          <p:cNvPr id="492" name="Google Shape;492;p46"/>
          <p:cNvPicPr preferRelativeResize="0"/>
          <p:nvPr/>
        </p:nvPicPr>
        <p:blipFill rotWithShape="1">
          <a:blip r:embed="rId3">
            <a:alphaModFix/>
          </a:blip>
          <a:srcRect/>
          <a:stretch/>
        </p:blipFill>
        <p:spPr>
          <a:xfrm>
            <a:off x="1354137" y="1143000"/>
            <a:ext cx="6718300" cy="4251325"/>
          </a:xfrm>
          <a:prstGeom prst="rect">
            <a:avLst/>
          </a:prstGeom>
          <a:noFill/>
          <a:ln>
            <a:noFill/>
          </a:ln>
        </p:spPr>
      </p:pic>
      <p:sp>
        <p:nvSpPr>
          <p:cNvPr id="493" name="Google Shape;493;p46"/>
          <p:cNvSpPr txBox="1"/>
          <p:nvPr/>
        </p:nvSpPr>
        <p:spPr>
          <a:xfrm>
            <a:off x="457200" y="180975"/>
            <a:ext cx="6264275"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Relationship between traffic control attributes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7"/>
          <p:cNvSpPr txBox="1"/>
          <p:nvPr/>
        </p:nvSpPr>
        <p:spPr>
          <a:xfrm>
            <a:off x="2051050" y="5735637"/>
            <a:ext cx="4846637"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Figure 29  User rate in relation to Bc and Bc + Be</a:t>
            </a:r>
            <a:endParaRPr/>
          </a:p>
        </p:txBody>
      </p:sp>
      <p:pic>
        <p:nvPicPr>
          <p:cNvPr id="500" name="Google Shape;500;p47"/>
          <p:cNvPicPr preferRelativeResize="0"/>
          <p:nvPr/>
        </p:nvPicPr>
        <p:blipFill rotWithShape="1">
          <a:blip r:embed="rId3">
            <a:alphaModFix/>
          </a:blip>
          <a:srcRect/>
          <a:stretch/>
        </p:blipFill>
        <p:spPr>
          <a:xfrm>
            <a:off x="228600" y="2017712"/>
            <a:ext cx="8491537" cy="3717925"/>
          </a:xfrm>
          <a:prstGeom prst="rect">
            <a:avLst/>
          </a:prstGeom>
          <a:noFill/>
          <a:ln>
            <a:noFill/>
          </a:ln>
        </p:spPr>
      </p:pic>
      <p:sp>
        <p:nvSpPr>
          <p:cNvPr id="501" name="Google Shape;501;p47"/>
          <p:cNvSpPr txBox="1"/>
          <p:nvPr/>
        </p:nvSpPr>
        <p:spPr>
          <a:xfrm>
            <a:off x="228600" y="228600"/>
            <a:ext cx="5243512"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User rate in relation to Bc and Bc + Be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4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24.</a:t>
            </a:r>
            <a:fld id="{00000000-1234-1234-1234-123412341234}" type="slidenum">
              <a:rPr lang="en-US" sz="1200" b="0" i="0" u="none">
                <a:solidFill>
                  <a:srgbClr val="898989"/>
                </a:solidFill>
                <a:latin typeface="Calibri"/>
                <a:ea typeface="Calibri"/>
                <a:cs typeface="Calibri"/>
                <a:sym typeface="Calibri"/>
              </a:rPr>
              <a:t>48</a:t>
            </a:fld>
            <a:endParaRPr/>
          </a:p>
        </p:txBody>
      </p:sp>
      <p:sp>
        <p:nvSpPr>
          <p:cNvPr id="508" name="Google Shape;508;p48"/>
          <p:cNvSpPr txBox="1"/>
          <p:nvPr/>
        </p:nvSpPr>
        <p:spPr>
          <a:xfrm>
            <a:off x="2820987" y="4711700"/>
            <a:ext cx="2582862"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Figure 30  Service classes</a:t>
            </a:r>
            <a:endParaRPr/>
          </a:p>
        </p:txBody>
      </p:sp>
      <p:pic>
        <p:nvPicPr>
          <p:cNvPr id="509" name="Google Shape;509;p48"/>
          <p:cNvPicPr preferRelativeResize="0"/>
          <p:nvPr/>
        </p:nvPicPr>
        <p:blipFill rotWithShape="1">
          <a:blip r:embed="rId3">
            <a:alphaModFix/>
          </a:blip>
          <a:srcRect/>
          <a:stretch/>
        </p:blipFill>
        <p:spPr>
          <a:xfrm>
            <a:off x="687387" y="2679700"/>
            <a:ext cx="7542212" cy="1739900"/>
          </a:xfrm>
          <a:prstGeom prst="rect">
            <a:avLst/>
          </a:prstGeom>
          <a:noFill/>
          <a:ln>
            <a:noFill/>
          </a:ln>
        </p:spPr>
      </p:pic>
      <p:sp>
        <p:nvSpPr>
          <p:cNvPr id="510" name="Google Shape;510;p48"/>
          <p:cNvSpPr txBox="1"/>
          <p:nvPr/>
        </p:nvSpPr>
        <p:spPr>
          <a:xfrm>
            <a:off x="238125" y="228600"/>
            <a:ext cx="208915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Service classes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49"/>
          <p:cNvSpPr txBox="1"/>
          <p:nvPr/>
        </p:nvSpPr>
        <p:spPr>
          <a:xfrm>
            <a:off x="779462" y="5791200"/>
            <a:ext cx="7583487"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Figure 31  Relationship of service classes to the total capacity of the network</a:t>
            </a:r>
            <a:endParaRPr/>
          </a:p>
        </p:txBody>
      </p:sp>
      <p:pic>
        <p:nvPicPr>
          <p:cNvPr id="517" name="Google Shape;517;p49"/>
          <p:cNvPicPr preferRelativeResize="0"/>
          <p:nvPr/>
        </p:nvPicPr>
        <p:blipFill rotWithShape="1">
          <a:blip r:embed="rId3">
            <a:alphaModFix/>
          </a:blip>
          <a:srcRect/>
          <a:stretch/>
        </p:blipFill>
        <p:spPr>
          <a:xfrm>
            <a:off x="1052512" y="1811337"/>
            <a:ext cx="7037387" cy="3979862"/>
          </a:xfrm>
          <a:prstGeom prst="rect">
            <a:avLst/>
          </a:prstGeom>
          <a:noFill/>
          <a:ln>
            <a:noFill/>
          </a:ln>
        </p:spPr>
      </p:pic>
      <p:sp>
        <p:nvSpPr>
          <p:cNvPr id="518" name="Google Shape;518;p49"/>
          <p:cNvSpPr txBox="1"/>
          <p:nvPr/>
        </p:nvSpPr>
        <p:spPr>
          <a:xfrm>
            <a:off x="228600" y="152400"/>
            <a:ext cx="6135687"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Relationship of service classes to the total capacity of</a:t>
            </a:r>
            <a:endParaRPr/>
          </a:p>
          <a:p>
            <a:pPr marL="0" marR="0" lvl="0" indent="0" algn="l"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 the network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5"/>
          <p:cNvSpPr txBox="1"/>
          <p:nvPr/>
        </p:nvSpPr>
        <p:spPr>
          <a:xfrm>
            <a:off x="2617787" y="5953125"/>
            <a:ext cx="2990850"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Figure 2  Three traffic profiles</a:t>
            </a:r>
            <a:endParaRPr/>
          </a:p>
        </p:txBody>
      </p:sp>
      <p:pic>
        <p:nvPicPr>
          <p:cNvPr id="140" name="Google Shape;140;p5"/>
          <p:cNvPicPr preferRelativeResize="0"/>
          <p:nvPr/>
        </p:nvPicPr>
        <p:blipFill rotWithShape="1">
          <a:blip r:embed="rId3">
            <a:alphaModFix/>
          </a:blip>
          <a:srcRect/>
          <a:stretch/>
        </p:blipFill>
        <p:spPr>
          <a:xfrm>
            <a:off x="928687" y="1808162"/>
            <a:ext cx="7148512" cy="4135437"/>
          </a:xfrm>
          <a:prstGeom prst="rect">
            <a:avLst/>
          </a:prstGeom>
          <a:noFill/>
          <a:ln>
            <a:noFill/>
          </a:ln>
        </p:spPr>
      </p:pic>
      <p:sp>
        <p:nvSpPr>
          <p:cNvPr id="141" name="Google Shape;141;p5"/>
          <p:cNvSpPr txBox="1"/>
          <p:nvPr/>
        </p:nvSpPr>
        <p:spPr>
          <a:xfrm>
            <a:off x="381000" y="212725"/>
            <a:ext cx="2922587"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Three traffic profiles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5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24.</a:t>
            </a:r>
            <a:fld id="{00000000-1234-1234-1234-123412341234}" type="slidenum">
              <a:rPr lang="en-US" sz="1200" b="0" i="0" u="none">
                <a:solidFill>
                  <a:srgbClr val="898989"/>
                </a:solidFill>
                <a:latin typeface="Calibri"/>
                <a:ea typeface="Calibri"/>
                <a:cs typeface="Calibri"/>
                <a:sym typeface="Calibri"/>
              </a:rPr>
              <a:t>50</a:t>
            </a:fld>
            <a:endParaRPr/>
          </a:p>
        </p:txBody>
      </p:sp>
      <p:sp>
        <p:nvSpPr>
          <p:cNvPr id="524" name="Google Shape;524;p50"/>
          <p:cNvSpPr txBox="1"/>
          <p:nvPr/>
        </p:nvSpPr>
        <p:spPr>
          <a:xfrm>
            <a:off x="152400" y="152400"/>
            <a:ext cx="3352800" cy="46196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a:buNone/>
            </a:pPr>
            <a:r>
              <a:rPr lang="en-US" sz="2400" b="1" i="0" u="none">
                <a:solidFill>
                  <a:schemeClr val="dk1"/>
                </a:solidFill>
                <a:latin typeface="Times"/>
                <a:ea typeface="Times"/>
                <a:cs typeface="Times"/>
                <a:sym typeface="Times"/>
              </a:rPr>
              <a:t>Practice Questions</a:t>
            </a:r>
            <a:endParaRPr/>
          </a:p>
        </p:txBody>
      </p:sp>
      <p:pic>
        <p:nvPicPr>
          <p:cNvPr id="525" name="Google Shape;525;p50"/>
          <p:cNvPicPr preferRelativeResize="0"/>
          <p:nvPr/>
        </p:nvPicPr>
        <p:blipFill rotWithShape="1">
          <a:blip r:embed="rId3">
            <a:alphaModFix/>
          </a:blip>
          <a:srcRect/>
          <a:stretch/>
        </p:blipFill>
        <p:spPr>
          <a:xfrm>
            <a:off x="381000" y="990600"/>
            <a:ext cx="7772400" cy="1571625"/>
          </a:xfrm>
          <a:prstGeom prst="rect">
            <a:avLst/>
          </a:prstGeom>
          <a:noFill/>
          <a:ln>
            <a:noFill/>
          </a:ln>
        </p:spPr>
      </p:pic>
      <p:pic>
        <p:nvPicPr>
          <p:cNvPr id="526" name="Google Shape;526;p50"/>
          <p:cNvPicPr preferRelativeResize="0"/>
          <p:nvPr/>
        </p:nvPicPr>
        <p:blipFill rotWithShape="1">
          <a:blip r:embed="rId4">
            <a:alphaModFix/>
          </a:blip>
          <a:srcRect/>
          <a:stretch/>
        </p:blipFill>
        <p:spPr>
          <a:xfrm>
            <a:off x="398462" y="2643187"/>
            <a:ext cx="7772400" cy="1571625"/>
          </a:xfrm>
          <a:prstGeom prst="rect">
            <a:avLst/>
          </a:prstGeom>
          <a:noFill/>
          <a:ln>
            <a:noFill/>
          </a:ln>
        </p:spPr>
      </p:pic>
      <p:pic>
        <p:nvPicPr>
          <p:cNvPr id="527" name="Google Shape;527;p50"/>
          <p:cNvPicPr preferRelativeResize="0"/>
          <p:nvPr/>
        </p:nvPicPr>
        <p:blipFill rotWithShape="1">
          <a:blip r:embed="rId5">
            <a:alphaModFix/>
          </a:blip>
          <a:srcRect/>
          <a:stretch/>
        </p:blipFill>
        <p:spPr>
          <a:xfrm>
            <a:off x="358775" y="4295775"/>
            <a:ext cx="7772400" cy="15716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pic>
        <p:nvPicPr>
          <p:cNvPr id="532" name="Google Shape;532;p51"/>
          <p:cNvPicPr preferRelativeResize="0"/>
          <p:nvPr/>
        </p:nvPicPr>
        <p:blipFill rotWithShape="1">
          <a:blip r:embed="rId3">
            <a:alphaModFix/>
          </a:blip>
          <a:srcRect/>
          <a:stretch/>
        </p:blipFill>
        <p:spPr>
          <a:xfrm>
            <a:off x="304800" y="1143000"/>
            <a:ext cx="7772400" cy="1703387"/>
          </a:xfrm>
          <a:prstGeom prst="rect">
            <a:avLst/>
          </a:prstGeom>
          <a:noFill/>
          <a:ln>
            <a:noFill/>
          </a:ln>
        </p:spPr>
      </p:pic>
      <p:pic>
        <p:nvPicPr>
          <p:cNvPr id="533" name="Google Shape;533;p51"/>
          <p:cNvPicPr preferRelativeResize="0"/>
          <p:nvPr/>
        </p:nvPicPr>
        <p:blipFill rotWithShape="1">
          <a:blip r:embed="rId4">
            <a:alphaModFix/>
          </a:blip>
          <a:srcRect/>
          <a:stretch/>
        </p:blipFill>
        <p:spPr>
          <a:xfrm>
            <a:off x="282575" y="2897187"/>
            <a:ext cx="7772400" cy="17049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52"/>
          <p:cNvSpPr txBox="1">
            <a:spLocks noGrp="1"/>
          </p:cNvSpPr>
          <p:nvPr>
            <p:ph type="title"/>
          </p:nvPr>
        </p:nvSpPr>
        <p:spPr>
          <a:xfrm>
            <a:off x="0" y="0"/>
            <a:ext cx="5486400" cy="914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endParaRPr sz="3000">
              <a:solidFill>
                <a:schemeClr val="dk1"/>
              </a:solidFill>
              <a:latin typeface="Calibri"/>
              <a:ea typeface="Calibri"/>
              <a:cs typeface="Calibri"/>
              <a:sym typeface="Calibri"/>
            </a:endParaRPr>
          </a:p>
        </p:txBody>
      </p:sp>
      <p:sp>
        <p:nvSpPr>
          <p:cNvPr id="539" name="Google Shape;539;p52"/>
          <p:cNvSpPr txBox="1"/>
          <p:nvPr/>
        </p:nvSpPr>
        <p:spPr>
          <a:xfrm>
            <a:off x="352425" y="6356350"/>
            <a:ext cx="8334375"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Times New Roman"/>
              <a:buNone/>
            </a:pPr>
            <a:r>
              <a:rPr lang="en-US" sz="1200" b="0" i="0" u="none">
                <a:solidFill>
                  <a:srgbClr val="898989"/>
                </a:solidFill>
                <a:latin typeface="Times New Roman"/>
                <a:ea typeface="Times New Roman"/>
                <a:cs typeface="Times New Roman"/>
                <a:sym typeface="Times New Roman"/>
              </a:rPr>
              <a:t>Computer Networks               </a:t>
            </a:r>
            <a:endParaRPr/>
          </a:p>
        </p:txBody>
      </p:sp>
      <p:pic>
        <p:nvPicPr>
          <p:cNvPr id="540" name="Google Shape;540;p52" descr="See the source image"/>
          <p:cNvPicPr preferRelativeResize="0"/>
          <p:nvPr/>
        </p:nvPicPr>
        <p:blipFill rotWithShape="1">
          <a:blip r:embed="rId3">
            <a:alphaModFix/>
          </a:blip>
          <a:srcRect/>
          <a:stretch/>
        </p:blipFill>
        <p:spPr>
          <a:xfrm>
            <a:off x="0" y="163512"/>
            <a:ext cx="9144000" cy="653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txBox="1"/>
          <p:nvPr/>
        </p:nvSpPr>
        <p:spPr>
          <a:xfrm>
            <a:off x="457200" y="228600"/>
            <a:ext cx="2655887"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2   CONGESTION</a:t>
            </a:r>
            <a:endParaRPr/>
          </a:p>
        </p:txBody>
      </p:sp>
      <p:sp>
        <p:nvSpPr>
          <p:cNvPr id="148" name="Google Shape;148;p6"/>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9" name="Google Shape;149;p6"/>
          <p:cNvSpPr txBox="1"/>
          <p:nvPr/>
        </p:nvSpPr>
        <p:spPr>
          <a:xfrm>
            <a:off x="304800" y="1725612"/>
            <a:ext cx="8229600" cy="2678112"/>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Congestion in a network may occur if the load on the network—the number of packets sent to the network—is greater than the capacity of the network—the number of packets a network can handle. Congestion control refers to the mechanisms and techniques to control the congestion and keep the load below the capacity.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7"/>
          <p:cNvSpPr txBox="1"/>
          <p:nvPr/>
        </p:nvSpPr>
        <p:spPr>
          <a:xfrm>
            <a:off x="2362200" y="5011737"/>
            <a:ext cx="2774950"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Figure 3  Queues in a router</a:t>
            </a:r>
            <a:endParaRPr/>
          </a:p>
        </p:txBody>
      </p:sp>
      <p:pic>
        <p:nvPicPr>
          <p:cNvPr id="156" name="Google Shape;156;p7"/>
          <p:cNvPicPr preferRelativeResize="0"/>
          <p:nvPr/>
        </p:nvPicPr>
        <p:blipFill rotWithShape="1">
          <a:blip r:embed="rId3">
            <a:alphaModFix/>
          </a:blip>
          <a:srcRect/>
          <a:stretch/>
        </p:blipFill>
        <p:spPr>
          <a:xfrm>
            <a:off x="696912" y="2476500"/>
            <a:ext cx="7761287" cy="2247900"/>
          </a:xfrm>
          <a:prstGeom prst="rect">
            <a:avLst/>
          </a:prstGeom>
          <a:noFill/>
          <a:ln>
            <a:noFill/>
          </a:ln>
        </p:spPr>
      </p:pic>
      <p:sp>
        <p:nvSpPr>
          <p:cNvPr id="157" name="Google Shape;157;p7"/>
          <p:cNvSpPr txBox="1"/>
          <p:nvPr/>
        </p:nvSpPr>
        <p:spPr>
          <a:xfrm>
            <a:off x="304800" y="152400"/>
            <a:ext cx="251460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Queues in a router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cxnSp>
        <p:nvCxnSpPr>
          <p:cNvPr id="163" name="Google Shape;163;p8"/>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164" name="Google Shape;164;p8"/>
          <p:cNvSpPr txBox="1"/>
          <p:nvPr/>
        </p:nvSpPr>
        <p:spPr>
          <a:xfrm>
            <a:off x="1600200" y="5476875"/>
            <a:ext cx="5526087"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Figure 4 Packet delay and throughput as functions of load</a:t>
            </a:r>
            <a:endParaRPr/>
          </a:p>
        </p:txBody>
      </p:sp>
      <p:pic>
        <p:nvPicPr>
          <p:cNvPr id="165" name="Google Shape;165;p8"/>
          <p:cNvPicPr preferRelativeResize="0"/>
          <p:nvPr/>
        </p:nvPicPr>
        <p:blipFill rotWithShape="1">
          <a:blip r:embed="rId3">
            <a:alphaModFix/>
          </a:blip>
          <a:srcRect/>
          <a:stretch/>
        </p:blipFill>
        <p:spPr>
          <a:xfrm>
            <a:off x="706437" y="2182812"/>
            <a:ext cx="7751762" cy="2944812"/>
          </a:xfrm>
          <a:prstGeom prst="rect">
            <a:avLst/>
          </a:prstGeom>
          <a:noFill/>
          <a:ln>
            <a:noFill/>
          </a:ln>
        </p:spPr>
      </p:pic>
      <p:sp>
        <p:nvSpPr>
          <p:cNvPr id="166" name="Google Shape;166;p8"/>
          <p:cNvSpPr txBox="1"/>
          <p:nvPr/>
        </p:nvSpPr>
        <p:spPr>
          <a:xfrm>
            <a:off x="0" y="147637"/>
            <a:ext cx="6619875"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Packet delay and throughput as functions of load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9"/>
          <p:cNvSpPr txBox="1"/>
          <p:nvPr/>
        </p:nvSpPr>
        <p:spPr>
          <a:xfrm>
            <a:off x="228600" y="406400"/>
            <a:ext cx="4289425"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3   CONGESTION CONTROL</a:t>
            </a:r>
            <a:endParaRPr/>
          </a:p>
        </p:txBody>
      </p:sp>
      <p:sp>
        <p:nvSpPr>
          <p:cNvPr id="173" name="Google Shape;173;p9"/>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4" name="Google Shape;174;p9"/>
          <p:cNvSpPr txBox="1"/>
          <p:nvPr/>
        </p:nvSpPr>
        <p:spPr>
          <a:xfrm>
            <a:off x="228600" y="1295400"/>
            <a:ext cx="8458200" cy="1938337"/>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Congestion control refers to techniques and mechanisms that can either prevent congestion, before it happens, or remove congestion, after it has happened. In general, we can divide congestion control mechanisms into two broad categories: open-loop congestion control (prevention) and closed-loop congestion control (removal).</a:t>
            </a:r>
            <a:endParaRPr/>
          </a:p>
        </p:txBody>
      </p:sp>
    </p:spTree>
  </p:cSld>
  <p:clrMapOvr>
    <a:masterClrMapping/>
  </p:clrMapOvr>
</p:sld>
</file>

<file path=ppt/theme/theme1.xml><?xml version="1.0" encoding="utf-8"?>
<a:theme xmlns:a="http://schemas.openxmlformats.org/drawingml/2006/main" name="4_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895</Words>
  <Application>Microsoft Office PowerPoint</Application>
  <PresentationFormat>On-screen Show (4:3)</PresentationFormat>
  <Paragraphs>170</Paragraphs>
  <Slides>52</Slides>
  <Notes>52</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52</vt:i4>
      </vt:variant>
    </vt:vector>
  </HeadingPairs>
  <TitlesOfParts>
    <vt:vector size="61" baseType="lpstr">
      <vt:lpstr>Arial</vt:lpstr>
      <vt:lpstr>Calibri</vt:lpstr>
      <vt:lpstr>Times</vt:lpstr>
      <vt:lpstr>Times New Roman</vt:lpstr>
      <vt:lpstr>4_Theme1</vt:lpstr>
      <vt:lpstr>2_Theme1</vt:lpstr>
      <vt:lpstr>3_Theme1</vt:lpstr>
      <vt:lpstr>Theme1</vt:lpstr>
      <vt:lpstr>1_Theme1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Gurpreet Singh</cp:lastModifiedBy>
  <cp:revision>1</cp:revision>
  <dcterms:created xsi:type="dcterms:W3CDTF">2000-01-15T04:50:39Z</dcterms:created>
  <dcterms:modified xsi:type="dcterms:W3CDTF">2023-05-04T09:19:35Z</dcterms:modified>
</cp:coreProperties>
</file>