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56" r:id="rId2"/>
    <p:sldId id="257" r:id="rId3"/>
    <p:sldId id="907" r:id="rId4"/>
    <p:sldId id="836" r:id="rId5"/>
    <p:sldId id="856" r:id="rId6"/>
    <p:sldId id="857" r:id="rId7"/>
    <p:sldId id="858" r:id="rId8"/>
    <p:sldId id="859" r:id="rId9"/>
    <p:sldId id="860" r:id="rId10"/>
    <p:sldId id="861" r:id="rId11"/>
    <p:sldId id="862" r:id="rId12"/>
    <p:sldId id="863" r:id="rId13"/>
    <p:sldId id="864" r:id="rId14"/>
    <p:sldId id="865" r:id="rId15"/>
    <p:sldId id="866" r:id="rId16"/>
    <p:sldId id="869" r:id="rId17"/>
    <p:sldId id="868" r:id="rId18"/>
    <p:sldId id="867" r:id="rId19"/>
    <p:sldId id="908" r:id="rId20"/>
    <p:sldId id="871" r:id="rId21"/>
    <p:sldId id="872" r:id="rId22"/>
    <p:sldId id="873" r:id="rId23"/>
    <p:sldId id="875" r:id="rId24"/>
    <p:sldId id="876" r:id="rId25"/>
    <p:sldId id="877" r:id="rId26"/>
    <p:sldId id="882" r:id="rId27"/>
    <p:sldId id="878" r:id="rId28"/>
    <p:sldId id="879" r:id="rId29"/>
    <p:sldId id="880" r:id="rId30"/>
    <p:sldId id="881" r:id="rId31"/>
    <p:sldId id="883" r:id="rId32"/>
    <p:sldId id="884" r:id="rId33"/>
    <p:sldId id="885" r:id="rId34"/>
    <p:sldId id="886" r:id="rId35"/>
    <p:sldId id="891" r:id="rId36"/>
    <p:sldId id="892" r:id="rId37"/>
    <p:sldId id="893" r:id="rId38"/>
    <p:sldId id="894" r:id="rId39"/>
    <p:sldId id="887" r:id="rId40"/>
    <p:sldId id="895" r:id="rId41"/>
    <p:sldId id="906" r:id="rId42"/>
    <p:sldId id="897" r:id="rId43"/>
    <p:sldId id="898" r:id="rId44"/>
    <p:sldId id="899" r:id="rId45"/>
    <p:sldId id="900" r:id="rId46"/>
    <p:sldId id="901" r:id="rId47"/>
    <p:sldId id="902" r:id="rId48"/>
    <p:sldId id="903" r:id="rId49"/>
    <p:sldId id="904" r:id="rId50"/>
    <p:sldId id="905" r:id="rId51"/>
    <p:sldId id="909" r:id="rId52"/>
    <p:sldId id="910" r:id="rId53"/>
    <p:sldId id="911" r:id="rId54"/>
    <p:sldId id="912" r:id="rId55"/>
    <p:sldId id="313" r:id="rId56"/>
  </p:sldIdLst>
  <p:sldSz cx="9144000" cy="6858000" type="screen4x3"/>
  <p:notesSz cx="7559675" cy="10691813"/>
  <p:embeddedFontLst>
    <p:embeddedFont>
      <p:font typeface="Calibri" panose="020F0502020204030204" pitchFamily="34" charset="0"/>
      <p:regular r:id="rId58"/>
      <p:bold r:id="rId59"/>
      <p:italic r:id="rId60"/>
      <p:boldItalic r:id="rId61"/>
    </p:embeddedFont>
    <p:embeddedFont>
      <p:font typeface="Times" panose="02020603050405020304"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11</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795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12</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681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13</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357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14</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344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15</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84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16</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0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17</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5474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18</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747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20</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221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21</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131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22</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57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endParaRPr lang="en-US">
              <a:ea typeface="ＭＳ Ｐゴシック" pitchFamily="34" charset="-128"/>
            </a:endParaRPr>
          </a:p>
        </p:txBody>
      </p:sp>
      <p:sp>
        <p:nvSpPr>
          <p:cNvPr id="115715" name="Slide Number Placeholder 3"/>
          <p:cNvSpPr>
            <a:spLocks noGrp="1"/>
          </p:cNvSpPr>
          <p:nvPr>
            <p:ph type="sldNum" sz="quarter" idx="5"/>
          </p:nvPr>
        </p:nvSpPr>
        <p:spPr>
          <a:noFill/>
        </p:spPr>
        <p:txBody>
          <a:bodyPr/>
          <a:lstStyle/>
          <a:p>
            <a:pPr>
              <a:buClr>
                <a:srgbClr val="C0504D"/>
              </a:buClr>
            </a:pPr>
            <a:fld id="{CC8AA859-4284-4645-BFCE-E3E1AD686DF4}" type="slidenum">
              <a:rPr lang="en-US">
                <a:solidFill>
                  <a:prstClr val="black"/>
                </a:solidFill>
              </a:rPr>
              <a:pPr>
                <a:buClr>
                  <a:srgbClr val="C0504D"/>
                </a:buClr>
              </a:pPr>
              <a:t>34</a:t>
            </a:fld>
            <a:endParaRPr lang="en-US">
              <a:solidFill>
                <a:prstClr val="black"/>
              </a:solidFill>
            </a:endParaRPr>
          </a:p>
        </p:txBody>
      </p:sp>
    </p:spTree>
    <p:extLst>
      <p:ext uri="{BB962C8B-B14F-4D97-AF65-F5344CB8AC3E}">
        <p14:creationId xmlns:p14="http://schemas.microsoft.com/office/powerpoint/2010/main" val="1317856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endParaRPr lang="en-US">
              <a:ea typeface="ＭＳ Ｐゴシック" pitchFamily="34" charset="-128"/>
            </a:endParaRPr>
          </a:p>
        </p:txBody>
      </p:sp>
      <p:sp>
        <p:nvSpPr>
          <p:cNvPr id="115715" name="Slide Number Placeholder 3"/>
          <p:cNvSpPr>
            <a:spLocks noGrp="1"/>
          </p:cNvSpPr>
          <p:nvPr>
            <p:ph type="sldNum" sz="quarter" idx="5"/>
          </p:nvPr>
        </p:nvSpPr>
        <p:spPr>
          <a:noFill/>
        </p:spPr>
        <p:txBody>
          <a:bodyPr/>
          <a:lstStyle/>
          <a:p>
            <a:pPr>
              <a:buClr>
                <a:srgbClr val="C0504D"/>
              </a:buClr>
            </a:pPr>
            <a:fld id="{CC8AA859-4284-4645-BFCE-E3E1AD686DF4}" type="slidenum">
              <a:rPr lang="en-US">
                <a:solidFill>
                  <a:prstClr val="black"/>
                </a:solidFill>
              </a:rPr>
              <a:pPr>
                <a:buClr>
                  <a:srgbClr val="C0504D"/>
                </a:buClr>
              </a:pPr>
              <a:t>35</a:t>
            </a:fld>
            <a:endParaRPr lang="en-US">
              <a:solidFill>
                <a:prstClr val="black"/>
              </a:solidFill>
            </a:endParaRPr>
          </a:p>
        </p:txBody>
      </p:sp>
    </p:spTree>
    <p:extLst>
      <p:ext uri="{BB962C8B-B14F-4D97-AF65-F5344CB8AC3E}">
        <p14:creationId xmlns:p14="http://schemas.microsoft.com/office/powerpoint/2010/main" val="3202781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endParaRPr lang="en-US">
              <a:ea typeface="ＭＳ Ｐゴシック" pitchFamily="34" charset="-128"/>
            </a:endParaRPr>
          </a:p>
        </p:txBody>
      </p:sp>
      <p:sp>
        <p:nvSpPr>
          <p:cNvPr id="115715" name="Slide Number Placeholder 3"/>
          <p:cNvSpPr>
            <a:spLocks noGrp="1"/>
          </p:cNvSpPr>
          <p:nvPr>
            <p:ph type="sldNum" sz="quarter" idx="5"/>
          </p:nvPr>
        </p:nvSpPr>
        <p:spPr>
          <a:noFill/>
        </p:spPr>
        <p:txBody>
          <a:bodyPr/>
          <a:lstStyle/>
          <a:p>
            <a:pPr>
              <a:buClr>
                <a:srgbClr val="C0504D"/>
              </a:buClr>
            </a:pPr>
            <a:fld id="{CC8AA859-4284-4645-BFCE-E3E1AD686DF4}" type="slidenum">
              <a:rPr lang="en-US">
                <a:solidFill>
                  <a:prstClr val="black"/>
                </a:solidFill>
              </a:rPr>
              <a:pPr>
                <a:buClr>
                  <a:srgbClr val="C0504D"/>
                </a:buClr>
              </a:pPr>
              <a:t>36</a:t>
            </a:fld>
            <a:endParaRPr lang="en-US">
              <a:solidFill>
                <a:prstClr val="black"/>
              </a:solidFill>
            </a:endParaRPr>
          </a:p>
        </p:txBody>
      </p:sp>
    </p:spTree>
    <p:extLst>
      <p:ext uri="{BB962C8B-B14F-4D97-AF65-F5344CB8AC3E}">
        <p14:creationId xmlns:p14="http://schemas.microsoft.com/office/powerpoint/2010/main" val="3899588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p:spPr>
        <p:txBody>
          <a:bodyPr/>
          <a:lstStyle/>
          <a:p>
            <a:endParaRPr lang="en-US">
              <a:ea typeface="ＭＳ Ｐゴシック" pitchFamily="34" charset="-128"/>
            </a:endParaRPr>
          </a:p>
        </p:txBody>
      </p:sp>
      <p:sp>
        <p:nvSpPr>
          <p:cNvPr id="115715" name="Slide Number Placeholder 3"/>
          <p:cNvSpPr>
            <a:spLocks noGrp="1"/>
          </p:cNvSpPr>
          <p:nvPr>
            <p:ph type="sldNum" sz="quarter" idx="5"/>
          </p:nvPr>
        </p:nvSpPr>
        <p:spPr>
          <a:noFill/>
        </p:spPr>
        <p:txBody>
          <a:bodyPr/>
          <a:lstStyle/>
          <a:p>
            <a:pPr>
              <a:buClr>
                <a:srgbClr val="C0504D"/>
              </a:buClr>
            </a:pPr>
            <a:fld id="{CC8AA859-4284-4645-BFCE-E3E1AD686DF4}" type="slidenum">
              <a:rPr lang="en-US">
                <a:solidFill>
                  <a:prstClr val="black"/>
                </a:solidFill>
              </a:rPr>
              <a:pPr>
                <a:buClr>
                  <a:srgbClr val="C0504D"/>
                </a:buClr>
              </a:pPr>
              <a:t>37</a:t>
            </a:fld>
            <a:endParaRPr lang="en-US">
              <a:solidFill>
                <a:prstClr val="black"/>
              </a:solidFill>
            </a:endParaRPr>
          </a:p>
        </p:txBody>
      </p:sp>
    </p:spTree>
    <p:extLst>
      <p:ext uri="{BB962C8B-B14F-4D97-AF65-F5344CB8AC3E}">
        <p14:creationId xmlns:p14="http://schemas.microsoft.com/office/powerpoint/2010/main" val="2691108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4</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5</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803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6</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604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7</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522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8</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962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9</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828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10</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xfrm>
            <a:off x="1374775" y="1336675"/>
            <a:ext cx="4810125" cy="3608388"/>
          </a:xfrm>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268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60"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fld id="{283B9EA5-CE9A-4950-A80C-5ADF06B45BB8}" type="slidenum">
              <a:rPr lang="en-US" smtClean="0"/>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r>
              <a:rPr lang="en-US"/>
              <a:t>Computer Networks               </a:t>
            </a:r>
          </a:p>
        </p:txBody>
      </p:sp>
    </p:spTree>
    <p:extLst>
      <p:ext uri="{BB962C8B-B14F-4D97-AF65-F5344CB8AC3E}">
        <p14:creationId xmlns:p14="http://schemas.microsoft.com/office/powerpoint/2010/main" val="1588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200"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1"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2"/>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1240019" y="1913642"/>
            <a:ext cx="6663965" cy="3305131"/>
          </a:xfrm>
          <a:prstGeom prst="rect">
            <a:avLst/>
          </a:prstGeom>
          <a:noFill/>
          <a:ln>
            <a:noFill/>
          </a:ln>
        </p:spPr>
        <p:txBody>
          <a:bodyPr spcFirstLastPara="1" wrap="square" lIns="91425" tIns="45700" rIns="91425" bIns="45700" anchor="t" anchorCtr="0">
            <a:noAutofit/>
          </a:bodyPr>
          <a:lstStyle/>
          <a:p>
            <a:pPr algn="ctr">
              <a:buSzPts val="2000"/>
            </a:pPr>
            <a:endParaRPr sz="2000" b="1" dirty="0">
              <a:solidFill>
                <a:schemeClr val="dk1"/>
              </a:solidFill>
              <a:latin typeface="Times New Roman"/>
              <a:ea typeface="Times New Roman"/>
              <a:cs typeface="Times New Roman"/>
              <a:sym typeface="Times New Roman"/>
            </a:endParaRPr>
          </a:p>
          <a:p>
            <a:pPr algn="ctr">
              <a:spcBef>
                <a:spcPts val="400"/>
              </a:spcBef>
              <a:buSzPts val="2000"/>
            </a:pPr>
            <a:endParaRPr sz="2000" b="1" dirty="0">
              <a:solidFill>
                <a:schemeClr val="dk1"/>
              </a:solidFill>
              <a:latin typeface="Times New Roman"/>
              <a:ea typeface="Times New Roman"/>
              <a:cs typeface="Times New Roman"/>
              <a:sym typeface="Times New Roman"/>
            </a:endParaRPr>
          </a:p>
          <a:p>
            <a:pPr algn="ctr">
              <a:spcBef>
                <a:spcPts val="400"/>
              </a:spcBef>
              <a:buSzPts val="2000"/>
            </a:pPr>
            <a:r>
              <a:rPr lang="en-IN" sz="3600" b="1" dirty="0">
                <a:solidFill>
                  <a:schemeClr val="dk1"/>
                </a:solidFill>
                <a:latin typeface="Times New Roman"/>
                <a:ea typeface="Times New Roman"/>
                <a:cs typeface="Times New Roman"/>
                <a:sym typeface="Times New Roman"/>
              </a:rPr>
              <a:t>FTP, WWW, HTTP, SNMP</a:t>
            </a:r>
          </a:p>
          <a:p>
            <a:pPr algn="ctr">
              <a:spcBef>
                <a:spcPts val="400"/>
              </a:spcBef>
              <a:buSzPts val="2000"/>
            </a:pPr>
            <a:endParaRPr sz="3600" b="1" dirty="0">
              <a:solidFill>
                <a:srgbClr val="0070C0"/>
              </a:solidFill>
              <a:latin typeface="Times New Roman"/>
              <a:ea typeface="Times New Roman"/>
              <a:cs typeface="Times New Roman"/>
              <a:sym typeface="Times New Roman"/>
            </a:endParaRPr>
          </a:p>
          <a:p>
            <a:pPr algn="ctr">
              <a:spcBef>
                <a:spcPts val="400"/>
              </a:spcBef>
              <a:buSzPts val="2000"/>
            </a:pPr>
            <a:endParaRPr sz="2000" b="1" dirty="0">
              <a:solidFill>
                <a:srgbClr val="0070C0"/>
              </a:solidFill>
              <a:latin typeface="Times New Roman"/>
              <a:ea typeface="Times New Roman"/>
              <a:cs typeface="Times New Roman"/>
              <a:sym typeface="Times New Roman"/>
            </a:endParaRPr>
          </a:p>
          <a:p>
            <a:pPr algn="ctr">
              <a:spcBef>
                <a:spcPts val="400"/>
              </a:spcBef>
              <a:buSzPts val="2000"/>
            </a:pPr>
            <a:endParaRPr sz="2000" b="1" dirty="0">
              <a:solidFill>
                <a:srgbClr val="0070C0"/>
              </a:solidFill>
              <a:latin typeface="Times New Roman"/>
              <a:ea typeface="Times New Roman"/>
              <a:cs typeface="Times New Roman"/>
              <a:sym typeface="Times New Roman"/>
            </a:endParaRPr>
          </a:p>
          <a:p>
            <a:pPr algn="ctr">
              <a:lnSpc>
                <a:spcPct val="150000"/>
              </a:lnSpc>
              <a:spcBef>
                <a:spcPts val="400"/>
              </a:spcBef>
              <a:buSzPts val="2000"/>
            </a:pPr>
            <a:endParaRPr sz="2000" dirty="0">
              <a:latin typeface="Calibri"/>
              <a:ea typeface="Calibri"/>
              <a:cs typeface="Calibri"/>
              <a:sym typeface="Calibri"/>
            </a:endParaRPr>
          </a:p>
          <a:p>
            <a:pPr>
              <a:spcBef>
                <a:spcPts val="641"/>
              </a:spcBef>
              <a:buSzPts val="2000"/>
            </a:pPr>
            <a:endParaRPr sz="2000" dirty="0">
              <a:latin typeface="Calibri"/>
              <a:ea typeface="Calibri"/>
              <a:cs typeface="Calibri"/>
              <a:sym typeface="Calibri"/>
            </a:endParaRPr>
          </a:p>
        </p:txBody>
      </p:sp>
      <p:sp>
        <p:nvSpPr>
          <p:cNvPr id="2" name="Footer Placeholder 1"/>
          <p:cNvSpPr>
            <a:spLocks noGrp="1"/>
          </p:cNvSpPr>
          <p:nvPr>
            <p:ph type="ftr" idx="11"/>
          </p:nvPr>
        </p:nvSpPr>
        <p:spPr/>
        <p:txBody>
          <a:bodyPr/>
          <a:lstStyle/>
          <a:p>
            <a:r>
              <a:rPr lang="en-IN"/>
              <a:t>Computer Networks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10</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1" y="200747"/>
            <a:ext cx="61141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dirty="0">
                <a:solidFill>
                  <a:schemeClr val="tx1"/>
                </a:solidFill>
                <a:latin typeface="Times" panose="02020603050405020304" pitchFamily="18" charset="0"/>
              </a:rPr>
              <a:t>Format of NVT ASCII characters</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2757490"/>
            <a:ext cx="650240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77706" y="4421041"/>
            <a:ext cx="319694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6: NVT ASCII character format</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69440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11</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1" y="200747"/>
            <a:ext cx="62263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dirty="0">
                <a:solidFill>
                  <a:schemeClr val="tx1"/>
                </a:solidFill>
                <a:latin typeface="Times" panose="02020603050405020304" pitchFamily="18" charset="0"/>
              </a:rPr>
              <a:t>Format of NVT control characters</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2757490"/>
            <a:ext cx="6502400"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77706" y="4421041"/>
            <a:ext cx="319694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7: NVT control character format</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4487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12</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1" y="200747"/>
            <a:ext cx="47083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Using the data connection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7" y="2182815"/>
            <a:ext cx="8455025"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50234" y="4357780"/>
            <a:ext cx="319694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8: Data Connection in FTP</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9371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13</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   File Type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04800" y="2037470"/>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eaLnBrk="1" hangingPunct="1">
              <a:buFont typeface="Arial" panose="020B0604020202020204" pitchFamily="34" charset="0"/>
              <a:buChar char="•"/>
            </a:pPr>
            <a:r>
              <a:rPr lang="en-US" altLang="en-US" sz="1800" dirty="0">
                <a:latin typeface="Times" panose="02020603050405020304" pitchFamily="18" charset="0"/>
                <a:cs typeface="Times" panose="02020603050405020304" pitchFamily="18" charset="0"/>
              </a:rPr>
              <a:t>ASCII   or EBCDIC</a:t>
            </a:r>
          </a:p>
          <a:p>
            <a:pPr marL="342900" lvl="8" indent="14288" algn="just">
              <a:buFont typeface="+mj-lt"/>
              <a:buAutoNum type="alphaLcPeriod"/>
            </a:pPr>
            <a:r>
              <a:rPr lang="en-US" altLang="en-US" sz="1800" dirty="0" err="1">
                <a:latin typeface="Times" panose="02020603050405020304" pitchFamily="18" charset="0"/>
                <a:cs typeface="Times" panose="02020603050405020304" pitchFamily="18" charset="0"/>
              </a:rPr>
              <a:t>Nonprint</a:t>
            </a:r>
            <a:endParaRPr lang="en-US" altLang="en-US" sz="1800" dirty="0">
              <a:latin typeface="Times" panose="02020603050405020304" pitchFamily="18" charset="0"/>
              <a:cs typeface="Times" panose="02020603050405020304" pitchFamily="18" charset="0"/>
            </a:endParaRPr>
          </a:p>
          <a:p>
            <a:pPr marL="342900" lvl="8" indent="14288" algn="just">
              <a:buFont typeface="+mj-lt"/>
              <a:buAutoNum type="alphaLcPeriod"/>
            </a:pPr>
            <a:r>
              <a:rPr lang="en-US" altLang="en-US" sz="1800" dirty="0">
                <a:latin typeface="Times" panose="02020603050405020304" pitchFamily="18" charset="0"/>
                <a:cs typeface="Times" panose="02020603050405020304" pitchFamily="18" charset="0"/>
              </a:rPr>
              <a:t>TELNET </a:t>
            </a:r>
          </a:p>
          <a:p>
            <a:pPr marL="285750" indent="-285750" algn="just" eaLnBrk="1" hangingPunct="1">
              <a:buFont typeface="Arial" panose="020B0604020202020204" pitchFamily="34" charset="0"/>
              <a:buChar char="•"/>
            </a:pPr>
            <a:r>
              <a:rPr lang="en-US" altLang="en-US" sz="1800" dirty="0">
                <a:latin typeface="Times" panose="02020603050405020304" pitchFamily="18" charset="0"/>
                <a:cs typeface="Times" panose="02020603050405020304" pitchFamily="18" charset="0"/>
              </a:rPr>
              <a:t>Image</a:t>
            </a:r>
          </a:p>
        </p:txBody>
      </p:sp>
    </p:spTree>
    <p:extLst>
      <p:ext uri="{BB962C8B-B14F-4D97-AF65-F5344CB8AC3E}">
        <p14:creationId xmlns:p14="http://schemas.microsoft.com/office/powerpoint/2010/main" val="323117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14</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31245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   Data Structure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04800" y="1930642"/>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File Structure</a:t>
            </a: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Record Structure</a:t>
            </a: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Page Structure</a:t>
            </a:r>
          </a:p>
        </p:txBody>
      </p:sp>
    </p:spTree>
    <p:extLst>
      <p:ext uri="{BB962C8B-B14F-4D97-AF65-F5344CB8AC3E}">
        <p14:creationId xmlns:p14="http://schemas.microsoft.com/office/powerpoint/2010/main" val="4039776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15</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39709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   Transmission Mode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04800" y="1930642"/>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Stream mode</a:t>
            </a: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Block mode</a:t>
            </a: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Compressed mode</a:t>
            </a:r>
          </a:p>
        </p:txBody>
      </p:sp>
    </p:spTree>
    <p:extLst>
      <p:ext uri="{BB962C8B-B14F-4D97-AF65-F5344CB8AC3E}">
        <p14:creationId xmlns:p14="http://schemas.microsoft.com/office/powerpoint/2010/main" val="229988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16</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39709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Command processing</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95412" y="1111807"/>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Access </a:t>
            </a:r>
            <a:r>
              <a:rPr lang="fr-FR" altLang="en-US" sz="1800" dirty="0" err="1">
                <a:latin typeface="Times" panose="02020603050405020304" pitchFamily="18" charset="0"/>
                <a:cs typeface="Times" panose="02020603050405020304" pitchFamily="18" charset="0"/>
              </a:rPr>
              <a:t>Commands</a:t>
            </a:r>
            <a:endParaRPr lang="fr-FR" altLang="en-US" sz="1800" dirty="0">
              <a:latin typeface="Times" panose="02020603050405020304" pitchFamily="18" charset="0"/>
              <a:cs typeface="Times" panose="02020603050405020304" pitchFamily="18" charset="0"/>
            </a:endParaRP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File Management</a:t>
            </a: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Data </a:t>
            </a:r>
            <a:r>
              <a:rPr lang="fr-FR" altLang="en-US" sz="1800" dirty="0" err="1">
                <a:latin typeface="Times" panose="02020603050405020304" pitchFamily="18" charset="0"/>
                <a:cs typeface="Times" panose="02020603050405020304" pitchFamily="18" charset="0"/>
              </a:rPr>
              <a:t>Formatting</a:t>
            </a:r>
            <a:endParaRPr lang="fr-FR" altLang="en-US" sz="1800" dirty="0">
              <a:latin typeface="Times" panose="02020603050405020304" pitchFamily="18" charset="0"/>
              <a:cs typeface="Times" panose="02020603050405020304" pitchFamily="18" charset="0"/>
            </a:endParaRP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Port </a:t>
            </a:r>
            <a:r>
              <a:rPr lang="fr-FR" altLang="en-US" sz="1800" dirty="0" err="1">
                <a:latin typeface="Times" panose="02020603050405020304" pitchFamily="18" charset="0"/>
                <a:cs typeface="Times" panose="02020603050405020304" pitchFamily="18" charset="0"/>
              </a:rPr>
              <a:t>defining</a:t>
            </a:r>
            <a:endParaRPr lang="fr-FR" altLang="en-US" sz="1800" dirty="0">
              <a:latin typeface="Times" panose="02020603050405020304" pitchFamily="18" charset="0"/>
              <a:cs typeface="Times" panose="02020603050405020304" pitchFamily="18" charset="0"/>
            </a:endParaRPr>
          </a:p>
          <a:p>
            <a:pPr marL="285750" indent="-285750" algn="just" eaLnBrk="1" hangingPunct="1">
              <a:buFont typeface="Arial" panose="020B0604020202020204" pitchFamily="34" charset="0"/>
              <a:buChar char="•"/>
            </a:pPr>
            <a:r>
              <a:rPr lang="fr-FR" altLang="en-US" sz="1800" dirty="0">
                <a:latin typeface="Times" panose="02020603050405020304" pitchFamily="18" charset="0"/>
                <a:cs typeface="Times" panose="02020603050405020304" pitchFamily="18" charset="0"/>
              </a:rPr>
              <a:t>File </a:t>
            </a:r>
            <a:r>
              <a:rPr lang="fr-FR" altLang="en-US" sz="1800" dirty="0" err="1">
                <a:latin typeface="Times" panose="02020603050405020304" pitchFamily="18" charset="0"/>
                <a:cs typeface="Times" panose="02020603050405020304" pitchFamily="18" charset="0"/>
              </a:rPr>
              <a:t>transfer</a:t>
            </a:r>
            <a:endParaRPr lang="fr-FR" altLang="en-US" sz="1800" dirty="0">
              <a:latin typeface="Times" panose="02020603050405020304" pitchFamily="18" charset="0"/>
              <a:cs typeface="Times" panose="02020603050405020304" pitchFamily="18" charset="0"/>
            </a:endParaRPr>
          </a:p>
          <a:p>
            <a:pPr marL="285750" indent="-285750" algn="just" eaLnBrk="1" hangingPunct="1">
              <a:buFont typeface="Arial" panose="020B0604020202020204" pitchFamily="34" charset="0"/>
              <a:buChar char="•"/>
            </a:pPr>
            <a:r>
              <a:rPr lang="fr-FR" altLang="en-US" sz="1800" dirty="0" err="1">
                <a:latin typeface="Times" panose="02020603050405020304" pitchFamily="18" charset="0"/>
                <a:cs typeface="Times" panose="02020603050405020304" pitchFamily="18" charset="0"/>
              </a:rPr>
              <a:t>Miscellaneous</a:t>
            </a:r>
            <a:endParaRPr lang="fr-FR" altLang="en-US" sz="1800" dirty="0">
              <a:latin typeface="Times" panose="02020603050405020304" pitchFamily="18" charset="0"/>
              <a:cs typeface="Times" panose="020206030504050203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70" y="3156694"/>
            <a:ext cx="786130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17012" y="4456489"/>
            <a:ext cx="319694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9: Command processing</a:t>
            </a:r>
          </a:p>
        </p:txBody>
      </p:sp>
    </p:spTree>
    <p:extLst>
      <p:ext uri="{BB962C8B-B14F-4D97-AF65-F5344CB8AC3E}">
        <p14:creationId xmlns:p14="http://schemas.microsoft.com/office/powerpoint/2010/main" val="55893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17</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23615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File transfer</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2514600"/>
            <a:ext cx="78613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97536" y="4564814"/>
            <a:ext cx="319694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10: File Transfer Process</a:t>
            </a:r>
          </a:p>
        </p:txBody>
      </p:sp>
    </p:spTree>
    <p:extLst>
      <p:ext uri="{BB962C8B-B14F-4D97-AF65-F5344CB8AC3E}">
        <p14:creationId xmlns:p14="http://schemas.microsoft.com/office/powerpoint/2010/main" val="228894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18</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17347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Example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47" y="889345"/>
            <a:ext cx="8331376" cy="533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76287" y="6414881"/>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11: Example of data transfer and control </a:t>
            </a:r>
            <a:r>
              <a:rPr lang="en-IN" sz="1600" dirty="0" err="1">
                <a:latin typeface="Times New Roman" panose="02020603050405020304" pitchFamily="18" charset="0"/>
                <a:cs typeface="Times New Roman" panose="02020603050405020304" pitchFamily="18" charset="0"/>
              </a:rPr>
              <a:t>charaters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980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722" y="0"/>
            <a:ext cx="5285318" cy="914040"/>
          </a:xfrm>
        </p:spPr>
        <p:txBody>
          <a:bodyPr/>
          <a:lstStyle/>
          <a:p>
            <a:r>
              <a:rPr lang="en-IN" b="1" dirty="0"/>
              <a:t>WWW</a:t>
            </a:r>
          </a:p>
        </p:txBody>
      </p:sp>
      <p:sp>
        <p:nvSpPr>
          <p:cNvPr id="6" name="Subtitle 5"/>
          <p:cNvSpPr>
            <a:spLocks noGrp="1"/>
          </p:cNvSpPr>
          <p:nvPr>
            <p:ph type="subTitle" idx="1"/>
          </p:nvPr>
        </p:nvSpPr>
        <p:spPr/>
        <p:txBody>
          <a:bodyPr/>
          <a:lstStyle/>
          <a:p>
            <a:pPr marL="127000" indent="0">
              <a:buNone/>
            </a:pPr>
            <a:r>
              <a:rPr lang="en-GB" sz="3200" b="1" dirty="0">
                <a:latin typeface="Times New Roman" panose="02020603050405020304" pitchFamily="18" charset="0"/>
                <a:cs typeface="Times New Roman" panose="02020603050405020304" pitchFamily="18" charset="0"/>
              </a:rPr>
              <a:t>WORLD WIDE WEB</a:t>
            </a:r>
            <a:endParaRPr lang="en-IN" sz="3200" dirty="0"/>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35708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247971" y="302377"/>
            <a:ext cx="6019560" cy="897645"/>
          </a:xfrm>
          <a:prstGeom prst="rect">
            <a:avLst/>
          </a:prstGeom>
          <a:noFill/>
          <a:ln>
            <a:noFill/>
          </a:ln>
        </p:spPr>
        <p:txBody>
          <a:bodyPr spcFirstLastPara="1" wrap="square" lIns="91425" tIns="45700" rIns="91425" bIns="45700" anchor="ctr" anchorCtr="0">
            <a:noAutofit/>
          </a:bodyPr>
          <a:lstStyle/>
          <a:p>
            <a:pPr>
              <a:buSzPts val="3000"/>
            </a:pPr>
            <a:r>
              <a:rPr lang="en-US" sz="3200" b="1" dirty="0">
                <a:latin typeface="Times New Roman"/>
                <a:ea typeface="Times New Roman"/>
                <a:cs typeface="Times New Roman"/>
                <a:sym typeface="Times New Roman"/>
              </a:rPr>
              <a:t>Index</a:t>
            </a:r>
          </a:p>
          <a:p>
            <a:pPr>
              <a:buSzPts val="3000"/>
            </a:pPr>
            <a:endParaRPr sz="3200" dirty="0"/>
          </a:p>
        </p:txBody>
      </p:sp>
      <p:sp>
        <p:nvSpPr>
          <p:cNvPr id="104" name="Google Shape;104;p2"/>
          <p:cNvSpPr txBox="1"/>
          <p:nvPr/>
        </p:nvSpPr>
        <p:spPr>
          <a:xfrm>
            <a:off x="86264" y="933591"/>
            <a:ext cx="8497700" cy="4945966"/>
          </a:xfrm>
          <a:prstGeom prst="rect">
            <a:avLst/>
          </a:prstGeom>
          <a:noFill/>
          <a:ln>
            <a:noFill/>
          </a:ln>
        </p:spPr>
        <p:txBody>
          <a:bodyPr spcFirstLastPara="1" wrap="square" lIns="91425" tIns="45700" rIns="91425" bIns="45700" anchor="t" anchorCtr="0">
            <a:noAutofit/>
          </a:bodyPr>
          <a:lstStyle/>
          <a:p>
            <a:pPr marL="342900" indent="-222250">
              <a:lnSpc>
                <a:spcPct val="150000"/>
              </a:lnSpc>
              <a:buClr>
                <a:schemeClr val="dk1"/>
              </a:buClr>
              <a:buSzPts val="1900"/>
            </a:pPr>
            <a:endParaRPr sz="1900" dirty="0">
              <a:latin typeface="Calibri"/>
              <a:ea typeface="Calibri"/>
              <a:cs typeface="Calibri"/>
              <a:sym typeface="Calibri"/>
            </a:endParaRPr>
          </a:p>
          <a:p>
            <a:pPr>
              <a:lnSpc>
                <a:spcPct val="150000"/>
              </a:lnSpc>
              <a:spcBef>
                <a:spcPts val="400"/>
              </a:spcBef>
              <a:buSzPts val="1900"/>
            </a:pPr>
            <a:endParaRPr sz="1900" dirty="0">
              <a:latin typeface="Calibri"/>
              <a:ea typeface="Calibri"/>
              <a:cs typeface="Calibri"/>
              <a:sym typeface="Calibri"/>
            </a:endParaRPr>
          </a:p>
          <a:p>
            <a:pPr>
              <a:lnSpc>
                <a:spcPct val="150000"/>
              </a:lnSpc>
              <a:spcBef>
                <a:spcPts val="400"/>
              </a:spcBef>
              <a:buSzPts val="1900"/>
            </a:pPr>
            <a:endParaRPr sz="1900" dirty="0">
              <a:latin typeface="Calibri"/>
              <a:ea typeface="Calibri"/>
              <a:cs typeface="Calibri"/>
              <a:sym typeface="Calibri"/>
            </a:endParaRPr>
          </a:p>
          <a:p>
            <a:pPr>
              <a:lnSpc>
                <a:spcPct val="150000"/>
              </a:lnSpc>
              <a:spcBef>
                <a:spcPts val="400"/>
              </a:spcBef>
              <a:buSzPts val="1900"/>
            </a:pPr>
            <a:endParaRPr sz="1900" dirty="0">
              <a:latin typeface="Calibri"/>
              <a:ea typeface="Calibri"/>
              <a:cs typeface="Calibri"/>
              <a:sym typeface="Calibri"/>
            </a:endParaRPr>
          </a:p>
          <a:p>
            <a:pPr>
              <a:lnSpc>
                <a:spcPct val="150000"/>
              </a:lnSpc>
              <a:spcBef>
                <a:spcPts val="400"/>
              </a:spcBef>
              <a:buSzPts val="1900"/>
            </a:pPr>
            <a:endParaRPr sz="1900" dirty="0">
              <a:latin typeface="Calibri"/>
              <a:ea typeface="Calibri"/>
              <a:cs typeface="Calibri"/>
              <a:sym typeface="Calibri"/>
            </a:endParaRPr>
          </a:p>
          <a:p>
            <a:pPr>
              <a:lnSpc>
                <a:spcPct val="150000"/>
              </a:lnSpc>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a:p>
            <a:pPr>
              <a:spcBef>
                <a:spcPts val="400"/>
              </a:spcBef>
              <a:buSzPts val="1900"/>
            </a:pPr>
            <a:endParaRPr sz="1900" dirty="0">
              <a:latin typeface="Calibri"/>
              <a:ea typeface="Calibri"/>
              <a:cs typeface="Calibri"/>
              <a:sym typeface="Calibri"/>
            </a:endParaRPr>
          </a:p>
        </p:txBody>
      </p:sp>
      <p:sp>
        <p:nvSpPr>
          <p:cNvPr id="105" name="Google Shape;105;p2"/>
          <p:cNvSpPr txBox="1">
            <a:spLocks noGrp="1"/>
          </p:cNvSpPr>
          <p:nvPr>
            <p:ph type="body" idx="1"/>
          </p:nvPr>
        </p:nvSpPr>
        <p:spPr>
          <a:xfrm>
            <a:off x="646773" y="1547004"/>
            <a:ext cx="8039669" cy="5135592"/>
          </a:xfrm>
          <a:prstGeom prst="rect">
            <a:avLst/>
          </a:prstGeom>
          <a:noFill/>
          <a:ln>
            <a:noFill/>
          </a:ln>
        </p:spPr>
        <p:txBody>
          <a:bodyPr spcFirstLastPara="1" wrap="square" lIns="0" tIns="0" rIns="0" bIns="0" anchor="t" anchorCtr="0">
            <a:noAutofit/>
          </a:bodyPr>
          <a:lstStyle/>
          <a:p>
            <a:pPr marL="342900">
              <a:lnSpc>
                <a:spcPct val="100000"/>
              </a:lnSpc>
              <a:spcBef>
                <a:spcPts val="0"/>
              </a:spcBef>
              <a:buSzPts val="2800"/>
              <a:buFont typeface="+mj-lt"/>
              <a:buAutoNum type="romanUcPeriod"/>
            </a:pPr>
            <a:r>
              <a:rPr lang="en-IN" sz="2800" dirty="0">
                <a:latin typeface="Times New Roman" panose="02020603050405020304" pitchFamily="18" charset="0"/>
                <a:cs typeface="Times New Roman" panose="02020603050405020304" pitchFamily="18" charset="0"/>
              </a:rPr>
              <a:t>FTP</a:t>
            </a:r>
          </a:p>
          <a:p>
            <a:pPr marL="1028700" lvl="1" indent="-571500">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Connections</a:t>
            </a:r>
          </a:p>
          <a:p>
            <a:pPr marL="800100" lvl="1">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  Communication</a:t>
            </a:r>
          </a:p>
          <a:p>
            <a:pPr marL="800100" lvl="1">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  Command Processing</a:t>
            </a:r>
          </a:p>
          <a:p>
            <a:pPr marL="800100" lvl="1">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  File Transfer</a:t>
            </a:r>
          </a:p>
          <a:p>
            <a:pPr marL="342900">
              <a:lnSpc>
                <a:spcPct val="100000"/>
              </a:lnSpc>
              <a:spcBef>
                <a:spcPts val="0"/>
              </a:spcBef>
              <a:buSzPts val="2800"/>
              <a:buFont typeface="+mj-lt"/>
              <a:buAutoNum type="romanUcPeriod"/>
            </a:pPr>
            <a:r>
              <a:rPr lang="en-IN" sz="3000" dirty="0">
                <a:latin typeface="Times New Roman" panose="02020603050405020304" pitchFamily="18" charset="0"/>
                <a:cs typeface="Times New Roman" panose="02020603050405020304" pitchFamily="18" charset="0"/>
              </a:rPr>
              <a:t> WWW</a:t>
            </a:r>
          </a:p>
          <a:p>
            <a:pPr marL="857250" lvl="1" indent="-400050">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Architecture</a:t>
            </a:r>
          </a:p>
          <a:p>
            <a:pPr marL="857250" lvl="1" indent="-400050">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Web Documents</a:t>
            </a:r>
          </a:p>
          <a:p>
            <a:pPr marL="342900">
              <a:lnSpc>
                <a:spcPct val="100000"/>
              </a:lnSpc>
              <a:spcBef>
                <a:spcPts val="0"/>
              </a:spcBef>
              <a:buSzPts val="2800"/>
              <a:buFont typeface="+mj-lt"/>
              <a:buAutoNum type="romanUcPeriod"/>
            </a:pPr>
            <a:r>
              <a:rPr lang="en-IN" sz="3000" dirty="0">
                <a:latin typeface="Times New Roman" panose="02020603050405020304" pitchFamily="18" charset="0"/>
                <a:cs typeface="Times New Roman" panose="02020603050405020304" pitchFamily="18" charset="0"/>
              </a:rPr>
              <a:t> HTTP</a:t>
            </a:r>
          </a:p>
          <a:p>
            <a:pPr marL="857250" lvl="1" indent="-400050">
              <a:lnSpc>
                <a:spcPct val="100000"/>
              </a:lnSpc>
              <a:spcBef>
                <a:spcPts val="0"/>
              </a:spcBef>
              <a:buSzPct val="100000"/>
              <a:buFont typeface="+mj-lt"/>
              <a:buAutoNum type="romanUcPeriod"/>
            </a:pPr>
            <a:r>
              <a:rPr lang="fr-FR" sz="1600" dirty="0">
                <a:latin typeface="Times New Roman" panose="02020603050405020304" pitchFamily="18" charset="0"/>
                <a:cs typeface="Times New Roman" panose="02020603050405020304" pitchFamily="18" charset="0"/>
              </a:rPr>
              <a:t>HTTP Transactions</a:t>
            </a:r>
            <a:endParaRPr lang="en-IN" dirty="0"/>
          </a:p>
          <a:p>
            <a:pPr marL="342900">
              <a:lnSpc>
                <a:spcPct val="100000"/>
              </a:lnSpc>
              <a:spcBef>
                <a:spcPts val="0"/>
              </a:spcBef>
              <a:buSzPts val="2800"/>
              <a:buFont typeface="+mj-lt"/>
              <a:buAutoNum type="romanUcPeriod"/>
            </a:pPr>
            <a:r>
              <a:rPr lang="en-IN" sz="3000" dirty="0">
                <a:latin typeface="Times New Roman" panose="02020603050405020304" pitchFamily="18" charset="0"/>
                <a:cs typeface="Times New Roman" panose="02020603050405020304" pitchFamily="18" charset="0"/>
              </a:rPr>
              <a:t> SNMP</a:t>
            </a:r>
          </a:p>
          <a:p>
            <a:pPr marL="857250" lvl="1" indent="-400050">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Network Management System</a:t>
            </a:r>
          </a:p>
          <a:p>
            <a:pPr marL="857250" lvl="1" indent="-400050">
              <a:lnSpc>
                <a:spcPct val="100000"/>
              </a:lnSpc>
              <a:spcBef>
                <a:spcPts val="0"/>
              </a:spcBef>
              <a:buSzPct val="100000"/>
              <a:buFont typeface="+mj-lt"/>
              <a:buAutoNum type="romanUcPeriod"/>
            </a:pPr>
            <a:r>
              <a:rPr lang="en-IN" sz="1600" dirty="0">
                <a:latin typeface="Times New Roman" panose="02020603050405020304" pitchFamily="18" charset="0"/>
                <a:cs typeface="Times New Roman" panose="02020603050405020304" pitchFamily="18" charset="0"/>
              </a:rPr>
              <a:t>SNMP Components</a:t>
            </a:r>
            <a:endParaRPr sz="1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06395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20</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384235" y="-91333"/>
            <a:ext cx="587854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solidFill>
                  <a:schemeClr val="tx1"/>
                </a:solidFill>
                <a:latin typeface="Times" panose="02020603050405020304" pitchFamily="18" charset="0"/>
              </a:rPr>
              <a:t>Introduction and Architecture of WWW</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281796" y="1314813"/>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GB" altLang="en-US" sz="1800" dirty="0">
                <a:latin typeface="Times" panose="02020603050405020304" pitchFamily="18" charset="0"/>
                <a:cs typeface="Times" panose="02020603050405020304" pitchFamily="18" charset="0"/>
              </a:rPr>
              <a:t>The WWW today is a distributed </a:t>
            </a:r>
            <a:r>
              <a:rPr lang="en-GB" altLang="en-US" sz="1800" dirty="0" err="1">
                <a:latin typeface="Times" panose="02020603050405020304" pitchFamily="18" charset="0"/>
                <a:cs typeface="Times" panose="02020603050405020304" pitchFamily="18" charset="0"/>
              </a:rPr>
              <a:t>distributed</a:t>
            </a:r>
            <a:r>
              <a:rPr lang="en-GB" altLang="en-US" sz="1800" dirty="0">
                <a:latin typeface="Times" panose="02020603050405020304" pitchFamily="18" charset="0"/>
                <a:cs typeface="Times" panose="02020603050405020304" pitchFamily="18" charset="0"/>
              </a:rPr>
              <a:t> client/server client/server service, service, in which a client using a browser </a:t>
            </a:r>
            <a:r>
              <a:rPr lang="en-GB" altLang="en-US" sz="1800" dirty="0" err="1">
                <a:latin typeface="Times" panose="02020603050405020304" pitchFamily="18" charset="0"/>
                <a:cs typeface="Times" panose="02020603050405020304" pitchFamily="18" charset="0"/>
              </a:rPr>
              <a:t>browser</a:t>
            </a:r>
            <a:r>
              <a:rPr lang="en-GB" altLang="en-US" sz="1800" dirty="0">
                <a:latin typeface="Times" panose="02020603050405020304" pitchFamily="18" charset="0"/>
                <a:cs typeface="Times" panose="02020603050405020304" pitchFamily="18" charset="0"/>
              </a:rPr>
              <a:t> can access a service </a:t>
            </a:r>
            <a:r>
              <a:rPr lang="en-GB" altLang="en-US" sz="1800" dirty="0" err="1">
                <a:latin typeface="Times" panose="02020603050405020304" pitchFamily="18" charset="0"/>
                <a:cs typeface="Times" panose="02020603050405020304" pitchFamily="18" charset="0"/>
              </a:rPr>
              <a:t>service</a:t>
            </a:r>
            <a:r>
              <a:rPr lang="en-GB" altLang="en-US" sz="1800" dirty="0">
                <a:latin typeface="Times" panose="02020603050405020304" pitchFamily="18" charset="0"/>
                <a:cs typeface="Times" panose="02020603050405020304" pitchFamily="18" charset="0"/>
              </a:rPr>
              <a:t> using a server. However, However, the service </a:t>
            </a:r>
            <a:r>
              <a:rPr lang="en-GB" altLang="en-US" sz="1800" dirty="0" err="1">
                <a:latin typeface="Times" panose="02020603050405020304" pitchFamily="18" charset="0"/>
                <a:cs typeface="Times" panose="02020603050405020304" pitchFamily="18" charset="0"/>
              </a:rPr>
              <a:t>service</a:t>
            </a:r>
            <a:r>
              <a:rPr lang="en-GB" altLang="en-US" sz="1800" dirty="0">
                <a:latin typeface="Times" panose="02020603050405020304" pitchFamily="18" charset="0"/>
                <a:cs typeface="Times" panose="02020603050405020304" pitchFamily="18" charset="0"/>
              </a:rPr>
              <a:t> provided </a:t>
            </a:r>
            <a:r>
              <a:rPr lang="en-GB" altLang="en-US" sz="1800" dirty="0" err="1">
                <a:latin typeface="Times" panose="02020603050405020304" pitchFamily="18" charset="0"/>
                <a:cs typeface="Times" panose="02020603050405020304" pitchFamily="18" charset="0"/>
              </a:rPr>
              <a:t>provided</a:t>
            </a:r>
            <a:r>
              <a:rPr lang="en-GB" altLang="en-US" sz="1800" dirty="0">
                <a:latin typeface="Times" panose="02020603050405020304" pitchFamily="18" charset="0"/>
                <a:cs typeface="Times" panose="02020603050405020304" pitchFamily="18" charset="0"/>
              </a:rPr>
              <a:t> is distributed distributed over many locations </a:t>
            </a:r>
            <a:r>
              <a:rPr lang="en-GB" altLang="en-US" sz="1800" dirty="0" err="1">
                <a:latin typeface="Times" panose="02020603050405020304" pitchFamily="18" charset="0"/>
                <a:cs typeface="Times" panose="02020603050405020304" pitchFamily="18" charset="0"/>
              </a:rPr>
              <a:t>locations</a:t>
            </a:r>
            <a:r>
              <a:rPr lang="en-GB" altLang="en-US" sz="1800" dirty="0">
                <a:latin typeface="Times" panose="02020603050405020304" pitchFamily="18" charset="0"/>
                <a:cs typeface="Times" panose="02020603050405020304" pitchFamily="18" charset="0"/>
              </a:rPr>
              <a:t> called sites.</a:t>
            </a:r>
            <a:endParaRPr lang="fr-FR" altLang="en-US" sz="1800" dirty="0">
              <a:latin typeface="Times" panose="02020603050405020304" pitchFamily="18" charset="0"/>
              <a:cs typeface="Times" panose="02020603050405020304" pitchFamily="18" charset="0"/>
            </a:endParaRPr>
          </a:p>
        </p:txBody>
      </p:sp>
      <p:pic>
        <p:nvPicPr>
          <p:cNvPr id="6" name="object 3"/>
          <p:cNvPicPr/>
          <p:nvPr/>
        </p:nvPicPr>
        <p:blipFill>
          <a:blip r:embed="rId3" cstate="print"/>
          <a:stretch>
            <a:fillRect/>
          </a:stretch>
        </p:blipFill>
        <p:spPr>
          <a:xfrm>
            <a:off x="1512498" y="2771955"/>
            <a:ext cx="5756068" cy="3441986"/>
          </a:xfrm>
          <a:prstGeom prst="rect">
            <a:avLst/>
          </a:prstGeom>
        </p:spPr>
      </p:pic>
      <p:sp>
        <p:nvSpPr>
          <p:cNvPr id="7" name="TextBox 6"/>
          <p:cNvSpPr txBox="1"/>
          <p:nvPr/>
        </p:nvSpPr>
        <p:spPr>
          <a:xfrm>
            <a:off x="2276287" y="6414881"/>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12: Communication Model of WWW</a:t>
            </a:r>
          </a:p>
        </p:txBody>
      </p:sp>
    </p:spTree>
    <p:extLst>
      <p:ext uri="{BB962C8B-B14F-4D97-AF65-F5344CB8AC3E}">
        <p14:creationId xmlns:p14="http://schemas.microsoft.com/office/powerpoint/2010/main" val="258616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21</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34467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Browser in WWW</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object 3"/>
          <p:cNvPicPr/>
          <p:nvPr/>
        </p:nvPicPr>
        <p:blipFill>
          <a:blip r:embed="rId3" cstate="print"/>
          <a:stretch>
            <a:fillRect/>
          </a:stretch>
        </p:blipFill>
        <p:spPr>
          <a:xfrm>
            <a:off x="123237" y="2179653"/>
            <a:ext cx="8884919" cy="3169158"/>
          </a:xfrm>
          <a:prstGeom prst="rect">
            <a:avLst/>
          </a:prstGeom>
        </p:spPr>
      </p:pic>
      <p:sp>
        <p:nvSpPr>
          <p:cNvPr id="6" name="TextBox 5"/>
          <p:cNvSpPr txBox="1"/>
          <p:nvPr/>
        </p:nvSpPr>
        <p:spPr>
          <a:xfrm>
            <a:off x="2811125" y="5811032"/>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13: Browser actions in WWW</a:t>
            </a:r>
          </a:p>
        </p:txBody>
      </p:sp>
    </p:spTree>
    <p:extLst>
      <p:ext uri="{BB962C8B-B14F-4D97-AF65-F5344CB8AC3E}">
        <p14:creationId xmlns:p14="http://schemas.microsoft.com/office/powerpoint/2010/main" val="212371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22</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13596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   URL</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object 3"/>
          <p:cNvPicPr/>
          <p:nvPr/>
        </p:nvPicPr>
        <p:blipFill>
          <a:blip r:embed="rId3" cstate="print"/>
          <a:stretch>
            <a:fillRect/>
          </a:stretch>
        </p:blipFill>
        <p:spPr>
          <a:xfrm>
            <a:off x="1064250" y="3207312"/>
            <a:ext cx="7549895" cy="736091"/>
          </a:xfrm>
          <a:prstGeom prst="rect">
            <a:avLst/>
          </a:prstGeom>
        </p:spPr>
      </p:pic>
      <p:sp>
        <p:nvSpPr>
          <p:cNvPr id="6" name="TextBox 5"/>
          <p:cNvSpPr txBox="1"/>
          <p:nvPr/>
        </p:nvSpPr>
        <p:spPr>
          <a:xfrm>
            <a:off x="3161933" y="4252527"/>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14: Structure of URL</a:t>
            </a:r>
          </a:p>
        </p:txBody>
      </p:sp>
    </p:spTree>
    <p:extLst>
      <p:ext uri="{BB962C8B-B14F-4D97-AF65-F5344CB8AC3E}">
        <p14:creationId xmlns:p14="http://schemas.microsoft.com/office/powerpoint/2010/main" val="312886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359214"/>
            <a:ext cx="4691151" cy="454129"/>
          </a:xfrm>
          <a:prstGeom prst="rect">
            <a:avLst/>
          </a:prstGeom>
        </p:spPr>
        <p:txBody>
          <a:bodyPr spcFirstLastPara="1" vert="horz" wrap="square" lIns="0" tIns="10317" rIns="0" bIns="0" rtlCol="0" anchor="ctr" anchorCtr="0">
            <a:spAutoFit/>
          </a:bodyPr>
          <a:lstStyle/>
          <a:p>
            <a:pPr marL="268779">
              <a:lnSpc>
                <a:spcPct val="100000"/>
              </a:lnSpc>
              <a:spcBef>
                <a:spcPts val="81"/>
              </a:spcBef>
              <a:tabLst>
                <a:tab pos="1158737" algn="l"/>
              </a:tabLst>
            </a:pPr>
            <a:r>
              <a:rPr b="1" spc="-4" dirty="0"/>
              <a:t>WEB</a:t>
            </a:r>
            <a:r>
              <a:rPr b="1" spc="-17" dirty="0"/>
              <a:t> </a:t>
            </a:r>
            <a:r>
              <a:rPr b="1" spc="-4" dirty="0"/>
              <a:t>DOCUMENTS</a:t>
            </a:r>
          </a:p>
        </p:txBody>
      </p:sp>
      <p:sp>
        <p:nvSpPr>
          <p:cNvPr id="10" name="object 10"/>
          <p:cNvSpPr txBox="1"/>
          <p:nvPr/>
        </p:nvSpPr>
        <p:spPr>
          <a:xfrm>
            <a:off x="860215" y="1815551"/>
            <a:ext cx="6902525" cy="1157562"/>
          </a:xfrm>
          <a:prstGeom prst="rect">
            <a:avLst/>
          </a:prstGeom>
        </p:spPr>
        <p:txBody>
          <a:bodyPr vert="horz" wrap="square" lIns="0" tIns="10860" rIns="0" bIns="0" rtlCol="0">
            <a:spAutoFit/>
          </a:bodyPr>
          <a:lstStyle/>
          <a:p>
            <a:pPr marL="10860" marR="4344" algn="just">
              <a:spcBef>
                <a:spcPts val="86"/>
              </a:spcBef>
            </a:pPr>
            <a:r>
              <a:rPr sz="1600" spc="-4" dirty="0">
                <a:solidFill>
                  <a:schemeClr val="tx1"/>
                </a:solidFill>
                <a:latin typeface="Times New Roman" panose="02020603050405020304" pitchFamily="18" charset="0"/>
                <a:cs typeface="Times New Roman" panose="02020603050405020304" pitchFamily="18" charset="0"/>
              </a:rPr>
              <a:t>The documents </a:t>
            </a:r>
            <a:r>
              <a:rPr sz="1600" dirty="0">
                <a:solidFill>
                  <a:schemeClr val="tx1"/>
                </a:solidFill>
                <a:latin typeface="Times New Roman" panose="02020603050405020304" pitchFamily="18" charset="0"/>
                <a:cs typeface="Times New Roman" panose="02020603050405020304" pitchFamily="18" charset="0"/>
              </a:rPr>
              <a:t>in </a:t>
            </a:r>
            <a:r>
              <a:rPr sz="1600" spc="-4" dirty="0">
                <a:solidFill>
                  <a:schemeClr val="tx1"/>
                </a:solidFill>
                <a:latin typeface="Times New Roman" panose="02020603050405020304" pitchFamily="18" charset="0"/>
                <a:cs typeface="Times New Roman" panose="02020603050405020304" pitchFamily="18" charset="0"/>
              </a:rPr>
              <a:t>the WWW </a:t>
            </a:r>
            <a:r>
              <a:rPr sz="1600" dirty="0">
                <a:solidFill>
                  <a:schemeClr val="tx1"/>
                </a:solidFill>
                <a:latin typeface="Times New Roman" panose="02020603050405020304" pitchFamily="18" charset="0"/>
                <a:cs typeface="Times New Roman" panose="02020603050405020304" pitchFamily="18" charset="0"/>
              </a:rPr>
              <a:t>can be </a:t>
            </a:r>
            <a:r>
              <a:rPr sz="1600" spc="-4" dirty="0">
                <a:solidFill>
                  <a:schemeClr val="tx1"/>
                </a:solidFill>
                <a:latin typeface="Times New Roman" panose="02020603050405020304" pitchFamily="18" charset="0"/>
                <a:cs typeface="Times New Roman" panose="02020603050405020304" pitchFamily="18" charset="0"/>
              </a:rPr>
              <a:t>grouped into three </a:t>
            </a:r>
            <a:r>
              <a:rPr sz="1600" spc="-586"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broad</a:t>
            </a:r>
            <a:r>
              <a:rPr sz="1600"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categories:</a:t>
            </a:r>
            <a:r>
              <a:rPr sz="1600" dirty="0">
                <a:solidFill>
                  <a:schemeClr val="tx1"/>
                </a:solidFill>
                <a:latin typeface="Times New Roman" panose="02020603050405020304" pitchFamily="18" charset="0"/>
                <a:cs typeface="Times New Roman" panose="02020603050405020304" pitchFamily="18" charset="0"/>
              </a:rPr>
              <a:t> </a:t>
            </a:r>
            <a:r>
              <a:rPr sz="1600" spc="-81" dirty="0">
                <a:solidFill>
                  <a:schemeClr val="tx1"/>
                </a:solidFill>
                <a:latin typeface="Times New Roman" panose="02020603050405020304" pitchFamily="18" charset="0"/>
                <a:cs typeface="Times New Roman" panose="02020603050405020304" pitchFamily="18" charset="0"/>
              </a:rPr>
              <a:t>static,,</a:t>
            </a:r>
            <a:r>
              <a:rPr sz="1600" spc="-77" dirty="0">
                <a:solidFill>
                  <a:schemeClr val="tx1"/>
                </a:solidFill>
                <a:latin typeface="Times New Roman" panose="02020603050405020304" pitchFamily="18" charset="0"/>
                <a:cs typeface="Times New Roman" panose="02020603050405020304" pitchFamily="18" charset="0"/>
              </a:rPr>
              <a:t> </a:t>
            </a:r>
            <a:r>
              <a:rPr sz="1600" spc="-73" dirty="0">
                <a:solidFill>
                  <a:schemeClr val="tx1"/>
                </a:solidFill>
                <a:latin typeface="Times New Roman" panose="02020603050405020304" pitchFamily="18" charset="0"/>
                <a:cs typeface="Times New Roman" panose="02020603050405020304" pitchFamily="18" charset="0"/>
              </a:rPr>
              <a:t>dynamic,,</a:t>
            </a:r>
            <a:r>
              <a:rPr sz="1600" spc="-68"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and</a:t>
            </a:r>
            <a:r>
              <a:rPr sz="1600" dirty="0">
                <a:solidFill>
                  <a:schemeClr val="tx1"/>
                </a:solidFill>
                <a:latin typeface="Times New Roman" panose="02020603050405020304" pitchFamily="18" charset="0"/>
                <a:cs typeface="Times New Roman" panose="02020603050405020304" pitchFamily="18" charset="0"/>
              </a:rPr>
              <a:t> </a:t>
            </a:r>
            <a:r>
              <a:rPr sz="1600" spc="-81" dirty="0">
                <a:solidFill>
                  <a:schemeClr val="tx1"/>
                </a:solidFill>
                <a:latin typeface="Times New Roman" panose="02020603050405020304" pitchFamily="18" charset="0"/>
                <a:cs typeface="Times New Roman" panose="02020603050405020304" pitchFamily="18" charset="0"/>
              </a:rPr>
              <a:t>active.</a:t>
            </a:r>
            <a:r>
              <a:rPr sz="1600" spc="-77"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The </a:t>
            </a:r>
            <a:r>
              <a:rPr sz="1600" spc="4"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category is based on </a:t>
            </a:r>
            <a:r>
              <a:rPr sz="1600" dirty="0">
                <a:solidFill>
                  <a:schemeClr val="tx1"/>
                </a:solidFill>
                <a:latin typeface="Times New Roman" panose="02020603050405020304" pitchFamily="18" charset="0"/>
                <a:cs typeface="Times New Roman" panose="02020603050405020304" pitchFamily="18" charset="0"/>
              </a:rPr>
              <a:t>the </a:t>
            </a:r>
            <a:r>
              <a:rPr sz="1600" spc="-4" dirty="0">
                <a:solidFill>
                  <a:schemeClr val="tx1"/>
                </a:solidFill>
                <a:latin typeface="Times New Roman" panose="02020603050405020304" pitchFamily="18" charset="0"/>
                <a:cs typeface="Times New Roman" panose="02020603050405020304" pitchFamily="18" charset="0"/>
              </a:rPr>
              <a:t>time at which </a:t>
            </a:r>
            <a:r>
              <a:rPr sz="1600" dirty="0">
                <a:solidFill>
                  <a:schemeClr val="tx1"/>
                </a:solidFill>
                <a:latin typeface="Times New Roman" panose="02020603050405020304" pitchFamily="18" charset="0"/>
                <a:cs typeface="Times New Roman" panose="02020603050405020304" pitchFamily="18" charset="0"/>
              </a:rPr>
              <a:t>the </a:t>
            </a:r>
            <a:r>
              <a:rPr sz="1600" spc="-4" dirty="0">
                <a:solidFill>
                  <a:schemeClr val="tx1"/>
                </a:solidFill>
                <a:latin typeface="Times New Roman" panose="02020603050405020304" pitchFamily="18" charset="0"/>
                <a:cs typeface="Times New Roman" panose="02020603050405020304" pitchFamily="18" charset="0"/>
              </a:rPr>
              <a:t>contents of </a:t>
            </a:r>
            <a:r>
              <a:rPr sz="1600" dirty="0">
                <a:solidFill>
                  <a:schemeClr val="tx1"/>
                </a:solidFill>
                <a:latin typeface="Times New Roman" panose="02020603050405020304" pitchFamily="18" charset="0"/>
                <a:cs typeface="Times New Roman" panose="02020603050405020304" pitchFamily="18" charset="0"/>
              </a:rPr>
              <a:t> the</a:t>
            </a:r>
            <a:r>
              <a:rPr sz="1600" spc="-17"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document</a:t>
            </a:r>
            <a:r>
              <a:rPr sz="1600" spc="-21"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are</a:t>
            </a:r>
            <a:r>
              <a:rPr sz="1600" spc="-13" dirty="0">
                <a:solidFill>
                  <a:schemeClr val="tx1"/>
                </a:solidFill>
                <a:latin typeface="Times New Roman" panose="02020603050405020304" pitchFamily="18" charset="0"/>
                <a:cs typeface="Times New Roman" panose="02020603050405020304" pitchFamily="18" charset="0"/>
              </a:rPr>
              <a:t> </a:t>
            </a:r>
            <a:r>
              <a:rPr sz="1600" spc="-4" dirty="0">
                <a:solidFill>
                  <a:schemeClr val="tx1"/>
                </a:solidFill>
                <a:latin typeface="Times New Roman" panose="02020603050405020304" pitchFamily="18" charset="0"/>
                <a:cs typeface="Times New Roman" panose="02020603050405020304" pitchFamily="18" charset="0"/>
              </a:rPr>
              <a:t>determined.</a:t>
            </a:r>
            <a:endParaRPr sz="16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sz="2651" dirty="0">
              <a:latin typeface="Times New Roman"/>
              <a:cs typeface="Times New Roman"/>
            </a:endParaRP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49964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359214"/>
            <a:ext cx="4691151" cy="454129"/>
          </a:xfrm>
          <a:prstGeom prst="rect">
            <a:avLst/>
          </a:prstGeom>
        </p:spPr>
        <p:txBody>
          <a:bodyPr spcFirstLastPara="1" vert="horz" wrap="square" lIns="0" tIns="10317" rIns="0" bIns="0" rtlCol="0" anchor="ctr" anchorCtr="0">
            <a:spAutoFit/>
          </a:bodyPr>
          <a:lstStyle/>
          <a:p>
            <a:pPr marL="268779">
              <a:lnSpc>
                <a:spcPct val="100000"/>
              </a:lnSpc>
              <a:spcBef>
                <a:spcPts val="81"/>
              </a:spcBef>
              <a:tabLst>
                <a:tab pos="1158737" algn="l"/>
              </a:tabLst>
            </a:pPr>
            <a:r>
              <a:rPr lang="en-IN" b="1" spc="-4" dirty="0"/>
              <a:t>STATIC DOCUMENT</a:t>
            </a:r>
          </a:p>
        </p:txBody>
      </p:sp>
      <p:pic>
        <p:nvPicPr>
          <p:cNvPr id="4" name="object 3"/>
          <p:cNvPicPr/>
          <p:nvPr/>
        </p:nvPicPr>
        <p:blipFill>
          <a:blip r:embed="rId2" cstate="print"/>
          <a:stretch>
            <a:fillRect/>
          </a:stretch>
        </p:blipFill>
        <p:spPr>
          <a:xfrm>
            <a:off x="1516566" y="1338147"/>
            <a:ext cx="5837663" cy="4945566"/>
          </a:xfrm>
          <a:prstGeom prst="rect">
            <a:avLst/>
          </a:prstGeom>
        </p:spPr>
      </p:pic>
      <p:sp>
        <p:nvSpPr>
          <p:cNvPr id="6" name="TextBox 5"/>
          <p:cNvSpPr txBox="1"/>
          <p:nvPr/>
        </p:nvSpPr>
        <p:spPr>
          <a:xfrm>
            <a:off x="2499347" y="6283713"/>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15: Static Document in WWW</a:t>
            </a:r>
          </a:p>
        </p:txBody>
      </p:sp>
      <p:sp>
        <p:nvSpPr>
          <p:cNvPr id="2" name="Rectangle 1"/>
          <p:cNvSpPr/>
          <p:nvPr/>
        </p:nvSpPr>
        <p:spPr>
          <a:xfrm>
            <a:off x="3128513" y="5865962"/>
            <a:ext cx="2817962" cy="41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64767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93" y="0"/>
            <a:ext cx="6384073" cy="914040"/>
          </a:xfrm>
        </p:spPr>
        <p:txBody>
          <a:bodyPr/>
          <a:lstStyle/>
          <a:p>
            <a:r>
              <a:rPr lang="en-IN" sz="3200" b="1" dirty="0"/>
              <a:t>DYNAMIC DOCUMENT USING CGI</a:t>
            </a:r>
          </a:p>
        </p:txBody>
      </p:sp>
      <p:pic>
        <p:nvPicPr>
          <p:cNvPr id="5" name="object 3"/>
          <p:cNvPicPr/>
          <p:nvPr/>
        </p:nvPicPr>
        <p:blipFill>
          <a:blip r:embed="rId2" cstate="print"/>
          <a:stretch>
            <a:fillRect/>
          </a:stretch>
        </p:blipFill>
        <p:spPr>
          <a:xfrm>
            <a:off x="1144223" y="1225500"/>
            <a:ext cx="6750840" cy="4745978"/>
          </a:xfrm>
          <a:prstGeom prst="rect">
            <a:avLst/>
          </a:prstGeom>
        </p:spPr>
      </p:pic>
      <p:sp>
        <p:nvSpPr>
          <p:cNvPr id="6" name="TextBox 5"/>
          <p:cNvSpPr txBox="1"/>
          <p:nvPr/>
        </p:nvSpPr>
        <p:spPr>
          <a:xfrm>
            <a:off x="2896162" y="6113661"/>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16: Dynamic Document in WWW</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018713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722" y="0"/>
            <a:ext cx="5285318" cy="914040"/>
          </a:xfrm>
        </p:spPr>
        <p:txBody>
          <a:bodyPr/>
          <a:lstStyle/>
          <a:p>
            <a:r>
              <a:rPr lang="en-IN" b="1" dirty="0"/>
              <a:t>HTTP</a:t>
            </a:r>
          </a:p>
        </p:txBody>
      </p:sp>
      <p:sp>
        <p:nvSpPr>
          <p:cNvPr id="6" name="Subtitle 5"/>
          <p:cNvSpPr>
            <a:spLocks noGrp="1"/>
          </p:cNvSpPr>
          <p:nvPr>
            <p:ph type="subTitle" idx="1"/>
          </p:nvPr>
        </p:nvSpPr>
        <p:spPr/>
        <p:txBody>
          <a:bodyPr/>
          <a:lstStyle/>
          <a:p>
            <a:pPr marL="127000" indent="0">
              <a:buNone/>
            </a:pPr>
            <a:r>
              <a:rPr lang="en-GB" sz="3200" b="1" dirty="0">
                <a:latin typeface="Times New Roman" panose="02020603050405020304" pitchFamily="18" charset="0"/>
                <a:cs typeface="Times New Roman" panose="02020603050405020304" pitchFamily="18" charset="0"/>
              </a:rPr>
              <a:t>HYPERTEXT TRANSFER PROTOCOL</a:t>
            </a:r>
            <a:endParaRPr lang="en-IN" sz="3200" dirty="0"/>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61186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93" y="55756"/>
            <a:ext cx="6395224" cy="914040"/>
          </a:xfrm>
        </p:spPr>
        <p:txBody>
          <a:bodyPr/>
          <a:lstStyle/>
          <a:p>
            <a:r>
              <a:rPr lang="en-GB" b="1" dirty="0">
                <a:latin typeface="Times New Roman" panose="02020603050405020304" pitchFamily="18" charset="0"/>
                <a:cs typeface="Times New Roman" panose="02020603050405020304" pitchFamily="18" charset="0"/>
              </a:rPr>
              <a:t>HYPERTEXT TRANSFER PROTOCOL</a:t>
            </a:r>
            <a:endParaRPr lang="en-IN" b="1" dirty="0"/>
          </a:p>
        </p:txBody>
      </p:sp>
      <p:sp>
        <p:nvSpPr>
          <p:cNvPr id="3" name="Text Placeholder 2"/>
          <p:cNvSpPr>
            <a:spLocks noGrp="1"/>
          </p:cNvSpPr>
          <p:nvPr>
            <p:ph type="body" idx="1"/>
          </p:nvPr>
        </p:nvSpPr>
        <p:spPr/>
        <p:txBody>
          <a:bodyPr/>
          <a:lstStyle/>
          <a:p>
            <a:pPr algn="just"/>
            <a:r>
              <a:rPr lang="en-GB" dirty="0">
                <a:latin typeface="Times New Roman" panose="02020603050405020304" pitchFamily="18" charset="0"/>
                <a:cs typeface="Times New Roman" panose="02020603050405020304" pitchFamily="18" charset="0"/>
              </a:rPr>
              <a:t>The Hypertext Transfer Protocol (HTTP) is a protocol  used mainly to access data on the World Wide Web.</a:t>
            </a:r>
          </a:p>
          <a:p>
            <a:pPr algn="just"/>
            <a:r>
              <a:rPr lang="en-IN" dirty="0">
                <a:latin typeface="Times New Roman" panose="02020603050405020304" pitchFamily="18" charset="0"/>
                <a:cs typeface="Times New Roman" panose="02020603050405020304" pitchFamily="18" charset="0"/>
              </a:rPr>
              <a:t>HTTP functions as a  combination of FTP and SMTP.</a:t>
            </a:r>
          </a:p>
          <a:p>
            <a:pPr algn="just"/>
            <a:r>
              <a:rPr lang="en-GB" dirty="0">
                <a:latin typeface="Times New Roman" panose="02020603050405020304" pitchFamily="18" charset="0"/>
                <a:cs typeface="Times New Roman" panose="02020603050405020304" pitchFamily="18" charset="0"/>
              </a:rPr>
              <a:t>HTTP uses the services of TCP on well-  known port 80.</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236176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0"/>
            <a:ext cx="5133500" cy="914040"/>
          </a:xfrm>
        </p:spPr>
        <p:txBody>
          <a:bodyPr/>
          <a:lstStyle/>
          <a:p>
            <a:r>
              <a:rPr lang="en-IN" b="1" dirty="0"/>
              <a:t>HTTP TRANSACTION</a:t>
            </a:r>
          </a:p>
        </p:txBody>
      </p:sp>
      <p:pic>
        <p:nvPicPr>
          <p:cNvPr id="6" name="object 3"/>
          <p:cNvPicPr/>
          <p:nvPr/>
        </p:nvPicPr>
        <p:blipFill>
          <a:blip r:embed="rId2" cstate="print"/>
          <a:stretch>
            <a:fillRect/>
          </a:stretch>
        </p:blipFill>
        <p:spPr>
          <a:xfrm>
            <a:off x="758283" y="1717289"/>
            <a:ext cx="7761249" cy="3958682"/>
          </a:xfrm>
          <a:prstGeom prst="rect">
            <a:avLst/>
          </a:prstGeom>
        </p:spPr>
      </p:pic>
      <p:sp>
        <p:nvSpPr>
          <p:cNvPr id="5" name="TextBox 4"/>
          <p:cNvSpPr txBox="1"/>
          <p:nvPr/>
        </p:nvSpPr>
        <p:spPr>
          <a:xfrm>
            <a:off x="3026969" y="5771879"/>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17:HTTP Transaction model</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75386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0"/>
            <a:ext cx="6533338" cy="914040"/>
          </a:xfrm>
        </p:spPr>
        <p:txBody>
          <a:bodyPr/>
          <a:lstStyle/>
          <a:p>
            <a:r>
              <a:rPr lang="en-IN" b="1" dirty="0"/>
              <a:t>REQUEST AND RESPONSE MESSAGES</a:t>
            </a:r>
          </a:p>
        </p:txBody>
      </p:sp>
      <p:pic>
        <p:nvPicPr>
          <p:cNvPr id="7" name="object 3"/>
          <p:cNvPicPr/>
          <p:nvPr/>
        </p:nvPicPr>
        <p:blipFill>
          <a:blip r:embed="rId2" cstate="print"/>
          <a:stretch>
            <a:fillRect/>
          </a:stretch>
        </p:blipFill>
        <p:spPr>
          <a:xfrm>
            <a:off x="462777" y="1138687"/>
            <a:ext cx="8244152" cy="4718273"/>
          </a:xfrm>
          <a:prstGeom prst="rect">
            <a:avLst/>
          </a:prstGeom>
        </p:spPr>
      </p:pic>
      <p:sp>
        <p:nvSpPr>
          <p:cNvPr id="5" name="TextBox 4"/>
          <p:cNvSpPr txBox="1"/>
          <p:nvPr/>
        </p:nvSpPr>
        <p:spPr>
          <a:xfrm>
            <a:off x="2953672" y="6081607"/>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18:Message Formats</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33844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722" y="0"/>
            <a:ext cx="5285318" cy="914040"/>
          </a:xfrm>
        </p:spPr>
        <p:txBody>
          <a:bodyPr/>
          <a:lstStyle/>
          <a:p>
            <a:r>
              <a:rPr lang="en-IN" b="1"/>
              <a:t>FTP</a:t>
            </a:r>
            <a:endParaRPr lang="en-IN" b="1" dirty="0"/>
          </a:p>
        </p:txBody>
      </p:sp>
      <p:sp>
        <p:nvSpPr>
          <p:cNvPr id="6" name="Subtitle 5"/>
          <p:cNvSpPr>
            <a:spLocks noGrp="1"/>
          </p:cNvSpPr>
          <p:nvPr>
            <p:ph type="subTitle" idx="1"/>
          </p:nvPr>
        </p:nvSpPr>
        <p:spPr/>
        <p:txBody>
          <a:bodyPr/>
          <a:lstStyle/>
          <a:p>
            <a:pPr marL="127000" indent="0">
              <a:buNone/>
            </a:pPr>
            <a:r>
              <a:rPr lang="en-GB" sz="3200" b="1">
                <a:latin typeface="Times New Roman" panose="02020603050405020304" pitchFamily="18" charset="0"/>
                <a:cs typeface="Times New Roman" panose="02020603050405020304" pitchFamily="18" charset="0"/>
              </a:rPr>
              <a:t>FILE TRANSFER PROTOCOL</a:t>
            </a:r>
            <a:endParaRPr lang="en-IN" sz="3200" dirty="0"/>
          </a:p>
        </p:txBody>
      </p:sp>
      <p:sp>
        <p:nvSpPr>
          <p:cNvPr id="4" name="Footer Placeholder 3"/>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514493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0"/>
            <a:ext cx="5133500" cy="914040"/>
          </a:xfrm>
        </p:spPr>
        <p:txBody>
          <a:bodyPr/>
          <a:lstStyle/>
          <a:p>
            <a:r>
              <a:rPr lang="en-IN" b="1" dirty="0"/>
              <a:t>REQUEST AND STATUS LINES</a:t>
            </a:r>
          </a:p>
        </p:txBody>
      </p:sp>
      <p:pic>
        <p:nvPicPr>
          <p:cNvPr id="5" name="object 3"/>
          <p:cNvPicPr/>
          <p:nvPr/>
        </p:nvPicPr>
        <p:blipFill>
          <a:blip r:embed="rId2" cstate="print"/>
          <a:stretch>
            <a:fillRect/>
          </a:stretch>
        </p:blipFill>
        <p:spPr>
          <a:xfrm>
            <a:off x="853069" y="2007220"/>
            <a:ext cx="7694170" cy="3294775"/>
          </a:xfrm>
          <a:prstGeom prst="rect">
            <a:avLst/>
          </a:prstGeom>
        </p:spPr>
      </p:pic>
      <p:sp>
        <p:nvSpPr>
          <p:cNvPr id="6" name="TextBox 5"/>
          <p:cNvSpPr txBox="1"/>
          <p:nvPr/>
        </p:nvSpPr>
        <p:spPr>
          <a:xfrm>
            <a:off x="2919290" y="5536090"/>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19:Lines in HTTP</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40003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0"/>
            <a:ext cx="5279742" cy="914040"/>
          </a:xfrm>
        </p:spPr>
        <p:txBody>
          <a:bodyPr/>
          <a:lstStyle/>
          <a:p>
            <a:r>
              <a:rPr lang="en-US" b="1" dirty="0"/>
              <a:t>Non-Persistent HTTP</a:t>
            </a:r>
            <a:endParaRPr lang="en-IN" dirty="0"/>
          </a:p>
        </p:txBody>
      </p:sp>
      <p:sp>
        <p:nvSpPr>
          <p:cNvPr id="3" name="Text Placeholder 2"/>
          <p:cNvSpPr>
            <a:spLocks noGrp="1"/>
          </p:cNvSpPr>
          <p:nvPr>
            <p:ph type="body" idx="1"/>
          </p:nvPr>
        </p:nvSpPr>
        <p:spPr>
          <a:xfrm>
            <a:off x="457200" y="986883"/>
            <a:ext cx="8229240" cy="4594917"/>
          </a:xfrm>
        </p:spPr>
        <p:txBody>
          <a:bodyPr/>
          <a:lstStyle/>
          <a:p>
            <a:r>
              <a:rPr lang="en-US" dirty="0">
                <a:latin typeface="Times New Roman" charset="0"/>
              </a:rPr>
              <a:t>The </a:t>
            </a:r>
            <a:r>
              <a:rPr lang="ja-JP" altLang="en-US" dirty="0">
                <a:latin typeface="Times New Roman" charset="0"/>
              </a:rPr>
              <a:t>“</a:t>
            </a:r>
            <a:r>
              <a:rPr lang="en-US" dirty="0">
                <a:latin typeface="Times New Roman" charset="0"/>
              </a:rPr>
              <a:t>classic</a:t>
            </a:r>
            <a:r>
              <a:rPr lang="ja-JP" altLang="en-US" dirty="0">
                <a:latin typeface="Times New Roman" charset="0"/>
              </a:rPr>
              <a:t>”</a:t>
            </a:r>
            <a:r>
              <a:rPr lang="en-US" dirty="0">
                <a:latin typeface="Times New Roman" charset="0"/>
              </a:rPr>
              <a:t> approach in HTTP/1.0 is to use one HTTP request per TCP connection, serially.</a:t>
            </a:r>
            <a:endParaRPr lang="en-CA" dirty="0">
              <a:latin typeface="Times New Roman" charset="0"/>
            </a:endParaRPr>
          </a:p>
          <a:p>
            <a:endParaRPr lang="en-IN" dirty="0"/>
          </a:p>
        </p:txBody>
      </p:sp>
      <p:pic>
        <p:nvPicPr>
          <p:cNvPr id="51" name="Picture 50"/>
          <p:cNvPicPr>
            <a:picLocks noChangeAspect="1"/>
          </p:cNvPicPr>
          <p:nvPr/>
        </p:nvPicPr>
        <p:blipFill>
          <a:blip r:embed="rId2"/>
          <a:stretch>
            <a:fillRect/>
          </a:stretch>
        </p:blipFill>
        <p:spPr>
          <a:xfrm>
            <a:off x="2445388" y="1331027"/>
            <a:ext cx="3302277" cy="5142256"/>
          </a:xfrm>
          <a:prstGeom prst="rect">
            <a:avLst/>
          </a:prstGeom>
        </p:spPr>
      </p:pic>
      <p:sp>
        <p:nvSpPr>
          <p:cNvPr id="6" name="TextBox 5"/>
          <p:cNvSpPr txBox="1"/>
          <p:nvPr/>
        </p:nvSpPr>
        <p:spPr>
          <a:xfrm>
            <a:off x="2842823" y="6375728"/>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20:Non Persistent HTTP Message exchange</a:t>
            </a:r>
          </a:p>
        </p:txBody>
      </p:sp>
      <p:sp>
        <p:nvSpPr>
          <p:cNvPr id="5" name="Footer Placeholder 4"/>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04929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0"/>
            <a:ext cx="5279742" cy="914040"/>
          </a:xfrm>
        </p:spPr>
        <p:txBody>
          <a:bodyPr/>
          <a:lstStyle/>
          <a:p>
            <a:r>
              <a:rPr lang="en-US" b="1" dirty="0"/>
              <a:t>Non-persistent HTTP: response time</a:t>
            </a:r>
            <a:endParaRPr lang="en-IN" dirty="0"/>
          </a:p>
        </p:txBody>
      </p:sp>
      <p:sp>
        <p:nvSpPr>
          <p:cNvPr id="3" name="Text Placeholder 2"/>
          <p:cNvSpPr>
            <a:spLocks noGrp="1"/>
          </p:cNvSpPr>
          <p:nvPr>
            <p:ph type="body" idx="1"/>
          </p:nvPr>
        </p:nvSpPr>
        <p:spPr>
          <a:xfrm>
            <a:off x="457200" y="986883"/>
            <a:ext cx="3200400" cy="4594917"/>
          </a:xfrm>
        </p:spPr>
        <p:txBody>
          <a:bodyPr>
            <a:normAutofit/>
          </a:bodyPr>
          <a:lstStyle/>
          <a:p>
            <a:pPr>
              <a:buFont typeface="Wingdings" pitchFamily="2" charset="2"/>
              <a:buNone/>
            </a:pPr>
            <a:r>
              <a:rPr lang="en-US" dirty="0">
                <a:solidFill>
                  <a:srgbClr val="CC0000"/>
                </a:solidFill>
                <a:latin typeface="Times New Roman" panose="02020603050405020304" pitchFamily="18" charset="0"/>
                <a:ea typeface="ＭＳ Ｐゴシック" pitchFamily="34" charset="-128"/>
                <a:cs typeface="Times New Roman" panose="02020603050405020304" pitchFamily="18" charset="0"/>
              </a:rPr>
              <a:t>RTT:</a:t>
            </a:r>
            <a:r>
              <a:rPr lang="en-US" dirty="0">
                <a:latin typeface="Times New Roman" panose="02020603050405020304" pitchFamily="18" charset="0"/>
                <a:ea typeface="ＭＳ Ｐゴシック" pitchFamily="34" charset="-128"/>
                <a:cs typeface="Times New Roman" panose="02020603050405020304" pitchFamily="18" charset="0"/>
              </a:rPr>
              <a:t> time for a packet to travel from client to server and back</a:t>
            </a:r>
          </a:p>
          <a:p>
            <a:pPr>
              <a:buFont typeface="Wingdings" pitchFamily="2" charset="2"/>
              <a:buNone/>
            </a:pPr>
            <a:r>
              <a:rPr lang="en-US" dirty="0">
                <a:solidFill>
                  <a:srgbClr val="CC0000"/>
                </a:solidFill>
                <a:latin typeface="Times New Roman" panose="02020603050405020304" pitchFamily="18" charset="0"/>
                <a:ea typeface="ＭＳ Ｐゴシック" pitchFamily="34" charset="-128"/>
                <a:cs typeface="Times New Roman" panose="02020603050405020304" pitchFamily="18" charset="0"/>
              </a:rPr>
              <a:t>HTTP response time:</a:t>
            </a:r>
          </a:p>
          <a:p>
            <a:r>
              <a:rPr lang="en-US" dirty="0">
                <a:latin typeface="Times New Roman" panose="02020603050405020304" pitchFamily="18" charset="0"/>
                <a:ea typeface="ＭＳ Ｐゴシック" pitchFamily="34" charset="-128"/>
                <a:cs typeface="Times New Roman" panose="02020603050405020304" pitchFamily="18" charset="0"/>
              </a:rPr>
              <a:t>one RTT to initiate TCP connection</a:t>
            </a:r>
          </a:p>
          <a:p>
            <a:r>
              <a:rPr lang="en-US" dirty="0">
                <a:latin typeface="Times New Roman" panose="02020603050405020304" pitchFamily="18" charset="0"/>
                <a:ea typeface="ＭＳ Ｐゴシック" pitchFamily="34" charset="-128"/>
                <a:cs typeface="Times New Roman" panose="02020603050405020304" pitchFamily="18" charset="0"/>
              </a:rPr>
              <a:t>one RTT for HTTP request and first few bytes of HTTP response to return </a:t>
            </a:r>
          </a:p>
          <a:p>
            <a:pPr lvl="1"/>
            <a:r>
              <a:rPr lang="en-US" sz="1600" dirty="0">
                <a:latin typeface="Times New Roman" panose="02020603050405020304" pitchFamily="18" charset="0"/>
                <a:ea typeface="ＭＳ Ｐゴシック" pitchFamily="34" charset="-128"/>
                <a:cs typeface="Times New Roman" panose="02020603050405020304" pitchFamily="18" charset="0"/>
              </a:rPr>
              <a:t>This assumes HTTP GET piggy backed on the ACK</a:t>
            </a:r>
          </a:p>
          <a:p>
            <a:r>
              <a:rPr lang="en-US" dirty="0">
                <a:latin typeface="Times New Roman" panose="02020603050405020304" pitchFamily="18" charset="0"/>
                <a:ea typeface="ＭＳ Ｐゴシック" pitchFamily="34" charset="-128"/>
                <a:cs typeface="Times New Roman" panose="02020603050405020304" pitchFamily="18" charset="0"/>
              </a:rPr>
              <a:t>file transmission time</a:t>
            </a:r>
          </a:p>
          <a:p>
            <a:r>
              <a:rPr lang="en-US" dirty="0">
                <a:latin typeface="Times New Roman" panose="02020603050405020304" pitchFamily="18" charset="0"/>
                <a:ea typeface="ＭＳ Ｐゴシック" pitchFamily="34" charset="-128"/>
                <a:cs typeface="Times New Roman" panose="02020603050405020304" pitchFamily="18" charset="0"/>
              </a:rPr>
              <a:t>non-persistent HTTP response time =   	</a:t>
            </a:r>
          </a:p>
          <a:p>
            <a:pPr lvl="1">
              <a:buFont typeface="Wingdings" pitchFamily="2" charset="2"/>
              <a:buNone/>
            </a:pPr>
            <a:r>
              <a:rPr lang="en-US" sz="1600" dirty="0">
                <a:latin typeface="Times New Roman" panose="02020603050405020304" pitchFamily="18" charset="0"/>
                <a:ea typeface="ＭＳ Ｐゴシック" pitchFamily="34" charset="-128"/>
                <a:cs typeface="Times New Roman" panose="02020603050405020304" pitchFamily="18" charset="0"/>
              </a:rPr>
              <a:t>   2RTT+ file transmission  time</a:t>
            </a:r>
          </a:p>
        </p:txBody>
      </p:sp>
      <p:pic>
        <p:nvPicPr>
          <p:cNvPr id="5" name="Picture 4"/>
          <p:cNvPicPr>
            <a:picLocks noChangeAspect="1"/>
          </p:cNvPicPr>
          <p:nvPr/>
        </p:nvPicPr>
        <p:blipFill>
          <a:blip r:embed="rId2"/>
          <a:stretch>
            <a:fillRect/>
          </a:stretch>
        </p:blipFill>
        <p:spPr>
          <a:xfrm>
            <a:off x="4425061" y="1433871"/>
            <a:ext cx="4352921" cy="4023709"/>
          </a:xfrm>
          <a:prstGeom prst="rect">
            <a:avLst/>
          </a:prstGeom>
        </p:spPr>
      </p:pic>
      <p:sp>
        <p:nvSpPr>
          <p:cNvPr id="6" name="TextBox 5"/>
          <p:cNvSpPr txBox="1"/>
          <p:nvPr/>
        </p:nvSpPr>
        <p:spPr>
          <a:xfrm>
            <a:off x="5678039" y="5457580"/>
            <a:ext cx="217199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21: Round trip time</a:t>
            </a:r>
          </a:p>
        </p:txBody>
      </p:sp>
      <p:sp>
        <p:nvSpPr>
          <p:cNvPr id="7" name="Footer Placeholder 6"/>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3785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84" y="0"/>
            <a:ext cx="5184956" cy="914040"/>
          </a:xfrm>
        </p:spPr>
        <p:txBody>
          <a:bodyPr/>
          <a:lstStyle/>
          <a:p>
            <a:r>
              <a:rPr lang="en-US" b="1" dirty="0"/>
              <a:t>Persistent HTTP</a:t>
            </a:r>
            <a:endParaRPr lang="en-IN" dirty="0"/>
          </a:p>
        </p:txBody>
      </p:sp>
      <p:sp>
        <p:nvSpPr>
          <p:cNvPr id="3" name="Text Placeholder 2"/>
          <p:cNvSpPr>
            <a:spLocks noGrp="1"/>
          </p:cNvSpPr>
          <p:nvPr>
            <p:ph type="body" idx="1"/>
          </p:nvPr>
        </p:nvSpPr>
        <p:spPr>
          <a:xfrm>
            <a:off x="457200" y="1187605"/>
            <a:ext cx="4204010" cy="5012473"/>
          </a:xfrm>
        </p:spPr>
        <p:txBody>
          <a:bodyPr/>
          <a:lstStyle/>
          <a:p>
            <a:pPr marL="114300" indent="0" algn="just">
              <a:buNone/>
            </a:pPr>
            <a:r>
              <a:rPr lang="en-GB" dirty="0">
                <a:latin typeface="Times New Roman" panose="02020603050405020304" pitchFamily="18" charset="0"/>
                <a:cs typeface="Times New Roman" panose="02020603050405020304" pitchFamily="18" charset="0"/>
              </a:rPr>
              <a:t>The “persistent HTTP” approach can re-use the same TCP connection for Multiple HTTP transfers, one after another, serially. Amortizes TCP overhead, but maintains TCP state longer at server.</a:t>
            </a:r>
          </a:p>
          <a:p>
            <a:endParaRPr lang="en-IN" dirty="0"/>
          </a:p>
        </p:txBody>
      </p:sp>
      <p:pic>
        <p:nvPicPr>
          <p:cNvPr id="5" name="Picture 4"/>
          <p:cNvPicPr>
            <a:picLocks noChangeAspect="1"/>
          </p:cNvPicPr>
          <p:nvPr/>
        </p:nvPicPr>
        <p:blipFill>
          <a:blip r:embed="rId2"/>
          <a:stretch>
            <a:fillRect/>
          </a:stretch>
        </p:blipFill>
        <p:spPr>
          <a:xfrm>
            <a:off x="4895668" y="1013042"/>
            <a:ext cx="4034593" cy="5244476"/>
          </a:xfrm>
          <a:prstGeom prst="rect">
            <a:avLst/>
          </a:prstGeom>
        </p:spPr>
      </p:pic>
      <p:sp>
        <p:nvSpPr>
          <p:cNvPr id="6" name="TextBox 5"/>
          <p:cNvSpPr txBox="1"/>
          <p:nvPr/>
        </p:nvSpPr>
        <p:spPr>
          <a:xfrm>
            <a:off x="5824088" y="6263761"/>
            <a:ext cx="2177751"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22: Persistent HTTP</a:t>
            </a:r>
          </a:p>
        </p:txBody>
      </p:sp>
      <p:sp>
        <p:nvSpPr>
          <p:cNvPr id="7" name="Footer Placeholder 6"/>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300013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452438" y="173038"/>
            <a:ext cx="7772400" cy="838200"/>
          </a:xfrm>
        </p:spPr>
        <p:txBody>
          <a:bodyPr/>
          <a:lstStyle/>
          <a:p>
            <a:r>
              <a:rPr lang="en-US" sz="3600">
                <a:ea typeface="ＭＳ Ｐゴシック" pitchFamily="34" charset="-128"/>
              </a:rPr>
              <a:t>Persistent HTTP</a:t>
            </a:r>
            <a:endParaRPr lang="en-US">
              <a:ea typeface="ＭＳ Ｐゴシック" pitchFamily="34" charset="-128"/>
            </a:endParaRPr>
          </a:p>
        </p:txBody>
      </p:sp>
      <p:sp>
        <p:nvSpPr>
          <p:cNvPr id="114692" name="Rectangle 3"/>
          <p:cNvSpPr>
            <a:spLocks noGrp="1" noChangeArrowheads="1"/>
          </p:cNvSpPr>
          <p:nvPr>
            <p:ph sz="quarter" idx="1"/>
          </p:nvPr>
        </p:nvSpPr>
        <p:spPr>
          <a:xfrm>
            <a:off x="434975" y="1414463"/>
            <a:ext cx="3933825" cy="4648200"/>
          </a:xfrm>
        </p:spPr>
        <p:txBody>
          <a:bodyPr>
            <a:noAutofit/>
          </a:bodyPr>
          <a:lstStyle/>
          <a:p>
            <a:pPr>
              <a:buFont typeface="Wingdings" pitchFamily="2" charset="2"/>
              <a:buNone/>
            </a:pPr>
            <a:r>
              <a:rPr lang="en-US" i="1" dirty="0">
                <a:solidFill>
                  <a:srgbClr val="CC0000"/>
                </a:solidFill>
                <a:latin typeface="Times New Roman" panose="02020603050405020304" pitchFamily="18" charset="0"/>
                <a:ea typeface="ＭＳ Ｐゴシック" pitchFamily="34" charset="-128"/>
                <a:cs typeface="Times New Roman" panose="02020603050405020304" pitchFamily="18" charset="0"/>
              </a:rPr>
              <a:t>non-persistent HTTP issues:</a:t>
            </a:r>
          </a:p>
          <a:p>
            <a:r>
              <a:rPr lang="en-US" dirty="0">
                <a:latin typeface="Times New Roman" panose="02020603050405020304" pitchFamily="18" charset="0"/>
                <a:ea typeface="ＭＳ Ｐゴシック" pitchFamily="34" charset="-128"/>
                <a:cs typeface="Times New Roman" panose="02020603050405020304" pitchFamily="18" charset="0"/>
              </a:rPr>
              <a:t>requires 2 RTTs per object</a:t>
            </a:r>
          </a:p>
          <a:p>
            <a:r>
              <a:rPr lang="en-US" dirty="0">
                <a:latin typeface="Times New Roman" panose="02020603050405020304" pitchFamily="18" charset="0"/>
                <a:ea typeface="ＭＳ Ｐゴシック" pitchFamily="34" charset="-128"/>
                <a:cs typeface="Times New Roman" panose="02020603050405020304" pitchFamily="18" charset="0"/>
              </a:rPr>
              <a:t>OS overhead for </a:t>
            </a:r>
            <a:r>
              <a:rPr lang="en-US" i="1" dirty="0">
                <a:latin typeface="Times New Roman" panose="02020603050405020304" pitchFamily="18" charset="0"/>
                <a:ea typeface="ＭＳ Ｐゴシック" pitchFamily="34" charset="-128"/>
                <a:cs typeface="Times New Roman" panose="02020603050405020304" pitchFamily="18" charset="0"/>
              </a:rPr>
              <a:t>each</a:t>
            </a:r>
            <a:r>
              <a:rPr lang="en-US" dirty="0">
                <a:latin typeface="Times New Roman" panose="02020603050405020304" pitchFamily="18" charset="0"/>
                <a:ea typeface="ＭＳ Ｐゴシック" pitchFamily="34" charset="-128"/>
                <a:cs typeface="Times New Roman" panose="02020603050405020304" pitchFamily="18" charset="0"/>
              </a:rPr>
              <a:t> TCP connection</a:t>
            </a:r>
          </a:p>
          <a:p>
            <a:r>
              <a:rPr lang="en-US" dirty="0">
                <a:latin typeface="Times New Roman" panose="02020603050405020304" pitchFamily="18" charset="0"/>
                <a:ea typeface="ＭＳ Ｐゴシック" pitchFamily="34" charset="-128"/>
                <a:cs typeface="Times New Roman" panose="02020603050405020304" pitchFamily="18" charset="0"/>
              </a:rPr>
              <a:t>browsers often open parallel TCP connections to fetch referenced objects</a:t>
            </a:r>
          </a:p>
          <a:p>
            <a:pPr>
              <a:buFont typeface="Wingdings" pitchFamily="2" charset="2"/>
              <a:buNone/>
            </a:pPr>
            <a:endParaRPr lang="en-US" dirty="0">
              <a:latin typeface="Times New Roman" panose="02020603050405020304" pitchFamily="18" charset="0"/>
              <a:ea typeface="ＭＳ Ｐゴシック" pitchFamily="34" charset="-128"/>
              <a:cs typeface="Times New Roman" panose="02020603050405020304" pitchFamily="18" charset="0"/>
            </a:endParaRPr>
          </a:p>
          <a:p>
            <a:endParaRPr lang="en-US" dirty="0">
              <a:latin typeface="Times New Roman" panose="02020603050405020304" pitchFamily="18" charset="0"/>
              <a:ea typeface="ＭＳ Ｐゴシック" pitchFamily="34" charset="-128"/>
              <a:cs typeface="Times New Roman" panose="02020603050405020304" pitchFamily="18" charset="0"/>
            </a:endParaRPr>
          </a:p>
          <a:p>
            <a:endParaRPr lang="en-US" dirty="0">
              <a:latin typeface="Times New Roman" panose="02020603050405020304" pitchFamily="18" charset="0"/>
              <a:ea typeface="ＭＳ Ｐゴシック" pitchFamily="34" charset="-128"/>
              <a:cs typeface="Times New Roman" panose="02020603050405020304" pitchFamily="18" charset="0"/>
            </a:endParaRPr>
          </a:p>
        </p:txBody>
      </p:sp>
      <p:sp>
        <p:nvSpPr>
          <p:cNvPr id="114693" name="Rectangle 10"/>
          <p:cNvSpPr>
            <a:spLocks noGrp="1" noChangeArrowheads="1"/>
          </p:cNvSpPr>
          <p:nvPr>
            <p:ph sz="quarter" idx="2"/>
          </p:nvPr>
        </p:nvSpPr>
        <p:spPr>
          <a:xfrm>
            <a:off x="4703763" y="1438275"/>
            <a:ext cx="3810000" cy="4648200"/>
          </a:xfrm>
        </p:spPr>
        <p:txBody>
          <a:bodyPr>
            <a:normAutofit/>
          </a:bodyPr>
          <a:lstStyle/>
          <a:p>
            <a:pPr>
              <a:buFont typeface="Wingdings" pitchFamily="2" charset="2"/>
              <a:buNone/>
            </a:pPr>
            <a:r>
              <a:rPr lang="en-US" i="1" dirty="0">
                <a:solidFill>
                  <a:srgbClr val="CC0000"/>
                </a:solidFill>
                <a:latin typeface="Times New Roman" panose="02020603050405020304" pitchFamily="18" charset="0"/>
                <a:ea typeface="ＭＳ Ｐゴシック" pitchFamily="34" charset="-128"/>
                <a:cs typeface="Times New Roman" panose="02020603050405020304" pitchFamily="18" charset="0"/>
              </a:rPr>
              <a:t>persistent  HTTP:</a:t>
            </a:r>
          </a:p>
          <a:p>
            <a:r>
              <a:rPr lang="en-US" dirty="0">
                <a:latin typeface="Times New Roman" panose="02020603050405020304" pitchFamily="18" charset="0"/>
                <a:ea typeface="ＭＳ Ｐゴシック" pitchFamily="34" charset="-128"/>
                <a:cs typeface="Times New Roman" panose="02020603050405020304" pitchFamily="18" charset="0"/>
              </a:rPr>
              <a:t>server leaves connection open after sending response</a:t>
            </a:r>
          </a:p>
          <a:p>
            <a:r>
              <a:rPr lang="en-US" dirty="0">
                <a:latin typeface="Times New Roman" panose="02020603050405020304" pitchFamily="18" charset="0"/>
                <a:ea typeface="ＭＳ Ｐゴシック" pitchFamily="34" charset="-128"/>
                <a:cs typeface="Times New Roman" panose="02020603050405020304" pitchFamily="18" charset="0"/>
              </a:rPr>
              <a:t>subsequent HTTP messages  between same client/server sent over open connection</a:t>
            </a:r>
          </a:p>
          <a:p>
            <a:r>
              <a:rPr lang="en-US" dirty="0">
                <a:latin typeface="Times New Roman" panose="02020603050405020304" pitchFamily="18" charset="0"/>
                <a:ea typeface="ＭＳ Ｐゴシック" pitchFamily="34" charset="-128"/>
                <a:cs typeface="Times New Roman" panose="02020603050405020304" pitchFamily="18" charset="0"/>
              </a:rPr>
              <a:t>client sends requests as soon as it encounters a referenced object</a:t>
            </a:r>
          </a:p>
          <a:p>
            <a:r>
              <a:rPr lang="en-US" dirty="0">
                <a:latin typeface="Times New Roman" panose="02020603050405020304" pitchFamily="18" charset="0"/>
                <a:ea typeface="ＭＳ Ｐゴシック" pitchFamily="34" charset="-128"/>
                <a:cs typeface="Times New Roman" panose="02020603050405020304" pitchFamily="18" charset="0"/>
              </a:rPr>
              <a:t>as little as one RTT for all the referenced objects</a:t>
            </a:r>
          </a:p>
        </p:txBody>
      </p:sp>
      <p:sp>
        <p:nvSpPr>
          <p:cNvPr id="114690" name="Rectangle 8"/>
          <p:cNvSpPr>
            <a:spLocks noGrp="1" noChangeArrowheads="1"/>
          </p:cNvSpPr>
          <p:nvPr>
            <p:ph type="sldNum" sz="quarter" idx="16"/>
          </p:nvPr>
        </p:nvSpPr>
        <p:spPr>
          <a:noFill/>
        </p:spPr>
        <p:txBody>
          <a:bodyPr>
            <a:normAutofit fontScale="25000" lnSpcReduction="20000"/>
          </a:bodyPr>
          <a:lstStyle/>
          <a:p>
            <a:r>
              <a:rPr lang="en-US" dirty="0">
                <a:solidFill>
                  <a:srgbClr val="000000"/>
                </a:solidFill>
              </a:rPr>
              <a:t>2-</a:t>
            </a:r>
            <a:fld id="{1EB657B2-9A8A-458E-BD65-F0F340D59347}" type="slidenum">
              <a:rPr lang="en-US" sz="5600" smtClean="0">
                <a:solidFill>
                  <a:srgbClr val="000000"/>
                </a:solidFill>
              </a:rPr>
              <a:pPr/>
              <a:t>34</a:t>
            </a:fld>
            <a:endParaRPr lang="en-US" dirty="0">
              <a:solidFill>
                <a:srgbClr val="000000"/>
              </a:solidFill>
            </a:endParaRPr>
          </a:p>
        </p:txBody>
      </p:sp>
      <p:sp>
        <p:nvSpPr>
          <p:cNvPr id="2" name="Footer Placeholder 1"/>
          <p:cNvSpPr>
            <a:spLocks noGrp="1"/>
          </p:cNvSpPr>
          <p:nvPr>
            <p:ph type="ftr" sz="quarter" idx="17"/>
          </p:nvPr>
        </p:nvSpPr>
        <p:spPr/>
        <p:txBody>
          <a:bodyPr/>
          <a:lstStyle/>
          <a:p>
            <a:r>
              <a:rPr lang="en-US"/>
              <a:t>Computer Networks               </a:t>
            </a:r>
          </a:p>
        </p:txBody>
      </p:sp>
    </p:spTree>
    <p:extLst>
      <p:ext uri="{BB962C8B-B14F-4D97-AF65-F5344CB8AC3E}">
        <p14:creationId xmlns:p14="http://schemas.microsoft.com/office/powerpoint/2010/main" val="2357457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223024" y="0"/>
            <a:ext cx="5263016" cy="914040"/>
          </a:xfrm>
        </p:spPr>
        <p:txBody>
          <a:bodyPr/>
          <a:lstStyle/>
          <a:p>
            <a:r>
              <a:rPr lang="en-US" sz="3600" b="1" dirty="0">
                <a:ea typeface="ＭＳ Ｐゴシック" pitchFamily="34" charset="-128"/>
              </a:rPr>
              <a:t>Methods</a:t>
            </a:r>
            <a:endParaRPr lang="en-US" b="1" dirty="0">
              <a:ea typeface="ＭＳ Ｐゴシック" pitchFamily="34" charset="-128"/>
            </a:endParaRPr>
          </a:p>
        </p:txBody>
      </p:sp>
      <p:sp>
        <p:nvSpPr>
          <p:cNvPr id="114690" name="Rectangle 8"/>
          <p:cNvSpPr>
            <a:spLocks noGrp="1" noChangeArrowheads="1"/>
          </p:cNvSpPr>
          <p:nvPr>
            <p:ph type="sldNum" sz="quarter" idx="4294967295"/>
          </p:nvPr>
        </p:nvSpPr>
        <p:spPr>
          <a:noFill/>
        </p:spPr>
        <p:txBody>
          <a:bodyPr>
            <a:normAutofit fontScale="25000" lnSpcReduction="20000"/>
          </a:bodyPr>
          <a:lstStyle/>
          <a:p>
            <a:r>
              <a:rPr lang="en-US" dirty="0">
                <a:solidFill>
                  <a:srgbClr val="000000"/>
                </a:solidFill>
              </a:rPr>
              <a:t>2-</a:t>
            </a:r>
            <a:fld id="{1EB657B2-9A8A-458E-BD65-F0F340D59347}" type="slidenum">
              <a:rPr lang="en-US">
                <a:solidFill>
                  <a:srgbClr val="000000"/>
                </a:solidFill>
              </a:rPr>
              <a:pPr/>
              <a:t>35</a:t>
            </a:fld>
            <a:endParaRPr lang="en-US" dirty="0">
              <a:solidFill>
                <a:srgbClr val="000000"/>
              </a:solidFill>
            </a:endParaRPr>
          </a:p>
        </p:txBody>
      </p:sp>
      <p:pic>
        <p:nvPicPr>
          <p:cNvPr id="9" name="object 3"/>
          <p:cNvPicPr/>
          <p:nvPr/>
        </p:nvPicPr>
        <p:blipFill>
          <a:blip r:embed="rId3" cstate="print"/>
          <a:stretch>
            <a:fillRect/>
          </a:stretch>
        </p:blipFill>
        <p:spPr>
          <a:xfrm>
            <a:off x="718340" y="1441480"/>
            <a:ext cx="7882128" cy="3210306"/>
          </a:xfrm>
          <a:prstGeom prst="rect">
            <a:avLst/>
          </a:prstGeom>
        </p:spPr>
      </p:pic>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554807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223024" y="0"/>
            <a:ext cx="5263016" cy="914040"/>
          </a:xfrm>
        </p:spPr>
        <p:txBody>
          <a:bodyPr/>
          <a:lstStyle/>
          <a:p>
            <a:r>
              <a:rPr lang="en-US" sz="3600" b="1" dirty="0">
                <a:ea typeface="ＭＳ Ｐゴシック" pitchFamily="34" charset="-128"/>
              </a:rPr>
              <a:t>Status codes</a:t>
            </a:r>
            <a:endParaRPr lang="en-US" b="1" dirty="0">
              <a:ea typeface="ＭＳ Ｐゴシック" pitchFamily="34" charset="-128"/>
            </a:endParaRPr>
          </a:p>
        </p:txBody>
      </p:sp>
      <p:sp>
        <p:nvSpPr>
          <p:cNvPr id="114690" name="Rectangle 8"/>
          <p:cNvSpPr>
            <a:spLocks noGrp="1" noChangeArrowheads="1"/>
          </p:cNvSpPr>
          <p:nvPr>
            <p:ph type="sldNum" sz="quarter" idx="4294967295"/>
          </p:nvPr>
        </p:nvSpPr>
        <p:spPr>
          <a:noFill/>
        </p:spPr>
        <p:txBody>
          <a:bodyPr>
            <a:normAutofit fontScale="25000" lnSpcReduction="20000"/>
          </a:bodyPr>
          <a:lstStyle/>
          <a:p>
            <a:r>
              <a:rPr lang="en-US" dirty="0">
                <a:solidFill>
                  <a:srgbClr val="000000"/>
                </a:solidFill>
              </a:rPr>
              <a:t>2-</a:t>
            </a:r>
            <a:fld id="{1EB657B2-9A8A-458E-BD65-F0F340D59347}" type="slidenum">
              <a:rPr lang="en-US">
                <a:solidFill>
                  <a:srgbClr val="000000"/>
                </a:solidFill>
              </a:rPr>
              <a:pPr/>
              <a:t>36</a:t>
            </a:fld>
            <a:endParaRPr lang="en-US" dirty="0">
              <a:solidFill>
                <a:srgbClr val="000000"/>
              </a:solidFill>
            </a:endParaRPr>
          </a:p>
        </p:txBody>
      </p:sp>
      <p:pic>
        <p:nvPicPr>
          <p:cNvPr id="5" name="object 3"/>
          <p:cNvPicPr/>
          <p:nvPr/>
        </p:nvPicPr>
        <p:blipFill>
          <a:blip r:embed="rId3" cstate="print"/>
          <a:stretch>
            <a:fillRect/>
          </a:stretch>
        </p:blipFill>
        <p:spPr>
          <a:xfrm>
            <a:off x="1085454" y="1954775"/>
            <a:ext cx="6744622" cy="3100271"/>
          </a:xfrm>
          <a:prstGeom prst="rect">
            <a:avLst/>
          </a:prstGeom>
        </p:spPr>
      </p:pic>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07007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223024" y="0"/>
            <a:ext cx="5263016" cy="914040"/>
          </a:xfrm>
        </p:spPr>
        <p:txBody>
          <a:bodyPr/>
          <a:lstStyle/>
          <a:p>
            <a:r>
              <a:rPr lang="en-US" sz="3600" b="1" dirty="0">
                <a:ea typeface="ＭＳ Ｐゴシック" pitchFamily="34" charset="-128"/>
              </a:rPr>
              <a:t>Status codes</a:t>
            </a:r>
            <a:endParaRPr lang="en-US" b="1" dirty="0">
              <a:ea typeface="ＭＳ Ｐゴシック" pitchFamily="34" charset="-128"/>
            </a:endParaRPr>
          </a:p>
        </p:txBody>
      </p:sp>
      <p:sp>
        <p:nvSpPr>
          <p:cNvPr id="114690" name="Rectangle 8"/>
          <p:cNvSpPr>
            <a:spLocks noGrp="1" noChangeArrowheads="1"/>
          </p:cNvSpPr>
          <p:nvPr>
            <p:ph type="sldNum" sz="quarter" idx="4294967295"/>
          </p:nvPr>
        </p:nvSpPr>
        <p:spPr>
          <a:noFill/>
        </p:spPr>
        <p:txBody>
          <a:bodyPr>
            <a:normAutofit fontScale="25000" lnSpcReduction="20000"/>
          </a:bodyPr>
          <a:lstStyle/>
          <a:p>
            <a:r>
              <a:rPr lang="en-US">
                <a:solidFill>
                  <a:srgbClr val="000000"/>
                </a:solidFill>
              </a:rPr>
              <a:t>2-</a:t>
            </a:r>
            <a:fld id="{1EB657B2-9A8A-458E-BD65-F0F340D59347}" type="slidenum">
              <a:rPr lang="en-US">
                <a:solidFill>
                  <a:srgbClr val="000000"/>
                </a:solidFill>
              </a:rPr>
              <a:pPr/>
              <a:t>37</a:t>
            </a:fld>
            <a:endParaRPr lang="en-US">
              <a:solidFill>
                <a:srgbClr val="000000"/>
              </a:solidFill>
            </a:endParaRPr>
          </a:p>
        </p:txBody>
      </p:sp>
      <p:pic>
        <p:nvPicPr>
          <p:cNvPr id="6" name="object 3"/>
          <p:cNvPicPr/>
          <p:nvPr/>
        </p:nvPicPr>
        <p:blipFill>
          <a:blip r:embed="rId3" cstate="print"/>
          <a:stretch>
            <a:fillRect/>
          </a:stretch>
        </p:blipFill>
        <p:spPr>
          <a:xfrm>
            <a:off x="1364334" y="1146800"/>
            <a:ext cx="6596060" cy="4816564"/>
          </a:xfrm>
          <a:prstGeom prst="rect">
            <a:avLst/>
          </a:prstGeom>
        </p:spPr>
      </p:pic>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242110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76" y="0"/>
            <a:ext cx="5251864" cy="914040"/>
          </a:xfrm>
        </p:spPr>
        <p:txBody>
          <a:bodyPr/>
          <a:lstStyle/>
          <a:p>
            <a:r>
              <a:rPr lang="en-IN" b="1" dirty="0"/>
              <a:t>HEADER FORMAT</a:t>
            </a:r>
          </a:p>
        </p:txBody>
      </p:sp>
      <p:pic>
        <p:nvPicPr>
          <p:cNvPr id="5" name="object 3"/>
          <p:cNvPicPr/>
          <p:nvPr/>
        </p:nvPicPr>
        <p:blipFill>
          <a:blip r:embed="rId2" cstate="print"/>
          <a:stretch>
            <a:fillRect/>
          </a:stretch>
        </p:blipFill>
        <p:spPr>
          <a:xfrm>
            <a:off x="1270492" y="2604088"/>
            <a:ext cx="6235446" cy="1590294"/>
          </a:xfrm>
          <a:prstGeom prst="rect">
            <a:avLst/>
          </a:prstGeom>
        </p:spPr>
      </p:pic>
      <p:sp>
        <p:nvSpPr>
          <p:cNvPr id="6" name="TextBox 5"/>
          <p:cNvSpPr txBox="1"/>
          <p:nvPr/>
        </p:nvSpPr>
        <p:spPr>
          <a:xfrm>
            <a:off x="3026969" y="4558430"/>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23:Header Format of HTTP</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981276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Example</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This example retrieves a document. We use the GET  method to retrieve an image with the path /</a:t>
            </a:r>
            <a:r>
              <a:rPr lang="en-GB" sz="1800" dirty="0" err="1">
                <a:latin typeface="Times New Roman" panose="02020603050405020304" pitchFamily="18" charset="0"/>
                <a:cs typeface="Times New Roman" panose="02020603050405020304" pitchFamily="18" charset="0"/>
              </a:rPr>
              <a:t>usr</a:t>
            </a:r>
            <a:r>
              <a:rPr lang="en-GB" sz="1800" dirty="0">
                <a:latin typeface="Times New Roman" panose="02020603050405020304" pitchFamily="18" charset="0"/>
                <a:cs typeface="Times New Roman" panose="02020603050405020304" pitchFamily="18" charset="0"/>
              </a:rPr>
              <a:t>/bin/image1.  The request line shows the method (GET), the URL, and  the HTTP version (1.1). The header has two lines that  show that the client can accept images in the GIF or  JPEG format. The request does not have a body. The  response message contains the status line and four lines  of header. The header lines define the date, server, MIME  version, and length of the document. The body of the  document follows the header.</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9064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4</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2" y="236471"/>
            <a:ext cx="38747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   FTP (Introduction)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435990" y="1065529"/>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GB" altLang="en-US" sz="1800" dirty="0">
                <a:latin typeface="Times" panose="02020603050405020304" pitchFamily="18" charset="0"/>
                <a:cs typeface="Times" panose="02020603050405020304" pitchFamily="18" charset="0"/>
              </a:rPr>
              <a:t>FTP uses the services of TCP. It needs two TCP connections.  The well-known port 21 is used for the control connection and the well-known port 20 for the data connection.</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03" y="1827136"/>
            <a:ext cx="890270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96242" y="6038491"/>
            <a:ext cx="3847381"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1: Overview of FTP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Example</a:t>
            </a:r>
          </a:p>
        </p:txBody>
      </p:sp>
      <p:pic>
        <p:nvPicPr>
          <p:cNvPr id="8" name="object 3"/>
          <p:cNvPicPr/>
          <p:nvPr/>
        </p:nvPicPr>
        <p:blipFill>
          <a:blip r:embed="rId2" cstate="print"/>
          <a:stretch>
            <a:fillRect/>
          </a:stretch>
        </p:blipFill>
        <p:spPr>
          <a:xfrm>
            <a:off x="1254513" y="1449659"/>
            <a:ext cx="6454526" cy="4309535"/>
          </a:xfrm>
          <a:prstGeom prst="rect">
            <a:avLst/>
          </a:prstGeom>
        </p:spPr>
      </p:pic>
      <p:sp>
        <p:nvSpPr>
          <p:cNvPr id="7" name="TextBox 6"/>
          <p:cNvSpPr txBox="1"/>
          <p:nvPr/>
        </p:nvSpPr>
        <p:spPr>
          <a:xfrm>
            <a:off x="2296600" y="6030672"/>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24: Message exchange in HTTP (Example)</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302426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0722" y="0"/>
            <a:ext cx="5285318" cy="914040"/>
          </a:xfrm>
        </p:spPr>
        <p:txBody>
          <a:bodyPr/>
          <a:lstStyle/>
          <a:p>
            <a:r>
              <a:rPr lang="en-IN" b="1" dirty="0"/>
              <a:t>SNMP</a:t>
            </a:r>
          </a:p>
        </p:txBody>
      </p:sp>
      <p:sp>
        <p:nvSpPr>
          <p:cNvPr id="6" name="Subtitle 5"/>
          <p:cNvSpPr>
            <a:spLocks noGrp="1"/>
          </p:cNvSpPr>
          <p:nvPr>
            <p:ph type="subTitle" idx="1"/>
          </p:nvPr>
        </p:nvSpPr>
        <p:spPr/>
        <p:txBody>
          <a:bodyPr/>
          <a:lstStyle/>
          <a:p>
            <a:pPr marL="127000" indent="0">
              <a:buNone/>
            </a:pPr>
            <a:r>
              <a:rPr lang="en-GB" sz="3200" b="1" dirty="0">
                <a:latin typeface="Times New Roman" panose="02020603050405020304" pitchFamily="18" charset="0"/>
                <a:cs typeface="Times New Roman" panose="02020603050405020304" pitchFamily="18" charset="0"/>
              </a:rPr>
              <a:t>Simple Network Management Protocol </a:t>
            </a:r>
            <a:endParaRPr lang="en-IN" sz="3200" dirty="0"/>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668417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NETWORK MANAGEMENT SYSTEM</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We can say that the functions performed by a network management system can be divided into five broad categories: configuration management, fault management, performance management, security management, and accounting management.</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033902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NETWORK MANAGEMENT SYSTEM</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We can say that the functions performed by a network management system can be divided into five broad categories: configuration management, fault management, performance management, security management, and accounting management.</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57" y="2687798"/>
            <a:ext cx="8620125" cy="32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704916" y="5969160"/>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25:Network management system topology</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186357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89" y="230038"/>
            <a:ext cx="6755991" cy="914040"/>
          </a:xfrm>
        </p:spPr>
        <p:txBody>
          <a:bodyPr/>
          <a:lstStyle/>
          <a:p>
            <a:r>
              <a:rPr lang="en-IN" sz="3200" b="1" dirty="0"/>
              <a:t>SIMPLE NETWORK MANAGEMENT PROTOCOL (SNMP)</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The Simple Network Management Protocol (SNMP) is a framework for managing devices in an internet using the TCP/IP protocol suite. It provides a set of fundamental operations for monitoring and maintaining an internet.</a:t>
            </a:r>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882" y="3067200"/>
            <a:ext cx="638968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159241" y="5703688"/>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26: SNMP</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195588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3200" b="1" dirty="0"/>
              <a:t>Components of network management on the Internet</a:t>
            </a:r>
          </a:p>
        </p:txBody>
      </p:sp>
      <p:sp>
        <p:nvSpPr>
          <p:cNvPr id="2" name="Text Placeholder 1"/>
          <p:cNvSpPr>
            <a:spLocks noGrp="1"/>
          </p:cNvSpPr>
          <p:nvPr>
            <p:ph type="body" idx="1"/>
          </p:nvPr>
        </p:nvSpPr>
        <p:spPr/>
        <p:txBody>
          <a:bodyPr/>
          <a:lstStyle/>
          <a:p>
            <a:pPr marL="114300" indent="0">
              <a:buNone/>
            </a:pPr>
            <a:r>
              <a:rPr lang="en-GB" dirty="0"/>
              <a:t>SNMP defines the format of packets exchanged between a manager and an agent. It reads and changes the status (values) of objects (variables) in SNMP packets.</a:t>
            </a:r>
          </a:p>
          <a:p>
            <a:endParaRPr lang="en-IN" dirty="0"/>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46" y="2748952"/>
            <a:ext cx="8144288" cy="314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26969" y="5978913"/>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27:SNMP components</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238586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32" y="0"/>
            <a:ext cx="5290508" cy="914040"/>
          </a:xfrm>
        </p:spPr>
        <p:txBody>
          <a:bodyPr/>
          <a:lstStyle/>
          <a:p>
            <a:r>
              <a:rPr lang="en-IN" b="1" dirty="0"/>
              <a:t>SMI</a:t>
            </a:r>
          </a:p>
        </p:txBody>
      </p:sp>
      <p:sp>
        <p:nvSpPr>
          <p:cNvPr id="3" name="Text Placeholder 2"/>
          <p:cNvSpPr>
            <a:spLocks noGrp="1"/>
          </p:cNvSpPr>
          <p:nvPr>
            <p:ph type="body" idx="1"/>
          </p:nvPr>
        </p:nvSpPr>
        <p:spPr/>
        <p:txBody>
          <a:bodyPr/>
          <a:lstStyle/>
          <a:p>
            <a:pPr algn="just"/>
            <a:r>
              <a:rPr lang="en-GB" dirty="0">
                <a:latin typeface="Times New Roman" panose="02020603050405020304" pitchFamily="18" charset="0"/>
                <a:cs typeface="Times New Roman" panose="02020603050405020304" pitchFamily="18" charset="0"/>
              </a:rPr>
              <a:t>SMI defines the general rules for naming objects, defining object types (including range and length), and showing how to encode objects and values. SMI does not define the number of objects an entity should manage or name the objects to be managed or define the association between the objects and their values.</a:t>
            </a:r>
          </a:p>
          <a:p>
            <a:endParaRPr lang="en-IN" dirty="0"/>
          </a:p>
        </p:txBody>
      </p:sp>
      <p:sp>
        <p:nvSpPr>
          <p:cNvPr id="5" name="Footer Placeholder 4"/>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75459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32" y="0"/>
            <a:ext cx="5290508" cy="914040"/>
          </a:xfrm>
        </p:spPr>
        <p:txBody>
          <a:bodyPr/>
          <a:lstStyle/>
          <a:p>
            <a:r>
              <a:rPr lang="en-IN" b="1" dirty="0"/>
              <a:t>MIB</a:t>
            </a:r>
          </a:p>
        </p:txBody>
      </p:sp>
      <p:sp>
        <p:nvSpPr>
          <p:cNvPr id="3" name="Text Placeholder 2"/>
          <p:cNvSpPr>
            <a:spLocks noGrp="1"/>
          </p:cNvSpPr>
          <p:nvPr>
            <p:ph type="body" idx="1"/>
          </p:nvPr>
        </p:nvSpPr>
        <p:spPr/>
        <p:txBody>
          <a:bodyPr/>
          <a:lstStyle/>
          <a:p>
            <a:pPr algn="just"/>
            <a:r>
              <a:rPr lang="en-GB" dirty="0">
                <a:latin typeface="Times New Roman" panose="02020603050405020304" pitchFamily="18" charset="0"/>
                <a:cs typeface="Times New Roman" panose="02020603050405020304" pitchFamily="18" charset="0"/>
              </a:rPr>
              <a:t>MIB creates a collection of named objects, their types, and their relationships to each other in an entity to be managed.</a:t>
            </a:r>
          </a:p>
        </p:txBody>
      </p:sp>
      <p:sp>
        <p:nvSpPr>
          <p:cNvPr id="5" name="Footer Placeholder 4"/>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35254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0"/>
            <a:ext cx="5313512" cy="914040"/>
          </a:xfrm>
        </p:spPr>
        <p:txBody>
          <a:bodyPr/>
          <a:lstStyle/>
          <a:p>
            <a:r>
              <a:rPr lang="en-IN" b="1" dirty="0"/>
              <a:t>MANAGEMENT OVERVIEW</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58" y="1226718"/>
            <a:ext cx="5229225"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303014" y="6282905"/>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28: Management Overview in SNMP</a:t>
            </a:r>
          </a:p>
        </p:txBody>
      </p:sp>
      <p:sp>
        <p:nvSpPr>
          <p:cNvPr id="7" name="Footer Placeholder 6"/>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249663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4" y="0"/>
            <a:ext cx="5209995" cy="914040"/>
          </a:xfrm>
        </p:spPr>
        <p:txBody>
          <a:bodyPr/>
          <a:lstStyle/>
          <a:p>
            <a:r>
              <a:rPr lang="en-IN" b="1" dirty="0"/>
              <a:t>EXAMPLE 1</a:t>
            </a:r>
          </a:p>
        </p:txBody>
      </p:sp>
      <p:sp>
        <p:nvSpPr>
          <p:cNvPr id="3" name="Text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How to define INTEGER 14.</a:t>
            </a:r>
          </a:p>
          <a:p>
            <a:endParaRPr lang="en-IN" dirty="0"/>
          </a:p>
        </p:txBody>
      </p:sp>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04" y="2445589"/>
            <a:ext cx="7231062"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630154" y="3863730"/>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29: Solution for INTEGER 14 in SNMP</a:t>
            </a:r>
          </a:p>
        </p:txBody>
      </p:sp>
      <p:sp>
        <p:nvSpPr>
          <p:cNvPr id="7" name="Footer Placeholder 6"/>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03786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5</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2" y="273000"/>
            <a:ext cx="66239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Connections: The control connection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54" y="1100993"/>
            <a:ext cx="6339275" cy="522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11966" y="6376362"/>
            <a:ext cx="254191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2: Connection Control</a:t>
            </a:r>
          </a:p>
        </p:txBody>
      </p:sp>
    </p:spTree>
    <p:extLst>
      <p:ext uri="{BB962C8B-B14F-4D97-AF65-F5344CB8AC3E}">
        <p14:creationId xmlns:p14="http://schemas.microsoft.com/office/powerpoint/2010/main" val="1939030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4" y="0"/>
            <a:ext cx="5209995" cy="914040"/>
          </a:xfrm>
        </p:spPr>
        <p:txBody>
          <a:bodyPr/>
          <a:lstStyle/>
          <a:p>
            <a:r>
              <a:rPr lang="en-IN" b="1" dirty="0"/>
              <a:t>EXAMPLE 2</a:t>
            </a:r>
          </a:p>
        </p:txBody>
      </p:sp>
      <p:sp>
        <p:nvSpPr>
          <p:cNvPr id="3" name="Text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How to define the OCTET STRING “HI”.</a:t>
            </a:r>
          </a:p>
          <a:p>
            <a:endParaRPr lang="en-IN" dirty="0"/>
          </a:p>
        </p:txBody>
      </p:sp>
      <p:pic>
        <p:nvPicPr>
          <p:cNvPr id="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113" y="3349236"/>
            <a:ext cx="48260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15135" y="4749472"/>
            <a:ext cx="491814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30: Solution for </a:t>
            </a:r>
            <a:r>
              <a:rPr lang="en-GB" sz="1600" dirty="0">
                <a:latin typeface="Times New Roman" panose="02020603050405020304" pitchFamily="18" charset="0"/>
                <a:cs typeface="Times New Roman" panose="02020603050405020304" pitchFamily="18" charset="0"/>
              </a:rPr>
              <a:t>OCTET STRING “HI” </a:t>
            </a:r>
            <a:r>
              <a:rPr lang="en-IN" sz="1600" dirty="0">
                <a:latin typeface="Times New Roman" panose="02020603050405020304" pitchFamily="18" charset="0"/>
                <a:cs typeface="Times New Roman" panose="02020603050405020304" pitchFamily="18" charset="0"/>
              </a:rPr>
              <a:t>in SNMP</a:t>
            </a:r>
          </a:p>
        </p:txBody>
      </p:sp>
      <p:sp>
        <p:nvSpPr>
          <p:cNvPr id="5" name="Footer Placeholder 4"/>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650191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Practice Questions:</a:t>
            </a:r>
          </a:p>
        </p:txBody>
      </p:sp>
      <p:sp>
        <p:nvSpPr>
          <p:cNvPr id="7" name="Text Placeholder 6"/>
          <p:cNvSpPr>
            <a:spLocks noGrp="1"/>
          </p:cNvSpPr>
          <p:nvPr>
            <p:ph type="body" idx="1"/>
          </p:nvPr>
        </p:nvSpPr>
        <p:spPr/>
        <p:txBody>
          <a:bodyPr>
            <a:normAutofit/>
          </a:bodyPr>
          <a:lstStyle/>
          <a:p>
            <a:pPr marL="114300" indent="0" algn="just">
              <a:buNone/>
            </a:pPr>
            <a:endParaRPr lang="en-GB" sz="1800" dirty="0">
              <a:latin typeface="Times New Roman" panose="02020603050405020304" pitchFamily="18" charset="0"/>
              <a:cs typeface="Times New Roman" panose="02020603050405020304" pitchFamily="18" charset="0"/>
            </a:endParaRPr>
          </a:p>
          <a:p>
            <a:pPr marL="114300" indent="0" algn="just">
              <a:buNone/>
            </a:pPr>
            <a:endParaRPr lang="en-GB" sz="1800" dirty="0">
              <a:latin typeface="Times New Roman" panose="02020603050405020304" pitchFamily="18" charset="0"/>
              <a:cs typeface="Times New Roman" panose="02020603050405020304" pitchFamily="18" charset="0"/>
            </a:endParaRPr>
          </a:p>
          <a:p>
            <a:pPr marL="114300" indent="0" algn="just">
              <a:buNone/>
            </a:pPr>
            <a:endParaRPr lang="en-GB" sz="1800" dirty="0">
              <a:latin typeface="Times New Roman" panose="02020603050405020304" pitchFamily="18" charset="0"/>
              <a:cs typeface="Times New Roman" panose="02020603050405020304" pitchFamily="18" charset="0"/>
            </a:endParaRPr>
          </a:p>
          <a:p>
            <a:pPr marL="114300" indent="0" algn="just">
              <a:buNone/>
            </a:pPr>
            <a:r>
              <a:rPr lang="en-GB" sz="1800" dirty="0">
                <a:latin typeface="Times New Roman" panose="02020603050405020304" pitchFamily="18" charset="0"/>
                <a:cs typeface="Times New Roman" panose="02020603050405020304" pitchFamily="18" charset="0"/>
              </a:rPr>
              <a:t>To access a FTP server through your browser you need to put certain protocol directive to the browser address bar. How will you convert the following URL to a FTP address?</a:t>
            </a:r>
          </a:p>
          <a:p>
            <a:pPr marL="114300" indent="0" algn="ctr">
              <a:buNone/>
            </a:pPr>
            <a:r>
              <a:rPr lang="en-IN" dirty="0"/>
              <a:t> </a:t>
            </a:r>
            <a:r>
              <a:rPr lang="en-IN" u="sng" dirty="0"/>
              <a:t>speedtest.tele2.net</a:t>
            </a:r>
            <a:endParaRPr lang="en-GB" sz="1800" dirty="0">
              <a:latin typeface="Times New Roman" panose="02020603050405020304" pitchFamily="18" charset="0"/>
              <a:cs typeface="Times New Roman" panose="02020603050405020304" pitchFamily="18" charset="0"/>
            </a:endParaRPr>
          </a:p>
          <a:p>
            <a:pPr marL="114300" indent="0" algn="just">
              <a:buNone/>
            </a:pPr>
            <a:endParaRPr lang="en-GB" sz="18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074194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Practice Questions:</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If you have to design a system which can use only one communication port for data as well as control signalling for transferring the files. Can you do that? What are your options to do the same? </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871087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Practice Questions:</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If you have design the website for a finance firm dealing with online financial transactions. Will you use HTTP for the same? </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034398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9390" y="0"/>
            <a:ext cx="5346650" cy="914040"/>
          </a:xfrm>
        </p:spPr>
        <p:txBody>
          <a:bodyPr/>
          <a:lstStyle/>
          <a:p>
            <a:r>
              <a:rPr lang="en-IN" sz="3200" b="1" dirty="0"/>
              <a:t>Practice Questions:</a:t>
            </a:r>
          </a:p>
        </p:txBody>
      </p:sp>
      <p:sp>
        <p:nvSpPr>
          <p:cNvPr id="7" name="Text Placeholder 6"/>
          <p:cNvSpPr>
            <a:spLocks noGrp="1"/>
          </p:cNvSpPr>
          <p:nvPr>
            <p:ph type="body" idx="1"/>
          </p:nvPr>
        </p:nvSpPr>
        <p:spPr/>
        <p:txBody>
          <a:bodyPr>
            <a:normAutofit/>
          </a:bodyPr>
          <a:lstStyle/>
          <a:p>
            <a:pPr marL="114300" indent="0" algn="just">
              <a:buNone/>
            </a:pPr>
            <a:r>
              <a:rPr lang="en-GB" sz="1800" dirty="0">
                <a:latin typeface="Times New Roman" panose="02020603050405020304" pitchFamily="18" charset="0"/>
                <a:cs typeface="Times New Roman" panose="02020603050405020304" pitchFamily="18" charset="0"/>
              </a:rPr>
              <a:t>If a packet takes 0.296 </a:t>
            </a:r>
            <a:r>
              <a:rPr lang="en-GB" sz="1800" dirty="0" err="1">
                <a:latin typeface="Times New Roman" panose="02020603050405020304" pitchFamily="18" charset="0"/>
                <a:cs typeface="Times New Roman" panose="02020603050405020304" pitchFamily="18" charset="0"/>
              </a:rPr>
              <a:t>ms</a:t>
            </a:r>
            <a:r>
              <a:rPr lang="en-GB" sz="1800" dirty="0">
                <a:latin typeface="Times New Roman" panose="02020603050405020304" pitchFamily="18" charset="0"/>
                <a:cs typeface="Times New Roman" panose="02020603050405020304" pitchFamily="18" charset="0"/>
              </a:rPr>
              <a:t> to travel from client to server, what will be value for RTT in this case?</a:t>
            </a:r>
          </a:p>
        </p:txBody>
      </p:sp>
      <p:sp>
        <p:nvSpPr>
          <p:cNvPr id="2" name="Footer Placeholder 1"/>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111257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a:buSzPts val="2800"/>
            </a:pPr>
            <a:endParaRPr/>
          </a:p>
        </p:txBody>
      </p:sp>
      <p:pic>
        <p:nvPicPr>
          <p:cNvPr id="504" name="Google Shape;504;p27" descr="See the source image"/>
          <p:cNvPicPr preferRelativeResize="0"/>
          <p:nvPr/>
        </p:nvPicPr>
        <p:blipFill rotWithShape="1">
          <a:blip r:embed="rId3">
            <a:alphaModFix/>
          </a:blip>
          <a:srcRect/>
          <a:stretch/>
        </p:blipFill>
        <p:spPr>
          <a:xfrm>
            <a:off x="0" y="163515"/>
            <a:ext cx="9144000" cy="6530975"/>
          </a:xfrm>
          <a:prstGeom prst="rect">
            <a:avLst/>
          </a:prstGeom>
          <a:noFill/>
          <a:ln>
            <a:noFill/>
          </a:ln>
        </p:spPr>
      </p:pic>
      <p:sp>
        <p:nvSpPr>
          <p:cNvPr id="2" name="Footer Placeholder 1"/>
          <p:cNvSpPr>
            <a:spLocks noGrp="1"/>
          </p:cNvSpPr>
          <p:nvPr>
            <p:ph type="ftr" idx="11"/>
          </p:nvPr>
        </p:nvSpPr>
        <p:spPr/>
        <p:txBody>
          <a:bodyPr/>
          <a:lstStyle/>
          <a:p>
            <a:r>
              <a:rPr lang="en-IN"/>
              <a:t>Computer Networks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GB" sz="1800" dirty="0">
                <a:latin typeface="Times New Roman" panose="02020603050405020304" pitchFamily="18" charset="0"/>
                <a:cs typeface="Times New Roman" panose="02020603050405020304" pitchFamily="18" charset="0"/>
              </a:rPr>
              <a:t>Uses Server’s well-known port 20</a:t>
            </a:r>
          </a:p>
          <a:p>
            <a:r>
              <a:rPr lang="en-GB" sz="1800" dirty="0">
                <a:latin typeface="Times New Roman" panose="02020603050405020304" pitchFamily="18" charset="0"/>
                <a:cs typeface="Times New Roman" panose="02020603050405020304" pitchFamily="18" charset="0"/>
              </a:rPr>
              <a:t>Client issues a passive open on an ephemeral port, say x.</a:t>
            </a:r>
          </a:p>
          <a:p>
            <a:r>
              <a:rPr lang="en-GB" sz="1800" dirty="0">
                <a:latin typeface="Times New Roman" panose="02020603050405020304" pitchFamily="18" charset="0"/>
                <a:cs typeface="Times New Roman" panose="02020603050405020304" pitchFamily="18" charset="0"/>
              </a:rPr>
              <a:t>Client uses PORT command to tell the server about the port number x.</a:t>
            </a:r>
          </a:p>
          <a:p>
            <a:r>
              <a:rPr lang="en-GB" sz="1800" dirty="0">
                <a:latin typeface="Times New Roman" panose="02020603050405020304" pitchFamily="18" charset="0"/>
                <a:cs typeface="Times New Roman" panose="02020603050405020304" pitchFamily="18" charset="0"/>
              </a:rPr>
              <a:t>Server issues an active open from port 20 to port x.</a:t>
            </a:r>
          </a:p>
          <a:p>
            <a:r>
              <a:rPr lang="en-GB" sz="1800" dirty="0">
                <a:latin typeface="Times New Roman" panose="02020603050405020304" pitchFamily="18" charset="0"/>
                <a:cs typeface="Times New Roman" panose="02020603050405020304" pitchFamily="18" charset="0"/>
              </a:rPr>
              <a:t>Server creates a child server/ephemeral port number to serve the client</a:t>
            </a:r>
          </a:p>
          <a:p>
            <a:pPr marL="114300" indent="0">
              <a:buNone/>
            </a:pP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6</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3" y="200747"/>
            <a:ext cx="39228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The Data Connection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58102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7</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1" y="200747"/>
            <a:ext cx="5603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solidFill>
                  <a:schemeClr val="tx1"/>
                </a:solidFill>
                <a:latin typeface="Times" panose="02020603050405020304" pitchFamily="18" charset="0"/>
              </a:rPr>
              <a:t>Creating the data connection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593" y="897065"/>
            <a:ext cx="4514015" cy="54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311966" y="6376362"/>
            <a:ext cx="2663264"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3: Data Connection Steps</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36461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8</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1" y="200745"/>
            <a:ext cx="77333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3200" b="1" dirty="0">
                <a:solidFill>
                  <a:schemeClr val="tx1"/>
                </a:solidFill>
                <a:latin typeface="Times" panose="02020603050405020304" pitchFamily="18" charset="0"/>
              </a:rPr>
              <a:t>Communication Using the control connection</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897065"/>
            <a:ext cx="84582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11632" y="5098280"/>
            <a:ext cx="386521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4:Control Connection Communication</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77971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4294967295"/>
          </p:nvPr>
        </p:nvSpPr>
        <p:spPr/>
        <p:txBody>
          <a:bodyPr/>
          <a:lstStyle/>
          <a:p>
            <a:fld id="{D7353FB5-6E9D-42FA-A6C6-7D9077AD221E}" type="slidenum">
              <a:rPr lang="en-US" altLang="en-US" smtClean="0"/>
              <a:pPr/>
              <a:t>9</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189573" y="200747"/>
            <a:ext cx="10518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NVT</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0"/>
            <a:ext cx="8382000" cy="26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403981" y="5093664"/>
            <a:ext cx="254191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5:NVT stages</a:t>
            </a:r>
          </a:p>
        </p:txBody>
      </p:sp>
      <p:sp>
        <p:nvSpPr>
          <p:cNvPr id="3" name="Footer Placeholder 2"/>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195724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1441</Words>
  <Application>Microsoft Office PowerPoint</Application>
  <PresentationFormat>On-screen Show (4:3)</PresentationFormat>
  <Paragraphs>269</Paragraphs>
  <Slides>55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Times New Roman</vt:lpstr>
      <vt:lpstr>Calibri</vt:lpstr>
      <vt:lpstr>Arial</vt:lpstr>
      <vt:lpstr>Wingdings</vt:lpstr>
      <vt:lpstr>Times</vt:lpstr>
      <vt:lpstr>Office Theme</vt:lpstr>
      <vt:lpstr>PowerPoint Presentation</vt:lpstr>
      <vt:lpstr>PowerPoint Presentation</vt:lpstr>
      <vt:lpstr>FTP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WWW</vt:lpstr>
      <vt:lpstr>PowerPoint Presentation</vt:lpstr>
      <vt:lpstr>PowerPoint Presentation</vt:lpstr>
      <vt:lpstr>PowerPoint Presentation</vt:lpstr>
      <vt:lpstr>WEB DOCUMENTS</vt:lpstr>
      <vt:lpstr>STATIC DOCUMENT</vt:lpstr>
      <vt:lpstr>DYNAMIC DOCUMENT USING CGI</vt:lpstr>
      <vt:lpstr>HTTP</vt:lpstr>
      <vt:lpstr>HYPERTEXT TRANSFER PROTOCOL</vt:lpstr>
      <vt:lpstr>HTTP TRANSACTION</vt:lpstr>
      <vt:lpstr>REQUEST AND RESPONSE MESSAGES</vt:lpstr>
      <vt:lpstr>REQUEST AND STATUS LINES</vt:lpstr>
      <vt:lpstr>Non-Persistent HTTP</vt:lpstr>
      <vt:lpstr>Non-persistent HTTP: response time</vt:lpstr>
      <vt:lpstr>Persistent HTTP</vt:lpstr>
      <vt:lpstr>Persistent HTTP</vt:lpstr>
      <vt:lpstr>Methods</vt:lpstr>
      <vt:lpstr>Status codes</vt:lpstr>
      <vt:lpstr>Status codes</vt:lpstr>
      <vt:lpstr>HEADER FORMAT</vt:lpstr>
      <vt:lpstr>Example</vt:lpstr>
      <vt:lpstr>Example</vt:lpstr>
      <vt:lpstr>SNMP</vt:lpstr>
      <vt:lpstr>NETWORK MANAGEMENT SYSTEM</vt:lpstr>
      <vt:lpstr>NETWORK MANAGEMENT SYSTEM</vt:lpstr>
      <vt:lpstr>SIMPLE NETWORK MANAGEMENT PROTOCOL (SNMP)</vt:lpstr>
      <vt:lpstr>Components of network management on the Internet</vt:lpstr>
      <vt:lpstr>SMI</vt:lpstr>
      <vt:lpstr>MIB</vt:lpstr>
      <vt:lpstr>MANAGEMENT OVERVIEW</vt:lpstr>
      <vt:lpstr>EXAMPLE 1</vt:lpstr>
      <vt:lpstr>EXAMPLE 2</vt:lpstr>
      <vt:lpstr>Practice Questions:</vt:lpstr>
      <vt:lpstr>Practice Questions:</vt:lpstr>
      <vt:lpstr>Practice Questions:</vt:lpstr>
      <vt:lpstr>Practice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Maninder</dc:creator>
  <cp:lastModifiedBy>Gurpreet Singh</cp:lastModifiedBy>
  <cp:revision>152</cp:revision>
  <dcterms:created xsi:type="dcterms:W3CDTF">2010-04-09T07:36:15Z</dcterms:created>
  <dcterms:modified xsi:type="dcterms:W3CDTF">2023-05-04T09:21:59Z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