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9"/>
  </p:notesMasterIdLst>
  <p:sldIdLst>
    <p:sldId id="256" r:id="rId2"/>
    <p:sldId id="257" r:id="rId3"/>
    <p:sldId id="285" r:id="rId4"/>
    <p:sldId id="286" r:id="rId5"/>
    <p:sldId id="287" r:id="rId6"/>
    <p:sldId id="288" r:id="rId7"/>
    <p:sldId id="289" r:id="rId8"/>
    <p:sldId id="290" r:id="rId9"/>
    <p:sldId id="291"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92" r:id="rId37"/>
    <p:sldId id="284"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eFR9z3QsaE3PvxTHHeUhsG7hB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0" name="Google Shape;11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7" name="Google Shape;11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49" name="Google Shape;149;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8" name="Google Shape;15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5" name="Google Shape;16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74" name="Google Shape;174;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5" name="Google Shape;55;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0" name="Google Shape;19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7" name="Google Shape;19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4" name="Google Shape;20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12" name="Google Shape;212;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8" name="Google Shape;22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5" name="Google Shape;23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2" name="Google Shape;24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 name="Google Shape;24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6" name="Google Shape;25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5" name="Google Shape;65;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42167431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3" name="Google Shape;26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5" name="Google Shape;65;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4" name="Google Shape;7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1" name="Google Shape;8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8" name="Google Shape;8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11"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11"/>
          <p:cNvGrpSpPr/>
          <p:nvPr/>
        </p:nvGrpSpPr>
        <p:grpSpPr>
          <a:xfrm>
            <a:off x="6146800" y="0"/>
            <a:ext cx="2997200" cy="876300"/>
            <a:chOff x="6096000" y="3924300"/>
            <a:chExt cx="2997200" cy="876300"/>
          </a:xfrm>
        </p:grpSpPr>
        <p:sp>
          <p:nvSpPr>
            <p:cNvPr id="27" name="Google Shape;27;p1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11"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1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11"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1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1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2"/>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b="1">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12"/>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9" name="Google Shape;39;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0"/>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0"/>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0"/>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0"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10"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10"/>
          <p:cNvGrpSpPr/>
          <p:nvPr/>
        </p:nvGrpSpPr>
        <p:grpSpPr>
          <a:xfrm>
            <a:off x="6146800" y="0"/>
            <a:ext cx="2997200" cy="876300"/>
            <a:chOff x="6096000" y="3924300"/>
            <a:chExt cx="2997200" cy="876300"/>
          </a:xfrm>
        </p:grpSpPr>
        <p:sp>
          <p:nvSpPr>
            <p:cNvPr id="20" name="Google Shape;20;p10"/>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10"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10"/>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10"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digital-signatures-certificat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geeksforgeeks.org/public-key-encryp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190500" y="2684206"/>
            <a:ext cx="8763000" cy="1199536"/>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4800" b="1" i="0" u="none" strike="noStrike" cap="none" dirty="0">
                <a:solidFill>
                  <a:srgbClr val="3A30FA"/>
                </a:solidFill>
                <a:latin typeface="Times New Roman"/>
                <a:ea typeface="Times New Roman"/>
                <a:cs typeface="Times New Roman"/>
                <a:sym typeface="Times New Roman"/>
              </a:rPr>
              <a:t>Network Security</a:t>
            </a:r>
            <a:endParaRPr sz="4800" dirty="0"/>
          </a:p>
          <a:p>
            <a:pPr marL="0" marR="0" lvl="0" indent="0" algn="ctr" rtl="0">
              <a:lnSpc>
                <a:spcPct val="100000"/>
              </a:lnSpc>
              <a:spcBef>
                <a:spcPts val="0"/>
              </a:spcBef>
              <a:spcAft>
                <a:spcPts val="0"/>
              </a:spcAft>
              <a:buClr>
                <a:srgbClr val="000000"/>
              </a:buClr>
              <a:buSzPts val="1400"/>
              <a:buFont typeface="Arial"/>
              <a:buNone/>
            </a:pPr>
            <a:endParaRPr sz="48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676400" y="5599331"/>
            <a:ext cx="61722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Times New Roman"/>
                <a:ea typeface="Times New Roman"/>
                <a:cs typeface="Times New Roman"/>
                <a:sym typeface="Times New Roman"/>
              </a:rPr>
              <a:t>Department of Computer Science and Engineering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Times New Roman"/>
                <a:ea typeface="Times New Roman"/>
                <a:cs typeface="Times New Roman"/>
                <a:sym typeface="Times New Roman"/>
              </a:rPr>
              <a:t>Chitkara University, Punjab</a:t>
            </a:r>
            <a:endParaRPr sz="1400" b="0" i="0" u="none" strike="noStrike" cap="none">
              <a:solidFill>
                <a:srgbClr val="000000"/>
              </a:solidFill>
              <a:latin typeface="Arial"/>
              <a:ea typeface="Arial"/>
              <a:cs typeface="Arial"/>
              <a:sym typeface="Arial"/>
            </a:endParaRPr>
          </a:p>
        </p:txBody>
      </p:sp>
      <p:sp>
        <p:nvSpPr>
          <p:cNvPr id="49" name="Google Shape;49;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Computer Networks</a:t>
            </a:r>
            <a:endParaRPr/>
          </a:p>
        </p:txBody>
      </p:sp>
      <p:sp>
        <p:nvSpPr>
          <p:cNvPr id="51" name="Google Shape;51;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3" name="TextBox 2">
            <a:extLst>
              <a:ext uri="{FF2B5EF4-FFF2-40B4-BE49-F238E27FC236}">
                <a16:creationId xmlns:a16="http://schemas.microsoft.com/office/drawing/2014/main" id="{52C415E4-1095-F699-1A9E-5721EA170B83}"/>
              </a:ext>
            </a:extLst>
          </p:cNvPr>
          <p:cNvSpPr txBox="1"/>
          <p:nvPr/>
        </p:nvSpPr>
        <p:spPr>
          <a:xfrm>
            <a:off x="2266336" y="1668632"/>
            <a:ext cx="4788310" cy="646331"/>
          </a:xfrm>
          <a:prstGeom prst="rect">
            <a:avLst/>
          </a:prstGeom>
          <a:noFill/>
        </p:spPr>
        <p:txBody>
          <a:bodyPr wrap="square">
            <a:spAutoFit/>
          </a:bodyPr>
          <a:lstStyle/>
          <a:p>
            <a:pPr algn="ctr"/>
            <a:r>
              <a:rPr lang="en-IN" sz="3600" b="1" i="0" u="none" strike="noStrike" dirty="0">
                <a:solidFill>
                  <a:schemeClr val="tx1"/>
                </a:solidFill>
                <a:effectLst/>
                <a:latin typeface="Times New Roman" panose="02020603050405020304" pitchFamily="18" charset="0"/>
              </a:rPr>
              <a:t>Lecture 44-45</a:t>
            </a:r>
            <a:endParaRPr lang="en-IN" sz="3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p:nvPr/>
        </p:nvSpPr>
        <p:spPr>
          <a:xfrm>
            <a:off x="152400" y="914400"/>
            <a:ext cx="8763000" cy="40386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1" i="0" u="none" strike="noStrike" cap="none" dirty="0">
                <a:solidFill>
                  <a:srgbClr val="3A30FA"/>
                </a:solidFill>
                <a:latin typeface="Times New Roman"/>
                <a:ea typeface="Times New Roman"/>
                <a:cs typeface="Times New Roman"/>
                <a:sym typeface="Times New Roman"/>
              </a:rPr>
              <a:t>Cryptography</a:t>
            </a:r>
            <a:endParaRPr sz="1400" b="0" i="0" u="none" strike="noStrike" cap="none" dirty="0">
              <a:solidFill>
                <a:srgbClr val="000000"/>
              </a:solidFill>
              <a:latin typeface="Arial"/>
              <a:ea typeface="Arial"/>
              <a:cs typeface="Arial"/>
              <a:sym typeface="Arial"/>
            </a:endParaRPr>
          </a:p>
        </p:txBody>
      </p:sp>
      <p:sp>
        <p:nvSpPr>
          <p:cNvPr id="71" name="Google Shape;7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What is Cryptography?</a:t>
            </a:r>
            <a:endParaRPr/>
          </a:p>
        </p:txBody>
      </p:sp>
      <p:sp>
        <p:nvSpPr>
          <p:cNvPr id="77" name="Google Shape;77;p15"/>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p>
            <a:pPr marL="457200" lvl="0" indent="-431800" algn="just" rtl="0">
              <a:lnSpc>
                <a:spcPct val="150000"/>
              </a:lnSpc>
              <a:spcBef>
                <a:spcPts val="640"/>
              </a:spcBef>
              <a:spcAft>
                <a:spcPts val="0"/>
              </a:spcAft>
              <a:buSzPts val="3200"/>
              <a:buFont typeface="Arial"/>
              <a:buChar char="•"/>
            </a:pPr>
            <a:r>
              <a:rPr lang="en-US" sz="2400" b="1" dirty="0">
                <a:solidFill>
                  <a:schemeClr val="dk1"/>
                </a:solidFill>
                <a:latin typeface="Times New Roman"/>
                <a:ea typeface="Times New Roman"/>
                <a:cs typeface="Times New Roman"/>
                <a:sym typeface="Times New Roman"/>
              </a:rPr>
              <a:t>Cryptography</a:t>
            </a:r>
            <a:r>
              <a:rPr lang="en-US" sz="2000" dirty="0">
                <a:solidFill>
                  <a:schemeClr val="dk1"/>
                </a:solidFill>
                <a:latin typeface="Times New Roman"/>
                <a:ea typeface="Times New Roman"/>
                <a:cs typeface="Times New Roman"/>
                <a:sym typeface="Times New Roman"/>
              </a:rPr>
              <a:t> derived its name from a Greek word called </a:t>
            </a:r>
            <a:endParaRPr dirty="0"/>
          </a:p>
          <a:p>
            <a:pPr marL="457200" lvl="0" indent="-431800" algn="just" rtl="0">
              <a:lnSpc>
                <a:spcPct val="150000"/>
              </a:lnSpc>
              <a:spcBef>
                <a:spcPts val="640"/>
              </a:spcBef>
              <a:spcAft>
                <a:spcPts val="0"/>
              </a:spcAft>
              <a:buSzPts val="3200"/>
              <a:buNone/>
            </a:pP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krypto’s</a:t>
            </a:r>
            <a:r>
              <a:rPr lang="en-US" sz="2000" dirty="0">
                <a:solidFill>
                  <a:schemeClr val="dk1"/>
                </a:solidFill>
                <a:latin typeface="Times New Roman"/>
                <a:ea typeface="Times New Roman"/>
                <a:cs typeface="Times New Roman"/>
                <a:sym typeface="Times New Roman"/>
              </a:rPr>
              <a:t>” which means “Hidden Secrets”.</a:t>
            </a:r>
            <a:endParaRPr dirty="0"/>
          </a:p>
          <a:p>
            <a:pPr marL="457200" lvl="0" indent="-431800" algn="just" rtl="0">
              <a:lnSpc>
                <a:spcPct val="150000"/>
              </a:lnSpc>
              <a:spcBef>
                <a:spcPts val="640"/>
              </a:spcBef>
              <a:spcAft>
                <a:spcPts val="0"/>
              </a:spcAft>
              <a:buSzPts val="3200"/>
              <a:buFont typeface="Arial"/>
              <a:buChar char="•"/>
            </a:pPr>
            <a:r>
              <a:rPr lang="en-US" sz="2000" dirty="0">
                <a:solidFill>
                  <a:schemeClr val="dk1"/>
                </a:solidFill>
                <a:latin typeface="Times New Roman"/>
                <a:ea typeface="Times New Roman"/>
                <a:cs typeface="Times New Roman"/>
                <a:sym typeface="Times New Roman"/>
              </a:rPr>
              <a:t>Cryptography is the practice and study of hiding information. It is the Art or Science of </a:t>
            </a:r>
            <a:r>
              <a:rPr lang="en-US" sz="2000" b="1" dirty="0">
                <a:solidFill>
                  <a:schemeClr val="dk1"/>
                </a:solidFill>
                <a:latin typeface="Times New Roman"/>
                <a:ea typeface="Times New Roman"/>
                <a:cs typeface="Times New Roman"/>
                <a:sym typeface="Times New Roman"/>
              </a:rPr>
              <a:t>converting a plain intelligible data into an unintelligible data</a:t>
            </a:r>
            <a:r>
              <a:rPr lang="en-US" sz="2000" dirty="0">
                <a:solidFill>
                  <a:schemeClr val="dk1"/>
                </a:solidFill>
                <a:latin typeface="Times New Roman"/>
                <a:ea typeface="Times New Roman"/>
                <a:cs typeface="Times New Roman"/>
                <a:sym typeface="Times New Roman"/>
              </a:rPr>
              <a:t> and again retransforming that message into its original form.</a:t>
            </a:r>
            <a:endParaRPr dirty="0"/>
          </a:p>
          <a:p>
            <a:pPr marL="457200" lvl="0" indent="-431800" algn="just" rtl="0">
              <a:lnSpc>
                <a:spcPct val="150000"/>
              </a:lnSpc>
              <a:spcBef>
                <a:spcPts val="640"/>
              </a:spcBef>
              <a:spcAft>
                <a:spcPts val="0"/>
              </a:spcAft>
              <a:buSzPts val="3200"/>
              <a:buFont typeface="Arial"/>
              <a:buChar char="•"/>
            </a:pPr>
            <a:r>
              <a:rPr lang="en-US" sz="2000" dirty="0">
                <a:solidFill>
                  <a:schemeClr val="dk1"/>
                </a:solidFill>
                <a:latin typeface="Times New Roman"/>
                <a:ea typeface="Times New Roman"/>
                <a:cs typeface="Times New Roman"/>
                <a:sym typeface="Times New Roman"/>
              </a:rPr>
              <a:t>It provides Confidentiality, Integrity, and Accuracy.</a:t>
            </a:r>
            <a:endParaRPr dirty="0"/>
          </a:p>
          <a:p>
            <a:pPr marL="457200" lvl="0" indent="-431800" algn="ctr" rtl="0">
              <a:lnSpc>
                <a:spcPct val="150000"/>
              </a:lnSpc>
              <a:spcBef>
                <a:spcPts val="640"/>
              </a:spcBef>
              <a:spcAft>
                <a:spcPts val="0"/>
              </a:spcAft>
              <a:buSzPts val="3200"/>
              <a:buNone/>
            </a:pPr>
            <a:endParaRPr sz="2000" dirty="0">
              <a:latin typeface="Times New Roman"/>
              <a:ea typeface="Times New Roman"/>
              <a:cs typeface="Times New Roman"/>
              <a:sym typeface="Times New Roman"/>
            </a:endParaRPr>
          </a:p>
        </p:txBody>
      </p:sp>
      <p:sp>
        <p:nvSpPr>
          <p:cNvPr id="78" name="Google Shape;7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0" y="1"/>
            <a:ext cx="6330462"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br>
              <a:rPr lang="en-US" sz="2800"/>
            </a:br>
            <a:br>
              <a:rPr lang="en-US" sz="2800"/>
            </a:br>
            <a:r>
              <a:rPr lang="en-US" sz="2800"/>
              <a:t>PURPOSE OF CRYPTOGRAPHY </a:t>
            </a:r>
            <a:br>
              <a:rPr lang="en-US" sz="2800"/>
            </a:br>
            <a:r>
              <a:rPr lang="en-US" sz="2800"/>
              <a:t> </a:t>
            </a:r>
            <a:br>
              <a:rPr lang="en-US" sz="2800"/>
            </a:br>
            <a:endParaRPr sz="2800"/>
          </a:p>
        </p:txBody>
      </p:sp>
      <p:sp>
        <p:nvSpPr>
          <p:cNvPr id="84" name="Google Shape;84;p16"/>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p>
            <a:pPr marL="457200" lvl="0" indent="-431800" algn="just" rtl="0">
              <a:lnSpc>
                <a:spcPct val="150000"/>
              </a:lnSpc>
              <a:spcBef>
                <a:spcPts val="640"/>
              </a:spcBef>
              <a:spcAft>
                <a:spcPts val="0"/>
              </a:spcAft>
              <a:buSzPts val="3200"/>
              <a:buFont typeface="Arial"/>
              <a:buChar char="•"/>
            </a:pPr>
            <a:r>
              <a:rPr lang="en-US" sz="2400" b="1">
                <a:solidFill>
                  <a:schemeClr val="dk2"/>
                </a:solidFill>
                <a:latin typeface="Times New Roman"/>
                <a:ea typeface="Times New Roman"/>
                <a:cs typeface="Times New Roman"/>
                <a:sym typeface="Times New Roman"/>
              </a:rPr>
              <a:t>Authentication</a:t>
            </a:r>
            <a:r>
              <a:rPr lang="en-US" sz="2400" b="1">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The process of proving one's identity. (The primary forms of host-to-host authentication on the Internet today are name-based or address-based, both of which are notoriously weak.) </a:t>
            </a:r>
            <a:endParaRPr/>
          </a:p>
          <a:p>
            <a:pPr marL="457200" lvl="0" indent="-431800" algn="just" rtl="0">
              <a:lnSpc>
                <a:spcPct val="150000"/>
              </a:lnSpc>
              <a:spcBef>
                <a:spcPts val="640"/>
              </a:spcBef>
              <a:spcAft>
                <a:spcPts val="0"/>
              </a:spcAft>
              <a:buSzPts val="3200"/>
              <a:buFont typeface="Arial"/>
              <a:buChar char="•"/>
            </a:pPr>
            <a:r>
              <a:rPr lang="en-US" sz="2000">
                <a:solidFill>
                  <a:schemeClr val="dk2"/>
                </a:solidFill>
                <a:latin typeface="Times New Roman"/>
                <a:ea typeface="Times New Roman"/>
                <a:cs typeface="Times New Roman"/>
                <a:sym typeface="Times New Roman"/>
              </a:rPr>
              <a:t> </a:t>
            </a:r>
            <a:r>
              <a:rPr lang="en-US" sz="2400" b="1">
                <a:solidFill>
                  <a:schemeClr val="dk2"/>
                </a:solidFill>
                <a:latin typeface="Times New Roman"/>
                <a:ea typeface="Times New Roman"/>
                <a:cs typeface="Times New Roman"/>
                <a:sym typeface="Times New Roman"/>
              </a:rPr>
              <a:t>Privacy/confidentiality</a:t>
            </a:r>
            <a:r>
              <a:rPr lang="en-US" sz="2400" b="1">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Ensuring that no one can read the message except the intended receiver. </a:t>
            </a:r>
            <a:endParaRPr/>
          </a:p>
          <a:p>
            <a:pPr marL="457200" lvl="0" indent="-431800" algn="just" rtl="0">
              <a:lnSpc>
                <a:spcPct val="150000"/>
              </a:lnSpc>
              <a:spcBef>
                <a:spcPts val="640"/>
              </a:spcBef>
              <a:spcAft>
                <a:spcPts val="0"/>
              </a:spcAft>
              <a:buSzPts val="3200"/>
              <a:buFont typeface="Arial"/>
              <a:buChar char="•"/>
            </a:pPr>
            <a:r>
              <a:rPr lang="en-US" sz="2400" b="1">
                <a:solidFill>
                  <a:schemeClr val="dk2"/>
                </a:solidFill>
                <a:latin typeface="Times New Roman"/>
                <a:ea typeface="Times New Roman"/>
                <a:cs typeface="Times New Roman"/>
                <a:sym typeface="Times New Roman"/>
              </a:rPr>
              <a:t>Integrity</a:t>
            </a:r>
            <a:r>
              <a:rPr lang="en-US" sz="2400" b="1">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Assuring the receiver that the received message has not been altered in any way from the original. </a:t>
            </a:r>
            <a:endParaRPr/>
          </a:p>
          <a:p>
            <a:pPr marL="457200" lvl="0" indent="-431800" algn="just" rtl="0">
              <a:lnSpc>
                <a:spcPct val="150000"/>
              </a:lnSpc>
              <a:spcBef>
                <a:spcPts val="640"/>
              </a:spcBef>
              <a:spcAft>
                <a:spcPts val="0"/>
              </a:spcAft>
              <a:buSzPts val="3200"/>
              <a:buFont typeface="Arial"/>
              <a:buChar char="•"/>
            </a:pPr>
            <a:r>
              <a:rPr lang="en-US" sz="2400" b="1">
                <a:solidFill>
                  <a:schemeClr val="dk2"/>
                </a:solidFill>
                <a:latin typeface="Times New Roman"/>
                <a:ea typeface="Times New Roman"/>
                <a:cs typeface="Times New Roman"/>
                <a:sym typeface="Times New Roman"/>
              </a:rPr>
              <a:t>Non-repudiation</a:t>
            </a:r>
            <a:r>
              <a:rPr lang="en-US" sz="2400" b="1">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 mechanism to prove that the sender really sent this message.</a:t>
            </a:r>
            <a:endParaRPr/>
          </a:p>
          <a:p>
            <a:pPr marL="457200" lvl="0" indent="-431800" algn="just" rtl="0">
              <a:lnSpc>
                <a:spcPct val="150000"/>
              </a:lnSpc>
              <a:spcBef>
                <a:spcPts val="640"/>
              </a:spcBef>
              <a:spcAft>
                <a:spcPts val="0"/>
              </a:spcAft>
              <a:buSzPts val="3200"/>
              <a:buNone/>
            </a:pPr>
            <a:endParaRPr>
              <a:latin typeface="Times New Roman"/>
              <a:ea typeface="Times New Roman"/>
              <a:cs typeface="Times New Roman"/>
              <a:sym typeface="Times New Roman"/>
            </a:endParaRPr>
          </a:p>
        </p:txBody>
      </p:sp>
      <p:sp>
        <p:nvSpPr>
          <p:cNvPr id="85" name="Google Shape;8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0" y="1"/>
            <a:ext cx="6330462"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br>
              <a:rPr lang="en-US" sz="2800"/>
            </a:br>
            <a:br>
              <a:rPr lang="en-US" sz="2800"/>
            </a:br>
            <a:r>
              <a:rPr lang="en-US" sz="2800"/>
              <a:t>PURPOSE OF CRYPTOGRAPHY </a:t>
            </a:r>
            <a:br>
              <a:rPr lang="en-US" sz="2800"/>
            </a:br>
            <a:r>
              <a:rPr lang="en-US" sz="2800"/>
              <a:t> </a:t>
            </a:r>
            <a:br>
              <a:rPr lang="en-US" sz="2800"/>
            </a:br>
            <a:endParaRPr sz="2800"/>
          </a:p>
        </p:txBody>
      </p:sp>
      <p:sp>
        <p:nvSpPr>
          <p:cNvPr id="91" name="Google Shape;91;p17"/>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p>
            <a:pPr marL="457200" lvl="0" indent="-431800" algn="just" rtl="0">
              <a:lnSpc>
                <a:spcPct val="150000"/>
              </a:lnSpc>
              <a:spcBef>
                <a:spcPts val="640"/>
              </a:spcBef>
              <a:spcAft>
                <a:spcPts val="0"/>
              </a:spcAft>
              <a:buSzPts val="3200"/>
              <a:buFont typeface="Arial"/>
              <a:buChar char="•"/>
            </a:pPr>
            <a:r>
              <a:rPr lang="en-US" sz="2000">
                <a:solidFill>
                  <a:schemeClr val="dk1"/>
                </a:solidFill>
                <a:latin typeface="Times New Roman"/>
                <a:ea typeface="Times New Roman"/>
                <a:cs typeface="Times New Roman"/>
                <a:sym typeface="Times New Roman"/>
              </a:rPr>
              <a:t>Consider two parties Alice and Bob. </a:t>
            </a:r>
            <a:endParaRPr/>
          </a:p>
          <a:p>
            <a:pPr marL="457200" lvl="0" indent="-431800" algn="just" rtl="0">
              <a:lnSpc>
                <a:spcPct val="150000"/>
              </a:lnSpc>
              <a:spcBef>
                <a:spcPts val="640"/>
              </a:spcBef>
              <a:spcAft>
                <a:spcPts val="0"/>
              </a:spcAft>
              <a:buSzPts val="3200"/>
              <a:buFont typeface="Arial"/>
              <a:buChar char="•"/>
            </a:pPr>
            <a:r>
              <a:rPr lang="en-US" sz="2000">
                <a:solidFill>
                  <a:schemeClr val="dk1"/>
                </a:solidFill>
                <a:latin typeface="Times New Roman"/>
                <a:ea typeface="Times New Roman"/>
                <a:cs typeface="Times New Roman"/>
                <a:sym typeface="Times New Roman"/>
              </a:rPr>
              <a:t>Now, Alice wants to send a message </a:t>
            </a:r>
            <a:r>
              <a:rPr lang="en-US" sz="2800" b="1">
                <a:solidFill>
                  <a:schemeClr val="dk1"/>
                </a:solidFill>
                <a:latin typeface="Times New Roman"/>
                <a:ea typeface="Times New Roman"/>
                <a:cs typeface="Times New Roman"/>
                <a:sym typeface="Times New Roman"/>
              </a:rPr>
              <a:t>m</a:t>
            </a:r>
            <a:r>
              <a:rPr lang="en-US" sz="2000">
                <a:solidFill>
                  <a:schemeClr val="dk1"/>
                </a:solidFill>
                <a:latin typeface="Times New Roman"/>
                <a:ea typeface="Times New Roman"/>
                <a:cs typeface="Times New Roman"/>
                <a:sym typeface="Times New Roman"/>
              </a:rPr>
              <a:t> to Bob over a secure channel.</a:t>
            </a:r>
            <a:endParaRPr/>
          </a:p>
          <a:p>
            <a:pPr marL="457200" lvl="0" indent="-431800" algn="just" rtl="0">
              <a:lnSpc>
                <a:spcPct val="150000"/>
              </a:lnSpc>
              <a:spcBef>
                <a:spcPts val="640"/>
              </a:spcBef>
              <a:spcAft>
                <a:spcPts val="0"/>
              </a:spcAft>
              <a:buSzPts val="3200"/>
              <a:buFont typeface="Arial"/>
              <a:buChar char="•"/>
            </a:pPr>
            <a:r>
              <a:rPr lang="en-US" sz="2000">
                <a:solidFill>
                  <a:schemeClr val="dk1"/>
                </a:solidFill>
                <a:latin typeface="Times New Roman"/>
                <a:ea typeface="Times New Roman"/>
                <a:cs typeface="Times New Roman"/>
                <a:sym typeface="Times New Roman"/>
              </a:rPr>
              <a:t>The sender’s message or sometimes called the </a:t>
            </a:r>
            <a:r>
              <a:rPr lang="en-US" sz="2800">
                <a:solidFill>
                  <a:schemeClr val="dk1"/>
                </a:solidFill>
                <a:latin typeface="Times New Roman"/>
                <a:ea typeface="Times New Roman"/>
                <a:cs typeface="Times New Roman"/>
                <a:sym typeface="Times New Roman"/>
              </a:rPr>
              <a:t>Plaintext</a:t>
            </a:r>
            <a:r>
              <a:rPr lang="en-US" sz="2000">
                <a:solidFill>
                  <a:schemeClr val="dk1"/>
                </a:solidFill>
                <a:latin typeface="Times New Roman"/>
                <a:ea typeface="Times New Roman"/>
                <a:cs typeface="Times New Roman"/>
                <a:sym typeface="Times New Roman"/>
              </a:rPr>
              <a:t>, is converted into an unreadable form using a Key </a:t>
            </a:r>
            <a:r>
              <a:rPr lang="en-US" sz="2400" b="1">
                <a:solidFill>
                  <a:schemeClr val="dk1"/>
                </a:solidFill>
                <a:latin typeface="Times New Roman"/>
                <a:ea typeface="Times New Roman"/>
                <a:cs typeface="Times New Roman"/>
                <a:sym typeface="Times New Roman"/>
              </a:rPr>
              <a:t>k</a:t>
            </a:r>
            <a:r>
              <a:rPr lang="en-US" sz="2000">
                <a:solidFill>
                  <a:schemeClr val="dk1"/>
                </a:solidFill>
                <a:latin typeface="Times New Roman"/>
                <a:ea typeface="Times New Roman"/>
                <a:cs typeface="Times New Roman"/>
                <a:sym typeface="Times New Roman"/>
              </a:rPr>
              <a:t>. </a:t>
            </a:r>
            <a:endParaRPr/>
          </a:p>
          <a:p>
            <a:pPr marL="457200" lvl="0" indent="-431800" algn="just" rtl="0">
              <a:lnSpc>
                <a:spcPct val="150000"/>
              </a:lnSpc>
              <a:spcBef>
                <a:spcPts val="640"/>
              </a:spcBef>
              <a:spcAft>
                <a:spcPts val="0"/>
              </a:spcAft>
              <a:buSzPts val="3200"/>
              <a:buFont typeface="Arial"/>
              <a:buChar char="•"/>
            </a:pPr>
            <a:r>
              <a:rPr lang="en-US" sz="2000">
                <a:solidFill>
                  <a:schemeClr val="dk1"/>
                </a:solidFill>
                <a:latin typeface="Times New Roman"/>
                <a:ea typeface="Times New Roman"/>
                <a:cs typeface="Times New Roman"/>
                <a:sym typeface="Times New Roman"/>
              </a:rPr>
              <a:t>The resultant text obtained is called the Ciphertext. This process is known as Encryption. </a:t>
            </a:r>
            <a:endParaRPr/>
          </a:p>
          <a:p>
            <a:pPr marL="457200" lvl="0" indent="-431800" algn="just" rtl="0">
              <a:lnSpc>
                <a:spcPct val="150000"/>
              </a:lnSpc>
              <a:spcBef>
                <a:spcPts val="640"/>
              </a:spcBef>
              <a:spcAft>
                <a:spcPts val="0"/>
              </a:spcAft>
              <a:buSzPts val="3200"/>
              <a:buFont typeface="Arial"/>
              <a:buChar char="•"/>
            </a:pPr>
            <a:r>
              <a:rPr lang="en-US" sz="2000">
                <a:solidFill>
                  <a:schemeClr val="dk1"/>
                </a:solidFill>
                <a:latin typeface="Times New Roman"/>
                <a:ea typeface="Times New Roman"/>
                <a:cs typeface="Times New Roman"/>
                <a:sym typeface="Times New Roman"/>
              </a:rPr>
              <a:t>At the time of receiving , the Ciphertext is converted back into the plaintext using the same Key k, so that it can be read by the receiver. This process is known as Decryption.</a:t>
            </a:r>
            <a:endParaRPr sz="2000">
              <a:solidFill>
                <a:schemeClr val="dk1"/>
              </a:solidFill>
              <a:latin typeface="Times New Roman"/>
              <a:ea typeface="Times New Roman"/>
              <a:cs typeface="Times New Roman"/>
              <a:sym typeface="Times New Roman"/>
            </a:endParaRPr>
          </a:p>
        </p:txBody>
      </p:sp>
      <p:sp>
        <p:nvSpPr>
          <p:cNvPr id="92" name="Google Shape;9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ctrTitle"/>
          </p:nvPr>
        </p:nvSpPr>
        <p:spPr>
          <a:xfrm>
            <a:off x="0" y="1"/>
            <a:ext cx="6330462"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br>
              <a:rPr lang="en-US" sz="2800"/>
            </a:br>
            <a:br>
              <a:rPr lang="en-US" sz="2800"/>
            </a:br>
            <a:r>
              <a:rPr lang="en-US" sz="2800"/>
              <a:t>PURPOSE OF CRYPTOGRAPHY </a:t>
            </a:r>
            <a:br>
              <a:rPr lang="en-US" sz="2800"/>
            </a:br>
            <a:r>
              <a:rPr lang="en-US" sz="2800"/>
              <a:t> </a:t>
            </a:r>
            <a:br>
              <a:rPr lang="en-US" sz="2800"/>
            </a:br>
            <a:endParaRPr sz="2800"/>
          </a:p>
        </p:txBody>
      </p:sp>
      <p:sp>
        <p:nvSpPr>
          <p:cNvPr id="98" name="Google Shape;98;p18"/>
          <p:cNvSpPr txBox="1">
            <a:spLocks noGrp="1"/>
          </p:cNvSpPr>
          <p:nvPr>
            <p:ph type="subTitle" idx="1"/>
          </p:nvPr>
        </p:nvSpPr>
        <p:spPr>
          <a:xfrm>
            <a:off x="495300" y="2152649"/>
            <a:ext cx="8153400" cy="2952751"/>
          </a:xfrm>
          <a:prstGeom prst="rect">
            <a:avLst/>
          </a:prstGeom>
          <a:noFill/>
          <a:ln>
            <a:noFill/>
          </a:ln>
        </p:spPr>
        <p:txBody>
          <a:bodyPr spcFirstLastPara="1" wrap="square" lIns="91425" tIns="45700" rIns="91425" bIns="45700" anchor="t" anchorCtr="0">
            <a:noAutofit/>
          </a:bodyPr>
          <a:lstStyle/>
          <a:p>
            <a:pPr marL="85725" lvl="0" indent="-60325" algn="just" rtl="0">
              <a:lnSpc>
                <a:spcPct val="100000"/>
              </a:lnSpc>
              <a:spcBef>
                <a:spcPts val="640"/>
              </a:spcBef>
              <a:spcAft>
                <a:spcPts val="0"/>
              </a:spcAft>
              <a:buSzPts val="3200"/>
              <a:buNone/>
            </a:pPr>
            <a:r>
              <a:rPr lang="en-US" sz="1800" b="1">
                <a:solidFill>
                  <a:schemeClr val="dk1"/>
                </a:solidFill>
                <a:latin typeface="Times New Roman"/>
                <a:ea typeface="Times New Roman"/>
                <a:cs typeface="Times New Roman"/>
                <a:sym typeface="Times New Roman"/>
              </a:rPr>
              <a:t>Here, C refers to the Ciphertext while E and D are the Encryption and Decryption algorithms respectively.</a:t>
            </a:r>
            <a:endParaRPr/>
          </a:p>
          <a:p>
            <a:pPr marL="85725" lvl="0" indent="-60325" algn="just" rtl="0">
              <a:lnSpc>
                <a:spcPct val="150000"/>
              </a:lnSpc>
              <a:spcBef>
                <a:spcPts val="640"/>
              </a:spcBef>
              <a:spcAft>
                <a:spcPts val="0"/>
              </a:spcAft>
              <a:buSzPts val="3200"/>
              <a:buNone/>
            </a:pPr>
            <a:r>
              <a:rPr lang="en-US" sz="2000">
                <a:solidFill>
                  <a:schemeClr val="dk1"/>
                </a:solidFill>
                <a:latin typeface="Times New Roman"/>
                <a:ea typeface="Times New Roman"/>
                <a:cs typeface="Times New Roman"/>
                <a:sym typeface="Times New Roman"/>
              </a:rPr>
              <a:t>Let’s consider the case of Caesar Cipher or Shift Cipher as an example.</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As the name suggests, in Caesar Cipher each character in a word is replaced by another character under some defined rules. Thus, if A is replaced by D, B by E and so on. Then, each character in the word would be shifted by a position of 1. For example:</a:t>
            </a:r>
            <a:endParaRPr/>
          </a:p>
          <a:p>
            <a:pPr marL="85725" lvl="0" indent="-60325" algn="just" rtl="0">
              <a:lnSpc>
                <a:spcPct val="150000"/>
              </a:lnSpc>
              <a:spcBef>
                <a:spcPts val="640"/>
              </a:spcBef>
              <a:spcAft>
                <a:spcPts val="0"/>
              </a:spcAft>
              <a:buSzPts val="3200"/>
              <a:buNone/>
            </a:pPr>
            <a:r>
              <a:rPr lang="en-US" sz="2800" b="1">
                <a:solidFill>
                  <a:schemeClr val="dk1"/>
                </a:solidFill>
                <a:latin typeface="Times New Roman"/>
                <a:ea typeface="Times New Roman"/>
                <a:cs typeface="Times New Roman"/>
                <a:sym typeface="Times New Roman"/>
              </a:rPr>
              <a:t>Input Text: AABBHHEEKK</a:t>
            </a:r>
            <a:endParaRPr/>
          </a:p>
          <a:p>
            <a:pPr marL="85725" lvl="0" indent="-60325" algn="just" rtl="0">
              <a:lnSpc>
                <a:spcPct val="150000"/>
              </a:lnSpc>
              <a:spcBef>
                <a:spcPts val="640"/>
              </a:spcBef>
              <a:spcAft>
                <a:spcPts val="0"/>
              </a:spcAft>
              <a:buSzPts val="3200"/>
              <a:buNone/>
            </a:pPr>
            <a:r>
              <a:rPr lang="en-US" sz="2800" b="1">
                <a:solidFill>
                  <a:schemeClr val="dk1"/>
                </a:solidFill>
                <a:latin typeface="Times New Roman"/>
                <a:ea typeface="Times New Roman"/>
                <a:cs typeface="Times New Roman"/>
                <a:sym typeface="Times New Roman"/>
              </a:rPr>
              <a:t>Output Text: BBCCIIFFLL</a:t>
            </a:r>
            <a:endParaRPr/>
          </a:p>
          <a:p>
            <a:pPr marL="457200" lvl="0" indent="-228600" algn="just" rtl="0">
              <a:lnSpc>
                <a:spcPct val="150000"/>
              </a:lnSpc>
              <a:spcBef>
                <a:spcPts val="640"/>
              </a:spcBef>
              <a:spcAft>
                <a:spcPts val="0"/>
              </a:spcAft>
              <a:buSzPts val="3200"/>
              <a:buFont typeface="Arial"/>
              <a:buNone/>
            </a:pPr>
            <a:endParaRPr sz="2000">
              <a:solidFill>
                <a:schemeClr val="dk1"/>
              </a:solidFill>
              <a:latin typeface="Times New Roman"/>
              <a:ea typeface="Times New Roman"/>
              <a:cs typeface="Times New Roman"/>
              <a:sym typeface="Times New Roman"/>
            </a:endParaRPr>
          </a:p>
        </p:txBody>
      </p:sp>
      <p:sp>
        <p:nvSpPr>
          <p:cNvPr id="99" name="Google Shape;9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100" name="Google Shape;100;p18"/>
          <p:cNvPicPr preferRelativeResize="0"/>
          <p:nvPr/>
        </p:nvPicPr>
        <p:blipFill rotWithShape="1">
          <a:blip r:embed="rId3">
            <a:alphaModFix/>
          </a:blip>
          <a:srcRect/>
          <a:stretch/>
        </p:blipFill>
        <p:spPr>
          <a:xfrm>
            <a:off x="2690813" y="923925"/>
            <a:ext cx="3762375" cy="112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ctrTitle"/>
          </p:nvPr>
        </p:nvSpPr>
        <p:spPr>
          <a:xfrm>
            <a:off x="0" y="1"/>
            <a:ext cx="6201508"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br>
              <a:rPr lang="en-US"/>
            </a:br>
            <a:br>
              <a:rPr lang="en-US"/>
            </a:br>
            <a:r>
              <a:rPr lang="en-US"/>
              <a:t>Types of Ciphers </a:t>
            </a:r>
            <a:br>
              <a:rPr lang="en-US"/>
            </a:br>
            <a:br>
              <a:rPr lang="en-US"/>
            </a:br>
            <a:endParaRPr/>
          </a:p>
        </p:txBody>
      </p:sp>
      <p:sp>
        <p:nvSpPr>
          <p:cNvPr id="106" name="Google Shape;10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pic>
        <p:nvPicPr>
          <p:cNvPr id="107" name="Google Shape;107;p19"/>
          <p:cNvPicPr preferRelativeResize="0"/>
          <p:nvPr/>
        </p:nvPicPr>
        <p:blipFill rotWithShape="1">
          <a:blip r:embed="rId3">
            <a:alphaModFix/>
          </a:blip>
          <a:srcRect/>
          <a:stretch/>
        </p:blipFill>
        <p:spPr>
          <a:xfrm>
            <a:off x="1138238" y="1038225"/>
            <a:ext cx="6867525" cy="478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br>
              <a:rPr lang="en-US"/>
            </a:br>
            <a:br>
              <a:rPr lang="en-US"/>
            </a:br>
            <a:r>
              <a:rPr lang="en-US"/>
              <a:t>Types of Ciphers </a:t>
            </a:r>
            <a:br>
              <a:rPr lang="en-US"/>
            </a:br>
            <a:br>
              <a:rPr lang="en-US"/>
            </a:br>
            <a:endParaRPr/>
          </a:p>
        </p:txBody>
      </p:sp>
      <p:sp>
        <p:nvSpPr>
          <p:cNvPr id="113" name="Google Shape;113;p20"/>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p>
            <a:pPr marL="457200" lvl="0" indent="-431800" algn="just" rtl="0">
              <a:lnSpc>
                <a:spcPct val="100000"/>
              </a:lnSpc>
              <a:spcBef>
                <a:spcPts val="640"/>
              </a:spcBef>
              <a:spcAft>
                <a:spcPts val="0"/>
              </a:spcAft>
              <a:buSzPts val="3200"/>
              <a:buNone/>
            </a:pPr>
            <a:r>
              <a:rPr lang="en-US" sz="2800" b="1">
                <a:solidFill>
                  <a:schemeClr val="dk1"/>
                </a:solidFill>
                <a:latin typeface="Times New Roman"/>
                <a:ea typeface="Times New Roman"/>
                <a:cs typeface="Times New Roman"/>
                <a:sym typeface="Times New Roman"/>
              </a:rPr>
              <a:t>Mono-alphabetic Cipher</a:t>
            </a:r>
            <a:endParaRPr sz="2000" b="1">
              <a:solidFill>
                <a:schemeClr val="dk1"/>
              </a:solidFill>
              <a:latin typeface="Times New Roman"/>
              <a:ea typeface="Times New Roman"/>
              <a:cs typeface="Times New Roman"/>
              <a:sym typeface="Times New Roman"/>
            </a:endParaRPr>
          </a:p>
          <a:p>
            <a:pPr marL="457200" lvl="0" indent="-431800" algn="just" rtl="0">
              <a:lnSpc>
                <a:spcPct val="100000"/>
              </a:lnSpc>
              <a:spcBef>
                <a:spcPts val="640"/>
              </a:spcBef>
              <a:spcAft>
                <a:spcPts val="0"/>
              </a:spcAft>
              <a:buSzPts val="3200"/>
              <a:buNone/>
            </a:pP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In mono-alphabetic ciphers, each symbol in plain-text (eg; ‘o’ in ‘follow’) is mapped to one cipher-text symbol. No matter how many times a symbol occurs in the plain-text, it will correspond to the same cipher-text symbol. For example, if the plain-text is ‘follow’ and the mapping is :</a:t>
            </a:r>
            <a:endParaRPr/>
          </a:p>
          <a:p>
            <a:pPr marL="457200" lvl="0" indent="-431800" algn="just" rtl="0">
              <a:lnSpc>
                <a:spcPct val="100000"/>
              </a:lnSpc>
              <a:spcBef>
                <a:spcPts val="640"/>
              </a:spcBef>
              <a:spcAft>
                <a:spcPts val="0"/>
              </a:spcAft>
              <a:buSzPts val="3200"/>
              <a:buNone/>
            </a:pPr>
            <a:r>
              <a:rPr lang="en-US" sz="2000">
                <a:solidFill>
                  <a:schemeClr val="dk1"/>
                </a:solidFill>
                <a:latin typeface="Times New Roman"/>
                <a:ea typeface="Times New Roman"/>
                <a:cs typeface="Times New Roman"/>
                <a:sym typeface="Times New Roman"/>
              </a:rPr>
              <a:t>f -&gt; g</a:t>
            </a:r>
            <a:endParaRPr/>
          </a:p>
          <a:p>
            <a:pPr marL="457200" lvl="0" indent="-431800" algn="just" rtl="0">
              <a:lnSpc>
                <a:spcPct val="100000"/>
              </a:lnSpc>
              <a:spcBef>
                <a:spcPts val="640"/>
              </a:spcBef>
              <a:spcAft>
                <a:spcPts val="0"/>
              </a:spcAft>
              <a:buSzPts val="3200"/>
              <a:buNone/>
            </a:pPr>
            <a:r>
              <a:rPr lang="en-US" sz="2000">
                <a:solidFill>
                  <a:schemeClr val="dk1"/>
                </a:solidFill>
                <a:latin typeface="Times New Roman"/>
                <a:ea typeface="Times New Roman"/>
                <a:cs typeface="Times New Roman"/>
                <a:sym typeface="Times New Roman"/>
              </a:rPr>
              <a:t>o -&gt; p</a:t>
            </a:r>
            <a:endParaRPr/>
          </a:p>
          <a:p>
            <a:pPr marL="457200" lvl="0" indent="-431800" algn="just" rtl="0">
              <a:lnSpc>
                <a:spcPct val="100000"/>
              </a:lnSpc>
              <a:spcBef>
                <a:spcPts val="640"/>
              </a:spcBef>
              <a:spcAft>
                <a:spcPts val="0"/>
              </a:spcAft>
              <a:buSzPts val="3200"/>
              <a:buNone/>
            </a:pPr>
            <a:r>
              <a:rPr lang="en-US" sz="2000">
                <a:solidFill>
                  <a:schemeClr val="dk1"/>
                </a:solidFill>
                <a:latin typeface="Times New Roman"/>
                <a:ea typeface="Times New Roman"/>
                <a:cs typeface="Times New Roman"/>
                <a:sym typeface="Times New Roman"/>
              </a:rPr>
              <a:t>l -&gt; m</a:t>
            </a:r>
            <a:endParaRPr/>
          </a:p>
          <a:p>
            <a:pPr marL="457200" lvl="0" indent="-431800" algn="just" rtl="0">
              <a:lnSpc>
                <a:spcPct val="100000"/>
              </a:lnSpc>
              <a:spcBef>
                <a:spcPts val="640"/>
              </a:spcBef>
              <a:spcAft>
                <a:spcPts val="0"/>
              </a:spcAft>
              <a:buSzPts val="3200"/>
              <a:buNone/>
            </a:pPr>
            <a:r>
              <a:rPr lang="en-US" sz="2000">
                <a:solidFill>
                  <a:schemeClr val="dk1"/>
                </a:solidFill>
                <a:latin typeface="Times New Roman"/>
                <a:ea typeface="Times New Roman"/>
                <a:cs typeface="Times New Roman"/>
                <a:sym typeface="Times New Roman"/>
              </a:rPr>
              <a:t>w -&gt; x</a:t>
            </a:r>
            <a:endParaRPr/>
          </a:p>
          <a:p>
            <a:pPr marL="457200" lvl="0" indent="-431800" algn="just" rtl="0">
              <a:lnSpc>
                <a:spcPct val="100000"/>
              </a:lnSpc>
              <a:spcBef>
                <a:spcPts val="640"/>
              </a:spcBef>
              <a:spcAft>
                <a:spcPts val="0"/>
              </a:spcAft>
              <a:buSzPts val="3200"/>
              <a:buNone/>
            </a:pPr>
            <a:r>
              <a:rPr lang="en-US" sz="2000">
                <a:solidFill>
                  <a:schemeClr val="dk1"/>
                </a:solidFill>
                <a:latin typeface="Times New Roman"/>
                <a:ea typeface="Times New Roman"/>
                <a:cs typeface="Times New Roman"/>
                <a:sym typeface="Times New Roman"/>
              </a:rPr>
              <a:t>The cipher-text is ‘gpmmpx’.</a:t>
            </a:r>
            <a:endParaRPr sz="2000">
              <a:solidFill>
                <a:schemeClr val="dk1"/>
              </a:solidFill>
              <a:latin typeface="Times New Roman"/>
              <a:ea typeface="Times New Roman"/>
              <a:cs typeface="Times New Roman"/>
              <a:sym typeface="Times New Roman"/>
            </a:endParaRPr>
          </a:p>
        </p:txBody>
      </p:sp>
      <p:sp>
        <p:nvSpPr>
          <p:cNvPr id="114" name="Google Shape;1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br>
              <a:rPr lang="en-US"/>
            </a:br>
            <a:br>
              <a:rPr lang="en-US"/>
            </a:br>
            <a:r>
              <a:rPr lang="en-US"/>
              <a:t>Types of Ciphers </a:t>
            </a:r>
            <a:br>
              <a:rPr lang="en-US"/>
            </a:br>
            <a:br>
              <a:rPr lang="en-US"/>
            </a:br>
            <a:endParaRPr/>
          </a:p>
        </p:txBody>
      </p:sp>
      <p:sp>
        <p:nvSpPr>
          <p:cNvPr id="120" name="Google Shape;12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pic>
        <p:nvPicPr>
          <p:cNvPr id="121" name="Google Shape;121;p21"/>
          <p:cNvPicPr preferRelativeResize="0"/>
          <p:nvPr/>
        </p:nvPicPr>
        <p:blipFill rotWithShape="1">
          <a:blip r:embed="rId3">
            <a:alphaModFix/>
          </a:blip>
          <a:srcRect/>
          <a:stretch/>
        </p:blipFill>
        <p:spPr>
          <a:xfrm>
            <a:off x="1257300" y="1128714"/>
            <a:ext cx="6629400" cy="2424112"/>
          </a:xfrm>
          <a:prstGeom prst="rect">
            <a:avLst/>
          </a:prstGeom>
          <a:noFill/>
          <a:ln>
            <a:noFill/>
          </a:ln>
        </p:spPr>
      </p:pic>
      <p:sp>
        <p:nvSpPr>
          <p:cNvPr id="122" name="Google Shape;122;p21"/>
          <p:cNvSpPr txBox="1"/>
          <p:nvPr/>
        </p:nvSpPr>
        <p:spPr>
          <a:xfrm>
            <a:off x="638175" y="3657600"/>
            <a:ext cx="8020200" cy="2801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(a). Additive Cipher (Shift Cipher / Caesar Cipher) –</a:t>
            </a:r>
            <a:br>
              <a:rPr lang="en-US" sz="1600" b="0" i="0" u="none" strike="noStrike" cap="none">
                <a:solidFill>
                  <a:srgbClr val="000000"/>
                </a:solidFill>
                <a:latin typeface="Times New Roman"/>
                <a:ea typeface="Times New Roman"/>
                <a:cs typeface="Times New Roman"/>
                <a:sym typeface="Times New Roman"/>
              </a:rPr>
            </a:br>
            <a:r>
              <a:rPr lang="en-US" sz="1600" b="0" i="0" u="none" strike="noStrike" cap="none">
                <a:solidFill>
                  <a:srgbClr val="000000"/>
                </a:solidFill>
                <a:latin typeface="Times New Roman"/>
                <a:ea typeface="Times New Roman"/>
                <a:cs typeface="Times New Roman"/>
                <a:sym typeface="Times New Roman"/>
              </a:rPr>
              <a:t>The simplest mono-alphabetic cipher is additive cipher. It is also referred to as ‘Shift Cipher’ or ‘Caesar Cipher’. As the name suggests, ‘addition modulus 26’ operation is performed on the plain-text to obtain a cipher-text.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C = (M + k) mod n</a:t>
            </a:r>
            <a:br>
              <a:rPr lang="en-US" sz="1600" b="0" i="0" u="none" strike="noStrike" cap="none">
                <a:solidFill>
                  <a:srgbClr val="000000"/>
                </a:solidFill>
                <a:latin typeface="Times New Roman"/>
                <a:ea typeface="Times New Roman"/>
                <a:cs typeface="Times New Roman"/>
                <a:sym typeface="Times New Roman"/>
              </a:rPr>
            </a:br>
            <a:r>
              <a:rPr lang="en-US" sz="1600" b="0" i="0" u="none" strike="noStrike" cap="none">
                <a:solidFill>
                  <a:srgbClr val="000000"/>
                </a:solidFill>
                <a:latin typeface="Times New Roman"/>
                <a:ea typeface="Times New Roman"/>
                <a:cs typeface="Times New Roman"/>
                <a:sym typeface="Times New Roman"/>
              </a:rPr>
              <a:t>M = (C – k) mod n</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where,</a:t>
            </a:r>
            <a:br>
              <a:rPr lang="en-US" sz="1600" b="0" i="0" u="none" strike="noStrike" cap="none">
                <a:solidFill>
                  <a:srgbClr val="000000"/>
                </a:solidFill>
                <a:latin typeface="Times New Roman"/>
                <a:ea typeface="Times New Roman"/>
                <a:cs typeface="Times New Roman"/>
                <a:sym typeface="Times New Roman"/>
              </a:rPr>
            </a:br>
            <a:r>
              <a:rPr lang="en-US" sz="1600" b="0" i="0" u="none" strike="noStrike" cap="none">
                <a:solidFill>
                  <a:srgbClr val="000000"/>
                </a:solidFill>
                <a:latin typeface="Times New Roman"/>
                <a:ea typeface="Times New Roman"/>
                <a:cs typeface="Times New Roman"/>
                <a:sym typeface="Times New Roman"/>
              </a:rPr>
              <a:t>C -&gt; cipher-text</a:t>
            </a:r>
            <a:br>
              <a:rPr lang="en-US" sz="1600" b="0" i="0" u="none" strike="noStrike" cap="none">
                <a:solidFill>
                  <a:srgbClr val="000000"/>
                </a:solidFill>
                <a:latin typeface="Times New Roman"/>
                <a:ea typeface="Times New Roman"/>
                <a:cs typeface="Times New Roman"/>
                <a:sym typeface="Times New Roman"/>
              </a:rPr>
            </a:br>
            <a:r>
              <a:rPr lang="en-US" sz="1600" b="0" i="0" u="none" strike="noStrike" cap="none">
                <a:solidFill>
                  <a:srgbClr val="000000"/>
                </a:solidFill>
                <a:latin typeface="Times New Roman"/>
                <a:ea typeface="Times New Roman"/>
                <a:cs typeface="Times New Roman"/>
                <a:sym typeface="Times New Roman"/>
              </a:rPr>
              <a:t>M -&gt; message/plain-text</a:t>
            </a:r>
            <a:br>
              <a:rPr lang="en-US" sz="1600" b="0" i="0" u="none" strike="noStrike" cap="none">
                <a:solidFill>
                  <a:srgbClr val="000000"/>
                </a:solidFill>
                <a:latin typeface="Times New Roman"/>
                <a:ea typeface="Times New Roman"/>
                <a:cs typeface="Times New Roman"/>
                <a:sym typeface="Times New Roman"/>
              </a:rPr>
            </a:br>
            <a:r>
              <a:rPr lang="en-US" sz="1600" b="0" i="0" u="none" strike="noStrike" cap="none">
                <a:solidFill>
                  <a:srgbClr val="000000"/>
                </a:solidFill>
                <a:latin typeface="Times New Roman"/>
                <a:ea typeface="Times New Roman"/>
                <a:cs typeface="Times New Roman"/>
                <a:sym typeface="Times New Roman"/>
              </a:rPr>
              <a:t>k -&gt; key</a:t>
            </a:r>
            <a:endParaRPr/>
          </a:p>
          <a:p>
            <a:pPr marL="0" marR="0" lvl="0" indent="0" algn="l"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br>
              <a:rPr lang="en-US"/>
            </a:br>
            <a:br>
              <a:rPr lang="en-US"/>
            </a:br>
            <a:r>
              <a:rPr lang="en-US"/>
              <a:t>Types of Ciphers </a:t>
            </a:r>
            <a:br>
              <a:rPr lang="en-US"/>
            </a:br>
            <a:br>
              <a:rPr lang="en-US"/>
            </a:br>
            <a:endParaRPr/>
          </a:p>
        </p:txBody>
      </p:sp>
      <p:sp>
        <p:nvSpPr>
          <p:cNvPr id="128" name="Google Shape;12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29" name="Google Shape;129;p22"/>
          <p:cNvSpPr txBox="1"/>
          <p:nvPr/>
        </p:nvSpPr>
        <p:spPr>
          <a:xfrm>
            <a:off x="600075" y="1133475"/>
            <a:ext cx="8324850" cy="45243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Times New Roman"/>
                <a:ea typeface="Times New Roman"/>
                <a:cs typeface="Times New Roman"/>
                <a:sym typeface="Times New Roman"/>
              </a:rPr>
              <a:t>(b). Multiplicative Cipher –</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The multiplicative cipher is similar to additive cipher except the fact that the key bit is multiplied to the plain-text symbol during encryption. Likewise, the cipher-text is multiplied by the multiplicative inverse of key for decryption to obtain back the plain-text.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 = (M * k) mod n</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M = (C * k</a:t>
            </a:r>
            <a:r>
              <a:rPr lang="en-US" sz="1800" b="0" i="0" u="none" strike="noStrike" cap="none" baseline="30000">
                <a:solidFill>
                  <a:srgbClr val="000000"/>
                </a:solidFill>
                <a:latin typeface="Times New Roman"/>
                <a:ea typeface="Times New Roman"/>
                <a:cs typeface="Times New Roman"/>
                <a:sym typeface="Times New Roman"/>
              </a:rPr>
              <a:t>-1</a:t>
            </a:r>
            <a:r>
              <a:rPr lang="en-US" sz="1800" b="0" i="0" u="none" strike="noStrike" cap="none">
                <a:solidFill>
                  <a:srgbClr val="000000"/>
                </a:solidFill>
                <a:latin typeface="Times New Roman"/>
                <a:ea typeface="Times New Roman"/>
                <a:cs typeface="Times New Roman"/>
                <a:sym typeface="Times New Roman"/>
              </a:rPr>
              <a:t>) mod 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where,</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k</a:t>
            </a:r>
            <a:r>
              <a:rPr lang="en-US" sz="1800" b="0" i="0" u="none" strike="noStrike" cap="none" baseline="30000">
                <a:solidFill>
                  <a:srgbClr val="000000"/>
                </a:solidFill>
                <a:latin typeface="Times New Roman"/>
                <a:ea typeface="Times New Roman"/>
                <a:cs typeface="Times New Roman"/>
                <a:sym typeface="Times New Roman"/>
              </a:rPr>
              <a:t>-1</a:t>
            </a:r>
            <a:r>
              <a:rPr lang="en-US" sz="1800" b="0" i="0" u="none" strike="noStrike" cap="none">
                <a:solidFill>
                  <a:srgbClr val="000000"/>
                </a:solidFill>
                <a:latin typeface="Times New Roman"/>
                <a:ea typeface="Times New Roman"/>
                <a:cs typeface="Times New Roman"/>
                <a:sym typeface="Times New Roman"/>
              </a:rPr>
              <a:t> -&gt; multiplicative inverse of k (key)</a:t>
            </a:r>
            <a:endParaRPr/>
          </a:p>
          <a:p>
            <a:pPr marL="0" marR="0" lvl="0" indent="0" algn="l" rtl="0">
              <a:lnSpc>
                <a:spcPct val="100000"/>
              </a:lnSpc>
              <a:spcBef>
                <a:spcPts val="0"/>
              </a:spcBef>
              <a:spcAft>
                <a:spcPts val="0"/>
              </a:spcAft>
              <a:buNone/>
            </a:pPr>
            <a:br>
              <a:rPr lang="en-US" sz="1800" b="0" i="0" u="none" strike="noStrike" cap="none">
                <a:solidFill>
                  <a:srgbClr val="000000"/>
                </a:solidFill>
                <a:latin typeface="Times New Roman"/>
                <a:ea typeface="Times New Roman"/>
                <a:cs typeface="Times New Roman"/>
                <a:sym typeface="Times New Roman"/>
              </a:rPr>
            </a:br>
            <a:r>
              <a:rPr lang="en-US" sz="1800" b="1" i="0" u="none" strike="noStrike" cap="none">
                <a:solidFill>
                  <a:srgbClr val="000000"/>
                </a:solidFill>
                <a:latin typeface="Times New Roman"/>
                <a:ea typeface="Times New Roman"/>
                <a:cs typeface="Times New Roman"/>
                <a:sym typeface="Times New Roman"/>
              </a:rPr>
              <a:t>(c). Affine Cipher –</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The affine cipher is a combination of additive cipher and multiplicative cipher. It is relatively secure than the above two as the key space is larger.</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Here two keys k</a:t>
            </a:r>
            <a:r>
              <a:rPr lang="en-US" sz="1800" b="0" i="0" u="none" strike="noStrike" cap="none" baseline="-25000">
                <a:solidFill>
                  <a:srgbClr val="000000"/>
                </a:solidFill>
                <a:latin typeface="Times New Roman"/>
                <a:ea typeface="Times New Roman"/>
                <a:cs typeface="Times New Roman"/>
                <a:sym typeface="Times New Roman"/>
              </a:rPr>
              <a:t>1</a:t>
            </a:r>
            <a:r>
              <a:rPr lang="en-US" sz="1800" b="0" i="0" u="none" strike="noStrike" cap="none">
                <a:solidFill>
                  <a:srgbClr val="000000"/>
                </a:solidFill>
                <a:latin typeface="Times New Roman"/>
                <a:ea typeface="Times New Roman"/>
                <a:cs typeface="Times New Roman"/>
                <a:sym typeface="Times New Roman"/>
              </a:rPr>
              <a:t> and k</a:t>
            </a:r>
            <a:r>
              <a:rPr lang="en-US" sz="1800" b="0" i="0" u="none" strike="noStrike" cap="none" baseline="-25000">
                <a:solidFill>
                  <a:srgbClr val="000000"/>
                </a:solidFill>
                <a:latin typeface="Times New Roman"/>
                <a:ea typeface="Times New Roman"/>
                <a:cs typeface="Times New Roman"/>
                <a:sym typeface="Times New Roman"/>
              </a:rPr>
              <a:t>2</a:t>
            </a:r>
            <a:r>
              <a:rPr lang="en-US" sz="1800" b="0" i="0" u="none" strike="noStrike" cap="none">
                <a:solidFill>
                  <a:srgbClr val="000000"/>
                </a:solidFill>
                <a:latin typeface="Times New Roman"/>
                <a:ea typeface="Times New Roman"/>
                <a:cs typeface="Times New Roman"/>
                <a:sym typeface="Times New Roman"/>
              </a:rPr>
              <a:t> are used.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 = [(M * k</a:t>
            </a:r>
            <a:r>
              <a:rPr lang="en-US" sz="1800" b="0" i="0" u="none" strike="noStrike" cap="none" baseline="-25000">
                <a:solidFill>
                  <a:srgbClr val="000000"/>
                </a:solidFill>
                <a:latin typeface="Times New Roman"/>
                <a:ea typeface="Times New Roman"/>
                <a:cs typeface="Times New Roman"/>
                <a:sym typeface="Times New Roman"/>
              </a:rPr>
              <a:t>1</a:t>
            </a:r>
            <a:r>
              <a:rPr lang="en-US" sz="1800" b="0" i="0" u="none" strike="noStrike" cap="none">
                <a:solidFill>
                  <a:srgbClr val="000000"/>
                </a:solidFill>
                <a:latin typeface="Times New Roman"/>
                <a:ea typeface="Times New Roman"/>
                <a:cs typeface="Times New Roman"/>
                <a:sym typeface="Times New Roman"/>
              </a:rPr>
              <a:t>) + k</a:t>
            </a:r>
            <a:r>
              <a:rPr lang="en-US" sz="1800" b="0" i="0" u="none" strike="noStrike" cap="none" baseline="-25000">
                <a:solidFill>
                  <a:srgbClr val="000000"/>
                </a:solidFill>
                <a:latin typeface="Times New Roman"/>
                <a:ea typeface="Times New Roman"/>
                <a:cs typeface="Times New Roman"/>
                <a:sym typeface="Times New Roman"/>
              </a:rPr>
              <a:t>2</a:t>
            </a:r>
            <a:r>
              <a:rPr lang="en-US" sz="1800" b="0" i="0" u="none" strike="noStrike" cap="none">
                <a:solidFill>
                  <a:srgbClr val="000000"/>
                </a:solidFill>
                <a:latin typeface="Times New Roman"/>
                <a:ea typeface="Times New Roman"/>
                <a:cs typeface="Times New Roman"/>
                <a:sym typeface="Times New Roman"/>
              </a:rPr>
              <a:t>] mod n</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M = [(C – k</a:t>
            </a:r>
            <a:r>
              <a:rPr lang="en-US" sz="1800" b="0" i="0" u="none" strike="noStrike" cap="none" baseline="-25000">
                <a:solidFill>
                  <a:srgbClr val="000000"/>
                </a:solidFill>
                <a:latin typeface="Times New Roman"/>
                <a:ea typeface="Times New Roman"/>
                <a:cs typeface="Times New Roman"/>
                <a:sym typeface="Times New Roman"/>
              </a:rPr>
              <a:t>2</a:t>
            </a:r>
            <a:r>
              <a:rPr lang="en-US" sz="1800" b="0" i="0" u="none" strike="noStrike" cap="none">
                <a:solidFill>
                  <a:srgbClr val="000000"/>
                </a:solidFill>
                <a:latin typeface="Times New Roman"/>
                <a:ea typeface="Times New Roman"/>
                <a:cs typeface="Times New Roman"/>
                <a:sym typeface="Times New Roman"/>
              </a:rPr>
              <a:t>) * k</a:t>
            </a:r>
            <a:r>
              <a:rPr lang="en-US" sz="1800" b="0" i="0" u="none" strike="noStrike" cap="none" baseline="-25000">
                <a:solidFill>
                  <a:srgbClr val="000000"/>
                </a:solidFill>
                <a:latin typeface="Times New Roman"/>
                <a:ea typeface="Times New Roman"/>
                <a:cs typeface="Times New Roman"/>
                <a:sym typeface="Times New Roman"/>
              </a:rPr>
              <a:t>1</a:t>
            </a:r>
            <a:r>
              <a:rPr lang="en-US" sz="1800" b="0" i="0" u="none" strike="noStrike" cap="none" baseline="30000">
                <a:solidFill>
                  <a:srgbClr val="000000"/>
                </a:solidFill>
                <a:latin typeface="Times New Roman"/>
                <a:ea typeface="Times New Roman"/>
                <a:cs typeface="Times New Roman"/>
                <a:sym typeface="Times New Roman"/>
              </a:rPr>
              <a:t>-1</a:t>
            </a:r>
            <a:r>
              <a:rPr lang="en-US" sz="1800" b="0" i="0" u="none" strike="noStrike" cap="none">
                <a:solidFill>
                  <a:srgbClr val="000000"/>
                </a:solidFill>
                <a:latin typeface="Times New Roman"/>
                <a:ea typeface="Times New Roman"/>
                <a:cs typeface="Times New Roman"/>
                <a:sym typeface="Times New Roman"/>
              </a:rPr>
              <a:t> ] mod 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br>
              <a:rPr lang="en-US"/>
            </a:br>
            <a:br>
              <a:rPr lang="en-US"/>
            </a:br>
            <a:r>
              <a:rPr lang="en-US"/>
              <a:t>Types of Ciphers </a:t>
            </a:r>
            <a:br>
              <a:rPr lang="en-US"/>
            </a:br>
            <a:br>
              <a:rPr lang="en-US"/>
            </a:br>
            <a:endParaRPr/>
          </a:p>
        </p:txBody>
      </p:sp>
      <p:sp>
        <p:nvSpPr>
          <p:cNvPr id="135" name="Google Shape;13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136" name="Google Shape;136;p23"/>
          <p:cNvSpPr txBox="1"/>
          <p:nvPr/>
        </p:nvSpPr>
        <p:spPr>
          <a:xfrm>
            <a:off x="314325" y="1133475"/>
            <a:ext cx="8620125" cy="357020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Poly-alphabetic Cipher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In poly-alphabetic ciphers, every symbol in plain-text is mapped to a different cipher-text symbol regardless of its occurrence. Every different occurrence of a symbol has different mapping to a cipher-text. For example, in the plain-text ‘follow’, the mapping is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f -&gt; q</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o -&gt; w</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l -&gt; e</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l -&gt; r</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o -&gt; t</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w -&gt; 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Thus, the cipher text is ‘qwerty’.</a:t>
            </a:r>
            <a:endParaRPr/>
          </a:p>
          <a:p>
            <a:pPr marL="0" marR="0" lvl="0" indent="0" algn="l"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p:txBody>
      </p:sp>
      <p:pic>
        <p:nvPicPr>
          <p:cNvPr id="137" name="Google Shape;137;p23"/>
          <p:cNvPicPr preferRelativeResize="0"/>
          <p:nvPr/>
        </p:nvPicPr>
        <p:blipFill rotWithShape="1">
          <a:blip r:embed="rId3">
            <a:alphaModFix/>
          </a:blip>
          <a:srcRect/>
          <a:stretch/>
        </p:blipFill>
        <p:spPr>
          <a:xfrm>
            <a:off x="3419476" y="2476500"/>
            <a:ext cx="5429250" cy="421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p:nvPr/>
        </p:nvSpPr>
        <p:spPr>
          <a:xfrm>
            <a:off x="152400" y="914400"/>
            <a:ext cx="8763000" cy="4038600"/>
          </a:xfrm>
          <a:prstGeom prst="rect">
            <a:avLst/>
          </a:prstGeom>
          <a:noFill/>
          <a:ln>
            <a:noFill/>
          </a:ln>
        </p:spPr>
        <p:txBody>
          <a:bodyPr spcFirstLastPara="1" wrap="square" lIns="91425" tIns="33100" rIns="91425" bIns="45700" anchor="ctr" anchorCtr="0">
            <a:noAutofit/>
          </a:bodyPr>
          <a:lstStyle/>
          <a:p>
            <a:pPr marL="0" marR="0" lvl="0" indent="-254000" algn="just" rtl="0">
              <a:lnSpc>
                <a:spcPct val="100000"/>
              </a:lnSpc>
              <a:spcBef>
                <a:spcPts val="0"/>
              </a:spcBef>
              <a:spcAft>
                <a:spcPts val="0"/>
              </a:spcAft>
              <a:buClr>
                <a:srgbClr val="000000"/>
              </a:buClr>
              <a:buSzPts val="4000"/>
              <a:buFont typeface="Noto Sans Symbols"/>
              <a:buChar char="❖"/>
            </a:pPr>
            <a:r>
              <a:rPr lang="en-IN" sz="4000" b="1" i="0" dirty="0">
                <a:solidFill>
                  <a:srgbClr val="000000"/>
                </a:solidFill>
                <a:effectLst/>
                <a:latin typeface="Times New Roman" panose="02020603050405020304" pitchFamily="18" charset="0"/>
              </a:rPr>
              <a:t>Security Services</a:t>
            </a:r>
            <a:endParaRPr lang="en-US" sz="4000" b="1" i="0" u="none" strike="noStrike" cap="none" dirty="0">
              <a:solidFill>
                <a:schemeClr val="dk1"/>
              </a:solidFill>
              <a:latin typeface="Times New Roman"/>
              <a:ea typeface="Times New Roman"/>
              <a:cs typeface="Times New Roman"/>
              <a:sym typeface="Times New Roman"/>
            </a:endParaRPr>
          </a:p>
          <a:p>
            <a:pPr marL="0" marR="0" lvl="0" indent="-254000" algn="just" rtl="0">
              <a:lnSpc>
                <a:spcPct val="100000"/>
              </a:lnSpc>
              <a:spcBef>
                <a:spcPts val="0"/>
              </a:spcBef>
              <a:spcAft>
                <a:spcPts val="0"/>
              </a:spcAft>
              <a:buClr>
                <a:srgbClr val="000000"/>
              </a:buClr>
              <a:buSzPts val="4000"/>
              <a:buFont typeface="Noto Sans Symbols"/>
              <a:buChar char="❖"/>
            </a:pPr>
            <a:r>
              <a:rPr lang="en-US" sz="4000" b="1" i="0" u="none" strike="noStrike" cap="none" dirty="0">
                <a:solidFill>
                  <a:schemeClr val="dk1"/>
                </a:solidFill>
                <a:latin typeface="Times New Roman"/>
                <a:ea typeface="Times New Roman"/>
                <a:cs typeface="Times New Roman"/>
                <a:sym typeface="Times New Roman"/>
              </a:rPr>
              <a:t>Cryptography</a:t>
            </a:r>
            <a:endParaRPr dirty="0"/>
          </a:p>
          <a:p>
            <a:pPr marL="0" marR="0" lvl="0" indent="-254000" algn="just" rtl="0">
              <a:lnSpc>
                <a:spcPct val="100000"/>
              </a:lnSpc>
              <a:spcBef>
                <a:spcPts val="0"/>
              </a:spcBef>
              <a:spcAft>
                <a:spcPts val="0"/>
              </a:spcAft>
              <a:buClr>
                <a:srgbClr val="000000"/>
              </a:buClr>
              <a:buSzPts val="4000"/>
              <a:buFont typeface="Noto Sans Symbols"/>
              <a:buChar char="❖"/>
            </a:pPr>
            <a:r>
              <a:rPr lang="en-US" sz="4000" b="1" i="0" u="none" strike="noStrike" cap="none" dirty="0">
                <a:solidFill>
                  <a:schemeClr val="dk1"/>
                </a:solidFill>
                <a:latin typeface="Times New Roman"/>
                <a:ea typeface="Times New Roman"/>
                <a:cs typeface="Times New Roman"/>
                <a:sym typeface="Times New Roman"/>
              </a:rPr>
              <a:t>Public and Private key</a:t>
            </a:r>
            <a:endParaRPr dirty="0"/>
          </a:p>
          <a:p>
            <a:pPr marL="0" marR="0" lvl="0" indent="-254000" algn="just" rtl="0">
              <a:lnSpc>
                <a:spcPct val="100000"/>
              </a:lnSpc>
              <a:spcBef>
                <a:spcPts val="0"/>
              </a:spcBef>
              <a:spcAft>
                <a:spcPts val="0"/>
              </a:spcAft>
              <a:buClr>
                <a:srgbClr val="000000"/>
              </a:buClr>
              <a:buSzPts val="4000"/>
              <a:buFont typeface="Noto Sans Symbols"/>
              <a:buChar char="❖"/>
            </a:pPr>
            <a:r>
              <a:rPr lang="en-US" sz="4000" b="1" i="0" u="none" strike="noStrike" cap="none" dirty="0">
                <a:solidFill>
                  <a:schemeClr val="dk1"/>
                </a:solidFill>
                <a:latin typeface="Times New Roman"/>
                <a:ea typeface="Times New Roman"/>
                <a:cs typeface="Times New Roman"/>
                <a:sym typeface="Times New Roman"/>
              </a:rPr>
              <a:t>Digital Signatures</a:t>
            </a:r>
            <a:endParaRPr dirty="0"/>
          </a:p>
          <a:p>
            <a:pPr marL="0" marR="0" lvl="0" indent="-254000" algn="just" rtl="0">
              <a:lnSpc>
                <a:spcPct val="100000"/>
              </a:lnSpc>
              <a:spcBef>
                <a:spcPts val="0"/>
              </a:spcBef>
              <a:spcAft>
                <a:spcPts val="0"/>
              </a:spcAft>
              <a:buClr>
                <a:srgbClr val="000000"/>
              </a:buClr>
              <a:buSzPts val="4000"/>
              <a:buFont typeface="Noto Sans Symbols"/>
              <a:buChar char="❖"/>
            </a:pPr>
            <a:r>
              <a:rPr lang="en-US" sz="4000" b="1" i="0" u="none" strike="noStrike" cap="none" dirty="0">
                <a:solidFill>
                  <a:schemeClr val="dk1"/>
                </a:solidFill>
                <a:latin typeface="Times New Roman"/>
                <a:ea typeface="Times New Roman"/>
                <a:cs typeface="Times New Roman"/>
                <a:sym typeface="Times New Roman"/>
              </a:rPr>
              <a:t>Access Control List</a:t>
            </a:r>
            <a:endParaRPr sz="600" b="0" i="0" u="none" strike="noStrike" cap="none" dirty="0">
              <a:solidFill>
                <a:schemeClr val="dk1"/>
              </a:solidFill>
              <a:latin typeface="Arial"/>
              <a:ea typeface="Arial"/>
              <a:cs typeface="Arial"/>
              <a:sym typeface="Arial"/>
            </a:endParaRPr>
          </a:p>
        </p:txBody>
      </p:sp>
      <p:sp>
        <p:nvSpPr>
          <p:cNvPr id="61" name="Google Shape;6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br>
              <a:rPr lang="en-US"/>
            </a:br>
            <a:br>
              <a:rPr lang="en-US"/>
            </a:br>
            <a:r>
              <a:rPr lang="en-US"/>
              <a:t>Types of Ciphers </a:t>
            </a:r>
            <a:br>
              <a:rPr lang="en-US"/>
            </a:br>
            <a:br>
              <a:rPr lang="en-US"/>
            </a:br>
            <a:endParaRPr/>
          </a:p>
        </p:txBody>
      </p:sp>
      <p:sp>
        <p:nvSpPr>
          <p:cNvPr id="143" name="Google Shape;14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144" name="Google Shape;144;p24"/>
          <p:cNvSpPr txBox="1"/>
          <p:nvPr/>
        </p:nvSpPr>
        <p:spPr>
          <a:xfrm>
            <a:off x="314325" y="1133475"/>
            <a:ext cx="8620125" cy="212365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2. Transposition Cipher:</a:t>
            </a:r>
            <a:br>
              <a:rPr lang="en-US" sz="1600" b="0" i="0" u="none" strike="noStrike" cap="none">
                <a:solidFill>
                  <a:srgbClr val="000000"/>
                </a:solidFill>
                <a:latin typeface="Times New Roman"/>
                <a:ea typeface="Times New Roman"/>
                <a:cs typeface="Times New Roman"/>
                <a:sym typeface="Times New Roman"/>
              </a:rPr>
            </a:br>
            <a:r>
              <a:rPr lang="en-US" sz="1600" b="0" i="0" u="none" strike="noStrike" cap="none">
                <a:solidFill>
                  <a:srgbClr val="000000"/>
                </a:solidFill>
                <a:latin typeface="Times New Roman"/>
                <a:ea typeface="Times New Roman"/>
                <a:cs typeface="Times New Roman"/>
                <a:sym typeface="Times New Roman"/>
              </a:rPr>
              <a:t>The transposition cipher does not deal with substitution of one symbol with another. It focuses on changing the position of the symbol in the plain-text. A symbol in the first position in plain-text may occur in fifth position in cipher-text. </a:t>
            </a:r>
            <a:endParaRPr/>
          </a:p>
          <a:p>
            <a:pPr marL="0" marR="0" lvl="0" indent="0" algn="l" rtl="0">
              <a:lnSpc>
                <a:spcPct val="15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Two of the transposition ciphers are:</a:t>
            </a:r>
            <a:endParaRPr sz="1600" b="0" i="0" u="none" strike="noStrike" cap="none">
              <a:solidFill>
                <a:srgbClr val="000000"/>
              </a:solidFill>
              <a:latin typeface="Times New Roman"/>
              <a:ea typeface="Times New Roman"/>
              <a:cs typeface="Times New Roman"/>
              <a:sym typeface="Times New Roman"/>
            </a:endParaRPr>
          </a:p>
        </p:txBody>
      </p:sp>
      <p:pic>
        <p:nvPicPr>
          <p:cNvPr id="145" name="Google Shape;145;p24"/>
          <p:cNvPicPr preferRelativeResize="0"/>
          <p:nvPr/>
        </p:nvPicPr>
        <p:blipFill rotWithShape="1">
          <a:blip r:embed="rId3">
            <a:alphaModFix/>
          </a:blip>
          <a:srcRect/>
          <a:stretch/>
        </p:blipFill>
        <p:spPr>
          <a:xfrm>
            <a:off x="1419225" y="3276599"/>
            <a:ext cx="6896100" cy="3114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p:nvPr/>
        </p:nvSpPr>
        <p:spPr>
          <a:xfrm>
            <a:off x="152400" y="914400"/>
            <a:ext cx="8763000" cy="40386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3A30FA"/>
                </a:solidFill>
                <a:latin typeface="Times New Roman"/>
                <a:ea typeface="Times New Roman"/>
                <a:cs typeface="Times New Roman"/>
                <a:sym typeface="Times New Roman"/>
              </a:rPr>
              <a:t>Public and Private key</a:t>
            </a:r>
            <a:endParaRPr sz="1000" b="0" i="0" u="none" strike="noStrike" cap="none">
              <a:solidFill>
                <a:srgbClr val="000000"/>
              </a:solidFill>
              <a:latin typeface="Arial"/>
              <a:ea typeface="Arial"/>
              <a:cs typeface="Arial"/>
              <a:sym typeface="Arial"/>
            </a:endParaRPr>
          </a:p>
        </p:txBody>
      </p:sp>
      <p:sp>
        <p:nvSpPr>
          <p:cNvPr id="155" name="Google Shape;155;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Public and Private key</a:t>
            </a:r>
            <a:endParaRPr/>
          </a:p>
        </p:txBody>
      </p:sp>
      <p:sp>
        <p:nvSpPr>
          <p:cNvPr id="161" name="Google Shape;161;p26"/>
          <p:cNvSpPr txBox="1">
            <a:spLocks noGrp="1"/>
          </p:cNvSpPr>
          <p:nvPr>
            <p:ph type="subTitle" idx="1"/>
          </p:nvPr>
        </p:nvSpPr>
        <p:spPr>
          <a:xfrm>
            <a:off x="228601" y="1123950"/>
            <a:ext cx="8696324" cy="4724400"/>
          </a:xfrm>
          <a:prstGeom prst="rect">
            <a:avLst/>
          </a:prstGeom>
          <a:noFill/>
          <a:ln>
            <a:noFill/>
          </a:ln>
        </p:spPr>
        <p:txBody>
          <a:bodyPr spcFirstLastPara="1" wrap="square" lIns="91425" tIns="45700" rIns="91425" bIns="45700" anchor="t" anchorCtr="0">
            <a:noAutofit/>
          </a:bodyPr>
          <a:lstStyle/>
          <a:p>
            <a:pPr marL="457200" lvl="0" indent="-431800" algn="just" rtl="0">
              <a:lnSpc>
                <a:spcPct val="100000"/>
              </a:lnSpc>
              <a:spcBef>
                <a:spcPts val="640"/>
              </a:spcBef>
              <a:spcAft>
                <a:spcPts val="0"/>
              </a:spcAft>
              <a:buSzPts val="3200"/>
              <a:buNone/>
            </a:pPr>
            <a:r>
              <a:rPr lang="en-US" sz="2400" b="1"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Private Key</a:t>
            </a:r>
            <a:r>
              <a:rPr lang="en-US" sz="2400" b="1">
                <a:solidFill>
                  <a:schemeClr val="dk1"/>
                </a:solidFill>
                <a:latin typeface="Times New Roman"/>
                <a:ea typeface="Times New Roman"/>
                <a:cs typeface="Times New Roman"/>
                <a:sym typeface="Times New Roman"/>
              </a:rPr>
              <a:t>:</a:t>
            </a:r>
            <a:endParaRPr/>
          </a:p>
          <a:p>
            <a:pPr marL="457200" lvl="0" indent="-431800" algn="just" rtl="0">
              <a:lnSpc>
                <a:spcPct val="100000"/>
              </a:lnSpc>
              <a:spcBef>
                <a:spcPts val="640"/>
              </a:spcBef>
              <a:spcAft>
                <a:spcPts val="0"/>
              </a:spcAft>
              <a:buSzPts val="3200"/>
              <a:buNone/>
            </a:pP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In Private key, the same key (secret key) is used for encryption and decryption. In this key is symmetric because the only key is copy or share by another party to decrypt the cipher text. It is faster than the public key cryptography.</a:t>
            </a:r>
            <a:endParaRPr/>
          </a:p>
          <a:p>
            <a:pPr marL="457200" lvl="0" indent="-431800" algn="l" rtl="0">
              <a:lnSpc>
                <a:spcPct val="100000"/>
              </a:lnSpc>
              <a:spcBef>
                <a:spcPts val="640"/>
              </a:spcBef>
              <a:spcAft>
                <a:spcPts val="0"/>
              </a:spcAft>
              <a:buSzPts val="3200"/>
              <a:buNone/>
            </a:pPr>
            <a:r>
              <a:rPr lang="en-US" sz="2400" b="1"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Public Key</a:t>
            </a:r>
            <a:r>
              <a:rPr lang="en-US" sz="2400" b="1">
                <a:solidFill>
                  <a:schemeClr val="dk1"/>
                </a:solidFill>
                <a:latin typeface="Times New Roman"/>
                <a:ea typeface="Times New Roman"/>
                <a:cs typeface="Times New Roman"/>
                <a:sym typeface="Times New Roman"/>
              </a:rPr>
              <a:t>:</a:t>
            </a:r>
            <a:endParaRPr/>
          </a:p>
          <a:p>
            <a:pPr marL="457200" lvl="0" indent="-431800" algn="just" rtl="0">
              <a:lnSpc>
                <a:spcPct val="100000"/>
              </a:lnSpc>
              <a:spcBef>
                <a:spcPts val="640"/>
              </a:spcBef>
              <a:spcAft>
                <a:spcPts val="0"/>
              </a:spcAft>
              <a:buSzPts val="3200"/>
              <a:buNone/>
            </a:pP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In Public key, two keys are used one key is used for encryption and another key is used for decryption. One key (public key) is used for encrypt the plain text to convert it into cipher text and another key (private key) is used by receiver to decrypt the cipher text to read the message.</a:t>
            </a:r>
            <a:endParaRPr sz="2400">
              <a:solidFill>
                <a:schemeClr val="dk1"/>
              </a:solidFill>
              <a:latin typeface="Times New Roman"/>
              <a:ea typeface="Times New Roman"/>
              <a:cs typeface="Times New Roman"/>
              <a:sym typeface="Times New Roman"/>
            </a:endParaRPr>
          </a:p>
        </p:txBody>
      </p:sp>
      <p:sp>
        <p:nvSpPr>
          <p:cNvPr id="162" name="Google Shape;162;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Use of Keys</a:t>
            </a:r>
            <a:endParaRPr/>
          </a:p>
        </p:txBody>
      </p:sp>
      <p:sp>
        <p:nvSpPr>
          <p:cNvPr id="168" name="Google Shape;168;p27"/>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640"/>
              </a:spcBef>
              <a:spcAft>
                <a:spcPts val="0"/>
              </a:spcAft>
              <a:buSzPts val="3200"/>
              <a:buFont typeface="Arial"/>
              <a:buChar char="•"/>
            </a:pPr>
            <a:r>
              <a:rPr lang="en-US" sz="2400">
                <a:solidFill>
                  <a:schemeClr val="dk1"/>
                </a:solidFill>
                <a:latin typeface="Times New Roman"/>
                <a:ea typeface="Times New Roman"/>
                <a:cs typeface="Times New Roman"/>
                <a:sym typeface="Times New Roman"/>
              </a:rPr>
              <a:t>Private keys are used for decrypting.</a:t>
            </a:r>
            <a:endParaRPr/>
          </a:p>
          <a:p>
            <a:pPr marL="457200" lvl="0" indent="-431800" algn="l" rtl="0">
              <a:lnSpc>
                <a:spcPct val="100000"/>
              </a:lnSpc>
              <a:spcBef>
                <a:spcPts val="640"/>
              </a:spcBef>
              <a:spcAft>
                <a:spcPts val="0"/>
              </a:spcAft>
              <a:buSzPts val="3200"/>
              <a:buFont typeface="Arial"/>
              <a:buChar char="•"/>
            </a:pPr>
            <a:r>
              <a:rPr lang="en-US" sz="2400">
                <a:solidFill>
                  <a:schemeClr val="dk1"/>
                </a:solidFill>
                <a:latin typeface="Times New Roman"/>
                <a:ea typeface="Times New Roman"/>
                <a:cs typeface="Times New Roman"/>
                <a:sym typeface="Times New Roman"/>
              </a:rPr>
              <a:t> Public keys are used for encrypting.</a:t>
            </a:r>
            <a:endParaRPr/>
          </a:p>
          <a:p>
            <a:pPr marL="457200" lvl="0" indent="-431800" algn="ctr" rtl="0">
              <a:lnSpc>
                <a:spcPct val="100000"/>
              </a:lnSpc>
              <a:spcBef>
                <a:spcPts val="640"/>
              </a:spcBef>
              <a:spcAft>
                <a:spcPts val="0"/>
              </a:spcAft>
              <a:buClr>
                <a:srgbClr val="888888"/>
              </a:buClr>
              <a:buSzPts val="3200"/>
              <a:buNone/>
            </a:pPr>
            <a:endParaRPr>
              <a:latin typeface="Times New Roman"/>
              <a:ea typeface="Times New Roman"/>
              <a:cs typeface="Times New Roman"/>
              <a:sym typeface="Times New Roman"/>
            </a:endParaRPr>
          </a:p>
        </p:txBody>
      </p:sp>
      <p:sp>
        <p:nvSpPr>
          <p:cNvPr id="169" name="Google Shape;16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pic>
        <p:nvPicPr>
          <p:cNvPr id="170" name="Google Shape;170;p27" descr="Figure shows public-key encryption"/>
          <p:cNvPicPr preferRelativeResize="0"/>
          <p:nvPr/>
        </p:nvPicPr>
        <p:blipFill rotWithShape="1">
          <a:blip r:embed="rId3">
            <a:alphaModFix/>
          </a:blip>
          <a:srcRect/>
          <a:stretch/>
        </p:blipFill>
        <p:spPr>
          <a:xfrm>
            <a:off x="1480282" y="2543907"/>
            <a:ext cx="5506672" cy="27314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p:nvPr/>
        </p:nvSpPr>
        <p:spPr>
          <a:xfrm>
            <a:off x="152400" y="914400"/>
            <a:ext cx="8763000" cy="40386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3A30FA"/>
                </a:solidFill>
                <a:latin typeface="Times New Roman"/>
                <a:ea typeface="Times New Roman"/>
                <a:cs typeface="Times New Roman"/>
                <a:sym typeface="Times New Roman"/>
              </a:rPr>
              <a:t>Digital Signatures</a:t>
            </a:r>
            <a:endParaRPr sz="1000" b="0" i="0" u="none" strike="noStrike" cap="none">
              <a:solidFill>
                <a:srgbClr val="000000"/>
              </a:solidFill>
              <a:latin typeface="Arial"/>
              <a:ea typeface="Arial"/>
              <a:cs typeface="Arial"/>
              <a:sym typeface="Arial"/>
            </a:endParaRPr>
          </a:p>
        </p:txBody>
      </p:sp>
      <p:sp>
        <p:nvSpPr>
          <p:cNvPr id="180" name="Google Shape;18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Digital Signature</a:t>
            </a:r>
            <a:endParaRPr/>
          </a:p>
        </p:txBody>
      </p:sp>
      <p:sp>
        <p:nvSpPr>
          <p:cNvPr id="186" name="Google Shape;186;p29"/>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p>
            <a:pPr marL="457200" lvl="0" indent="-431800" algn="just" rtl="0">
              <a:lnSpc>
                <a:spcPct val="100000"/>
              </a:lnSpc>
              <a:spcBef>
                <a:spcPts val="640"/>
              </a:spcBef>
              <a:spcAft>
                <a:spcPts val="0"/>
              </a:spcAft>
              <a:buSzPts val="3200"/>
              <a:buNone/>
            </a:pPr>
            <a:r>
              <a:rPr lang="en-US" sz="2200">
                <a:solidFill>
                  <a:schemeClr val="dk1"/>
                </a:solidFill>
                <a:latin typeface="Times New Roman"/>
                <a:ea typeface="Times New Roman"/>
                <a:cs typeface="Times New Roman"/>
                <a:sym typeface="Times New Roman"/>
              </a:rPr>
              <a:t>       A digital signature is a mathematical technique used to validate the authenticity and integrity of a message, software, or digital document. </a:t>
            </a:r>
            <a:endParaRPr/>
          </a:p>
          <a:p>
            <a:pPr marL="457200" lvl="0" indent="-431800" algn="just" rtl="0">
              <a:lnSpc>
                <a:spcPct val="100000"/>
              </a:lnSpc>
              <a:spcBef>
                <a:spcPts val="640"/>
              </a:spcBef>
              <a:spcAft>
                <a:spcPts val="0"/>
              </a:spcAft>
              <a:buSzPts val="3200"/>
              <a:buNone/>
            </a:pPr>
            <a:r>
              <a:rPr lang="en-US" sz="2000" b="1">
                <a:solidFill>
                  <a:schemeClr val="dk1"/>
                </a:solidFill>
                <a:latin typeface="Times New Roman"/>
                <a:ea typeface="Times New Roman"/>
                <a:cs typeface="Times New Roman"/>
                <a:sym typeface="Times New Roman"/>
              </a:rPr>
              <a:t>        Key Generation Algorithms</a:t>
            </a:r>
            <a:r>
              <a:rPr lang="en-US" sz="2000">
                <a:solidFill>
                  <a:schemeClr val="dk1"/>
                </a:solidFill>
                <a:latin typeface="Times New Roman"/>
                <a:ea typeface="Times New Roman"/>
                <a:cs typeface="Times New Roman"/>
                <a:sym typeface="Times New Roman"/>
              </a:rPr>
              <a:t>: Digital signature is electronic signatures, which assure that the message was sent by a particular sender. While performing digital transactions authenticity and integrity should be assured, otherwise, the data can be altered or someone can also act as if he was the sender and expect a reply.</a:t>
            </a:r>
            <a:endParaRPr/>
          </a:p>
          <a:p>
            <a:pPr marL="457200" lvl="0" indent="-431800" algn="just" rtl="0">
              <a:lnSpc>
                <a:spcPct val="100000"/>
              </a:lnSpc>
              <a:spcBef>
                <a:spcPts val="640"/>
              </a:spcBef>
              <a:spcAft>
                <a:spcPts val="0"/>
              </a:spcAft>
              <a:buSzPts val="3200"/>
              <a:buNone/>
            </a:pPr>
            <a:r>
              <a:rPr lang="en-US" sz="2000" b="1">
                <a:solidFill>
                  <a:schemeClr val="dk1"/>
                </a:solidFill>
                <a:latin typeface="Times New Roman"/>
                <a:ea typeface="Times New Roman"/>
                <a:cs typeface="Times New Roman"/>
                <a:sym typeface="Times New Roman"/>
              </a:rPr>
              <a:t>        Signing Algorithms</a:t>
            </a:r>
            <a:r>
              <a:rPr lang="en-US" sz="2000">
                <a:solidFill>
                  <a:schemeClr val="dk1"/>
                </a:solidFill>
                <a:latin typeface="Times New Roman"/>
                <a:ea typeface="Times New Roman"/>
                <a:cs typeface="Times New Roman"/>
                <a:sym typeface="Times New Roman"/>
              </a:rPr>
              <a:t>: To create a digital signature, signing algorithms like email programs create a one-way hash of the electronic data which is to be signed. The signing algorithm then encrypts the hash value using the private key (signature key). This encrypted hash along with other information like the hashing algorithm is the digital signature. This digital signature is appended with the data and sent to the verifier. </a:t>
            </a:r>
            <a:endParaRPr sz="2000">
              <a:solidFill>
                <a:schemeClr val="dk1"/>
              </a:solidFill>
              <a:latin typeface="Times New Roman"/>
              <a:ea typeface="Times New Roman"/>
              <a:cs typeface="Times New Roman"/>
              <a:sym typeface="Times New Roman"/>
            </a:endParaRPr>
          </a:p>
        </p:txBody>
      </p:sp>
      <p:sp>
        <p:nvSpPr>
          <p:cNvPr id="187" name="Google Shape;18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Digital Signature</a:t>
            </a:r>
            <a:endParaRPr/>
          </a:p>
        </p:txBody>
      </p:sp>
      <p:sp>
        <p:nvSpPr>
          <p:cNvPr id="193" name="Google Shape;193;p30"/>
          <p:cNvSpPr txBox="1">
            <a:spLocks noGrp="1"/>
          </p:cNvSpPr>
          <p:nvPr>
            <p:ph type="subTitle" idx="1"/>
          </p:nvPr>
        </p:nvSpPr>
        <p:spPr>
          <a:xfrm>
            <a:off x="556846" y="1371600"/>
            <a:ext cx="8153400" cy="4724400"/>
          </a:xfrm>
          <a:prstGeom prst="rect">
            <a:avLst/>
          </a:prstGeom>
          <a:noFill/>
          <a:ln>
            <a:noFill/>
          </a:ln>
        </p:spPr>
        <p:txBody>
          <a:bodyPr spcFirstLastPara="1" wrap="square" lIns="91425" tIns="45700" rIns="91425" bIns="45700" anchor="t" anchorCtr="0">
            <a:noAutofit/>
          </a:bodyPr>
          <a:lstStyle/>
          <a:p>
            <a:pPr marL="457200" lvl="0" indent="-431800" algn="just" rtl="0">
              <a:lnSpc>
                <a:spcPct val="100000"/>
              </a:lnSpc>
              <a:spcBef>
                <a:spcPts val="640"/>
              </a:spcBef>
              <a:spcAft>
                <a:spcPts val="0"/>
              </a:spcAft>
              <a:buSzPts val="3200"/>
              <a:buNone/>
            </a:pPr>
            <a:r>
              <a:rPr lang="en-US" sz="2000">
                <a:solidFill>
                  <a:schemeClr val="dk1"/>
                </a:solidFill>
                <a:latin typeface="Times New Roman"/>
                <a:ea typeface="Times New Roman"/>
                <a:cs typeface="Times New Roman"/>
                <a:sym typeface="Times New Roman"/>
              </a:rPr>
              <a:t>       The reason for encrypting the hash instead of the entire message or document is that a hash function converts any arbitrary input into a much shorter fixed-length value. This saves time as now instead of signing a long message a shorter hash value has to be signed and moreover hashing is much faster than signing.</a:t>
            </a:r>
            <a:endParaRPr/>
          </a:p>
          <a:p>
            <a:pPr marL="457200" lvl="0" indent="-431800" algn="just" rtl="0">
              <a:lnSpc>
                <a:spcPct val="100000"/>
              </a:lnSpc>
              <a:spcBef>
                <a:spcPts val="640"/>
              </a:spcBef>
              <a:spcAft>
                <a:spcPts val="0"/>
              </a:spcAft>
              <a:buSzPts val="3200"/>
              <a:buNone/>
            </a:pPr>
            <a:r>
              <a:rPr lang="en-US" sz="2000">
                <a:solidFill>
                  <a:schemeClr val="dk1"/>
                </a:solidFill>
                <a:latin typeface="Times New Roman"/>
                <a:ea typeface="Times New Roman"/>
                <a:cs typeface="Times New Roman"/>
                <a:sym typeface="Times New Roman"/>
              </a:rPr>
              <a:t>      </a:t>
            </a:r>
            <a:r>
              <a:rPr lang="en-US" sz="2000" b="1">
                <a:solidFill>
                  <a:schemeClr val="dk1"/>
                </a:solidFill>
                <a:latin typeface="Times New Roman"/>
                <a:ea typeface="Times New Roman"/>
                <a:cs typeface="Times New Roman"/>
                <a:sym typeface="Times New Roman"/>
              </a:rPr>
              <a:t>  Signature Verification Algorithms</a:t>
            </a:r>
            <a:r>
              <a:rPr lang="en-US" sz="2000">
                <a:solidFill>
                  <a:schemeClr val="dk1"/>
                </a:solidFill>
                <a:latin typeface="Times New Roman"/>
                <a:ea typeface="Times New Roman"/>
                <a:cs typeface="Times New Roman"/>
                <a:sym typeface="Times New Roman"/>
              </a:rPr>
              <a:t> : Verifier receives Digital Signature along with the data. It then uses Verification algorithm to process on the digital signature and the public key (verification key) and generates some value. It also applies the same hash function on the received data and generates a hash value. Then the hash value and the output of the verification algorithm are compared. If they both are equal, then the digital signature is valid else it is invalid.</a:t>
            </a:r>
            <a:endParaRPr/>
          </a:p>
          <a:p>
            <a:pPr marL="457200" lvl="0" indent="-431800" algn="just" rtl="0">
              <a:lnSpc>
                <a:spcPct val="100000"/>
              </a:lnSpc>
              <a:spcBef>
                <a:spcPts val="640"/>
              </a:spcBef>
              <a:spcAft>
                <a:spcPts val="0"/>
              </a:spcAft>
              <a:buSzPts val="3200"/>
              <a:buNone/>
            </a:pPr>
            <a:endParaRPr>
              <a:latin typeface="Times New Roman"/>
              <a:ea typeface="Times New Roman"/>
              <a:cs typeface="Times New Roman"/>
              <a:sym typeface="Times New Roman"/>
            </a:endParaRPr>
          </a:p>
        </p:txBody>
      </p:sp>
      <p:sp>
        <p:nvSpPr>
          <p:cNvPr id="194" name="Google Shape;194;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Digital Signature</a:t>
            </a:r>
            <a:endParaRPr/>
          </a:p>
        </p:txBody>
      </p:sp>
      <p:sp>
        <p:nvSpPr>
          <p:cNvPr id="200" name="Google Shape;200;p31"/>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640"/>
              </a:spcBef>
              <a:spcAft>
                <a:spcPts val="0"/>
              </a:spcAft>
              <a:buSzPts val="3200"/>
              <a:buNone/>
            </a:pPr>
            <a:r>
              <a:rPr lang="en-US" b="1">
                <a:solidFill>
                  <a:schemeClr val="dk1"/>
                </a:solidFill>
                <a:latin typeface="Times New Roman"/>
                <a:ea typeface="Times New Roman"/>
                <a:cs typeface="Times New Roman"/>
                <a:sym typeface="Times New Roman"/>
              </a:rPr>
              <a:t>    The steps followed in creating digital signature are :</a:t>
            </a:r>
            <a:r>
              <a:rPr lang="en-US">
                <a:solidFill>
                  <a:schemeClr val="dk1"/>
                </a:solidFill>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ts val="3200"/>
              <a:buFont typeface="Arial"/>
              <a:buChar char="•"/>
            </a:pPr>
            <a:r>
              <a:rPr lang="en-US" sz="2000">
                <a:solidFill>
                  <a:schemeClr val="dk1"/>
                </a:solidFill>
                <a:latin typeface="Times New Roman"/>
                <a:ea typeface="Times New Roman"/>
                <a:cs typeface="Times New Roman"/>
                <a:sym typeface="Times New Roman"/>
              </a:rPr>
              <a:t>Message digest is computed by applying hash function on the message and then message digest is encrypted using private key of sender to form the digital signature. (digital signature = encryption (private key of sender, message digest) and message digest = message digest algorithm(message)).</a:t>
            </a:r>
            <a:endParaRPr/>
          </a:p>
          <a:p>
            <a:pPr marL="457200" lvl="0" indent="-431800" algn="l" rtl="0">
              <a:lnSpc>
                <a:spcPct val="100000"/>
              </a:lnSpc>
              <a:spcBef>
                <a:spcPts val="640"/>
              </a:spcBef>
              <a:spcAft>
                <a:spcPts val="0"/>
              </a:spcAft>
              <a:buSzPts val="3200"/>
              <a:buFont typeface="Arial"/>
              <a:buChar char="•"/>
            </a:pPr>
            <a:r>
              <a:rPr lang="en-US" sz="2000">
                <a:solidFill>
                  <a:schemeClr val="dk1"/>
                </a:solidFill>
                <a:latin typeface="Times New Roman"/>
                <a:ea typeface="Times New Roman"/>
                <a:cs typeface="Times New Roman"/>
                <a:sym typeface="Times New Roman"/>
              </a:rPr>
              <a:t>Digital signature is then transmitted with the message.(message + digital signature is transmitted)</a:t>
            </a:r>
            <a:endParaRPr/>
          </a:p>
          <a:p>
            <a:pPr marL="457200" lvl="0" indent="-431800" algn="l" rtl="0">
              <a:lnSpc>
                <a:spcPct val="100000"/>
              </a:lnSpc>
              <a:spcBef>
                <a:spcPts val="640"/>
              </a:spcBef>
              <a:spcAft>
                <a:spcPts val="0"/>
              </a:spcAft>
              <a:buSzPts val="3200"/>
              <a:buFont typeface="Arial"/>
              <a:buChar char="•"/>
            </a:pPr>
            <a:r>
              <a:rPr lang="en-US" sz="2000">
                <a:solidFill>
                  <a:schemeClr val="dk1"/>
                </a:solidFill>
                <a:latin typeface="Times New Roman"/>
                <a:ea typeface="Times New Roman"/>
                <a:cs typeface="Times New Roman"/>
                <a:sym typeface="Times New Roman"/>
              </a:rPr>
              <a:t> Receiver decrypts the digital signature using the public key of sender.(This assures authenticity, as only sender has his private key so only sender can encrypt using his private key which can thus be decrypted by sender’s public key).</a:t>
            </a:r>
            <a:endParaRPr sz="2000">
              <a:solidFill>
                <a:schemeClr val="dk1"/>
              </a:solidFill>
              <a:latin typeface="Times New Roman"/>
              <a:ea typeface="Times New Roman"/>
              <a:cs typeface="Times New Roman"/>
              <a:sym typeface="Times New Roman"/>
            </a:endParaRPr>
          </a:p>
        </p:txBody>
      </p:sp>
      <p:sp>
        <p:nvSpPr>
          <p:cNvPr id="201" name="Google Shape;201;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Digital Signature</a:t>
            </a:r>
            <a:endParaRPr/>
          </a:p>
        </p:txBody>
      </p:sp>
      <p:sp>
        <p:nvSpPr>
          <p:cNvPr id="207" name="Google Shape;207;p32"/>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p>
            <a:pPr marL="457200" lvl="0" indent="-431800" algn="just" rtl="0">
              <a:lnSpc>
                <a:spcPct val="100000"/>
              </a:lnSpc>
              <a:spcBef>
                <a:spcPts val="640"/>
              </a:spcBef>
              <a:spcAft>
                <a:spcPts val="0"/>
              </a:spcAft>
              <a:buSzPts val="3200"/>
              <a:buFont typeface="Arial"/>
              <a:buChar char="•"/>
            </a:pPr>
            <a:r>
              <a:rPr lang="en-US" sz="2400">
                <a:solidFill>
                  <a:schemeClr val="dk1"/>
                </a:solidFill>
                <a:latin typeface="Times New Roman"/>
                <a:ea typeface="Times New Roman"/>
                <a:cs typeface="Times New Roman"/>
                <a:sym typeface="Times New Roman"/>
              </a:rPr>
              <a:t>The receiver now has the message digest.</a:t>
            </a:r>
            <a:endParaRPr/>
          </a:p>
          <a:p>
            <a:pPr marL="457200" lvl="0" indent="-431800" algn="just" rtl="0">
              <a:lnSpc>
                <a:spcPct val="100000"/>
              </a:lnSpc>
              <a:spcBef>
                <a:spcPts val="640"/>
              </a:spcBef>
              <a:spcAft>
                <a:spcPts val="0"/>
              </a:spcAft>
              <a:buSzPts val="3200"/>
              <a:buFont typeface="Arial"/>
              <a:buChar char="•"/>
            </a:pPr>
            <a:r>
              <a:rPr lang="en-US" sz="2400">
                <a:solidFill>
                  <a:schemeClr val="dk1"/>
                </a:solidFill>
                <a:latin typeface="Times New Roman"/>
                <a:ea typeface="Times New Roman"/>
                <a:cs typeface="Times New Roman"/>
                <a:sym typeface="Times New Roman"/>
              </a:rPr>
              <a:t>The receiver can compute the message digest from the message (actual message is sent with the digital signature).The message digest computed by receiver and the message digest (got by decryption on digital signature) need to be same for ensuring integrity.</a:t>
            </a:r>
            <a:endParaRPr sz="2400">
              <a:solidFill>
                <a:schemeClr val="dk1"/>
              </a:solidFill>
              <a:latin typeface="Times New Roman"/>
              <a:ea typeface="Times New Roman"/>
              <a:cs typeface="Times New Roman"/>
              <a:sym typeface="Times New Roman"/>
            </a:endParaRPr>
          </a:p>
        </p:txBody>
      </p:sp>
      <p:sp>
        <p:nvSpPr>
          <p:cNvPr id="208" name="Google Shape;20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p:nvPr/>
        </p:nvSpPr>
        <p:spPr>
          <a:xfrm>
            <a:off x="152400" y="914400"/>
            <a:ext cx="8763000" cy="40386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3A30FA"/>
                </a:solidFill>
                <a:latin typeface="Times New Roman"/>
                <a:ea typeface="Times New Roman"/>
                <a:cs typeface="Times New Roman"/>
                <a:sym typeface="Times New Roman"/>
              </a:rPr>
              <a:t>Access Control List</a:t>
            </a:r>
            <a:endParaRPr sz="1000" b="0" i="0" u="none" strike="noStrike" cap="none">
              <a:solidFill>
                <a:srgbClr val="000000"/>
              </a:solidFill>
              <a:latin typeface="Arial"/>
              <a:ea typeface="Arial"/>
              <a:cs typeface="Arial"/>
              <a:sym typeface="Arial"/>
            </a:endParaRPr>
          </a:p>
        </p:txBody>
      </p:sp>
      <p:sp>
        <p:nvSpPr>
          <p:cNvPr id="218" name="Google Shape;21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p:nvPr/>
        </p:nvSpPr>
        <p:spPr>
          <a:xfrm>
            <a:off x="152400" y="914400"/>
            <a:ext cx="8763000" cy="4038600"/>
          </a:xfrm>
          <a:prstGeom prst="rect">
            <a:avLst/>
          </a:prstGeom>
          <a:noFill/>
          <a:ln>
            <a:noFill/>
          </a:ln>
        </p:spPr>
        <p:txBody>
          <a:bodyPr spcFirstLastPara="1" wrap="square" lIns="91425" tIns="33100" rIns="91425" bIns="45700" anchor="ctr" anchorCtr="0">
            <a:noAutofit/>
          </a:bodyPr>
          <a:lstStyle/>
          <a:p>
            <a:pPr marR="0" lvl="0" algn="ctr" rtl="0">
              <a:lnSpc>
                <a:spcPct val="100000"/>
              </a:lnSpc>
              <a:spcBef>
                <a:spcPts val="0"/>
              </a:spcBef>
              <a:spcAft>
                <a:spcPts val="0"/>
              </a:spcAft>
              <a:buClr>
                <a:srgbClr val="000000"/>
              </a:buClr>
              <a:buSzPts val="4000"/>
            </a:pPr>
            <a:r>
              <a:rPr lang="en-IN" sz="8800" b="1" i="0" dirty="0">
                <a:solidFill>
                  <a:srgbClr val="0000FF"/>
                </a:solidFill>
                <a:effectLst/>
                <a:latin typeface="Times New Roman" panose="02020603050405020304" pitchFamily="18" charset="0"/>
              </a:rPr>
              <a:t>Security Services</a:t>
            </a:r>
            <a:endParaRPr lang="en-US" sz="8800" b="1" i="0" u="none" strike="noStrike" cap="none" dirty="0">
              <a:solidFill>
                <a:srgbClr val="0000FF"/>
              </a:solidFill>
              <a:latin typeface="Times New Roman"/>
              <a:ea typeface="Times New Roman"/>
              <a:cs typeface="Times New Roman"/>
              <a:sym typeface="Times New Roman"/>
            </a:endParaRPr>
          </a:p>
        </p:txBody>
      </p:sp>
      <p:sp>
        <p:nvSpPr>
          <p:cNvPr id="71" name="Google Shape;7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dirty="0"/>
          </a:p>
        </p:txBody>
      </p:sp>
    </p:spTree>
    <p:extLst>
      <p:ext uri="{BB962C8B-B14F-4D97-AF65-F5344CB8AC3E}">
        <p14:creationId xmlns:p14="http://schemas.microsoft.com/office/powerpoint/2010/main" val="22221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Access Control List</a:t>
            </a:r>
            <a:endParaRPr>
              <a:latin typeface="Times New Roman"/>
              <a:ea typeface="Times New Roman"/>
              <a:cs typeface="Times New Roman"/>
              <a:sym typeface="Times New Roman"/>
            </a:endParaRPr>
          </a:p>
        </p:txBody>
      </p:sp>
      <p:sp>
        <p:nvSpPr>
          <p:cNvPr id="224" name="Google Shape;22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sp>
        <p:nvSpPr>
          <p:cNvPr id="225" name="Google Shape;225;p34"/>
          <p:cNvSpPr txBox="1"/>
          <p:nvPr/>
        </p:nvSpPr>
        <p:spPr>
          <a:xfrm>
            <a:off x="314325" y="1152525"/>
            <a:ext cx="8591550" cy="526297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Access-list (ACL)</a:t>
            </a:r>
            <a:r>
              <a:rPr lang="en-US" sz="2000" b="0" i="0" u="none" strike="noStrike" cap="none">
                <a:solidFill>
                  <a:srgbClr val="000000"/>
                </a:solidFill>
                <a:latin typeface="Times New Roman"/>
                <a:ea typeface="Times New Roman"/>
                <a:cs typeface="Times New Roman"/>
                <a:sym typeface="Times New Roman"/>
              </a:rPr>
              <a:t> is a set of rules defined for controlling the network traffic and reducing network attack. ACLs are used to filter traffic based on the set of rules defined for the incoming or out going of the network. </a:t>
            </a:r>
            <a:endParaRPr/>
          </a:p>
          <a:p>
            <a:pPr marL="0" marR="0" lvl="0" indent="0" algn="l" rtl="0">
              <a:lnSpc>
                <a:spcPct val="15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ACL features –</a:t>
            </a:r>
            <a:endParaRPr sz="2000" b="0" i="0" u="none" strike="noStrike" cap="none">
              <a:solidFill>
                <a:srgbClr val="000000"/>
              </a:solidFill>
              <a:latin typeface="Times New Roman"/>
              <a:ea typeface="Times New Roman"/>
              <a:cs typeface="Times New Roman"/>
              <a:sym typeface="Times New Roman"/>
            </a:endParaRPr>
          </a:p>
          <a:p>
            <a:pPr marL="0" marR="0" lvl="0" indent="-127000" algn="l" rtl="0">
              <a:lnSpc>
                <a:spcPct val="15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The set of rules defined are matched serial wise i.e matching starts with the first line, then 2nd, then 3rd and so on. </a:t>
            </a:r>
            <a:endParaRPr/>
          </a:p>
          <a:p>
            <a:pPr marL="0" marR="0" lvl="0" indent="-127000" algn="l" rtl="0">
              <a:lnSpc>
                <a:spcPct val="15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The packets are matched only until it matches the rule. Once a rule is matched then no further comparison takes place and that rule will be performed. </a:t>
            </a:r>
            <a:endParaRPr/>
          </a:p>
          <a:p>
            <a:pPr marL="0" marR="0" lvl="0" indent="-127000" algn="l" rtl="0">
              <a:lnSpc>
                <a:spcPct val="15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There is an implicit deny at the end of every ACL, i.e., if no condition or rule matches then the packet will be discarded. </a:t>
            </a:r>
            <a:endParaRPr/>
          </a:p>
          <a:p>
            <a:pPr marL="0" marR="0" lvl="0" indent="0" algn="l" rtl="0">
              <a:lnSpc>
                <a:spcPct val="150000"/>
              </a:lnSpc>
              <a:spcBef>
                <a:spcPts val="0"/>
              </a:spcBef>
              <a:spcAft>
                <a:spcPts val="0"/>
              </a:spcAft>
              <a:buNone/>
            </a:pP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Access Control List</a:t>
            </a:r>
            <a:endParaRPr>
              <a:latin typeface="Times New Roman"/>
              <a:ea typeface="Times New Roman"/>
              <a:cs typeface="Times New Roman"/>
              <a:sym typeface="Times New Roman"/>
            </a:endParaRPr>
          </a:p>
        </p:txBody>
      </p:sp>
      <p:sp>
        <p:nvSpPr>
          <p:cNvPr id="231" name="Google Shape;23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sp>
        <p:nvSpPr>
          <p:cNvPr id="232" name="Google Shape;232;p35"/>
          <p:cNvSpPr txBox="1"/>
          <p:nvPr/>
        </p:nvSpPr>
        <p:spPr>
          <a:xfrm>
            <a:off x="314325" y="1152525"/>
            <a:ext cx="8591550" cy="37303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Once the access-list is built, then it should be applied to inbound or outbound of the interface:</a:t>
            </a:r>
            <a:endParaRPr/>
          </a:p>
          <a:p>
            <a:pPr marL="0" marR="0" lvl="0" indent="0" algn="l" rtl="0">
              <a:lnSpc>
                <a:spcPct val="15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Inbound access lists –</a:t>
            </a:r>
            <a:r>
              <a:rPr lang="en-US" sz="2000" b="0" i="0" u="none" strike="noStrike" cap="none">
                <a:solidFill>
                  <a:srgbClr val="000000"/>
                </a:solidFill>
                <a:latin typeface="Times New Roman"/>
                <a:ea typeface="Times New Roman"/>
                <a:cs typeface="Times New Roman"/>
                <a:sym typeface="Times New Roman"/>
              </a:rPr>
              <a:t> When an access list is applied on inbound packets of the interface then first the packets will processed according to the access list and then routed to the outbound interface. </a:t>
            </a:r>
            <a:endParaRPr/>
          </a:p>
          <a:p>
            <a:pPr marL="0" marR="0" lvl="0" indent="0" algn="l" rtl="0">
              <a:lnSpc>
                <a:spcPct val="15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Outbound access lists –</a:t>
            </a:r>
            <a:r>
              <a:rPr lang="en-US" sz="2000" b="0" i="0" u="none" strike="noStrike" cap="none">
                <a:solidFill>
                  <a:srgbClr val="000000"/>
                </a:solidFill>
                <a:latin typeface="Times New Roman"/>
                <a:ea typeface="Times New Roman"/>
                <a:cs typeface="Times New Roman"/>
                <a:sym typeface="Times New Roman"/>
              </a:rPr>
              <a:t> When an access list is applied on outbound packets of the interface then first the packet will be routed and then processed at the outbound interface. </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Access Control List</a:t>
            </a:r>
            <a:endParaRPr>
              <a:latin typeface="Times New Roman"/>
              <a:ea typeface="Times New Roman"/>
              <a:cs typeface="Times New Roman"/>
              <a:sym typeface="Times New Roman"/>
            </a:endParaRPr>
          </a:p>
        </p:txBody>
      </p:sp>
      <p:sp>
        <p:nvSpPr>
          <p:cNvPr id="238" name="Google Shape;238;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sp>
        <p:nvSpPr>
          <p:cNvPr id="239" name="Google Shape;239;p36"/>
          <p:cNvSpPr txBox="1"/>
          <p:nvPr/>
        </p:nvSpPr>
        <p:spPr>
          <a:xfrm>
            <a:off x="314325" y="1152525"/>
            <a:ext cx="8591550" cy="465364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Types of ACL –</a:t>
            </a:r>
            <a:br>
              <a:rPr lang="en-US" sz="2000" b="0" i="0" u="none" strike="noStrike" cap="none">
                <a:solidFill>
                  <a:srgbClr val="000000"/>
                </a:solidFill>
                <a:latin typeface="Times New Roman"/>
                <a:ea typeface="Times New Roman"/>
                <a:cs typeface="Times New Roman"/>
                <a:sym typeface="Times New Roman"/>
              </a:rPr>
            </a:br>
            <a:r>
              <a:rPr lang="en-US" sz="2000" b="0" i="0" u="none" strike="noStrike" cap="none">
                <a:solidFill>
                  <a:srgbClr val="000000"/>
                </a:solidFill>
                <a:latin typeface="Times New Roman"/>
                <a:ea typeface="Times New Roman"/>
                <a:cs typeface="Times New Roman"/>
                <a:sym typeface="Times New Roman"/>
              </a:rPr>
              <a:t>There are two main different types of Access-list namely:</a:t>
            </a:r>
            <a:endParaRPr/>
          </a:p>
          <a:p>
            <a:pPr marL="0" marR="0" lvl="0" indent="0" algn="l" rtl="0">
              <a:lnSpc>
                <a:spcPct val="15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Standard Access-list –</a:t>
            </a:r>
            <a:r>
              <a:rPr lang="en-US" sz="2000" b="0" i="0" u="none" strike="noStrike" cap="none">
                <a:solidFill>
                  <a:srgbClr val="000000"/>
                </a:solidFill>
                <a:latin typeface="Times New Roman"/>
                <a:ea typeface="Times New Roman"/>
                <a:cs typeface="Times New Roman"/>
                <a:sym typeface="Times New Roman"/>
              </a:rPr>
              <a:t> These are the Access-list which are made using the source IP address only. These ACLs permit or deny the entire protocol suite. They don’t distinguish between the IP traffic such as TCP, UDP, Https etc. By using numbers 1-99 or 1300-1999, router will understand it as a standard ACL and the specified address as source IP address. </a:t>
            </a:r>
            <a:endParaRPr/>
          </a:p>
          <a:p>
            <a:pPr marL="0" marR="0" lvl="0" indent="0" algn="l" rtl="0">
              <a:lnSpc>
                <a:spcPct val="15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Extended Access-list –</a:t>
            </a:r>
            <a:r>
              <a:rPr lang="en-US" sz="2000" b="0" i="0" u="none" strike="noStrike" cap="none">
                <a:solidFill>
                  <a:srgbClr val="000000"/>
                </a:solidFill>
                <a:latin typeface="Times New Roman"/>
                <a:ea typeface="Times New Roman"/>
                <a:cs typeface="Times New Roman"/>
                <a:sym typeface="Times New Roman"/>
              </a:rPr>
              <a:t> These are the ACL which uses both source and destination IP address. In these type of ACL, we can also mention which IP traffic should be allowed or denied. These use range 100-199 and 2000-2699. </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Access Control List</a:t>
            </a:r>
            <a:endParaRPr>
              <a:latin typeface="Times New Roman"/>
              <a:ea typeface="Times New Roman"/>
              <a:cs typeface="Times New Roman"/>
              <a:sym typeface="Times New Roman"/>
            </a:endParaRPr>
          </a:p>
        </p:txBody>
      </p:sp>
      <p:sp>
        <p:nvSpPr>
          <p:cNvPr id="245" name="Google Shape;245;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
        <p:nvSpPr>
          <p:cNvPr id="246" name="Google Shape;246;p37"/>
          <p:cNvSpPr txBox="1"/>
          <p:nvPr/>
        </p:nvSpPr>
        <p:spPr>
          <a:xfrm>
            <a:off x="314325" y="1152525"/>
            <a:ext cx="8591550" cy="489364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There are two categories of access list:</a:t>
            </a:r>
            <a:endParaRPr/>
          </a:p>
          <a:p>
            <a:pPr marL="0" marR="0" lvl="0" indent="0" algn="l" rtl="0">
              <a:lnSpc>
                <a:spcPct val="15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Numbered access list –</a:t>
            </a:r>
            <a:r>
              <a:rPr lang="en-US" sz="2000" b="0" i="0" u="none" strike="noStrike" cap="none">
                <a:solidFill>
                  <a:srgbClr val="000000"/>
                </a:solidFill>
                <a:latin typeface="Times New Roman"/>
                <a:ea typeface="Times New Roman"/>
                <a:cs typeface="Times New Roman"/>
                <a:sym typeface="Times New Roman"/>
              </a:rPr>
              <a:t> These are the access list which cannot be deleted specifically once created i.e if we want to remove any rule from an Access-list then this is not permitted in the case of numbered access list. If we try to delete a rule from access list then the whole access list will be deleted. The numbered access list can be used with both standard and extended access list. </a:t>
            </a:r>
            <a:endParaRPr/>
          </a:p>
          <a:p>
            <a:pPr marL="0" marR="0" lvl="0" indent="0" algn="l" rtl="0">
              <a:lnSpc>
                <a:spcPct val="15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Named access list –</a:t>
            </a:r>
            <a:r>
              <a:rPr lang="en-US" sz="2000" b="0" i="0" u="none" strike="noStrike" cap="none">
                <a:solidFill>
                  <a:srgbClr val="000000"/>
                </a:solidFill>
                <a:latin typeface="Times New Roman"/>
                <a:ea typeface="Times New Roman"/>
                <a:cs typeface="Times New Roman"/>
                <a:sym typeface="Times New Roman"/>
              </a:rPr>
              <a:t> In these type of access list, a name is assigned to identify an access list. It is allowed to delete a named access list unlike numbered access list. Like numbered access list, these can be used with both standard and extended access list. </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8"/>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Access Control List</a:t>
            </a:r>
            <a:endParaRPr>
              <a:latin typeface="Times New Roman"/>
              <a:ea typeface="Times New Roman"/>
              <a:cs typeface="Times New Roman"/>
              <a:sym typeface="Times New Roman"/>
            </a:endParaRPr>
          </a:p>
        </p:txBody>
      </p:sp>
      <p:sp>
        <p:nvSpPr>
          <p:cNvPr id="252" name="Google Shape;252;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
        <p:nvSpPr>
          <p:cNvPr id="253" name="Google Shape;253;p38"/>
          <p:cNvSpPr txBox="1"/>
          <p:nvPr/>
        </p:nvSpPr>
        <p:spPr>
          <a:xfrm>
            <a:off x="314325" y="1152525"/>
            <a:ext cx="8591550" cy="480131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Rules for ACL –</a:t>
            </a:r>
            <a:endParaRPr/>
          </a:p>
          <a:p>
            <a:pPr marL="0" marR="0" lvl="0" indent="0" algn="just" rtl="0">
              <a:lnSpc>
                <a:spcPct val="100000"/>
              </a:lnSpc>
              <a:spcBef>
                <a:spcPts val="0"/>
              </a:spcBef>
              <a:spcAft>
                <a:spcPts val="0"/>
              </a:spcAft>
              <a:buNone/>
            </a:pPr>
            <a:endParaRPr sz="2000" b="0" i="0" u="none" strike="noStrike" cap="none">
              <a:solidFill>
                <a:srgbClr val="000000"/>
              </a:solidFill>
              <a:latin typeface="Times New Roman"/>
              <a:ea typeface="Times New Roman"/>
              <a:cs typeface="Times New Roman"/>
              <a:sym typeface="Times New Roman"/>
            </a:endParaRPr>
          </a:p>
          <a:p>
            <a:pPr marL="0" marR="0" lvl="0" indent="-120650" algn="just" rtl="0">
              <a:lnSpc>
                <a:spcPct val="100000"/>
              </a:lnSpc>
              <a:spcBef>
                <a:spcPts val="0"/>
              </a:spcBef>
              <a:spcAft>
                <a:spcPts val="0"/>
              </a:spcAft>
              <a:buClr>
                <a:srgbClr val="000000"/>
              </a:buClr>
              <a:buSzPts val="1900"/>
              <a:buFont typeface="Noto Sans Symbols"/>
              <a:buChar char="⮚"/>
            </a:pPr>
            <a:r>
              <a:rPr lang="en-US" sz="1900" b="0" i="0" u="none" strike="noStrike" cap="none">
                <a:solidFill>
                  <a:srgbClr val="000000"/>
                </a:solidFill>
                <a:latin typeface="Times New Roman"/>
                <a:ea typeface="Times New Roman"/>
                <a:cs typeface="Times New Roman"/>
                <a:sym typeface="Times New Roman"/>
              </a:rPr>
              <a:t>The standard Access-list is generally applied close to the destination (but not always). </a:t>
            </a:r>
            <a:endParaRPr/>
          </a:p>
          <a:p>
            <a:pPr marL="0" marR="0" lvl="0" indent="-120650" algn="just" rtl="0">
              <a:lnSpc>
                <a:spcPct val="100000"/>
              </a:lnSpc>
              <a:spcBef>
                <a:spcPts val="0"/>
              </a:spcBef>
              <a:spcAft>
                <a:spcPts val="0"/>
              </a:spcAft>
              <a:buClr>
                <a:srgbClr val="000000"/>
              </a:buClr>
              <a:buSzPts val="1900"/>
              <a:buFont typeface="Noto Sans Symbols"/>
              <a:buChar char="⮚"/>
            </a:pPr>
            <a:r>
              <a:rPr lang="en-US" sz="1900" b="0" i="0" u="none" strike="noStrike" cap="none">
                <a:solidFill>
                  <a:srgbClr val="000000"/>
                </a:solidFill>
                <a:latin typeface="Times New Roman"/>
                <a:ea typeface="Times New Roman"/>
                <a:cs typeface="Times New Roman"/>
                <a:sym typeface="Times New Roman"/>
              </a:rPr>
              <a:t>The extended Access-list is generally applied close to the source (but not always). </a:t>
            </a:r>
            <a:endParaRPr/>
          </a:p>
          <a:p>
            <a:pPr marL="0" marR="0" lvl="0" indent="-120650" algn="just" rtl="0">
              <a:lnSpc>
                <a:spcPct val="100000"/>
              </a:lnSpc>
              <a:spcBef>
                <a:spcPts val="0"/>
              </a:spcBef>
              <a:spcAft>
                <a:spcPts val="0"/>
              </a:spcAft>
              <a:buClr>
                <a:srgbClr val="000000"/>
              </a:buClr>
              <a:buSzPts val="1900"/>
              <a:buFont typeface="Noto Sans Symbols"/>
              <a:buChar char="⮚"/>
            </a:pPr>
            <a:r>
              <a:rPr lang="en-US" sz="1900" b="0" i="0" u="none" strike="noStrike" cap="none">
                <a:solidFill>
                  <a:srgbClr val="000000"/>
                </a:solidFill>
                <a:latin typeface="Times New Roman"/>
                <a:ea typeface="Times New Roman"/>
                <a:cs typeface="Times New Roman"/>
                <a:sym typeface="Times New Roman"/>
              </a:rPr>
              <a:t>We can assign only one ACL per interface per protocol per direction, i.e., only one inbound and outbound ACL is permitted per interface. </a:t>
            </a:r>
            <a:endParaRPr/>
          </a:p>
          <a:p>
            <a:pPr marL="0" marR="0" lvl="0" indent="-120650" algn="just" rtl="0">
              <a:lnSpc>
                <a:spcPct val="100000"/>
              </a:lnSpc>
              <a:spcBef>
                <a:spcPts val="0"/>
              </a:spcBef>
              <a:spcAft>
                <a:spcPts val="0"/>
              </a:spcAft>
              <a:buClr>
                <a:srgbClr val="000000"/>
              </a:buClr>
              <a:buSzPts val="1900"/>
              <a:buFont typeface="Noto Sans Symbols"/>
              <a:buChar char="⮚"/>
            </a:pPr>
            <a:r>
              <a:rPr lang="en-US" sz="1900" b="0" i="0" u="none" strike="noStrike" cap="none">
                <a:solidFill>
                  <a:srgbClr val="000000"/>
                </a:solidFill>
                <a:latin typeface="Times New Roman"/>
                <a:ea typeface="Times New Roman"/>
                <a:cs typeface="Times New Roman"/>
                <a:sym typeface="Times New Roman"/>
              </a:rPr>
              <a:t>We can’t remove a rule from an Access-list if we are using numbered Access-list. If we try to remove a rule then whole ACL will be removed. If we are using named access lists then we can delete a specific rule. </a:t>
            </a:r>
            <a:endParaRPr/>
          </a:p>
          <a:p>
            <a:pPr marL="0" marR="0" lvl="0" indent="-120650" algn="just" rtl="0">
              <a:lnSpc>
                <a:spcPct val="100000"/>
              </a:lnSpc>
              <a:spcBef>
                <a:spcPts val="0"/>
              </a:spcBef>
              <a:spcAft>
                <a:spcPts val="0"/>
              </a:spcAft>
              <a:buClr>
                <a:srgbClr val="000000"/>
              </a:buClr>
              <a:buSzPts val="1900"/>
              <a:buFont typeface="Noto Sans Symbols"/>
              <a:buChar char="⮚"/>
            </a:pPr>
            <a:r>
              <a:rPr lang="en-US" sz="1900" b="0" i="0" u="none" strike="noStrike" cap="none">
                <a:solidFill>
                  <a:srgbClr val="000000"/>
                </a:solidFill>
                <a:latin typeface="Times New Roman"/>
                <a:ea typeface="Times New Roman"/>
                <a:cs typeface="Times New Roman"/>
                <a:sym typeface="Times New Roman"/>
              </a:rPr>
              <a:t>Every new rule which is added into the access list will be placed at the bottom of the access list therefore before implementing the access lists, analyse the whole scenario carefully. </a:t>
            </a:r>
            <a:endParaRPr/>
          </a:p>
          <a:p>
            <a:pPr marL="0" marR="0" lvl="0" indent="-120650" algn="just" rtl="0">
              <a:lnSpc>
                <a:spcPct val="100000"/>
              </a:lnSpc>
              <a:spcBef>
                <a:spcPts val="0"/>
              </a:spcBef>
              <a:spcAft>
                <a:spcPts val="0"/>
              </a:spcAft>
              <a:buClr>
                <a:srgbClr val="000000"/>
              </a:buClr>
              <a:buSzPts val="1900"/>
              <a:buFont typeface="Noto Sans Symbols"/>
              <a:buChar char="⮚"/>
            </a:pPr>
            <a:r>
              <a:rPr lang="en-US" sz="1900" b="0" i="0" u="none" strike="noStrike" cap="none">
                <a:solidFill>
                  <a:srgbClr val="000000"/>
                </a:solidFill>
                <a:latin typeface="Times New Roman"/>
                <a:ea typeface="Times New Roman"/>
                <a:cs typeface="Times New Roman"/>
                <a:sym typeface="Times New Roman"/>
              </a:rPr>
              <a:t>As there is an implicit deny at the end of every access list, we should have at least a permit statement in our Access-list otherwise all traffic will be denied. </a:t>
            </a:r>
            <a:endParaRPr/>
          </a:p>
          <a:p>
            <a:pPr marL="0" marR="0" lvl="0" indent="-120650" algn="just" rtl="0">
              <a:lnSpc>
                <a:spcPct val="100000"/>
              </a:lnSpc>
              <a:spcBef>
                <a:spcPts val="0"/>
              </a:spcBef>
              <a:spcAft>
                <a:spcPts val="0"/>
              </a:spcAft>
              <a:buClr>
                <a:srgbClr val="000000"/>
              </a:buClr>
              <a:buSzPts val="1900"/>
              <a:buFont typeface="Noto Sans Symbols"/>
              <a:buChar char="⮚"/>
            </a:pPr>
            <a:r>
              <a:rPr lang="en-US" sz="1900" b="0" i="0" u="none" strike="noStrike" cap="none">
                <a:solidFill>
                  <a:srgbClr val="000000"/>
                </a:solidFill>
                <a:latin typeface="Times New Roman"/>
                <a:ea typeface="Times New Roman"/>
                <a:cs typeface="Times New Roman"/>
                <a:sym typeface="Times New Roman"/>
              </a:rPr>
              <a:t>Standard access lists and extended access lists cannot have the same name. </a:t>
            </a:r>
            <a:endParaRPr sz="19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9"/>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Access Control List</a:t>
            </a:r>
            <a:endParaRPr>
              <a:latin typeface="Times New Roman"/>
              <a:ea typeface="Times New Roman"/>
              <a:cs typeface="Times New Roman"/>
              <a:sym typeface="Times New Roman"/>
            </a:endParaRPr>
          </a:p>
        </p:txBody>
      </p:sp>
      <p:sp>
        <p:nvSpPr>
          <p:cNvPr id="259" name="Google Shape;259;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
        <p:nvSpPr>
          <p:cNvPr id="260" name="Google Shape;260;p39"/>
          <p:cNvSpPr txBox="1"/>
          <p:nvPr/>
        </p:nvSpPr>
        <p:spPr>
          <a:xfrm>
            <a:off x="314325" y="1152525"/>
            <a:ext cx="8591550" cy="390876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Advantages of ACL –</a:t>
            </a:r>
            <a:endParaRPr sz="2000" b="1" i="0" u="none" strike="noStrike" cap="none">
              <a:solidFill>
                <a:srgbClr val="000000"/>
              </a:solidFill>
              <a:latin typeface="Times New Roman"/>
              <a:ea typeface="Times New Roman"/>
              <a:cs typeface="Times New Roman"/>
              <a:sym typeface="Times New Roman"/>
            </a:endParaRPr>
          </a:p>
          <a:p>
            <a:pPr marL="0" marR="0" lvl="0" indent="-127000" algn="just" rtl="0">
              <a:lnSpc>
                <a:spcPct val="2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Improve network performance. </a:t>
            </a:r>
            <a:endParaRPr/>
          </a:p>
          <a:p>
            <a:pPr marL="0" marR="0" lvl="0" indent="-127000" algn="just" rtl="0">
              <a:lnSpc>
                <a:spcPct val="2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Provides security as administrator can configure the access list according to the needs and deny the unwanted packets from entering the network. </a:t>
            </a:r>
            <a:endParaRPr/>
          </a:p>
          <a:p>
            <a:pPr marL="0" marR="0" lvl="0" indent="-127000" algn="just" rtl="0">
              <a:lnSpc>
                <a:spcPct val="2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Provides control over the traffic as it can permit or deny according to the need of network. </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890B-0AD8-347E-9312-33613D583B41}"/>
              </a:ext>
            </a:extLst>
          </p:cNvPr>
          <p:cNvSpPr>
            <a:spLocks noGrp="1"/>
          </p:cNvSpPr>
          <p:nvPr>
            <p:ph type="ctrTitle"/>
          </p:nvPr>
        </p:nvSpPr>
        <p:spPr/>
        <p:txBody>
          <a:bodyPr/>
          <a:lstStyle/>
          <a:p>
            <a:r>
              <a:rPr lang="en-IN" dirty="0"/>
              <a:t>Practice Questions</a:t>
            </a:r>
          </a:p>
        </p:txBody>
      </p:sp>
      <p:sp>
        <p:nvSpPr>
          <p:cNvPr id="3" name="Subtitle 2">
            <a:extLst>
              <a:ext uri="{FF2B5EF4-FFF2-40B4-BE49-F238E27FC236}">
                <a16:creationId xmlns:a16="http://schemas.microsoft.com/office/drawing/2014/main" id="{E9A88BED-C6D9-EE16-F0A5-EF758061CB9A}"/>
              </a:ext>
            </a:extLst>
          </p:cNvPr>
          <p:cNvSpPr>
            <a:spLocks noGrp="1"/>
          </p:cNvSpPr>
          <p:nvPr>
            <p:ph type="subTitle" idx="1"/>
          </p:nvPr>
        </p:nvSpPr>
        <p:spPr>
          <a:xfrm>
            <a:off x="533400" y="1631950"/>
            <a:ext cx="8153400" cy="4005279"/>
          </a:xfrm>
        </p:spPr>
        <p:txBody>
          <a:bodyPr/>
          <a:lstStyle/>
          <a:p>
            <a:pPr marL="311150" indent="-285750" algn="l">
              <a:buFont typeface="Arial" panose="020B0604020202020204" pitchFamily="34" charset="0"/>
              <a:buChar char="•"/>
            </a:pPr>
            <a:r>
              <a:rPr lang="en-US" sz="1800" b="0" i="0" dirty="0">
                <a:solidFill>
                  <a:srgbClr val="000000"/>
                </a:solidFill>
                <a:effectLst/>
                <a:latin typeface="Arial" panose="020B0604020202020204" pitchFamily="34" charset="0"/>
              </a:rPr>
              <a:t>What is the difference between a digital signature and an electronic signature?</a:t>
            </a:r>
          </a:p>
          <a:p>
            <a:pPr marL="311150" indent="-285750" algn="l">
              <a:buFont typeface="Arial" panose="020B0604020202020204" pitchFamily="34" charset="0"/>
              <a:buChar char="•"/>
            </a:pPr>
            <a:r>
              <a:rPr lang="en-US" sz="1800" b="0" i="0" dirty="0">
                <a:solidFill>
                  <a:srgbClr val="000000"/>
                </a:solidFill>
                <a:effectLst/>
                <a:latin typeface="Arial" panose="020B0604020202020204" pitchFamily="34" charset="0"/>
              </a:rPr>
              <a:t>Why do companies adopt electronic signature solutions?</a:t>
            </a:r>
          </a:p>
          <a:p>
            <a:pPr marL="311150" indent="-285750" algn="l">
              <a:buFont typeface="Arial" panose="020B0604020202020204" pitchFamily="34" charset="0"/>
              <a:buChar char="•"/>
            </a:pPr>
            <a:r>
              <a:rPr lang="en-US" sz="1800" b="0" i="0" dirty="0">
                <a:solidFill>
                  <a:srgbClr val="000000"/>
                </a:solidFill>
                <a:effectLst/>
                <a:latin typeface="Open Sans" panose="020B0606030504020204" pitchFamily="34" charset="0"/>
              </a:rPr>
              <a:t>How does the encryption process actually take place?</a:t>
            </a:r>
            <a:endParaRPr lang="en-US" sz="1800" b="1" i="0" dirty="0">
              <a:solidFill>
                <a:srgbClr val="000000"/>
              </a:solidFill>
              <a:effectLst/>
              <a:latin typeface="Open Sans" panose="020B0606030504020204" pitchFamily="34" charset="0"/>
            </a:endParaRPr>
          </a:p>
          <a:p>
            <a:pPr marL="311150" indent="-285750" algn="l">
              <a:buFont typeface="Arial" panose="020B0604020202020204" pitchFamily="34" charset="0"/>
              <a:buChar char="•"/>
            </a:pPr>
            <a:r>
              <a:rPr lang="en-US" sz="1800" b="0" i="0" dirty="0">
                <a:solidFill>
                  <a:srgbClr val="000000"/>
                </a:solidFill>
                <a:effectLst/>
                <a:latin typeface="Open Sans" panose="020B0606030504020204" pitchFamily="34" charset="0"/>
              </a:rPr>
              <a:t>What are the origins of cryptography?</a:t>
            </a:r>
            <a:endParaRPr lang="en-US" sz="1800" b="1" i="0" dirty="0">
              <a:solidFill>
                <a:srgbClr val="000000"/>
              </a:solidFill>
              <a:effectLst/>
              <a:latin typeface="Open Sans" panose="020B0606030504020204" pitchFamily="34" charset="0"/>
            </a:endParaRPr>
          </a:p>
          <a:p>
            <a:pPr marL="311150" indent="-285750" algn="l">
              <a:buFont typeface="Arial" panose="020B0604020202020204" pitchFamily="34" charset="0"/>
              <a:buChar char="•"/>
            </a:pPr>
            <a:r>
              <a:rPr lang="en-IN" sz="1800" b="0" i="0" dirty="0">
                <a:solidFill>
                  <a:srgbClr val="000000"/>
                </a:solidFill>
                <a:effectLst/>
                <a:latin typeface="Open Sans" panose="020B0606030504020204" pitchFamily="34" charset="0"/>
              </a:rPr>
              <a:t>What is ciphertext?</a:t>
            </a:r>
            <a:endParaRPr lang="en-IN" sz="1800" b="1" i="0" dirty="0">
              <a:solidFill>
                <a:srgbClr val="000000"/>
              </a:solidFill>
              <a:effectLst/>
              <a:latin typeface="Open Sans" panose="020B0606030504020204" pitchFamily="34" charset="0"/>
            </a:endParaRPr>
          </a:p>
          <a:p>
            <a:pPr marL="311150" indent="-285750" algn="l">
              <a:buFont typeface="Arial" panose="020B0604020202020204" pitchFamily="34" charset="0"/>
              <a:buChar char="•"/>
            </a:pPr>
            <a:r>
              <a:rPr lang="en-US" sz="1800" b="0" i="0" dirty="0">
                <a:solidFill>
                  <a:srgbClr val="000000"/>
                </a:solidFill>
                <a:effectLst/>
                <a:latin typeface="Open Sans" panose="020B0606030504020204" pitchFamily="34" charset="0"/>
              </a:rPr>
              <a:t>What are symmetric and asymmetric key systems?</a:t>
            </a:r>
            <a:endParaRPr lang="en-US" sz="1800" b="1" i="0" dirty="0">
              <a:solidFill>
                <a:srgbClr val="000000"/>
              </a:solidFill>
              <a:effectLst/>
              <a:latin typeface="Open Sans" panose="020B0606030504020204" pitchFamily="34" charset="0"/>
            </a:endParaRPr>
          </a:p>
          <a:p>
            <a:pPr marL="311150" indent="-285750" algn="l">
              <a:buFont typeface="Arial" panose="020B0604020202020204" pitchFamily="34" charset="0"/>
              <a:buChar char="•"/>
            </a:pPr>
            <a:r>
              <a:rPr lang="en-US" sz="1800" b="0" i="0" dirty="0">
                <a:solidFill>
                  <a:srgbClr val="000000"/>
                </a:solidFill>
                <a:effectLst/>
                <a:latin typeface="Open Sans" panose="020B0606030504020204" pitchFamily="34" charset="0"/>
              </a:rPr>
              <a:t>What kinds of threats exist for a cryptographic system?</a:t>
            </a:r>
            <a:endParaRPr lang="en-US" sz="1800" b="1" i="0" dirty="0">
              <a:solidFill>
                <a:srgbClr val="000000"/>
              </a:solidFill>
              <a:effectLst/>
              <a:latin typeface="Open Sans" panose="020B0606030504020204" pitchFamily="34" charset="0"/>
            </a:endParaRPr>
          </a:p>
          <a:p>
            <a:pPr marL="311150" indent="-285750" algn="l">
              <a:buFont typeface="Arial" panose="020B0604020202020204" pitchFamily="34" charset="0"/>
              <a:buChar char="•"/>
            </a:pPr>
            <a:r>
              <a:rPr lang="en-US" sz="1800" b="0" i="0" dirty="0">
                <a:solidFill>
                  <a:srgbClr val="000000"/>
                </a:solidFill>
                <a:effectLst/>
                <a:latin typeface="Arial" panose="020B0604020202020204" pitchFamily="34" charset="0"/>
              </a:rPr>
              <a:t>Does a digital signature really seal an electronic document?</a:t>
            </a:r>
          </a:p>
          <a:p>
            <a:pPr marL="25400" indent="0" algn="l"/>
            <a:endParaRPr lang="en-US" sz="1800" b="0" i="0" dirty="0">
              <a:solidFill>
                <a:srgbClr val="000000"/>
              </a:solidFill>
              <a:effectLst/>
              <a:latin typeface="Arial" panose="020B0604020202020204" pitchFamily="34" charset="0"/>
            </a:endParaRPr>
          </a:p>
          <a:p>
            <a:pPr>
              <a:buFont typeface="+mj-lt"/>
              <a:buAutoNum type="arabicPeriod"/>
            </a:pPr>
            <a:endParaRPr lang="en-IN" sz="1800" dirty="0"/>
          </a:p>
        </p:txBody>
      </p:sp>
      <p:sp>
        <p:nvSpPr>
          <p:cNvPr id="4" name="Slide Number Placeholder 3">
            <a:extLst>
              <a:ext uri="{FF2B5EF4-FFF2-40B4-BE49-F238E27FC236}">
                <a16:creationId xmlns:a16="http://schemas.microsoft.com/office/drawing/2014/main" id="{FCCAD92B-3E84-7646-17FB-0CC23B96B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extLst>
      <p:ext uri="{BB962C8B-B14F-4D97-AF65-F5344CB8AC3E}">
        <p14:creationId xmlns:p14="http://schemas.microsoft.com/office/powerpoint/2010/main" val="3604842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9"/>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Thank you </a:t>
            </a:r>
            <a:endParaRPr/>
          </a:p>
        </p:txBody>
      </p:sp>
      <p:sp>
        <p:nvSpPr>
          <p:cNvPr id="266" name="Google Shape;266;p9"/>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r>
              <a:rPr lang="en-US"/>
              <a:t>  </a:t>
            </a:r>
            <a:endParaRPr/>
          </a:p>
        </p:txBody>
      </p:sp>
      <p:sp>
        <p:nvSpPr>
          <p:cNvPr id="267" name="Google Shape;267;p9"/>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268" name="Google Shape;268;p9" descr="See the source image"/>
          <p:cNvPicPr preferRelativeResize="0"/>
          <p:nvPr/>
        </p:nvPicPr>
        <p:blipFill rotWithShape="1">
          <a:blip r:embed="rId3">
            <a:alphaModFix/>
          </a:blip>
          <a:srcRect/>
          <a:stretch/>
        </p:blipFill>
        <p:spPr>
          <a:xfrm>
            <a:off x="381000" y="990600"/>
            <a:ext cx="8534400" cy="548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352E-2D23-017F-73A1-9F54EEB0792D}"/>
              </a:ext>
            </a:extLst>
          </p:cNvPr>
          <p:cNvSpPr>
            <a:spLocks noGrp="1"/>
          </p:cNvSpPr>
          <p:nvPr>
            <p:ph type="ctrTitle"/>
          </p:nvPr>
        </p:nvSpPr>
        <p:spPr>
          <a:xfrm>
            <a:off x="461914" y="196850"/>
            <a:ext cx="5486400" cy="689270"/>
          </a:xfrm>
        </p:spPr>
        <p:txBody>
          <a:bodyPr/>
          <a:lstStyle/>
          <a:p>
            <a:r>
              <a:rPr lang="en-IN" sz="3200" b="1" i="0" dirty="0">
                <a:solidFill>
                  <a:srgbClr val="000000"/>
                </a:solidFill>
                <a:effectLst/>
                <a:latin typeface="Times New Roman" panose="02020603050405020304" pitchFamily="18" charset="0"/>
              </a:rPr>
              <a:t>Security Services</a:t>
            </a:r>
            <a:br>
              <a:rPr lang="en-US" sz="3200" b="1" i="0" u="none" strike="noStrike" cap="none" dirty="0">
                <a:solidFill>
                  <a:schemeClr val="dk1"/>
                </a:solidFill>
                <a:latin typeface="Times New Roman"/>
                <a:ea typeface="Times New Roman"/>
                <a:cs typeface="Times New Roman"/>
                <a:sym typeface="Times New Roman"/>
              </a:rPr>
            </a:br>
            <a:endParaRPr lang="en-IN" dirty="0"/>
          </a:p>
        </p:txBody>
      </p:sp>
      <p:sp>
        <p:nvSpPr>
          <p:cNvPr id="3" name="Subtitle 2">
            <a:extLst>
              <a:ext uri="{FF2B5EF4-FFF2-40B4-BE49-F238E27FC236}">
                <a16:creationId xmlns:a16="http://schemas.microsoft.com/office/drawing/2014/main" id="{363F80B0-1787-7D86-7D84-46E8399056AC}"/>
              </a:ext>
            </a:extLst>
          </p:cNvPr>
          <p:cNvSpPr>
            <a:spLocks noGrp="1"/>
          </p:cNvSpPr>
          <p:nvPr>
            <p:ph type="subTitle" idx="1"/>
          </p:nvPr>
        </p:nvSpPr>
        <p:spPr/>
        <p:txBody>
          <a:bodyPr/>
          <a:lstStyle/>
          <a:p>
            <a:pPr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Network security includes five </a:t>
            </a:r>
            <a:r>
              <a:rPr lang="en-US" sz="2000" b="1" dirty="0">
                <a:solidFill>
                  <a:schemeClr val="tx1"/>
                </a:solidFill>
                <a:latin typeface="Times New Roman" panose="02020603050405020304" pitchFamily="18" charset="0"/>
                <a:cs typeface="Times New Roman" panose="02020603050405020304" pitchFamily="18" charset="0"/>
              </a:rPr>
              <a:t>services</a:t>
            </a:r>
            <a:r>
              <a:rPr lang="en-US" sz="2000" dirty="0">
                <a:solidFill>
                  <a:schemeClr val="tx1"/>
                </a:solidFill>
                <a:latin typeface="Times New Roman" panose="02020603050405020304" pitchFamily="18" charset="0"/>
                <a:cs typeface="Times New Roman" panose="02020603050405020304" pitchFamily="18" charset="0"/>
              </a:rPr>
              <a:t>: </a:t>
            </a:r>
          </a:p>
          <a:p>
            <a:pPr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Four of these services are related to message exchanged using the network:</a:t>
            </a:r>
          </a:p>
          <a:p>
            <a:pPr lvl="1"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Message confidentiality</a:t>
            </a:r>
          </a:p>
          <a:p>
            <a:pPr lvl="1"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Integrity</a:t>
            </a:r>
          </a:p>
          <a:p>
            <a:pPr lvl="1"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Authentication</a:t>
            </a:r>
          </a:p>
          <a:p>
            <a:pPr lvl="1"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Nonrepudiation</a:t>
            </a:r>
          </a:p>
          <a:p>
            <a:pPr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The fifth service provides entity authentication or identification.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443F6D-9332-ED4F-A22C-46C9072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412573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DEBA9B-32EE-271F-6F9B-54B9A88FD4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08577674-C033-202F-52FB-D949AF84E90C}"/>
              </a:ext>
            </a:extLst>
          </p:cNvPr>
          <p:cNvPicPr>
            <a:picLocks noChangeAspect="1"/>
          </p:cNvPicPr>
          <p:nvPr/>
        </p:nvPicPr>
        <p:blipFill>
          <a:blip r:embed="rId2"/>
          <a:stretch>
            <a:fillRect/>
          </a:stretch>
        </p:blipFill>
        <p:spPr>
          <a:xfrm>
            <a:off x="319671" y="1787138"/>
            <a:ext cx="8504657" cy="4054191"/>
          </a:xfrm>
          <a:prstGeom prst="rect">
            <a:avLst/>
          </a:prstGeom>
        </p:spPr>
      </p:pic>
      <p:sp>
        <p:nvSpPr>
          <p:cNvPr id="7" name="TextBox 6">
            <a:extLst>
              <a:ext uri="{FF2B5EF4-FFF2-40B4-BE49-F238E27FC236}">
                <a16:creationId xmlns:a16="http://schemas.microsoft.com/office/drawing/2014/main" id="{CFBF9F73-D4C1-E99F-E433-A04416D53AA5}"/>
              </a:ext>
            </a:extLst>
          </p:cNvPr>
          <p:cNvSpPr txBox="1"/>
          <p:nvPr/>
        </p:nvSpPr>
        <p:spPr>
          <a:xfrm>
            <a:off x="626883" y="74383"/>
            <a:ext cx="4572000" cy="584775"/>
          </a:xfrm>
          <a:prstGeom prst="rect">
            <a:avLst/>
          </a:prstGeom>
          <a:noFill/>
        </p:spPr>
        <p:txBody>
          <a:bodyPr wrap="square">
            <a:spAutoFit/>
          </a:bodyPr>
          <a:lstStyle/>
          <a:p>
            <a:pPr marR="0" lvl="0" algn="just" rtl="0">
              <a:lnSpc>
                <a:spcPct val="100000"/>
              </a:lnSpc>
              <a:spcBef>
                <a:spcPts val="0"/>
              </a:spcBef>
              <a:spcAft>
                <a:spcPts val="0"/>
              </a:spcAft>
              <a:buClr>
                <a:srgbClr val="000000"/>
              </a:buClr>
              <a:buSzPts val="4000"/>
            </a:pPr>
            <a:r>
              <a:rPr lang="en-IN" sz="3200" b="1" i="0" dirty="0">
                <a:solidFill>
                  <a:srgbClr val="000000"/>
                </a:solidFill>
                <a:effectLst/>
                <a:latin typeface="Times New Roman" panose="02020603050405020304" pitchFamily="18" charset="0"/>
              </a:rPr>
              <a:t>Security Services</a:t>
            </a:r>
            <a:endParaRPr lang="en-US" sz="3200" b="1"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2438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4D18AE-4141-5276-63CB-776FBC03B9DF}"/>
              </a:ext>
            </a:extLst>
          </p:cNvPr>
          <p:cNvSpPr>
            <a:spLocks noGrp="1"/>
          </p:cNvSpPr>
          <p:nvPr>
            <p:ph type="subTitle" idx="1"/>
          </p:nvPr>
        </p:nvSpPr>
        <p:spPr/>
        <p:txBody>
          <a:bodyPr/>
          <a:lstStyle/>
          <a:p>
            <a:pPr algn="just">
              <a:lnSpc>
                <a:spcPct val="150000"/>
              </a:lnSpc>
            </a:pPr>
            <a:r>
              <a:rPr lang="en-US" sz="2000" b="1" dirty="0">
                <a:solidFill>
                  <a:schemeClr val="tx1"/>
                </a:solidFill>
                <a:latin typeface="Times New Roman" panose="02020603050405020304" pitchFamily="18" charset="0"/>
                <a:cs typeface="Times New Roman" panose="02020603050405020304" pitchFamily="18" charset="0"/>
              </a:rPr>
              <a:t>Message Confidentiality:</a:t>
            </a:r>
          </a:p>
          <a:p>
            <a:pPr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Message confidentiality or privacy means that the sender and the receiver expect confidentiality. </a:t>
            </a:r>
          </a:p>
          <a:p>
            <a:pPr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transmitted message must make sense to only the intended receiver. </a:t>
            </a:r>
          </a:p>
          <a:p>
            <a:pPr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all others, the message must be garbage. </a:t>
            </a:r>
          </a:p>
          <a:p>
            <a:pPr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When a customer communicates with her bank, she expects that the communication is totally confidential.</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6227119-2830-FBAC-2819-DCD3621F24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TextBox 5">
            <a:extLst>
              <a:ext uri="{FF2B5EF4-FFF2-40B4-BE49-F238E27FC236}">
                <a16:creationId xmlns:a16="http://schemas.microsoft.com/office/drawing/2014/main" id="{A3394C7B-1D97-E14D-1888-05D917BE76AF}"/>
              </a:ext>
            </a:extLst>
          </p:cNvPr>
          <p:cNvSpPr txBox="1"/>
          <p:nvPr/>
        </p:nvSpPr>
        <p:spPr>
          <a:xfrm>
            <a:off x="796565" y="124285"/>
            <a:ext cx="4572000" cy="646331"/>
          </a:xfrm>
          <a:prstGeom prst="rect">
            <a:avLst/>
          </a:prstGeom>
          <a:noFill/>
        </p:spPr>
        <p:txBody>
          <a:bodyPr wrap="square">
            <a:spAutoFit/>
          </a:bodyPr>
          <a:lstStyle/>
          <a:p>
            <a:pPr marR="0" lvl="0" algn="just" rtl="0">
              <a:lnSpc>
                <a:spcPct val="100000"/>
              </a:lnSpc>
              <a:spcBef>
                <a:spcPts val="0"/>
              </a:spcBef>
              <a:spcAft>
                <a:spcPts val="0"/>
              </a:spcAft>
              <a:buClr>
                <a:srgbClr val="000000"/>
              </a:buClr>
              <a:buSzPts val="4000"/>
            </a:pPr>
            <a:r>
              <a:rPr lang="en-IN" sz="3600" b="1" i="0" dirty="0">
                <a:solidFill>
                  <a:srgbClr val="000000"/>
                </a:solidFill>
                <a:effectLst/>
                <a:latin typeface="Times New Roman" panose="02020603050405020304" pitchFamily="18" charset="0"/>
              </a:rPr>
              <a:t>Security Services</a:t>
            </a:r>
            <a:endParaRPr lang="en-US" sz="3600" b="1"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3867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D46FB6-BA68-1659-89A3-71F1DD5CCF62}"/>
              </a:ext>
            </a:extLst>
          </p:cNvPr>
          <p:cNvSpPr>
            <a:spLocks noGrp="1"/>
          </p:cNvSpPr>
          <p:nvPr>
            <p:ph type="subTitle" idx="1"/>
          </p:nvPr>
        </p:nvSpPr>
        <p:spPr/>
        <p:txBody>
          <a:bodyPr/>
          <a:lstStyle/>
          <a:p>
            <a:pPr algn="just"/>
            <a:r>
              <a:rPr lang="en-US" sz="2000" b="1" dirty="0">
                <a:solidFill>
                  <a:schemeClr val="tx1"/>
                </a:solidFill>
                <a:latin typeface="Times New Roman" panose="02020603050405020304" pitchFamily="18" charset="0"/>
                <a:cs typeface="Times New Roman" panose="02020603050405020304" pitchFamily="18" charset="0"/>
              </a:rPr>
              <a:t>Message Integrity:</a:t>
            </a:r>
          </a:p>
          <a:p>
            <a:pPr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Message integrity means that the data must arrive at the receiver exactly as they were sent. </a:t>
            </a:r>
          </a:p>
          <a:p>
            <a:pPr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There must be no changes during the transmission, neither accidentally nor maliciously. </a:t>
            </a:r>
          </a:p>
          <a:p>
            <a:pPr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As more and more monetary exchanges occur over the Internet, integrity is crucial. </a:t>
            </a:r>
          </a:p>
          <a:p>
            <a:pPr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it would be disastrous if a request for transferring $100 changed to a request for $10,000 or $100,000. The integrity of the message must be preserved in a secure communication.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E194A40-EE6E-5FBD-1DAA-461DFFE103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TextBox 4">
            <a:extLst>
              <a:ext uri="{FF2B5EF4-FFF2-40B4-BE49-F238E27FC236}">
                <a16:creationId xmlns:a16="http://schemas.microsoft.com/office/drawing/2014/main" id="{14B29340-CF75-7ADD-5627-2227AEEF26A0}"/>
              </a:ext>
            </a:extLst>
          </p:cNvPr>
          <p:cNvSpPr txBox="1"/>
          <p:nvPr/>
        </p:nvSpPr>
        <p:spPr>
          <a:xfrm>
            <a:off x="796565" y="124285"/>
            <a:ext cx="4572000" cy="646331"/>
          </a:xfrm>
          <a:prstGeom prst="rect">
            <a:avLst/>
          </a:prstGeom>
          <a:noFill/>
        </p:spPr>
        <p:txBody>
          <a:bodyPr wrap="square">
            <a:spAutoFit/>
          </a:bodyPr>
          <a:lstStyle/>
          <a:p>
            <a:pPr marR="0" lvl="0" algn="just" rtl="0">
              <a:lnSpc>
                <a:spcPct val="100000"/>
              </a:lnSpc>
              <a:spcBef>
                <a:spcPts val="0"/>
              </a:spcBef>
              <a:spcAft>
                <a:spcPts val="0"/>
              </a:spcAft>
              <a:buClr>
                <a:srgbClr val="000000"/>
              </a:buClr>
              <a:buSzPts val="4000"/>
            </a:pPr>
            <a:r>
              <a:rPr lang="en-IN" sz="3600" b="1" i="0" dirty="0">
                <a:solidFill>
                  <a:srgbClr val="000000"/>
                </a:solidFill>
                <a:effectLst/>
                <a:latin typeface="Times New Roman" panose="02020603050405020304" pitchFamily="18" charset="0"/>
              </a:rPr>
              <a:t>Security Services</a:t>
            </a:r>
            <a:endParaRPr lang="en-US" sz="3600" b="1"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1195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61B7E8-7C13-8A60-6EE3-291FD3D18DD3}"/>
              </a:ext>
            </a:extLst>
          </p:cNvPr>
          <p:cNvSpPr>
            <a:spLocks noGrp="1"/>
          </p:cNvSpPr>
          <p:nvPr>
            <p:ph type="subTitle" idx="1"/>
          </p:nvPr>
        </p:nvSpPr>
        <p:spPr>
          <a:xfrm>
            <a:off x="304800" y="1153887"/>
            <a:ext cx="8534400" cy="5567588"/>
          </a:xfrm>
        </p:spPr>
        <p:txBody>
          <a:bodyPr/>
          <a:lstStyle/>
          <a:p>
            <a:pPr algn="just"/>
            <a:r>
              <a:rPr lang="en-US" sz="2000" b="1" dirty="0">
                <a:solidFill>
                  <a:schemeClr val="tx1"/>
                </a:solidFill>
                <a:latin typeface="Times New Roman" panose="02020603050405020304" pitchFamily="18" charset="0"/>
                <a:cs typeface="Times New Roman" panose="02020603050405020304" pitchFamily="18" charset="0"/>
              </a:rPr>
              <a:t>Message Authentication:</a:t>
            </a:r>
          </a:p>
          <a:p>
            <a:pPr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Message authentication is a service beyond message integrity. </a:t>
            </a:r>
          </a:p>
          <a:p>
            <a:pPr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 message authentication the receiver needs to be sure of the sender's identity and that an imposter has not sent the message.</a:t>
            </a:r>
          </a:p>
          <a:p>
            <a:pPr marL="25400" indent="0" algn="just">
              <a:lnSpc>
                <a:spcPct val="150000"/>
              </a:lnSpc>
              <a:buClr>
                <a:schemeClr val="tx1"/>
              </a:buClr>
              <a:buSzPct val="100000"/>
            </a:pPr>
            <a:r>
              <a:rPr lang="en-US" sz="2000" b="1" dirty="0">
                <a:solidFill>
                  <a:schemeClr val="tx1"/>
                </a:solidFill>
                <a:latin typeface="Times New Roman" panose="02020603050405020304" pitchFamily="18" charset="0"/>
                <a:cs typeface="Times New Roman" panose="02020603050405020304" pitchFamily="18" charset="0"/>
              </a:rPr>
              <a:t>Message Nonrepudiation:</a:t>
            </a:r>
          </a:p>
          <a:p>
            <a:pPr marL="368300" indent="-342900"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Message nonrepudiation means that a sender must not be able to deny sending a message that he or she, in fact, did send. </a:t>
            </a:r>
          </a:p>
          <a:p>
            <a:pPr marL="368300" indent="-342900"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burden of proof falls on the receiver. </a:t>
            </a:r>
          </a:p>
          <a:p>
            <a:pPr marL="368300" indent="-342900"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when a customer sends a message to transfer money from one account to another, the bank must have proof that the customer actually requested this transaction.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73DAD9-D236-C91C-E63E-7801496F33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TextBox 4">
            <a:extLst>
              <a:ext uri="{FF2B5EF4-FFF2-40B4-BE49-F238E27FC236}">
                <a16:creationId xmlns:a16="http://schemas.microsoft.com/office/drawing/2014/main" id="{3F4FDBA0-7D04-2ED9-2C7D-2C2DAF529C53}"/>
              </a:ext>
            </a:extLst>
          </p:cNvPr>
          <p:cNvSpPr txBox="1"/>
          <p:nvPr/>
        </p:nvSpPr>
        <p:spPr>
          <a:xfrm>
            <a:off x="796565" y="124285"/>
            <a:ext cx="4572000" cy="646331"/>
          </a:xfrm>
          <a:prstGeom prst="rect">
            <a:avLst/>
          </a:prstGeom>
          <a:noFill/>
        </p:spPr>
        <p:txBody>
          <a:bodyPr wrap="square">
            <a:spAutoFit/>
          </a:bodyPr>
          <a:lstStyle/>
          <a:p>
            <a:pPr marR="0" lvl="0" algn="just" rtl="0">
              <a:lnSpc>
                <a:spcPct val="100000"/>
              </a:lnSpc>
              <a:spcBef>
                <a:spcPts val="0"/>
              </a:spcBef>
              <a:spcAft>
                <a:spcPts val="0"/>
              </a:spcAft>
              <a:buClr>
                <a:srgbClr val="000000"/>
              </a:buClr>
              <a:buSzPts val="4000"/>
            </a:pPr>
            <a:r>
              <a:rPr lang="en-IN" sz="3600" b="1" i="0" dirty="0">
                <a:solidFill>
                  <a:srgbClr val="000000"/>
                </a:solidFill>
                <a:effectLst/>
                <a:latin typeface="Times New Roman" panose="02020603050405020304" pitchFamily="18" charset="0"/>
              </a:rPr>
              <a:t>Security Services</a:t>
            </a:r>
            <a:endParaRPr lang="en-US" sz="3600" b="1"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40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0BF31F-56C2-9B87-ACBF-3E27559D8658}"/>
              </a:ext>
            </a:extLst>
          </p:cNvPr>
          <p:cNvSpPr>
            <a:spLocks noGrp="1"/>
          </p:cNvSpPr>
          <p:nvPr>
            <p:ph type="subTitle" idx="1"/>
          </p:nvPr>
        </p:nvSpPr>
        <p:spPr/>
        <p:txBody>
          <a:bodyPr/>
          <a:lstStyle/>
          <a:p>
            <a:pPr algn="just">
              <a:lnSpc>
                <a:spcPct val="150000"/>
              </a:lnSpc>
            </a:pPr>
            <a:r>
              <a:rPr lang="en-US" sz="2000" b="1" dirty="0">
                <a:solidFill>
                  <a:schemeClr val="tx1"/>
                </a:solidFill>
                <a:latin typeface="Times New Roman" panose="02020603050405020304" pitchFamily="18" charset="0"/>
                <a:cs typeface="Times New Roman" panose="02020603050405020304" pitchFamily="18" charset="0"/>
              </a:rPr>
              <a:t>Entity Authentication:</a:t>
            </a:r>
          </a:p>
          <a:p>
            <a:pPr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 entity authentication (or user identification) the entity or user is verified prior to access to the system resources (files, for example). </a:t>
            </a:r>
          </a:p>
          <a:p>
            <a:pPr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a student who needs to access her university resources needs to be authenticated during the logging process. This is to protect the interests of the university and the student.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F9C3932-A129-CBBE-16F9-47F33DBCA0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TextBox 4">
            <a:extLst>
              <a:ext uri="{FF2B5EF4-FFF2-40B4-BE49-F238E27FC236}">
                <a16:creationId xmlns:a16="http://schemas.microsoft.com/office/drawing/2014/main" id="{ED1447DF-454F-1AEB-8DD0-4544A973E067}"/>
              </a:ext>
            </a:extLst>
          </p:cNvPr>
          <p:cNvSpPr txBox="1"/>
          <p:nvPr/>
        </p:nvSpPr>
        <p:spPr>
          <a:xfrm>
            <a:off x="796565" y="124285"/>
            <a:ext cx="4572000" cy="646331"/>
          </a:xfrm>
          <a:prstGeom prst="rect">
            <a:avLst/>
          </a:prstGeom>
          <a:noFill/>
        </p:spPr>
        <p:txBody>
          <a:bodyPr wrap="square">
            <a:spAutoFit/>
          </a:bodyPr>
          <a:lstStyle/>
          <a:p>
            <a:pPr marR="0" lvl="0" algn="just" rtl="0">
              <a:lnSpc>
                <a:spcPct val="100000"/>
              </a:lnSpc>
              <a:spcBef>
                <a:spcPts val="0"/>
              </a:spcBef>
              <a:spcAft>
                <a:spcPts val="0"/>
              </a:spcAft>
              <a:buClr>
                <a:srgbClr val="000000"/>
              </a:buClr>
              <a:buSzPts val="4000"/>
            </a:pPr>
            <a:r>
              <a:rPr lang="en-IN" sz="3600" b="1" i="0" dirty="0">
                <a:solidFill>
                  <a:srgbClr val="000000"/>
                </a:solidFill>
                <a:effectLst/>
                <a:latin typeface="Times New Roman" panose="02020603050405020304" pitchFamily="18" charset="0"/>
              </a:rPr>
              <a:t>Security Services</a:t>
            </a:r>
            <a:endParaRPr lang="en-US" sz="3600" b="1"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3626256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2746</Words>
  <Application>Microsoft Office PowerPoint</Application>
  <PresentationFormat>On-screen Show (4:3)</PresentationFormat>
  <Paragraphs>207</Paragraphs>
  <Slides>37</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Noto Sans Symbols</vt:lpstr>
      <vt:lpstr>Open Sans</vt:lpstr>
      <vt:lpstr>Times New Roman</vt:lpstr>
      <vt:lpstr>Office Theme</vt:lpstr>
      <vt:lpstr>PowerPoint Presentation</vt:lpstr>
      <vt:lpstr>PowerPoint Presentation</vt:lpstr>
      <vt:lpstr>PowerPoint Presentation</vt:lpstr>
      <vt:lpstr>Security Services </vt:lpstr>
      <vt:lpstr>PowerPoint Presentation</vt:lpstr>
      <vt:lpstr>PowerPoint Presentation</vt:lpstr>
      <vt:lpstr>PowerPoint Presentation</vt:lpstr>
      <vt:lpstr>PowerPoint Presentation</vt:lpstr>
      <vt:lpstr>PowerPoint Presentation</vt:lpstr>
      <vt:lpstr>PowerPoint Presentation</vt:lpstr>
      <vt:lpstr>What is Cryptography?</vt:lpstr>
      <vt:lpstr>  PURPOSE OF CRYPTOGRAPHY    </vt:lpstr>
      <vt:lpstr>  PURPOSE OF CRYPTOGRAPHY    </vt:lpstr>
      <vt:lpstr>  PURPOSE OF CRYPTOGRAPHY    </vt:lpstr>
      <vt:lpstr>  Types of Ciphers   </vt:lpstr>
      <vt:lpstr>  Types of Ciphers   </vt:lpstr>
      <vt:lpstr>  Types of Ciphers   </vt:lpstr>
      <vt:lpstr>  Types of Ciphers   </vt:lpstr>
      <vt:lpstr>  Types of Ciphers   </vt:lpstr>
      <vt:lpstr>  Types of Ciphers   </vt:lpstr>
      <vt:lpstr>PowerPoint Presentation</vt:lpstr>
      <vt:lpstr>Public and Private key</vt:lpstr>
      <vt:lpstr>Use of Keys</vt:lpstr>
      <vt:lpstr>PowerPoint Presentation</vt:lpstr>
      <vt:lpstr>Digital Signature</vt:lpstr>
      <vt:lpstr>Digital Signature</vt:lpstr>
      <vt:lpstr>Digital Signature</vt:lpstr>
      <vt:lpstr>Digital Signature</vt:lpstr>
      <vt:lpstr>PowerPoint Presentation</vt:lpstr>
      <vt:lpstr>Access Control List</vt:lpstr>
      <vt:lpstr>Access Control List</vt:lpstr>
      <vt:lpstr>Access Control List</vt:lpstr>
      <vt:lpstr>Access Control List</vt:lpstr>
      <vt:lpstr>Access Control List</vt:lpstr>
      <vt:lpstr>Access Control List</vt:lpstr>
      <vt:lpstr>Practice Questions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8</cp:revision>
  <dcterms:created xsi:type="dcterms:W3CDTF">2022-01-19T09:23:04Z</dcterms:created>
  <dcterms:modified xsi:type="dcterms:W3CDTF">2023-05-22T07:08:29Z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