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5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488E60-9968-4125-B581-5E1A790140AC}">
  <a:tblStyle styleId="{2C488E60-9968-4125-B581-5E1A790140AC}"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91" d="100"/>
          <a:sy n="91" d="100"/>
        </p:scale>
        <p:origin x="1210" y="38"/>
      </p:cViewPr>
      <p:guideLst>
        <p:guide orient="horz" pos="2160"/>
        <p:guide pos="5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81" name="Google Shape;281;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8" name="Google Shape;338;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5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5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5" name="Google Shape;375;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5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5" name="Google Shape;145;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2"/>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3"/>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3"/>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4"/>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4"/>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4"/>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4"/>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4"/>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8"/>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9"/>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1"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1"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1"/>
          <p:cNvGrpSpPr/>
          <p:nvPr/>
        </p:nvGrpSpPr>
        <p:grpSpPr>
          <a:xfrm>
            <a:off x="6146640" y="0"/>
            <a:ext cx="2997000" cy="875880"/>
            <a:chOff x="6146640" y="0"/>
            <a:chExt cx="2997000" cy="875880"/>
          </a:xfrm>
        </p:grpSpPr>
        <p:sp>
          <p:nvSpPr>
            <p:cNvPr id="15" name="Google Shape;15;p1"/>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1"/>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1"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1"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1"/>
          <p:cNvGrpSpPr/>
          <p:nvPr/>
        </p:nvGrpSpPr>
        <p:grpSpPr>
          <a:xfrm>
            <a:off x="6146640" y="0"/>
            <a:ext cx="2997000" cy="875880"/>
            <a:chOff x="6146640" y="0"/>
            <a:chExt cx="2997000" cy="875880"/>
          </a:xfrm>
        </p:grpSpPr>
        <p:sp>
          <p:nvSpPr>
            <p:cNvPr id="21" name="Google Shape;21;p1"/>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1"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1"/>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1"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1"/>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1"/>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Introduction to Computer Networks 22CS008</a:t>
            </a: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Physical Layer</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rgbClr val="0070C0"/>
                </a:solidFill>
                <a:latin typeface="Times New Roman"/>
                <a:ea typeface="Times New Roman"/>
                <a:cs typeface="Times New Roman"/>
                <a:sym typeface="Times New Roman"/>
              </a:rPr>
              <a:t>Lecture – 7-9 (Theory)</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dirty="0">
                <a:solidFill>
                  <a:srgbClr val="0070C0"/>
                </a:solidFill>
                <a:latin typeface="Times New Roman"/>
                <a:ea typeface="Times New Roman"/>
                <a:cs typeface="Times New Roman"/>
                <a:sym typeface="Times New Roman"/>
              </a:rPr>
              <a:t>Dr. </a:t>
            </a:r>
            <a:r>
              <a:rPr lang="en-US" sz="2000" b="1" dirty="0" err="1">
                <a:solidFill>
                  <a:srgbClr val="0070C0"/>
                </a:solidFill>
                <a:latin typeface="Times New Roman"/>
                <a:ea typeface="Times New Roman"/>
                <a:cs typeface="Times New Roman"/>
                <a:sym typeface="Times New Roman"/>
              </a:rPr>
              <a:t>Htet</a:t>
            </a:r>
            <a:r>
              <a:rPr lang="en-US" sz="2000" b="1" dirty="0">
                <a:solidFill>
                  <a:srgbClr val="0070C0"/>
                </a:solidFill>
                <a:latin typeface="Times New Roman"/>
                <a:ea typeface="Times New Roman"/>
                <a:cs typeface="Times New Roman"/>
                <a:sym typeface="Times New Roman"/>
              </a:rPr>
              <a:t> Ne </a:t>
            </a:r>
            <a:r>
              <a:rPr lang="en-US" sz="2000" b="1" dirty="0" err="1">
                <a:solidFill>
                  <a:srgbClr val="0070C0"/>
                </a:solidFill>
                <a:latin typeface="Times New Roman"/>
                <a:ea typeface="Times New Roman"/>
                <a:cs typeface="Times New Roman"/>
                <a:sym typeface="Times New Roman"/>
              </a:rPr>
              <a:t>Oo</a:t>
            </a:r>
            <a:endParaRPr sz="20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Chitkara</a:t>
            </a:r>
            <a:r>
              <a:rPr lang="en-US" sz="2000" b="0" i="0" u="none" strike="noStrike" cap="none" dirty="0">
                <a:solidFill>
                  <a:schemeClr val="dk1"/>
                </a:solidFill>
                <a:latin typeface="Times New Roman"/>
                <a:ea typeface="Times New Roman"/>
                <a:cs typeface="Times New Roman"/>
                <a:sym typeface="Times New Roman"/>
              </a:rPr>
              <a:t> University, Punjab</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6" name="Google Shape;96;p15"/>
          <p:cNvSpPr txBox="1">
            <a:spLocks noGrp="1"/>
          </p:cNvSpPr>
          <p:nvPr>
            <p:ph type="ftr" idx="11"/>
          </p:nvPr>
        </p:nvSpPr>
        <p:spPr>
          <a:xfrm>
            <a:off x="457559" y="6356520"/>
            <a:ext cx="8499300" cy="585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1" y="0"/>
            <a:ext cx="6606073"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br>
              <a:rPr lang="en-US" b="1">
                <a:solidFill>
                  <a:srgbClr val="273239"/>
                </a:solidFill>
                <a:latin typeface="Times New Roman"/>
                <a:ea typeface="Times New Roman"/>
                <a:cs typeface="Times New Roman"/>
                <a:sym typeface="Times New Roman"/>
              </a:rPr>
            </a:br>
            <a:r>
              <a:rPr lang="en-US" b="1">
                <a:solidFill>
                  <a:srgbClr val="273239"/>
                </a:solidFill>
                <a:latin typeface="Times New Roman"/>
                <a:ea typeface="Times New Roman"/>
                <a:cs typeface="Times New Roman"/>
                <a:sym typeface="Times New Roman"/>
              </a:rPr>
              <a:t> SHIELDED TWISTED PAIR(STP)</a:t>
            </a:r>
            <a:br>
              <a:rPr lang="en-US" b="1">
                <a:solidFill>
                  <a:srgbClr val="273239"/>
                </a:solidFill>
                <a:latin typeface="Times New Roman"/>
                <a:ea typeface="Times New Roman"/>
                <a:cs typeface="Times New Roman"/>
                <a:sym typeface="Times New Roman"/>
              </a:rPr>
            </a:br>
            <a:endParaRPr/>
          </a:p>
        </p:txBody>
      </p:sp>
      <p:sp>
        <p:nvSpPr>
          <p:cNvPr id="163" name="Google Shape;163;p24"/>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64" name="Google Shape;164;p24"/>
          <p:cNvPicPr preferRelativeResize="0"/>
          <p:nvPr/>
        </p:nvPicPr>
        <p:blipFill rotWithShape="1">
          <a:blip r:embed="rId3">
            <a:alphaModFix/>
          </a:blip>
          <a:srcRect/>
          <a:stretch/>
        </p:blipFill>
        <p:spPr>
          <a:xfrm>
            <a:off x="417286" y="4623711"/>
            <a:ext cx="8501062" cy="1915149"/>
          </a:xfrm>
          <a:prstGeom prst="rect">
            <a:avLst/>
          </a:prstGeom>
          <a:noFill/>
          <a:ln>
            <a:noFill/>
          </a:ln>
        </p:spPr>
      </p:pic>
      <p:sp>
        <p:nvSpPr>
          <p:cNvPr id="165" name="Google Shape;165;p24"/>
          <p:cNvSpPr txBox="1"/>
          <p:nvPr/>
        </p:nvSpPr>
        <p:spPr>
          <a:xfrm>
            <a:off x="0" y="914040"/>
            <a:ext cx="9055100" cy="3988744"/>
          </a:xfrm>
          <a:prstGeom prst="rect">
            <a:avLst/>
          </a:prstGeom>
          <a:noFill/>
          <a:ln>
            <a:noFill/>
          </a:ln>
        </p:spPr>
        <p:txBody>
          <a:bodyPr spcFirstLastPara="1" wrap="square" lIns="91425" tIns="45700" rIns="91425" bIns="45700" anchor="t" anchorCtr="0">
            <a:spAutoFit/>
          </a:bodyPr>
          <a:lstStyle/>
          <a:p>
            <a:pPr marL="114300" marR="0" lvl="0" indent="0" algn="just" rtl="0">
              <a:lnSpc>
                <a:spcPct val="90000"/>
              </a:lnSpc>
              <a:spcBef>
                <a:spcPts val="0"/>
              </a:spcBef>
              <a:spcAft>
                <a:spcPts val="0"/>
              </a:spcAft>
              <a:buClr>
                <a:srgbClr val="000000"/>
              </a:buClr>
              <a:buSzPts val="1600"/>
              <a:buFont typeface="Arial"/>
              <a:buNone/>
            </a:pPr>
            <a:r>
              <a:rPr lang="en-US" sz="18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Shielded Twisted Pair (STP):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00050" marR="0" lvl="0" indent="-28575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This type of cable consists of </a:t>
            </a:r>
            <a:r>
              <a:rPr lang="en-US" sz="18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a special jacket (a copper braid covering or a foil shield) </a:t>
            </a: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to block external interference.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It is used </a:t>
            </a:r>
            <a:r>
              <a:rPr lang="en-US" sz="18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in fast-data-rate Ethernet and in voice and data channels of telephone lines.</a:t>
            </a:r>
            <a:endParaRPr sz="1800" b="0" i="0" u="none" strike="noStrike" cap="none" dirty="0">
              <a:solidFill>
                <a:srgbClr val="000000"/>
              </a:solidFill>
              <a:highlight>
                <a:srgbClr val="FFFF00"/>
              </a:highlight>
              <a:latin typeface="Times New Roman" panose="02020603050405020304" pitchFamily="18" charset="0"/>
              <a:cs typeface="Times New Roman" panose="02020603050405020304" pitchFamily="18" charset="0"/>
              <a:sym typeface="Arial"/>
            </a:endParaRPr>
          </a:p>
          <a:p>
            <a:pPr marL="114300" marR="0" lvl="0" indent="0" algn="just" rtl="0">
              <a:lnSpc>
                <a:spcPct val="90000"/>
              </a:lnSpc>
              <a:spcBef>
                <a:spcPts val="1000"/>
              </a:spcBef>
              <a:spcAft>
                <a:spcPts val="0"/>
              </a:spcAft>
              <a:buNone/>
            </a:pPr>
            <a:r>
              <a:rPr lang="en-US" sz="1800" b="1" i="0" u="none" strike="noStrike" cap="none" dirty="0">
                <a:solidFill>
                  <a:srgbClr val="273239"/>
                </a:solidFill>
                <a:latin typeface="Times New Roman" panose="02020603050405020304" pitchFamily="18" charset="0"/>
                <a:cs typeface="Times New Roman" panose="02020603050405020304" pitchFamily="18" charset="0"/>
                <a:sym typeface="Arial"/>
              </a:rPr>
              <a:t>Advantages: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1" i="0" u="none" strike="noStrike" cap="none" dirty="0">
                <a:solidFill>
                  <a:srgbClr val="273239"/>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Better performance at a higher data rate in comparison to UTP</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Eliminates crosstalk</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Comparatively faster</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Comparatively difficult to install and manufacture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More expensive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Bulky</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COAXIAL CABLE</a:t>
            </a:r>
            <a:endParaRPr/>
          </a:p>
        </p:txBody>
      </p:sp>
      <p:sp>
        <p:nvSpPr>
          <p:cNvPr id="171" name="Google Shape;171;p25"/>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72" name="Google Shape;172;p25"/>
          <p:cNvSpPr txBox="1">
            <a:spLocks noGrp="1"/>
          </p:cNvSpPr>
          <p:nvPr>
            <p:ph type="body" idx="1"/>
          </p:nvPr>
        </p:nvSpPr>
        <p:spPr>
          <a:xfrm>
            <a:off x="351999" y="617062"/>
            <a:ext cx="8586728" cy="3098244"/>
          </a:xfrm>
          <a:prstGeom prst="rect">
            <a:avLst/>
          </a:prstGeom>
          <a:noFill/>
          <a:ln>
            <a:noFill/>
          </a:ln>
        </p:spPr>
        <p:txBody>
          <a:bodyPr spcFirstLastPara="1" wrap="square" lIns="91425" tIns="45700" rIns="91425" bIns="45700" anchor="ctr" anchorCtr="0">
            <a:spAutoFit/>
          </a:bodyPr>
          <a:lstStyle/>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It has an outer plastic covering containing an insulation layer made of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PVC or Teflon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and 2 parallel conductors each having a separate insulated protection cover.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The coaxial cable transmits information in two modes: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Baseband mode</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(dedicated cable bandwidth) and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Broadband mode</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(cable bandwidth is split into separate ranges).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Cable TVs and analog television networks widely use Coaxial cables. </a:t>
            </a:r>
            <a:endParaRPr sz="2000" dirty="0">
              <a:latin typeface="Times New Roman" panose="02020603050405020304" pitchFamily="18" charset="0"/>
              <a:cs typeface="Times New Roman" panose="02020603050405020304" pitchFamily="18" charset="0"/>
            </a:endParaRPr>
          </a:p>
          <a:p>
            <a:pPr marL="114300" lvl="0" indent="0" algn="just" rtl="0">
              <a:lnSpc>
                <a:spcPct val="90000"/>
              </a:lnSpc>
              <a:spcBef>
                <a:spcPts val="1000"/>
              </a:spcBef>
              <a:spcAft>
                <a:spcPts val="0"/>
              </a:spcAft>
              <a:buSzPts val="1800"/>
              <a:buNone/>
            </a:pPr>
            <a:br>
              <a:rPr lang="en-US" sz="2000" dirty="0">
                <a:latin typeface="Times New Roman" panose="02020603050405020304" pitchFamily="18" charset="0"/>
                <a:cs typeface="Times New Roman" panose="02020603050405020304" pitchFamily="18" charset="0"/>
              </a:rPr>
            </a:b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173" name="Google Shape;173;p25"/>
          <p:cNvPicPr preferRelativeResize="0"/>
          <p:nvPr/>
        </p:nvPicPr>
        <p:blipFill rotWithShape="1">
          <a:blip r:embed="rId3">
            <a:alphaModFix/>
          </a:blip>
          <a:srcRect/>
          <a:stretch/>
        </p:blipFill>
        <p:spPr>
          <a:xfrm>
            <a:off x="595086" y="3009848"/>
            <a:ext cx="8145462" cy="3529012"/>
          </a:xfrm>
          <a:prstGeom prst="rect">
            <a:avLst/>
          </a:prstGeom>
          <a:noFill/>
          <a:ln>
            <a:noFill/>
          </a:ln>
        </p:spPr>
      </p:pic>
      <p:sp>
        <p:nvSpPr>
          <p:cNvPr id="2" name="TextBox 1">
            <a:extLst>
              <a:ext uri="{FF2B5EF4-FFF2-40B4-BE49-F238E27FC236}">
                <a16:creationId xmlns:a16="http://schemas.microsoft.com/office/drawing/2014/main" id="{46895DE1-4334-22C0-6ADE-81BFF60953B8}"/>
              </a:ext>
            </a:extLst>
          </p:cNvPr>
          <p:cNvSpPr txBox="1"/>
          <p:nvPr/>
        </p:nvSpPr>
        <p:spPr>
          <a:xfrm>
            <a:off x="889232" y="3306826"/>
            <a:ext cx="2038525" cy="307777"/>
          </a:xfrm>
          <a:prstGeom prst="rect">
            <a:avLst/>
          </a:prstGeom>
          <a:noFill/>
        </p:spPr>
        <p:txBody>
          <a:bodyPr wrap="square" rtlCol="0">
            <a:spAutoFit/>
          </a:bodyPr>
          <a:lstStyle/>
          <a:p>
            <a:r>
              <a:rPr lang="en-US" dirty="0"/>
              <a:t>PVC / Teflon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0" y="0"/>
            <a:ext cx="6578082"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ADVANTAGES AND DISADVANTAGES OF COAXIAL CABLES</a:t>
            </a:r>
            <a:endParaRPr/>
          </a:p>
        </p:txBody>
      </p:sp>
      <p:sp>
        <p:nvSpPr>
          <p:cNvPr id="179" name="Google Shape;179;p26"/>
          <p:cNvSpPr txBox="1">
            <a:spLocks noGrp="1"/>
          </p:cNvSpPr>
          <p:nvPr>
            <p:ph type="body" idx="1"/>
          </p:nvPr>
        </p:nvSpPr>
        <p:spPr>
          <a:xfrm>
            <a:off x="203200" y="986971"/>
            <a:ext cx="8621486" cy="3575698"/>
          </a:xfrm>
          <a:prstGeom prst="rect">
            <a:avLst/>
          </a:prstGeom>
          <a:noFill/>
          <a:ln>
            <a:noFill/>
          </a:ln>
        </p:spPr>
        <p:txBody>
          <a:bodyPr spcFirstLastPara="1" wrap="square" lIns="0" tIns="0" rIns="0" bIns="0" anchor="ctr" anchorCtr="0">
            <a:normAutofit/>
          </a:bodyPr>
          <a:lstStyle/>
          <a:p>
            <a:pPr marL="114300" lvl="0" indent="0" algn="l" rtl="0">
              <a:lnSpc>
                <a:spcPct val="90000"/>
              </a:lnSpc>
              <a:spcBef>
                <a:spcPts val="1000"/>
              </a:spcBef>
              <a:spcAft>
                <a:spcPts val="0"/>
              </a:spcAft>
              <a:buSzPts val="1800"/>
              <a:buNone/>
            </a:pPr>
            <a:r>
              <a:rPr lang="en-US" sz="2000" b="1" i="0" dirty="0">
                <a:solidFill>
                  <a:srgbClr val="273239"/>
                </a:solidFill>
                <a:latin typeface="Times New Roman" panose="02020603050405020304" pitchFamily="18" charset="0"/>
                <a:ea typeface="Times"/>
                <a:cs typeface="Times New Roman" panose="02020603050405020304" pitchFamily="18" charset="0"/>
                <a:sym typeface="Times"/>
              </a:rPr>
              <a:t>Advantages: </a:t>
            </a:r>
            <a:endParaRPr sz="2000" dirty="0">
              <a:latin typeface="Times New Roman" panose="02020603050405020304" pitchFamily="18" charset="0"/>
              <a:ea typeface="Times"/>
              <a:cs typeface="Times New Roman" panose="02020603050405020304" pitchFamily="18" charset="0"/>
              <a:sym typeface="Times"/>
            </a:endParaRPr>
          </a:p>
          <a:p>
            <a:pPr marL="914400" lvl="1"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a:cs typeface="Times New Roman" panose="02020603050405020304" pitchFamily="18" charset="0"/>
                <a:sym typeface="Times"/>
              </a:rPr>
              <a:t>High Bandwidth</a:t>
            </a:r>
            <a:endParaRPr sz="2000" dirty="0">
              <a:latin typeface="Times New Roman" panose="02020603050405020304" pitchFamily="18" charset="0"/>
              <a:ea typeface="Times"/>
              <a:cs typeface="Times New Roman" panose="02020603050405020304" pitchFamily="18" charset="0"/>
              <a:sym typeface="Times"/>
            </a:endParaRPr>
          </a:p>
          <a:p>
            <a:pPr marL="914400" lvl="1"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a:cs typeface="Times New Roman" panose="02020603050405020304" pitchFamily="18" charset="0"/>
                <a:sym typeface="Times"/>
              </a:rPr>
              <a:t>Better noise Immunity</a:t>
            </a:r>
            <a:endParaRPr sz="2000" dirty="0">
              <a:latin typeface="Times New Roman" panose="02020603050405020304" pitchFamily="18" charset="0"/>
              <a:ea typeface="Times"/>
              <a:cs typeface="Times New Roman" panose="02020603050405020304" pitchFamily="18" charset="0"/>
              <a:sym typeface="Times"/>
            </a:endParaRPr>
          </a:p>
          <a:p>
            <a:pPr marL="914400" lvl="1"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a:cs typeface="Times New Roman" panose="02020603050405020304" pitchFamily="18" charset="0"/>
                <a:sym typeface="Times"/>
              </a:rPr>
              <a:t>Easy to install and expand</a:t>
            </a:r>
            <a:endParaRPr sz="2000" dirty="0">
              <a:latin typeface="Times New Roman" panose="02020603050405020304" pitchFamily="18" charset="0"/>
              <a:ea typeface="Times"/>
              <a:cs typeface="Times New Roman" panose="02020603050405020304" pitchFamily="18" charset="0"/>
              <a:sym typeface="Times"/>
            </a:endParaRPr>
          </a:p>
          <a:p>
            <a:pPr marL="914400" lvl="1"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a:cs typeface="Times New Roman" panose="02020603050405020304" pitchFamily="18" charset="0"/>
                <a:sym typeface="Times"/>
              </a:rPr>
              <a:t>Inexpensive</a:t>
            </a:r>
            <a:endParaRPr sz="2000" dirty="0">
              <a:latin typeface="Times New Roman" panose="02020603050405020304" pitchFamily="18" charset="0"/>
              <a:ea typeface="Times"/>
              <a:cs typeface="Times New Roman" panose="02020603050405020304" pitchFamily="18" charset="0"/>
              <a:sym typeface="Times"/>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panose="02020603050405020304" pitchFamily="18" charset="0"/>
              <a:ea typeface="Times"/>
              <a:cs typeface="Times New Roman" panose="02020603050405020304" pitchFamily="18" charset="0"/>
              <a:sym typeface="Times"/>
            </a:endParaRPr>
          </a:p>
          <a:p>
            <a:pPr marL="114300" lvl="0" indent="0" algn="l" rtl="0">
              <a:lnSpc>
                <a:spcPct val="90000"/>
              </a:lnSpc>
              <a:spcBef>
                <a:spcPts val="1000"/>
              </a:spcBef>
              <a:spcAft>
                <a:spcPts val="0"/>
              </a:spcAft>
              <a:buSzPts val="1800"/>
              <a:buNone/>
            </a:pPr>
            <a:r>
              <a:rPr lang="en-US" sz="2000" b="1" dirty="0">
                <a:solidFill>
                  <a:srgbClr val="273239"/>
                </a:solidFill>
                <a:latin typeface="Times New Roman" panose="02020603050405020304" pitchFamily="18" charset="0"/>
                <a:ea typeface="Times"/>
                <a:cs typeface="Times New Roman" panose="02020603050405020304" pitchFamily="18" charset="0"/>
                <a:sym typeface="Times"/>
              </a:rPr>
              <a:t>Disadvantages:  </a:t>
            </a:r>
            <a:endParaRPr sz="2000" dirty="0">
              <a:latin typeface="Times New Roman" panose="02020603050405020304" pitchFamily="18" charset="0"/>
              <a:ea typeface="Times"/>
              <a:cs typeface="Times New Roman" panose="02020603050405020304" pitchFamily="18" charset="0"/>
              <a:sym typeface="Times"/>
            </a:endParaRPr>
          </a:p>
          <a:p>
            <a:pPr marL="914400" lvl="1" indent="-342900" algn="l" rtl="0">
              <a:lnSpc>
                <a:spcPct val="100000"/>
              </a:lnSpc>
              <a:spcBef>
                <a:spcPts val="1000"/>
              </a:spcBef>
              <a:spcAft>
                <a:spcPts val="0"/>
              </a:spcAft>
              <a:buSzPts val="1800"/>
              <a:buChar char="•"/>
            </a:pPr>
            <a:r>
              <a:rPr lang="en-US" sz="2000" dirty="0">
                <a:solidFill>
                  <a:srgbClr val="273239"/>
                </a:solidFill>
                <a:latin typeface="Times New Roman" panose="02020603050405020304" pitchFamily="18" charset="0"/>
                <a:ea typeface="Times"/>
                <a:cs typeface="Times New Roman" panose="02020603050405020304" pitchFamily="18" charset="0"/>
                <a:sym typeface="Times"/>
              </a:rPr>
              <a:t>Single cable failure can disrupt the entire network.</a:t>
            </a:r>
            <a:endParaRPr sz="2000" dirty="0">
              <a:latin typeface="Times New Roman" panose="02020603050405020304" pitchFamily="18" charset="0"/>
              <a:ea typeface="Times"/>
              <a:cs typeface="Times New Roman" panose="02020603050405020304" pitchFamily="18" charset="0"/>
              <a:sym typeface="Times"/>
            </a:endParaRPr>
          </a:p>
        </p:txBody>
      </p:sp>
      <p:sp>
        <p:nvSpPr>
          <p:cNvPr id="180" name="Google Shape;180;p2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b="1"/>
              <a:t>OPTICAL FIBER CABLE</a:t>
            </a:r>
            <a:endParaRPr/>
          </a:p>
        </p:txBody>
      </p:sp>
      <p:sp>
        <p:nvSpPr>
          <p:cNvPr id="186" name="Google Shape;186;p27"/>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87" name="Google Shape;187;p27"/>
          <p:cNvSpPr txBox="1">
            <a:spLocks noGrp="1"/>
          </p:cNvSpPr>
          <p:nvPr>
            <p:ph type="body" idx="1"/>
          </p:nvPr>
        </p:nvSpPr>
        <p:spPr>
          <a:xfrm>
            <a:off x="457200" y="1046602"/>
            <a:ext cx="8269316" cy="2382398"/>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It uses the concept of reflection of light through a </a:t>
            </a:r>
            <a:r>
              <a:rPr lang="en-US" sz="2000" dirty="0">
                <a:solidFill>
                  <a:srgbClr val="273239"/>
                </a:solidFill>
                <a:highlight>
                  <a:srgbClr val="00FF00"/>
                </a:highlight>
                <a:latin typeface="Times New Roman" panose="02020603050405020304" pitchFamily="18" charset="0"/>
                <a:ea typeface="Times New Roman"/>
                <a:cs typeface="Times New Roman" panose="02020603050405020304" pitchFamily="18" charset="0"/>
                <a:sym typeface="Times New Roman"/>
              </a:rPr>
              <a:t>core</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made up of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glass or plastic.</a:t>
            </a:r>
            <a:endParaRPr sz="2000" dirty="0">
              <a:highlight>
                <a:srgbClr val="FFFF00"/>
              </a:highlight>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The core is surrounded by a less dense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glass or plastic</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covering called the </a:t>
            </a:r>
            <a:r>
              <a:rPr lang="en-US" sz="2000" dirty="0">
                <a:solidFill>
                  <a:srgbClr val="273239"/>
                </a:solidFill>
                <a:highlight>
                  <a:srgbClr val="00FF00"/>
                </a:highlight>
                <a:latin typeface="Times New Roman" panose="02020603050405020304" pitchFamily="18" charset="0"/>
                <a:ea typeface="Times New Roman"/>
                <a:cs typeface="Times New Roman" panose="02020603050405020304" pitchFamily="18" charset="0"/>
                <a:sym typeface="Times New Roman"/>
              </a:rPr>
              <a:t>cladding</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It is used for the transmission of large volumes of data.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The cable can be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unidirectional or bidirectional</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The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WDM (Wavelength Division Multiplexer)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supports two modes, namely unidirectional and bidirectional mode.</a:t>
            </a:r>
            <a:endParaRPr sz="2000" dirty="0">
              <a:latin typeface="Times New Roman" panose="02020603050405020304" pitchFamily="18" charset="0"/>
              <a:cs typeface="Times New Roman" panose="02020603050405020304" pitchFamily="18" charset="0"/>
            </a:endParaRPr>
          </a:p>
          <a:p>
            <a:pPr marL="0" marR="0" lvl="0" indent="0" algn="l" rtl="0">
              <a:lnSpc>
                <a:spcPct val="90000"/>
              </a:lnSpc>
              <a:spcBef>
                <a:spcPts val="0"/>
              </a:spcBef>
              <a:spcAft>
                <a:spcPts val="0"/>
              </a:spcAft>
              <a:buClr>
                <a:schemeClr val="dk1"/>
              </a:buClr>
              <a:buSzPts val="2000"/>
              <a:buFont typeface="Times New Roman"/>
              <a:buNone/>
            </a:pPr>
            <a:endParaRPr sz="2000" dirty="0">
              <a:latin typeface="Times New Roman" panose="02020603050405020304" pitchFamily="18" charset="0"/>
              <a:cs typeface="Times New Roman" panose="02020603050405020304" pitchFamily="18" charset="0"/>
            </a:endParaRPr>
          </a:p>
        </p:txBody>
      </p:sp>
      <p:pic>
        <p:nvPicPr>
          <p:cNvPr id="188" name="Google Shape;188;p27" descr="Lightbox"/>
          <p:cNvPicPr preferRelativeResize="0"/>
          <p:nvPr/>
        </p:nvPicPr>
        <p:blipFill rotWithShape="1">
          <a:blip r:embed="rId3">
            <a:alphaModFix/>
          </a:blip>
          <a:srcRect/>
          <a:stretch/>
        </p:blipFill>
        <p:spPr>
          <a:xfrm>
            <a:off x="1473979" y="4187760"/>
            <a:ext cx="5728994"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1" y="0"/>
            <a:ext cx="651276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OPTICAL FIBER CABLE</a:t>
            </a:r>
            <a:endParaRPr/>
          </a:p>
        </p:txBody>
      </p:sp>
      <p:sp>
        <p:nvSpPr>
          <p:cNvPr id="194" name="Google Shape;194;p28"/>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95" name="Google Shape;195;p28"/>
          <p:cNvPicPr preferRelativeResize="0"/>
          <p:nvPr/>
        </p:nvPicPr>
        <p:blipFill rotWithShape="1">
          <a:blip r:embed="rId3">
            <a:alphaModFix/>
          </a:blip>
          <a:srcRect/>
          <a:stretch/>
        </p:blipFill>
        <p:spPr>
          <a:xfrm>
            <a:off x="65315" y="1350479"/>
            <a:ext cx="8308975" cy="1584325"/>
          </a:xfrm>
          <a:prstGeom prst="rect">
            <a:avLst/>
          </a:prstGeom>
          <a:noFill/>
          <a:ln>
            <a:noFill/>
          </a:ln>
        </p:spPr>
      </p:pic>
      <p:sp>
        <p:nvSpPr>
          <p:cNvPr id="196" name="Google Shape;196;p28"/>
          <p:cNvSpPr txBox="1"/>
          <p:nvPr/>
        </p:nvSpPr>
        <p:spPr>
          <a:xfrm>
            <a:off x="533159" y="3013788"/>
            <a:ext cx="7743094" cy="3334206"/>
          </a:xfrm>
          <a:prstGeom prst="rect">
            <a:avLst/>
          </a:prstGeom>
          <a:noFill/>
          <a:ln>
            <a:noFill/>
          </a:ln>
        </p:spPr>
        <p:txBody>
          <a:bodyPr spcFirstLastPara="1" wrap="square" lIns="91425" tIns="45700" rIns="91425" bIns="45700" anchor="t" anchorCtr="0">
            <a:spAutoFit/>
          </a:bodyPr>
          <a:lstStyle/>
          <a:p>
            <a:pPr marL="114300" marR="0" lvl="0" indent="0" algn="l" rtl="0">
              <a:lnSpc>
                <a:spcPct val="90000"/>
              </a:lnSpc>
              <a:spcBef>
                <a:spcPts val="1000"/>
              </a:spcBef>
              <a:spcAft>
                <a:spcPts val="0"/>
              </a:spcAft>
              <a:buNone/>
            </a:pPr>
            <a:r>
              <a:rPr lang="en-US"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Advantages: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Greater capacity</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1"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Data rates of hundreds of Gbps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Smaller size &amp; weight</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Lower attenuation</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Electromagnetic isolation</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Greater repeater spacing</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1"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10s of km at least</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OPTICAL FIBER CABLE</a:t>
            </a:r>
            <a:endParaRPr/>
          </a:p>
        </p:txBody>
      </p:sp>
      <p:sp>
        <p:nvSpPr>
          <p:cNvPr id="202" name="Google Shape;202;p29"/>
          <p:cNvSpPr txBox="1">
            <a:spLocks noGrp="1"/>
          </p:cNvSpPr>
          <p:nvPr>
            <p:ph type="body" idx="1"/>
          </p:nvPr>
        </p:nvSpPr>
        <p:spPr>
          <a:xfrm>
            <a:off x="792281" y="1440360"/>
            <a:ext cx="8010195" cy="397728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400" b="1" i="0" u="none" strike="noStrike" cap="none" dirty="0">
                <a:solidFill>
                  <a:schemeClr val="dk1"/>
                </a:solidFill>
                <a:latin typeface="Times New Roman"/>
                <a:ea typeface="Times New Roman"/>
                <a:cs typeface="Times New Roman"/>
                <a:sym typeface="Times New Roman"/>
              </a:rPr>
              <a:t>Applications: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Long-haul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Metropolitan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Rural exchange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Subscriber loops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LANs</a:t>
            </a:r>
            <a:endParaRPr dirty="0"/>
          </a:p>
          <a:p>
            <a:pPr marL="0" marR="0" lvl="0" indent="0" algn="l" rtl="0">
              <a:lnSpc>
                <a:spcPct val="90000"/>
              </a:lnSpc>
              <a:spcBef>
                <a:spcPts val="0"/>
              </a:spcBef>
              <a:spcAft>
                <a:spcPts val="0"/>
              </a:spcAft>
              <a:buClr>
                <a:schemeClr val="dk1"/>
              </a:buClr>
              <a:buSzPts val="2800"/>
              <a:buFont typeface="Times New Roman"/>
              <a:buNone/>
            </a:pPr>
            <a:endParaRPr sz="2800" b="0" i="0" u="none" strike="noStrike" cap="none" dirty="0">
              <a:solidFill>
                <a:schemeClr val="dk1"/>
              </a:solidFill>
              <a:latin typeface="Times New Roman"/>
              <a:ea typeface="Times New Roman"/>
              <a:cs typeface="Times New Roman"/>
              <a:sym typeface="Times New Roman"/>
            </a:endParaRPr>
          </a:p>
        </p:txBody>
      </p:sp>
      <p:sp>
        <p:nvSpPr>
          <p:cNvPr id="203" name="Google Shape;203;p29"/>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09" name="Google Shape;209;p30"/>
          <p:cNvSpPr txBox="1">
            <a:spLocks noGrp="1"/>
          </p:cNvSpPr>
          <p:nvPr>
            <p:ph type="title" idx="4294967295"/>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2800"/>
              <a:buFont typeface="Arial"/>
              <a:buNone/>
            </a:pPr>
            <a:r>
              <a:rPr lang="en-US" b="1"/>
              <a:t>UNGUIDED MEDIA</a:t>
            </a:r>
            <a:endParaRPr/>
          </a:p>
        </p:txBody>
      </p:sp>
      <p:sp>
        <p:nvSpPr>
          <p:cNvPr id="210" name="Google Shape;210;p30"/>
          <p:cNvSpPr txBox="1"/>
          <p:nvPr/>
        </p:nvSpPr>
        <p:spPr>
          <a:xfrm>
            <a:off x="361196" y="914400"/>
            <a:ext cx="7980371" cy="3205965"/>
          </a:xfrm>
          <a:prstGeom prst="rect">
            <a:avLst/>
          </a:prstGeom>
          <a:noFill/>
          <a:ln>
            <a:noFill/>
          </a:ln>
        </p:spPr>
        <p:txBody>
          <a:bodyPr spcFirstLastPara="1" wrap="square" lIns="91425" tIns="45700" rIns="91425" bIns="45700" anchor="t" anchorCtr="0">
            <a:sp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It is also referred to as </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Wireless or Unbounded transmission media</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No physical medium is required for the transmission of electromagnetic signals.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14300" marR="0" lvl="0" indent="0" algn="l" rtl="0">
              <a:lnSpc>
                <a:spcPct val="90000"/>
              </a:lnSpc>
              <a:spcBef>
                <a:spcPts val="1000"/>
              </a:spcBef>
              <a:spcAft>
                <a:spcPts val="0"/>
              </a:spcAft>
              <a:buNone/>
            </a:pPr>
            <a:r>
              <a:rPr lang="en-US"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Features of Unguided Media: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The signal is broadcasted through air</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Less Secure</a:t>
            </a:r>
            <a:endParaRPr sz="2000" b="0" i="0" u="none" strike="noStrike" cap="none" dirty="0">
              <a:solidFill>
                <a:srgbClr val="000000"/>
              </a:solidFill>
              <a:highlight>
                <a:srgbClr val="FFFF00"/>
              </a:highlight>
              <a:latin typeface="Times New Roman" panose="02020603050405020304" pitchFamily="18" charset="0"/>
              <a:cs typeface="Times New Roman" panose="02020603050405020304" pitchFamily="18" charset="0"/>
              <a:sym typeface="Arial"/>
            </a:endParaRPr>
          </a:p>
          <a:p>
            <a:pPr marL="457200" marR="0" lvl="0" indent="-342900" algn="l"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Used for larger distances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14300" marR="0" lvl="0" indent="0" algn="l" rtl="0">
              <a:lnSpc>
                <a:spcPct val="90000"/>
              </a:lnSpc>
              <a:spcBef>
                <a:spcPts val="1000"/>
              </a:spcBef>
              <a:spcAft>
                <a:spcPts val="0"/>
              </a:spcAft>
              <a:buClr>
                <a:srgbClr val="000000"/>
              </a:buClr>
              <a:buSzPts val="1600"/>
              <a:buFont typeface="Arial"/>
              <a:buNone/>
            </a:pPr>
            <a:r>
              <a:rPr lang="en-US"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Electromagnetic spectrum of Unguided media shown below:</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11" name="Google Shape;211;p30"/>
          <p:cNvPicPr preferRelativeResize="0"/>
          <p:nvPr/>
        </p:nvPicPr>
        <p:blipFill rotWithShape="1">
          <a:blip r:embed="rId3">
            <a:alphaModFix/>
          </a:blip>
          <a:srcRect/>
          <a:stretch/>
        </p:blipFill>
        <p:spPr>
          <a:xfrm>
            <a:off x="244412" y="3628667"/>
            <a:ext cx="8720690" cy="2323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17" name="Google Shape;217;p31"/>
          <p:cNvSpPr txBox="1"/>
          <p:nvPr/>
        </p:nvSpPr>
        <p:spPr>
          <a:xfrm>
            <a:off x="380081" y="991750"/>
            <a:ext cx="7709559" cy="1734794"/>
          </a:xfrm>
          <a:prstGeom prst="rect">
            <a:avLst/>
          </a:prstGeom>
          <a:noFill/>
          <a:ln>
            <a:noFill/>
          </a:ln>
        </p:spPr>
        <p:txBody>
          <a:bodyPr spcFirstLastPara="1" wrap="square" lIns="91425" tIns="45700" rIns="91425" bIns="45700" anchor="t" anchorCtr="0">
            <a:spAutoFit/>
          </a:bodyPr>
          <a:lstStyle/>
          <a:p>
            <a:pPr marL="114300" marR="0" lvl="0" indent="0" algn="l" rtl="0">
              <a:lnSpc>
                <a:spcPct val="90000"/>
              </a:lnSpc>
              <a:spcBef>
                <a:spcPts val="1000"/>
              </a:spcBef>
              <a:spcAft>
                <a:spcPts val="0"/>
              </a:spcAft>
              <a:buNone/>
            </a:pPr>
            <a:r>
              <a:rPr lang="en-US" sz="1600" b="1" i="0" u="none" strike="noStrike" cap="none">
                <a:solidFill>
                  <a:srgbClr val="273239"/>
                </a:solidFill>
                <a:latin typeface="Times New Roman"/>
                <a:ea typeface="Times New Roman"/>
                <a:cs typeface="Times New Roman"/>
                <a:sym typeface="Times New Roman"/>
              </a:rPr>
              <a:t>There are 3 types of Signals transmitted through unguided media: </a:t>
            </a:r>
            <a:endParaRPr sz="1400" b="0" i="0" u="none" strike="noStrike" cap="none">
              <a:solidFill>
                <a:srgbClr val="000000"/>
              </a:solidFill>
              <a:latin typeface="Arial"/>
              <a:ea typeface="Arial"/>
              <a:cs typeface="Arial"/>
              <a:sym typeface="Arial"/>
            </a:endParaRPr>
          </a:p>
          <a:p>
            <a:pPr marL="114300" marR="0" lvl="0" indent="0" algn="l" rtl="0">
              <a:lnSpc>
                <a:spcPct val="90000"/>
              </a:lnSpc>
              <a:spcBef>
                <a:spcPts val="1000"/>
              </a:spcBef>
              <a:spcAft>
                <a:spcPts val="0"/>
              </a:spcAft>
              <a:buClr>
                <a:srgbClr val="000000"/>
              </a:buClr>
              <a:buSzPts val="1600"/>
              <a:buFont typeface="Arial"/>
              <a:buNone/>
            </a:pPr>
            <a:r>
              <a:rPr lang="en-US" sz="1600" b="1" i="0" u="none" strike="noStrike" cap="none">
                <a:solidFill>
                  <a:srgbClr val="273239"/>
                </a:solidFill>
                <a:latin typeface="Times New Roman"/>
                <a:ea typeface="Times New Roman"/>
                <a:cs typeface="Times New Roman"/>
                <a:sym typeface="Times New Roman"/>
              </a:rPr>
              <a:t>             (i)   Radio waves </a:t>
            </a:r>
            <a:endParaRPr sz="1400" b="0" i="0" u="none" strike="noStrike" cap="none">
              <a:solidFill>
                <a:srgbClr val="000000"/>
              </a:solidFill>
              <a:latin typeface="Arial"/>
              <a:ea typeface="Arial"/>
              <a:cs typeface="Arial"/>
              <a:sym typeface="Arial"/>
            </a:endParaRPr>
          </a:p>
          <a:p>
            <a:pPr marL="114300" marR="0" lvl="0" indent="0" algn="l" rtl="0">
              <a:lnSpc>
                <a:spcPct val="90000"/>
              </a:lnSpc>
              <a:spcBef>
                <a:spcPts val="1000"/>
              </a:spcBef>
              <a:spcAft>
                <a:spcPts val="0"/>
              </a:spcAft>
              <a:buClr>
                <a:srgbClr val="000000"/>
              </a:buClr>
              <a:buSzPts val="1600"/>
              <a:buFont typeface="Arial"/>
              <a:buNone/>
            </a:pPr>
            <a:r>
              <a:rPr lang="en-US" sz="1600" b="1" i="0" u="none" strike="noStrike" cap="none">
                <a:solidFill>
                  <a:srgbClr val="273239"/>
                </a:solidFill>
                <a:latin typeface="Times New Roman"/>
                <a:ea typeface="Times New Roman"/>
                <a:cs typeface="Times New Roman"/>
                <a:sym typeface="Times New Roman"/>
              </a:rPr>
              <a:t>            (ii)   Microwaves</a:t>
            </a:r>
            <a:endParaRPr sz="1400" b="0" i="0" u="none" strike="noStrike" cap="none">
              <a:solidFill>
                <a:srgbClr val="000000"/>
              </a:solidFill>
              <a:latin typeface="Arial"/>
              <a:ea typeface="Arial"/>
              <a:cs typeface="Arial"/>
              <a:sym typeface="Arial"/>
            </a:endParaRPr>
          </a:p>
          <a:p>
            <a:pPr marL="114300" marR="0" lvl="0" indent="0" algn="l" rtl="0">
              <a:lnSpc>
                <a:spcPct val="90000"/>
              </a:lnSpc>
              <a:spcBef>
                <a:spcPts val="1000"/>
              </a:spcBef>
              <a:spcAft>
                <a:spcPts val="0"/>
              </a:spcAft>
              <a:buClr>
                <a:srgbClr val="000000"/>
              </a:buClr>
              <a:buSzPts val="1600"/>
              <a:buFont typeface="Arial"/>
              <a:buNone/>
            </a:pPr>
            <a:r>
              <a:rPr lang="en-US" sz="1600" b="1" i="0" u="none" strike="noStrike" cap="none">
                <a:solidFill>
                  <a:srgbClr val="273239"/>
                </a:solidFill>
                <a:latin typeface="Times New Roman"/>
                <a:ea typeface="Times New Roman"/>
                <a:cs typeface="Times New Roman"/>
                <a:sym typeface="Times New Roman"/>
              </a:rPr>
              <a:t>            (iii)  Infrared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8" name="Google Shape;218;p31"/>
          <p:cNvPicPr preferRelativeResize="0"/>
          <p:nvPr/>
        </p:nvPicPr>
        <p:blipFill rotWithShape="1">
          <a:blip r:embed="rId3">
            <a:alphaModFix/>
          </a:blip>
          <a:srcRect/>
          <a:stretch/>
        </p:blipFill>
        <p:spPr>
          <a:xfrm>
            <a:off x="457559" y="2726544"/>
            <a:ext cx="8239125" cy="2771775"/>
          </a:xfrm>
          <a:prstGeom prst="rect">
            <a:avLst/>
          </a:prstGeom>
          <a:noFill/>
          <a:ln>
            <a:noFill/>
          </a:ln>
        </p:spPr>
      </p:pic>
      <p:sp>
        <p:nvSpPr>
          <p:cNvPr id="219" name="Google Shape;219;p31"/>
          <p:cNvSpPr txBox="1"/>
          <p:nvPr/>
        </p:nvSpPr>
        <p:spPr>
          <a:xfrm>
            <a:off x="279918" y="254872"/>
            <a:ext cx="487058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UNGUIDED MEDIA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INFRARED</a:t>
            </a:r>
            <a:endParaRPr b="1"/>
          </a:p>
        </p:txBody>
      </p:sp>
      <p:sp>
        <p:nvSpPr>
          <p:cNvPr id="225" name="Google Shape;225;p32"/>
          <p:cNvSpPr txBox="1">
            <a:spLocks noGrp="1"/>
          </p:cNvSpPr>
          <p:nvPr>
            <p:ph type="body" idx="1"/>
          </p:nvPr>
        </p:nvSpPr>
        <p:spPr>
          <a:xfrm>
            <a:off x="457200" y="1056640"/>
            <a:ext cx="8333900" cy="4952274"/>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Infrared is used for short-range communication like TV remotes, mobile phones, personal computers etc.  </a:t>
            </a:r>
            <a:r>
              <a:rPr lang="en-US" sz="2000" b="1" dirty="0">
                <a:solidFill>
                  <a:srgbClr val="273239"/>
                </a:solidFill>
                <a:latin typeface="Times New Roman"/>
                <a:ea typeface="Times New Roman"/>
                <a:cs typeface="Times New Roman"/>
                <a:sym typeface="Times New Roman"/>
              </a:rPr>
              <a:t>(Mi Phones)</a:t>
            </a:r>
            <a:endParaRPr sz="2000" b="1"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In science, the Infrared is part of a spectrum that is not visible to the human eye. </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The limitation of infrared rays is that they cannot penetrate any obstacles and can only use for short-range. </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Also, Infrared is used in night vision cameras as it has thermal properties. The frequency range of infrared rays</a:t>
            </a:r>
            <a:r>
              <a:rPr lang="en-US" sz="2000" dirty="0">
                <a:solidFill>
                  <a:srgbClr val="273239"/>
                </a:solidFill>
                <a:highlight>
                  <a:srgbClr val="FFFF00"/>
                </a:highlight>
                <a:latin typeface="Times New Roman"/>
                <a:ea typeface="Times New Roman"/>
                <a:cs typeface="Times New Roman"/>
                <a:sym typeface="Times New Roman"/>
              </a:rPr>
              <a:t> 300GHz – 400THz</a:t>
            </a:r>
            <a:r>
              <a:rPr lang="en-US" sz="2000" dirty="0">
                <a:solidFill>
                  <a:srgbClr val="273239"/>
                </a:solidFill>
                <a:latin typeface="Times New Roman"/>
                <a:ea typeface="Times New Roman"/>
                <a:cs typeface="Times New Roman"/>
                <a:sym typeface="Times New Roman"/>
              </a:rPr>
              <a:t>.</a:t>
            </a:r>
            <a:endParaRPr sz="2000" dirty="0"/>
          </a:p>
          <a:p>
            <a:pPr marL="114300" lvl="0" indent="0" algn="just" rtl="0">
              <a:lnSpc>
                <a:spcPct val="90000"/>
              </a:lnSpc>
              <a:spcBef>
                <a:spcPts val="1000"/>
              </a:spcBef>
              <a:spcAft>
                <a:spcPts val="0"/>
              </a:spcAft>
              <a:buSzPts val="1800"/>
              <a:buNone/>
            </a:pPr>
            <a:r>
              <a:rPr lang="en-US" sz="2000" b="1" dirty="0">
                <a:solidFill>
                  <a:srgbClr val="273239"/>
                </a:solidFill>
                <a:latin typeface="Times New Roman"/>
                <a:ea typeface="Times New Roman"/>
                <a:cs typeface="Times New Roman"/>
                <a:sym typeface="Times New Roman"/>
              </a:rPr>
              <a:t>Advantage and Disadvantage:</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Infrared is one of the secure wireless communication mediums as it is used for short-range. Also, unlike other wireless mediums, infrared is quite inexpensive, and this is some reason it is used in many electronic devices.</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Disadvantage part of Infrared waves is that they can only be used in short-range communication. Also, they cannot penetrate any obstacles like walls or any building.</a:t>
            </a:r>
            <a:endParaRPr sz="2000" dirty="0"/>
          </a:p>
        </p:txBody>
      </p:sp>
      <p:sp>
        <p:nvSpPr>
          <p:cNvPr id="226" name="Google Shape;226;p3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a:t> </a:t>
            </a:r>
            <a:r>
              <a:rPr lang="en-US" b="1"/>
              <a:t>INFRARED</a:t>
            </a:r>
            <a:endParaRPr/>
          </a:p>
        </p:txBody>
      </p:sp>
      <p:sp>
        <p:nvSpPr>
          <p:cNvPr id="232" name="Google Shape;232;p3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
        <p:nvSpPr>
          <p:cNvPr id="233" name="Google Shape;233;p33"/>
          <p:cNvSpPr txBox="1">
            <a:spLocks noGrp="1"/>
          </p:cNvSpPr>
          <p:nvPr>
            <p:ph type="body" idx="1"/>
          </p:nvPr>
        </p:nvSpPr>
        <p:spPr>
          <a:xfrm>
            <a:off x="457200" y="1604963"/>
            <a:ext cx="8229600" cy="1236236"/>
          </a:xfrm>
          <a:prstGeom prst="rect">
            <a:avLst/>
          </a:prstGeom>
          <a:solidFill>
            <a:srgbClr val="99FF33"/>
          </a:solidFill>
          <a:ln>
            <a:noFill/>
          </a:ln>
        </p:spPr>
        <p:txBody>
          <a:bodyPr spcFirstLastPara="1" wrap="square" lIns="0" tIns="0" rIns="0" bIns="0" anchor="t" anchorCtr="0">
            <a:spAutoFit/>
          </a:bodyPr>
          <a:lstStyle/>
          <a:p>
            <a:pPr marL="114300" marR="0" lvl="0" indent="0" algn="ctr" rtl="0">
              <a:lnSpc>
                <a:spcPct val="150000"/>
              </a:lnSpc>
              <a:spcBef>
                <a:spcPts val="1000"/>
              </a:spcBef>
              <a:spcAft>
                <a:spcPts val="0"/>
              </a:spcAft>
              <a:buClr>
                <a:schemeClr val="dk1"/>
              </a:buClr>
              <a:buSzPts val="1800"/>
              <a:buFont typeface="Arial"/>
              <a:buNone/>
            </a:pPr>
            <a:br>
              <a:rPr lang="en-US" b="1" i="0" u="none" strike="noStrike" cap="none">
                <a:solidFill>
                  <a:schemeClr val="dk1"/>
                </a:solidFill>
                <a:latin typeface="Times"/>
                <a:ea typeface="Times"/>
                <a:cs typeface="Times"/>
                <a:sym typeface="Times"/>
              </a:rPr>
            </a:br>
            <a:r>
              <a:rPr lang="en-US" b="1" i="0" u="none" strike="noStrike" cap="none">
                <a:solidFill>
                  <a:schemeClr val="dk1"/>
                </a:solidFill>
                <a:latin typeface="Times"/>
                <a:ea typeface="Times"/>
                <a:cs typeface="Times"/>
                <a:sym typeface="Times"/>
              </a:rPr>
              <a:t>INFRARED SIGNALS CAN BE USED FOR SHORT-RANGE COMMUNICATION IN A CLOSED AREA USING LINE-OF-SIGHT PROPAGATION.</a:t>
            </a:r>
            <a:endParaRPr>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2800" b="1" i="0" u="none" strike="noStrike" cap="none">
                <a:solidFill>
                  <a:srgbClr val="000000"/>
                </a:solidFill>
                <a:latin typeface="Times New Roman"/>
                <a:ea typeface="Times New Roman"/>
                <a:cs typeface="Times New Roman"/>
                <a:sym typeface="Times New Roman"/>
              </a:rPr>
              <a:t>INDEX</a:t>
            </a:r>
            <a:endParaRPr sz="2800" b="0" i="0" u="none" strike="noStrike" cap="none">
              <a:solidFill>
                <a:srgbClr val="000000"/>
              </a:solidFill>
              <a:latin typeface="Arial"/>
              <a:ea typeface="Arial"/>
              <a:cs typeface="Arial"/>
              <a:sym typeface="Arial"/>
            </a:endParaRPr>
          </a:p>
        </p:txBody>
      </p:sp>
      <p:sp>
        <p:nvSpPr>
          <p:cNvPr id="102" name="Google Shape;102;p16"/>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3" name="Google Shape;103;p16"/>
          <p:cNvSpPr txBox="1">
            <a:spLocks noGrp="1"/>
          </p:cNvSpPr>
          <p:nvPr>
            <p:ph type="body" idx="1"/>
          </p:nvPr>
        </p:nvSpPr>
        <p:spPr>
          <a:xfrm>
            <a:off x="860438" y="1719618"/>
            <a:ext cx="7826002" cy="4039737"/>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chemeClr val="dk1"/>
              </a:buClr>
              <a:buSzPts val="2800"/>
              <a:buFont typeface="Times New Roman"/>
              <a:buAutoNum type="arabicPeriod"/>
            </a:pPr>
            <a:r>
              <a:rPr lang="en-US" sz="2400" b="0" i="0" u="none" strike="noStrike" cap="none">
                <a:solidFill>
                  <a:schemeClr val="dk1"/>
                </a:solidFill>
                <a:latin typeface="Times"/>
                <a:ea typeface="Times"/>
                <a:cs typeface="Times"/>
                <a:sym typeface="Times"/>
              </a:rPr>
              <a:t>Transmission Media (Cable Media)</a:t>
            </a:r>
            <a:endParaRPr sz="2400">
              <a:latin typeface="Times"/>
              <a:ea typeface="Times"/>
              <a:cs typeface="Times"/>
              <a:sym typeface="Times"/>
            </a:endParaRPr>
          </a:p>
          <a:p>
            <a:pPr marL="0" marR="0" lvl="0" indent="0" algn="l" rtl="0">
              <a:lnSpc>
                <a:spcPct val="150000"/>
              </a:lnSpc>
              <a:spcBef>
                <a:spcPts val="0"/>
              </a:spcBef>
              <a:spcAft>
                <a:spcPts val="0"/>
              </a:spcAft>
              <a:buClr>
                <a:schemeClr val="dk1"/>
              </a:buClr>
              <a:buSzPts val="2800"/>
              <a:buNone/>
            </a:pPr>
            <a:r>
              <a:rPr lang="en-US" sz="2400" b="0" i="0" u="none" strike="noStrike" cap="none">
                <a:solidFill>
                  <a:schemeClr val="dk1"/>
                </a:solidFill>
                <a:latin typeface="Times"/>
                <a:ea typeface="Times"/>
                <a:cs typeface="Times"/>
                <a:sym typeface="Times"/>
              </a:rPr>
              <a:t>2. Wireless Media (Cellular Phones, </a:t>
            </a:r>
            <a:r>
              <a:rPr lang="en-US" sz="2400">
                <a:latin typeface="Times"/>
                <a:ea typeface="Times"/>
                <a:cs typeface="Times"/>
                <a:sym typeface="Times"/>
              </a:rPr>
              <a:t>S</a:t>
            </a:r>
            <a:r>
              <a:rPr lang="en-US" sz="2400" b="0" i="0" u="none" strike="noStrike" cap="none">
                <a:solidFill>
                  <a:schemeClr val="dk1"/>
                </a:solidFill>
                <a:latin typeface="Times"/>
                <a:ea typeface="Times"/>
                <a:cs typeface="Times"/>
                <a:sym typeface="Times"/>
              </a:rPr>
              <a:t>atellite Networks)</a:t>
            </a:r>
            <a:endParaRPr/>
          </a:p>
          <a:p>
            <a:pPr marL="0" marR="0" lvl="0" indent="0" algn="l" rtl="0">
              <a:lnSpc>
                <a:spcPct val="150000"/>
              </a:lnSpc>
              <a:spcBef>
                <a:spcPts val="0"/>
              </a:spcBef>
              <a:spcAft>
                <a:spcPts val="0"/>
              </a:spcAft>
              <a:buClr>
                <a:schemeClr val="dk1"/>
              </a:buClr>
              <a:buSzPts val="2800"/>
              <a:buNone/>
            </a:pPr>
            <a:r>
              <a:rPr lang="en-US" sz="2400">
                <a:latin typeface="Times"/>
                <a:ea typeface="Times"/>
                <a:cs typeface="Times"/>
                <a:sym typeface="Times"/>
              </a:rPr>
              <a:t>3. Types of Connecting Devices (Hub, Switch, Routers)</a:t>
            </a:r>
            <a:endParaRPr sz="1500" b="0" i="0" u="none" strike="noStrike" cap="none">
              <a:solidFill>
                <a:schemeClr val="dk1"/>
              </a:solidFill>
              <a:latin typeface="Times"/>
              <a:ea typeface="Times"/>
              <a:cs typeface="Times"/>
              <a:sym typeface="Times"/>
            </a:endParaRPr>
          </a:p>
        </p:txBody>
      </p:sp>
      <p:sp>
        <p:nvSpPr>
          <p:cNvPr id="104" name="Google Shape;104;p1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000"/>
              <a:buFont typeface="Times New Roman"/>
              <a:buNone/>
            </a:pPr>
            <a:r>
              <a:rPr lang="en-US" b="1"/>
              <a:t>RADIO WAVES</a:t>
            </a:r>
            <a:endParaRPr/>
          </a:p>
        </p:txBody>
      </p:sp>
      <p:sp>
        <p:nvSpPr>
          <p:cNvPr id="239" name="Google Shape;239;p3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40" name="Google Shape;240;p34"/>
          <p:cNvSpPr txBox="1"/>
          <p:nvPr/>
        </p:nvSpPr>
        <p:spPr>
          <a:xfrm>
            <a:off x="352540" y="1013216"/>
            <a:ext cx="8399700" cy="2267247"/>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To overcome the limitation of Infrared ,we are using Radio waves.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They can travel large distances as well as can penetrate through buildings.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The requirement of radio waves is antennas, sending antennas where one can transmit its message and the other is receiving antennas.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Frequency Range:</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3KHz – 1GHz</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AM and </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FM radios and cordless phones</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use Radio waves for transmission. </a:t>
            </a:r>
            <a:endParaRPr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p:txBody>
      </p:sp>
      <p:pic>
        <p:nvPicPr>
          <p:cNvPr id="241" name="Google Shape;241;p34" descr="Lightbox"/>
          <p:cNvPicPr preferRelativeResize="0"/>
          <p:nvPr/>
        </p:nvPicPr>
        <p:blipFill rotWithShape="1">
          <a:blip r:embed="rId3">
            <a:alphaModFix/>
          </a:blip>
          <a:srcRect/>
          <a:stretch/>
        </p:blipFill>
        <p:spPr>
          <a:xfrm>
            <a:off x="591302" y="3566666"/>
            <a:ext cx="7856376" cy="2789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a:t> </a:t>
            </a:r>
            <a:r>
              <a:rPr lang="en-US" b="1"/>
              <a:t>RADIO WAVES</a:t>
            </a:r>
            <a:endParaRPr/>
          </a:p>
        </p:txBody>
      </p:sp>
      <p:sp>
        <p:nvSpPr>
          <p:cNvPr id="247" name="Google Shape;247;p35"/>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48" name="Google Shape;248;p35"/>
          <p:cNvSpPr/>
          <p:nvPr/>
        </p:nvSpPr>
        <p:spPr>
          <a:xfrm>
            <a:off x="569166" y="4198775"/>
            <a:ext cx="7848709" cy="1569660"/>
          </a:xfrm>
          <a:prstGeom prst="rect">
            <a:avLst/>
          </a:prstGeom>
          <a:solidFill>
            <a:srgbClr val="99FF3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Radio waves are used for multicast communications, such as radio and television, and paging systems.</a:t>
            </a:r>
            <a:endParaRPr sz="1400" b="0" i="0" u="none" strike="noStrike" cap="none">
              <a:solidFill>
                <a:srgbClr val="000000"/>
              </a:solidFill>
              <a:latin typeface="Arial"/>
              <a:ea typeface="Arial"/>
              <a:cs typeface="Arial"/>
              <a:sym typeface="Arial"/>
            </a:endParaRPr>
          </a:p>
        </p:txBody>
      </p:sp>
      <p:sp>
        <p:nvSpPr>
          <p:cNvPr id="249" name="Google Shape;249;p35"/>
          <p:cNvSpPr txBox="1"/>
          <p:nvPr/>
        </p:nvSpPr>
        <p:spPr>
          <a:xfrm>
            <a:off x="569166" y="1268963"/>
            <a:ext cx="8206533" cy="2693005"/>
          </a:xfrm>
          <a:prstGeom prst="rect">
            <a:avLst/>
          </a:prstGeom>
          <a:noFill/>
          <a:ln>
            <a:noFill/>
          </a:ln>
        </p:spPr>
        <p:txBody>
          <a:bodyPr spcFirstLastPara="1" wrap="square" lIns="91425" tIns="45700" rIns="91425" bIns="45700" anchor="t" anchorCtr="0">
            <a:spAutoFit/>
          </a:bodyPr>
          <a:lstStyle/>
          <a:p>
            <a:pPr marL="114300" marR="0" lvl="0" indent="0" algn="just" rtl="0">
              <a:lnSpc>
                <a:spcPct val="90000"/>
              </a:lnSpc>
              <a:spcBef>
                <a:spcPts val="0"/>
              </a:spcBef>
              <a:spcAft>
                <a:spcPts val="0"/>
              </a:spcAft>
              <a:buNone/>
            </a:pPr>
            <a:r>
              <a:rPr lang="en-US"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Advantage and Disadvantage:</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Radio waves have some advantages like they can travel long distances in all directions and can pass through any obstacles,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Since they are wireless communication mediums so there is no need of digging and spreading wires.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Radio waves have some disadvantages too like radio waves are </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not effective in bad weather conditions</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and they are less secure as they can travel large distances.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 MICROWAVES</a:t>
            </a:r>
            <a:endParaRPr/>
          </a:p>
        </p:txBody>
      </p:sp>
      <p:sp>
        <p:nvSpPr>
          <p:cNvPr id="255" name="Google Shape;255;p3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56" name="Google Shape;256;p36"/>
          <p:cNvSpPr txBox="1"/>
          <p:nvPr/>
        </p:nvSpPr>
        <p:spPr>
          <a:xfrm>
            <a:off x="127000" y="943688"/>
            <a:ext cx="8709091" cy="3247002"/>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chemeClr val="dk1"/>
              </a:buClr>
              <a:buSzPts val="1800"/>
              <a:buFont typeface="Arial"/>
              <a:buChar char="•"/>
            </a:pPr>
            <a:r>
              <a:rPr lang="en-US" sz="2000" b="0" i="0" u="none" strike="noStrike" cap="none" dirty="0">
                <a:solidFill>
                  <a:srgbClr val="273239"/>
                </a:solidFill>
                <a:latin typeface="Times New Roman"/>
                <a:ea typeface="Times New Roman"/>
                <a:cs typeface="Times New Roman"/>
                <a:sym typeface="Times New Roman"/>
              </a:rPr>
              <a:t>Microwaves are a line of sight transmission, meaning both the antennas sending and receiving should be properly aligned. Also, the </a:t>
            </a:r>
            <a:r>
              <a:rPr lang="en-US" sz="2000" b="0" i="0" u="none" strike="noStrike" cap="none" dirty="0">
                <a:solidFill>
                  <a:srgbClr val="273239"/>
                </a:solidFill>
                <a:highlight>
                  <a:srgbClr val="FFFF00"/>
                </a:highlight>
                <a:latin typeface="Times New Roman"/>
                <a:ea typeface="Times New Roman"/>
                <a:cs typeface="Times New Roman"/>
                <a:sym typeface="Times New Roman"/>
              </a:rPr>
              <a:t>distance covered by the signal is directly proportional to the height of the antenna</a:t>
            </a:r>
            <a:r>
              <a:rPr lang="en-US" sz="2000" b="0" i="0" u="none" strike="noStrike" cap="none" dirty="0">
                <a:solidFill>
                  <a:srgbClr val="273239"/>
                </a:solidFill>
                <a:latin typeface="Times New Roman"/>
                <a:ea typeface="Times New Roman"/>
                <a:cs typeface="Times New Roman"/>
                <a:sym typeface="Times New Roman"/>
              </a:rPr>
              <a:t>.</a:t>
            </a:r>
            <a:endParaRPr sz="2000" b="0" i="0" u="none" strike="noStrike" cap="none" dirty="0">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a:ea typeface="Times New Roman"/>
                <a:cs typeface="Times New Roman"/>
                <a:sym typeface="Times New Roman"/>
              </a:rPr>
              <a:t> Microwaves have a frequency Range between </a:t>
            </a:r>
            <a:r>
              <a:rPr lang="en-US" sz="2000" b="0" i="0" u="none" strike="noStrike" cap="none" dirty="0">
                <a:solidFill>
                  <a:srgbClr val="273239"/>
                </a:solidFill>
                <a:highlight>
                  <a:srgbClr val="FFFF00"/>
                </a:highlight>
                <a:latin typeface="Times New Roman"/>
                <a:ea typeface="Times New Roman"/>
                <a:cs typeface="Times New Roman"/>
                <a:sym typeface="Times New Roman"/>
              </a:rPr>
              <a:t>1GHz – 300GHz</a:t>
            </a:r>
            <a:r>
              <a:rPr lang="en-US" sz="2000" b="0" i="0" u="none" strike="noStrike" cap="none" dirty="0">
                <a:solidFill>
                  <a:srgbClr val="273239"/>
                </a:solidFill>
                <a:latin typeface="Times New Roman"/>
                <a:ea typeface="Times New Roman"/>
                <a:cs typeface="Times New Roman"/>
                <a:sym typeface="Times New Roman"/>
              </a:rPr>
              <a:t>. Basically, we used Microwaves in mobile phones communication and television distribution.</a:t>
            </a:r>
            <a:endParaRPr sz="2000" b="0" i="0" u="none" strike="noStrike" cap="none" dirty="0">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a:ea typeface="Times New Roman"/>
                <a:cs typeface="Times New Roman"/>
                <a:sym typeface="Times New Roman"/>
              </a:rPr>
              <a:t>Unlike radio waves, they are </a:t>
            </a:r>
            <a:r>
              <a:rPr lang="en-US" sz="2000" b="0" i="0" u="none" strike="noStrike" cap="none" dirty="0">
                <a:solidFill>
                  <a:srgbClr val="273239"/>
                </a:solidFill>
                <a:highlight>
                  <a:srgbClr val="FFFF00"/>
                </a:highlight>
                <a:latin typeface="Times New Roman"/>
                <a:ea typeface="Times New Roman"/>
                <a:cs typeface="Times New Roman"/>
                <a:sym typeface="Times New Roman"/>
              </a:rPr>
              <a:t>unidirectional,</a:t>
            </a:r>
            <a:r>
              <a:rPr lang="en-US" sz="2000" b="0" i="0" u="none" strike="noStrike" cap="none" dirty="0">
                <a:solidFill>
                  <a:srgbClr val="273239"/>
                </a:solidFill>
                <a:latin typeface="Times New Roman"/>
                <a:ea typeface="Times New Roman"/>
                <a:cs typeface="Times New Roman"/>
                <a:sym typeface="Times New Roman"/>
              </a:rPr>
              <a:t> as they can move in only one direction, and therefore it is used in point-to-point communication or unicast communication such as </a:t>
            </a:r>
            <a:r>
              <a:rPr lang="en-US" sz="2000" b="0" i="0" u="none" strike="noStrike" cap="none" dirty="0">
                <a:solidFill>
                  <a:srgbClr val="273239"/>
                </a:solidFill>
                <a:highlight>
                  <a:srgbClr val="FFFF00"/>
                </a:highlight>
                <a:latin typeface="Times New Roman"/>
                <a:ea typeface="Times New Roman"/>
                <a:cs typeface="Times New Roman"/>
                <a:sym typeface="Times New Roman"/>
              </a:rPr>
              <a:t>radar and satellite</a:t>
            </a:r>
            <a:r>
              <a:rPr lang="en-US" sz="2000" b="0" i="0" u="none" strike="noStrike" cap="none" dirty="0">
                <a:solidFill>
                  <a:srgbClr val="273239"/>
                </a:solidFill>
                <a:latin typeface="Times New Roman"/>
                <a:ea typeface="Times New Roman"/>
                <a:cs typeface="Times New Roman"/>
                <a:sym typeface="Times New Roman"/>
              </a:rPr>
              <a:t>.</a:t>
            </a:r>
            <a:endParaRPr sz="2000" b="0" i="0" u="none" strike="noStrike" cap="none" dirty="0">
              <a:solidFill>
                <a:srgbClr val="000000"/>
              </a:solidFill>
              <a:latin typeface="Arial"/>
              <a:ea typeface="Arial"/>
              <a:cs typeface="Arial"/>
              <a:sym typeface="Arial"/>
            </a:endParaRPr>
          </a:p>
          <a:p>
            <a:pPr marL="457200" marR="0" lvl="0" indent="-342900" algn="just" rtl="0">
              <a:lnSpc>
                <a:spcPct val="90000"/>
              </a:lnSpc>
              <a:spcBef>
                <a:spcPts val="1000"/>
              </a:spcBef>
              <a:spcAft>
                <a:spcPts val="0"/>
              </a:spcAft>
              <a:buClr>
                <a:schemeClr val="dk1"/>
              </a:buClr>
              <a:buSzPts val="1800"/>
              <a:buFont typeface="Arial"/>
              <a:buChar char="•"/>
            </a:pPr>
            <a:r>
              <a:rPr lang="en-US" sz="2000" b="0" i="0" u="none" strike="noStrike" cap="none" dirty="0">
                <a:solidFill>
                  <a:srgbClr val="273239"/>
                </a:solidFill>
                <a:latin typeface="Times New Roman"/>
                <a:ea typeface="Times New Roman"/>
                <a:cs typeface="Times New Roman"/>
                <a:sym typeface="Times New Roman"/>
              </a:rPr>
              <a:t>Microwaves are used in </a:t>
            </a:r>
            <a:r>
              <a:rPr lang="en-US" sz="2000" b="0" i="0" u="none" strike="noStrike" cap="none" dirty="0">
                <a:solidFill>
                  <a:srgbClr val="273239"/>
                </a:solidFill>
                <a:highlight>
                  <a:srgbClr val="FFFF00"/>
                </a:highlight>
                <a:latin typeface="Times New Roman"/>
                <a:ea typeface="Times New Roman"/>
                <a:cs typeface="Times New Roman"/>
                <a:sym typeface="Times New Roman"/>
              </a:rPr>
              <a:t>mobile phones</a:t>
            </a:r>
            <a:r>
              <a:rPr lang="en-US" sz="2000" b="0" i="0" u="none" strike="noStrike" cap="none" dirty="0">
                <a:solidFill>
                  <a:srgbClr val="273239"/>
                </a:solidFill>
                <a:latin typeface="Times New Roman"/>
                <a:ea typeface="Times New Roman"/>
                <a:cs typeface="Times New Roman"/>
                <a:sym typeface="Times New Roman"/>
              </a:rPr>
              <a:t> communication and television distribution.</a:t>
            </a:r>
            <a:endParaRPr sz="2000" b="0" i="0" u="none" strike="noStrike" cap="none" dirty="0">
              <a:solidFill>
                <a:srgbClr val="000000"/>
              </a:solidFill>
              <a:latin typeface="Arial"/>
              <a:ea typeface="Arial"/>
              <a:cs typeface="Arial"/>
              <a:sym typeface="Arial"/>
            </a:endParaRPr>
          </a:p>
        </p:txBody>
      </p:sp>
      <p:sp>
        <p:nvSpPr>
          <p:cNvPr id="257" name="Google Shape;257;p36"/>
          <p:cNvSpPr/>
          <p:nvPr/>
        </p:nvSpPr>
        <p:spPr>
          <a:xfrm>
            <a:off x="877078" y="4242553"/>
            <a:ext cx="7651102" cy="2062103"/>
          </a:xfrm>
          <a:prstGeom prst="rect">
            <a:avLst/>
          </a:prstGeom>
          <a:solidFill>
            <a:srgbClr val="99FF3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Microwaves are used for unicast communication such as cellular telephones, satellite networks,</a:t>
            </a:r>
            <a:br>
              <a:rPr lang="en-US" sz="3200" b="1" i="0" u="none" strike="noStrike" cap="none" dirty="0">
                <a:solidFill>
                  <a:schemeClr val="dk1"/>
                </a:solidFill>
                <a:latin typeface="Arial"/>
                <a:ea typeface="Arial"/>
                <a:cs typeface="Arial"/>
                <a:sym typeface="Arial"/>
              </a:rPr>
            </a:br>
            <a:r>
              <a:rPr lang="en-US" sz="3200" b="1" i="0" u="none" strike="noStrike" cap="none" dirty="0">
                <a:solidFill>
                  <a:schemeClr val="dk1"/>
                </a:solidFill>
                <a:latin typeface="Arial"/>
                <a:ea typeface="Arial"/>
                <a:cs typeface="Arial"/>
                <a:sym typeface="Arial"/>
              </a:rPr>
              <a:t>and wireless LANs.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MICROWAVES</a:t>
            </a:r>
            <a:endParaRPr/>
          </a:p>
        </p:txBody>
      </p:sp>
      <p:sp>
        <p:nvSpPr>
          <p:cNvPr id="263" name="Google Shape;263;p3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64" name="Google Shape;264;p37"/>
          <p:cNvSpPr txBox="1"/>
          <p:nvPr/>
        </p:nvSpPr>
        <p:spPr>
          <a:xfrm>
            <a:off x="352540" y="1757842"/>
            <a:ext cx="7884367" cy="40933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a:solidFill>
                  <a:srgbClr val="273239"/>
                </a:solidFill>
                <a:latin typeface="Times New Roman" panose="02020603050405020304" pitchFamily="18" charset="0"/>
                <a:cs typeface="Times New Roman" panose="02020603050405020304" pitchFamily="18" charset="0"/>
                <a:sym typeface="Arial"/>
              </a:rPr>
              <a:t>Advantage and Disadvantage:</a:t>
            </a:r>
            <a:endParaRPr sz="2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2000"/>
              <a:buFont typeface="Arial"/>
              <a:buNone/>
            </a:pPr>
            <a:endParaRPr sz="2000" b="1" i="0" u="none" strike="noStrike" cap="none" dirty="0">
              <a:solidFill>
                <a:srgbClr val="273239"/>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600"/>
              <a:buFont typeface="Arial"/>
              <a:buNone/>
            </a:pPr>
            <a:endParaRPr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Microwaves have advantages that it is a very fast way of communication, that can carry </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25000 voice channels </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at the same time.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Also, it is a wireless communication medium so there is no need of digging and spreading wires.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Microwave have disadvantages that of their installation and maintenance are very </a:t>
            </a:r>
            <a:r>
              <a:rPr lang="en-US" sz="2000" b="0" i="0" u="none" strike="noStrike" cap="none"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expensive</a:t>
            </a: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that turns this into a very expensive mode of communication. </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20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Moreover, Microwaves are also not very effective in bad weather conditions.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600"/>
              <a:buFont typeface="Arial"/>
              <a:buNone/>
            </a:pPr>
            <a:endParaRPr sz="20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0" y="0"/>
            <a:ext cx="6456784"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2000"/>
              <a:buNone/>
            </a:pPr>
            <a:br>
              <a:rPr lang="en-US" b="1"/>
            </a:br>
            <a:r>
              <a:rPr lang="en-US" b="1"/>
              <a:t>COMPARISON OF  INFRARED, RADIO WAVES, MICROWAVES</a:t>
            </a:r>
            <a:br>
              <a:rPr lang="en-US" b="1" i="0">
                <a:solidFill>
                  <a:srgbClr val="273239"/>
                </a:solidFill>
                <a:latin typeface="Arial"/>
                <a:ea typeface="Arial"/>
                <a:cs typeface="Arial"/>
                <a:sym typeface="Arial"/>
              </a:rPr>
            </a:br>
            <a:r>
              <a:rPr lang="en-US" b="1"/>
              <a:t> </a:t>
            </a:r>
            <a:endParaRPr/>
          </a:p>
        </p:txBody>
      </p:sp>
      <p:sp>
        <p:nvSpPr>
          <p:cNvPr id="270" name="Google Shape;270;p3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graphicFrame>
        <p:nvGraphicFramePr>
          <p:cNvPr id="271" name="Google Shape;271;p38"/>
          <p:cNvGraphicFramePr/>
          <p:nvPr/>
        </p:nvGraphicFramePr>
        <p:xfrm>
          <a:off x="426720" y="1198880"/>
          <a:ext cx="8484000" cy="4364600"/>
        </p:xfrm>
        <a:graphic>
          <a:graphicData uri="http://schemas.openxmlformats.org/drawingml/2006/table">
            <a:tbl>
              <a:tblPr firstRow="1" bandRow="1">
                <a:noFill/>
                <a:tableStyleId>{2C488E60-9968-4125-B581-5E1A790140AC}</a:tableStyleId>
              </a:tblPr>
              <a:tblGrid>
                <a:gridCol w="2783150">
                  <a:extLst>
                    <a:ext uri="{9D8B030D-6E8A-4147-A177-3AD203B41FA5}">
                      <a16:colId xmlns:a16="http://schemas.microsoft.com/office/drawing/2014/main" val="20000"/>
                    </a:ext>
                  </a:extLst>
                </a:gridCol>
                <a:gridCol w="2850425">
                  <a:extLst>
                    <a:ext uri="{9D8B030D-6E8A-4147-A177-3AD203B41FA5}">
                      <a16:colId xmlns:a16="http://schemas.microsoft.com/office/drawing/2014/main" val="20001"/>
                    </a:ext>
                  </a:extLst>
                </a:gridCol>
                <a:gridCol w="2850425">
                  <a:extLst>
                    <a:ext uri="{9D8B030D-6E8A-4147-A177-3AD203B41FA5}">
                      <a16:colId xmlns:a16="http://schemas.microsoft.com/office/drawing/2014/main" val="20002"/>
                    </a:ext>
                  </a:extLst>
                </a:gridCol>
              </a:tblGrid>
              <a:tr h="5499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rgbClr val="273239"/>
                          </a:solidFill>
                        </a:rPr>
                        <a:t>Infrared</a:t>
                      </a:r>
                      <a:endParaRPr sz="1400" u="none" strike="noStrike" cap="none"/>
                    </a:p>
                  </a:txBody>
                  <a:tcPr marL="76200" marR="76200" marT="76200" marB="76200"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rgbClr val="273239"/>
                          </a:solidFill>
                        </a:rPr>
                        <a:t>Radio Waves</a:t>
                      </a:r>
                      <a:endParaRPr sz="1400" u="none" strike="noStrike" cap="none"/>
                    </a:p>
                  </a:txBody>
                  <a:tcPr marL="76200" marR="76200" marT="76200" marB="76200"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solidFill>
                            <a:srgbClr val="273239"/>
                          </a:solidFill>
                        </a:rPr>
                        <a:t>Microwaves</a:t>
                      </a:r>
                      <a:endParaRPr sz="1400" u="none" strike="noStrike" cap="none"/>
                    </a:p>
                  </a:txBody>
                  <a:tcPr marL="76200" marR="76200" marT="76200" marB="76200" anchor="ctr"/>
                </a:tc>
                <a:extLst>
                  <a:ext uri="{0D108BD9-81ED-4DB2-BD59-A6C34878D82A}">
                    <a16:rowId xmlns:a16="http://schemas.microsoft.com/office/drawing/2014/main" val="10000"/>
                  </a:ext>
                </a:extLst>
              </a:tr>
              <a:tr h="974325">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Infrared is used for short-range communication like TV remotes, mobile phones, personal computers, etc. </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Radio waves are the  type of wireless communication that can travel large distances as well as can penetrate any wall</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Microwaves are a line of sight transmission, meaning both the antennas sending and receiving should be properly aligned. </a:t>
                      </a:r>
                      <a:endParaRPr sz="1400" u="none" strike="noStrike" cap="none"/>
                    </a:p>
                  </a:txBody>
                  <a:tcPr marL="76200" marR="76200" marT="106675" marB="106675" anchor="ctr"/>
                </a:tc>
                <a:extLst>
                  <a:ext uri="{0D108BD9-81ED-4DB2-BD59-A6C34878D82A}">
                    <a16:rowId xmlns:a16="http://schemas.microsoft.com/office/drawing/2014/main" val="10001"/>
                  </a:ext>
                </a:extLst>
              </a:tr>
              <a:tr h="593725">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The frequency range of infrared rays 300GHz – 400THz</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The frequency range of radio waves: 3KHz – 1GHz. </a:t>
                      </a:r>
                      <a:endParaRPr sz="1400" u="none" strike="noStrike" cap="none"/>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Microwaves have a frequency Range between 1GHz – 300GHz. </a:t>
                      </a:r>
                      <a:endParaRPr sz="1400" u="none" strike="noStrike" cap="none"/>
                    </a:p>
                  </a:txBody>
                  <a:tcPr marL="76200" marR="76200" marT="106675" marB="106675" anchor="ctr"/>
                </a:tc>
                <a:extLst>
                  <a:ext uri="{0D108BD9-81ED-4DB2-BD59-A6C34878D82A}">
                    <a16:rowId xmlns:a16="http://schemas.microsoft.com/office/drawing/2014/main" val="10002"/>
                  </a:ext>
                </a:extLst>
              </a:tr>
              <a:tr h="784025">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dirty="0"/>
                        <a:t>The limitation of infrared rays is that they cannot penetrate any obstacles and can only use for short-range. </a:t>
                      </a:r>
                      <a:endParaRPr sz="1400" u="none" strike="noStrike" cap="none" dirty="0"/>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dirty="0"/>
                        <a:t>It can travel large distances as well as can penetrate any wall. </a:t>
                      </a:r>
                      <a:endParaRPr sz="1400" u="none" strike="noStrike" cap="none" dirty="0"/>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a:t>They are unidirectional, as they can move in only one direction, such as radar and satellite.</a:t>
                      </a:r>
                      <a:endParaRPr sz="1400" u="none" strike="noStrike" cap="none"/>
                    </a:p>
                  </a:txBody>
                  <a:tcPr marL="76200" marR="76200" marT="106675" marB="106675" anchor="ctr"/>
                </a:tc>
                <a:extLst>
                  <a:ext uri="{0D108BD9-81ED-4DB2-BD59-A6C34878D82A}">
                    <a16:rowId xmlns:a16="http://schemas.microsoft.com/office/drawing/2014/main" val="10003"/>
                  </a:ext>
                </a:extLst>
              </a:tr>
              <a:tr h="1460125">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dirty="0"/>
                        <a:t>Infrared waves are used in TV remotes, mobile phones, personal computers </a:t>
                      </a:r>
                      <a:endParaRPr sz="1400" u="none" strike="noStrike" cap="none" dirty="0"/>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dirty="0"/>
                        <a:t>Radio waves are used in AM and FM radios, and cordless phones.</a:t>
                      </a:r>
                      <a:endParaRPr sz="1400" u="none" strike="noStrike" cap="none" dirty="0"/>
                    </a:p>
                  </a:txBody>
                  <a:tcPr marL="76200" marR="76200" marT="106675" marB="106675" anchor="ctr"/>
                </a:tc>
                <a:tc>
                  <a:txBody>
                    <a:bodyPr/>
                    <a:lstStyle/>
                    <a:p>
                      <a:pPr marL="0" marR="0" lvl="0" indent="0" algn="ctr" rtl="0">
                        <a:lnSpc>
                          <a:spcPct val="100000"/>
                        </a:lnSpc>
                        <a:spcBef>
                          <a:spcPts val="0"/>
                        </a:spcBef>
                        <a:spcAft>
                          <a:spcPts val="0"/>
                        </a:spcAft>
                        <a:buClr>
                          <a:srgbClr val="000000"/>
                        </a:buClr>
                        <a:buSzPts val="1250"/>
                        <a:buFont typeface="Arial"/>
                        <a:buNone/>
                      </a:pPr>
                      <a:r>
                        <a:rPr lang="en-US" sz="1250" b="0" u="none" strike="noStrike" cap="none" dirty="0"/>
                        <a:t>Microwaves are used in mobile phones communication and television distribution.</a:t>
                      </a:r>
                      <a:endParaRPr sz="1400" u="none" strike="noStrike" cap="none" dirty="0"/>
                    </a:p>
                  </a:txBody>
                  <a:tcPr marL="76200" marR="76200" marT="106675" marB="10667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ETHERNET</a:t>
            </a:r>
            <a:endParaRPr/>
          </a:p>
        </p:txBody>
      </p:sp>
      <p:sp>
        <p:nvSpPr>
          <p:cNvPr id="277" name="Google Shape;277;p39"/>
          <p:cNvSpPr txBox="1">
            <a:spLocks noGrp="1"/>
          </p:cNvSpPr>
          <p:nvPr>
            <p:ph type="body" idx="1"/>
          </p:nvPr>
        </p:nvSpPr>
        <p:spPr>
          <a:xfrm>
            <a:off x="457200" y="1231900"/>
            <a:ext cx="8432800" cy="43499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Ethernet (pronounced “</a:t>
            </a:r>
            <a:r>
              <a:rPr lang="en-US" sz="2000" dirty="0" err="1">
                <a:solidFill>
                  <a:srgbClr val="273239"/>
                </a:solidFill>
                <a:latin typeface="Times New Roman" panose="02020603050405020304" pitchFamily="18" charset="0"/>
                <a:ea typeface="Times New Roman"/>
                <a:cs typeface="Times New Roman" panose="02020603050405020304" pitchFamily="18" charset="0"/>
                <a:sym typeface="Times New Roman"/>
              </a:rPr>
              <a:t>eether</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net”) is a most widely used LAN technology, which is defined  under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IEEE standards 802.3</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a:t>
            </a:r>
            <a:endParaRPr sz="200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Ethernet network is used to create local area network and connect multiple computers or other devices such as printers, scanners, and so on.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In a wired network, this is done with the help of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fiber optic cables</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while in a wireless network, it is done through wireless network technology.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An Ethernet network uses various topologies such as star, bus, ring, and more.</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Ethernet connecting computers together with cable so the computers can share information.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Ethernet operates in the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data link layer and the physical layer</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a:t>
            </a:r>
            <a:endParaRPr sz="200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p:txBody>
      </p:sp>
      <p:sp>
        <p:nvSpPr>
          <p:cNvPr id="278" name="Google Shape;278;p3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ETHERNET</a:t>
            </a:r>
            <a:endParaRPr/>
          </a:p>
        </p:txBody>
      </p:sp>
      <p:sp>
        <p:nvSpPr>
          <p:cNvPr id="284" name="Google Shape;284;p40"/>
          <p:cNvSpPr txBox="1">
            <a:spLocks noGrp="1"/>
          </p:cNvSpPr>
          <p:nvPr>
            <p:ph type="body" idx="1"/>
          </p:nvPr>
        </p:nvSpPr>
        <p:spPr>
          <a:xfrm>
            <a:off x="586900" y="1215950"/>
            <a:ext cx="8229240" cy="442610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sz="2000" b="1" dirty="0">
                <a:solidFill>
                  <a:srgbClr val="273239"/>
                </a:solidFill>
                <a:latin typeface="Times New Roman"/>
                <a:ea typeface="Times New Roman"/>
                <a:cs typeface="Times New Roman"/>
                <a:sym typeface="Times New Roman"/>
              </a:rPr>
              <a:t>Wired Ethernet:</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Wired Ethernet network, devices are connected with the help of a fiber optic cable which connects the devices within a distance of 10km.</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For this, we have to install a computer </a:t>
            </a:r>
            <a:r>
              <a:rPr lang="en-US" sz="2000" dirty="0">
                <a:solidFill>
                  <a:srgbClr val="273239"/>
                </a:solidFill>
                <a:highlight>
                  <a:srgbClr val="FFFF00"/>
                </a:highlight>
                <a:latin typeface="Times New Roman"/>
                <a:ea typeface="Times New Roman"/>
                <a:cs typeface="Times New Roman"/>
                <a:sym typeface="Times New Roman"/>
              </a:rPr>
              <a:t>network interface card (NIC)</a:t>
            </a:r>
            <a:r>
              <a:rPr lang="en-US" sz="2000" dirty="0">
                <a:solidFill>
                  <a:srgbClr val="273239"/>
                </a:solidFill>
                <a:latin typeface="Times New Roman"/>
                <a:ea typeface="Times New Roman"/>
                <a:cs typeface="Times New Roman"/>
                <a:sym typeface="Times New Roman"/>
              </a:rPr>
              <a:t> in each computer.  A unique address is given to each computer that is connected.</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Ethernet is a shared medium network technology, where all the workstations are connected to the same cable and must connect with one another to send signals over it. </a:t>
            </a:r>
            <a:endParaRPr sz="2000" dirty="0"/>
          </a:p>
          <a:p>
            <a:pPr marL="114300" lvl="0" indent="0" algn="just" rtl="0">
              <a:lnSpc>
                <a:spcPct val="90000"/>
              </a:lnSpc>
              <a:spcBef>
                <a:spcPts val="1000"/>
              </a:spcBef>
              <a:spcAft>
                <a:spcPts val="0"/>
              </a:spcAft>
              <a:buSzPts val="1800"/>
              <a:buNone/>
            </a:pPr>
            <a:r>
              <a:rPr lang="en-US" sz="2000" b="1" dirty="0">
                <a:solidFill>
                  <a:srgbClr val="273239"/>
                </a:solidFill>
                <a:latin typeface="Times New Roman"/>
                <a:ea typeface="Times New Roman"/>
                <a:cs typeface="Times New Roman"/>
                <a:sym typeface="Times New Roman"/>
              </a:rPr>
              <a:t>Wireless Ethernet</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In this, wireless NICs are used for connecting the computer instead of a cable.</a:t>
            </a:r>
            <a:endParaRPr sz="2000" dirty="0"/>
          </a:p>
          <a:p>
            <a:pPr marL="457200" lvl="0" indent="-342900" algn="just"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These wireless NICs make use of radio waves for communicating between the systems and furthers these NICs are connected with a wireless switch or hub.</a:t>
            </a:r>
            <a:endParaRPr sz="2000" dirty="0"/>
          </a:p>
          <a:p>
            <a:pPr marL="114300" lvl="0" indent="0" algn="just"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p:txBody>
      </p:sp>
      <p:sp>
        <p:nvSpPr>
          <p:cNvPr id="285" name="Google Shape;285;p4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ETHERNET</a:t>
            </a:r>
            <a:endParaRPr/>
          </a:p>
        </p:txBody>
      </p:sp>
      <p:sp>
        <p:nvSpPr>
          <p:cNvPr id="291" name="Google Shape;291;p41"/>
          <p:cNvSpPr txBox="1">
            <a:spLocks noGrp="1"/>
          </p:cNvSpPr>
          <p:nvPr>
            <p:ph type="body" idx="1"/>
          </p:nvPr>
        </p:nvSpPr>
        <p:spPr>
          <a:xfrm>
            <a:off x="457200" y="1206500"/>
            <a:ext cx="8229240" cy="437530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Ethernet network can be classified into Four types:</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dirty="0" err="1">
                <a:solidFill>
                  <a:srgbClr val="273239"/>
                </a:solidFill>
                <a:latin typeface="Times New Roman" panose="02020603050405020304" pitchFamily="18" charset="0"/>
                <a:ea typeface="Times New Roman"/>
                <a:cs typeface="Times New Roman" panose="02020603050405020304" pitchFamily="18" charset="0"/>
                <a:sym typeface="Times New Roman"/>
              </a:rPr>
              <a:t>i</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Standard Ethernet</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ii) Fast Ethernet</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iii) Gigabit Ethernet</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iv) Ten-Gigabit Ethernet</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b="1" dirty="0" err="1">
                <a:solidFill>
                  <a:srgbClr val="273239"/>
                </a:solidFill>
                <a:latin typeface="Times New Roman" panose="02020603050405020304" pitchFamily="18" charset="0"/>
                <a:ea typeface="Times New Roman"/>
                <a:cs typeface="Times New Roman" panose="02020603050405020304" pitchFamily="18" charset="0"/>
                <a:sym typeface="Times New Roman"/>
              </a:rPr>
              <a:t>i</a:t>
            </a: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 Standard Ethernet:</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type of Ethernet can transfer data at a rate of 10 Mbps.</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ii) Fast Ethernet:</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type of Ethernet can transfer data at a rate of 100 Mbps.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 Fast Ethernet makes use of twisted pair cable or fiber optic cable for communication.</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2000" b="1"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p:txBody>
      </p:sp>
      <p:sp>
        <p:nvSpPr>
          <p:cNvPr id="292" name="Google Shape;292;p41"/>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ETHERNET</a:t>
            </a:r>
            <a:endParaRPr/>
          </a:p>
        </p:txBody>
      </p:sp>
      <p:sp>
        <p:nvSpPr>
          <p:cNvPr id="298" name="Google Shape;298;p42"/>
          <p:cNvSpPr txBox="1">
            <a:spLocks noGrp="1"/>
          </p:cNvSpPr>
          <p:nvPr>
            <p:ph type="body" idx="1"/>
          </p:nvPr>
        </p:nvSpPr>
        <p:spPr>
          <a:xfrm>
            <a:off x="457200" y="914040"/>
            <a:ext cx="8333900" cy="466776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iii) Gigabyte Ethernet:</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type of Ethernet network can transfer data at a rate of 1000 Mbps.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Gigabit Ethernet also makes use of twisted pair cable or fiber optic cable. </a:t>
            </a:r>
            <a:r>
              <a:rPr lang="en-US" sz="2000" dirty="0">
                <a:solidFill>
                  <a:srgbClr val="273239"/>
                </a:solidFill>
                <a:highlight>
                  <a:srgbClr val="FFFF00"/>
                </a:highlight>
                <a:latin typeface="Times New Roman" panose="02020603050405020304" pitchFamily="18" charset="0"/>
                <a:ea typeface="Times New Roman"/>
                <a:cs typeface="Times New Roman" panose="02020603050405020304" pitchFamily="18" charset="0"/>
                <a:sym typeface="Times New Roman"/>
              </a:rPr>
              <a:t>48 bits used for addressing in Gigabit Ethernet.</a:t>
            </a:r>
            <a:endParaRPr sz="2000" dirty="0">
              <a:highlight>
                <a:srgbClr val="FFFF00"/>
              </a:highlight>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The latest Gigabit Ethernet is a 10 Gigabit Ethernet, which can transfer data at a rate of 10 Gbps.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Gigabit Ethernet was developed so that it can meet the needs of the user like faster communication network, faster transfer of data etc.</a:t>
            </a:r>
            <a:endParaRPr sz="2000" dirty="0">
              <a:latin typeface="Times New Roman" panose="02020603050405020304" pitchFamily="18" charset="0"/>
              <a:cs typeface="Times New Roman" panose="02020603050405020304" pitchFamily="18" charset="0"/>
            </a:endParaRPr>
          </a:p>
          <a:p>
            <a:pPr marL="457200" lvl="0" indent="-228600" algn="just"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a:p>
            <a:pPr marL="114300" lvl="0" indent="0" algn="just" rtl="0">
              <a:lnSpc>
                <a:spcPct val="90000"/>
              </a:lnSpc>
              <a:spcBef>
                <a:spcPts val="1000"/>
              </a:spcBef>
              <a:spcAft>
                <a:spcPts val="0"/>
              </a:spcAft>
              <a:buSzPts val="1800"/>
              <a:buNone/>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iv) Ten-Gigabit Ethernet:</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10 Gigabit Ethernet is the recent generation and delivers a data rate of 10 Gbit/s (10,000 Mbit/s). </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It is generally used for backbones in high-end applications requiring high data rates. </a:t>
            </a:r>
            <a:endParaRPr sz="200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457200" lvl="0" indent="-228600" algn="just" rtl="0">
              <a:lnSpc>
                <a:spcPct val="90000"/>
              </a:lnSpc>
              <a:spcBef>
                <a:spcPts val="1000"/>
              </a:spcBef>
              <a:spcAft>
                <a:spcPts val="0"/>
              </a:spcAft>
              <a:buClr>
                <a:schemeClr val="dk1"/>
              </a:buClr>
              <a:buSzPts val="1800"/>
              <a:buNone/>
            </a:pPr>
            <a:endParaRPr sz="2000" b="1"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114300" lvl="0" indent="0" algn="just" rtl="0">
              <a:lnSpc>
                <a:spcPct val="90000"/>
              </a:lnSpc>
              <a:spcBef>
                <a:spcPts val="1000"/>
              </a:spcBef>
              <a:spcAft>
                <a:spcPts val="0"/>
              </a:spcAft>
              <a:buSzPts val="1800"/>
              <a:buNone/>
            </a:pPr>
            <a:endParaRPr sz="2000" dirty="0">
              <a:latin typeface="Times New Roman" panose="02020603050405020304" pitchFamily="18" charset="0"/>
              <a:cs typeface="Times New Roman" panose="02020603050405020304" pitchFamily="18" charset="0"/>
            </a:endParaRPr>
          </a:p>
        </p:txBody>
      </p:sp>
      <p:sp>
        <p:nvSpPr>
          <p:cNvPr id="299" name="Google Shape;299;p4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ETHERNET</a:t>
            </a:r>
            <a:endParaRPr/>
          </a:p>
        </p:txBody>
      </p:sp>
      <p:sp>
        <p:nvSpPr>
          <p:cNvPr id="305" name="Google Shape;305;p43"/>
          <p:cNvSpPr txBox="1">
            <a:spLocks noGrp="1"/>
          </p:cNvSpPr>
          <p:nvPr>
            <p:ph type="body" idx="1"/>
          </p:nvPr>
        </p:nvSpPr>
        <p:spPr>
          <a:xfrm>
            <a:off x="457200" y="1333500"/>
            <a:ext cx="8229240" cy="424830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Clr>
                <a:schemeClr val="dk1"/>
              </a:buClr>
              <a:buSzPts val="1800"/>
              <a:buNone/>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Various Types of Ethernet Cables:</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10Base2: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is a thin twisted pair coaxial cable.</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10Base5: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is thick twisted pair coaxial cables.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10Base T: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is a twisted pair cable which offers a speed of around 10 Mbps.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100BaseTX: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This is a twisted pair cable and offer a speed of 100 Mbps.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100Base FX: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Fiber optic protocol which offers a speed of 100 Mbps.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1000Base SX: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Fiber optic protocol which utilizes a wavelength of 850nm for multimode networks.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Font typeface="Arial"/>
              <a:buChar char="•"/>
            </a:pPr>
            <a:r>
              <a:rPr lang="en-US" sz="2000" b="1" dirty="0">
                <a:solidFill>
                  <a:srgbClr val="273239"/>
                </a:solidFill>
                <a:latin typeface="Times New Roman" panose="02020603050405020304" pitchFamily="18" charset="0"/>
                <a:ea typeface="Times New Roman"/>
                <a:cs typeface="Times New Roman" panose="02020603050405020304" pitchFamily="18" charset="0"/>
                <a:sym typeface="Times New Roman"/>
              </a:rPr>
              <a:t>1000Base LX: </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Fiber optic protocol which utilizes a wavelength of 1310 nm, for multimode networks and up to 1550nm for single mode networks.</a:t>
            </a: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90000"/>
              </a:lnSpc>
              <a:spcBef>
                <a:spcPts val="1000"/>
              </a:spcBef>
              <a:spcAft>
                <a:spcPts val="0"/>
              </a:spcAft>
              <a:buSzPts val="1800"/>
              <a:buNone/>
            </a:pPr>
            <a:endParaRPr sz="2000" dirty="0">
              <a:latin typeface="Times New Roman" panose="02020603050405020304" pitchFamily="18" charset="0"/>
              <a:cs typeface="Times New Roman" panose="02020603050405020304" pitchFamily="18" charset="0"/>
            </a:endParaRPr>
          </a:p>
        </p:txBody>
      </p:sp>
      <p:sp>
        <p:nvSpPr>
          <p:cNvPr id="306" name="Google Shape;306;p4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 y="0"/>
            <a:ext cx="6512767" cy="9140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2800"/>
              <a:buNone/>
            </a:pPr>
            <a:r>
              <a:rPr lang="en-US" b="1">
                <a:solidFill>
                  <a:srgbClr val="000000"/>
                </a:solidFill>
              </a:rPr>
              <a:t>TRANSMISSION MEDIUM AND PHYSICAL LAYER</a:t>
            </a:r>
            <a:endParaRPr/>
          </a:p>
        </p:txBody>
      </p:sp>
      <p:sp>
        <p:nvSpPr>
          <p:cNvPr id="110" name="Google Shape;110;p17"/>
          <p:cNvSpPr txBox="1">
            <a:spLocks noGrp="1"/>
          </p:cNvSpPr>
          <p:nvPr>
            <p:ph type="body" idx="1"/>
          </p:nvPr>
        </p:nvSpPr>
        <p:spPr>
          <a:xfrm>
            <a:off x="848724" y="3539894"/>
            <a:ext cx="7837715" cy="788011"/>
          </a:xfrm>
          <a:prstGeom prst="rect">
            <a:avLst/>
          </a:prstGeom>
          <a:noFill/>
          <a:ln>
            <a:noFill/>
          </a:ln>
        </p:spPr>
        <p:txBody>
          <a:bodyPr spcFirstLastPara="1" wrap="square" lIns="0" tIns="0" rIns="0" bIns="79350" anchor="ctr" anchorCtr="0">
            <a:spAutoFit/>
          </a:bodyPr>
          <a:lstStyle/>
          <a:p>
            <a:pPr marL="0" marR="0" lvl="0" indent="0" algn="just" rtl="0">
              <a:lnSpc>
                <a:spcPct val="100000"/>
              </a:lnSpc>
              <a:spcBef>
                <a:spcPts val="0"/>
              </a:spcBef>
              <a:spcAft>
                <a:spcPts val="0"/>
              </a:spcAft>
              <a:buClr>
                <a:srgbClr val="222222"/>
              </a:buClr>
              <a:buSzPts val="2800"/>
              <a:buFont typeface="Times New Roman"/>
              <a:buNone/>
            </a:pPr>
            <a:endParaRPr sz="2800" b="1"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7"/>
          <p:cNvSpPr txBox="1">
            <a:spLocks noGrp="1"/>
          </p:cNvSpPr>
          <p:nvPr>
            <p:ph type="ftr" idx="11"/>
          </p:nvPr>
        </p:nvSpPr>
        <p:spPr>
          <a:xfrm>
            <a:off x="451703" y="621415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pic>
        <p:nvPicPr>
          <p:cNvPr id="112" name="Google Shape;112;p17"/>
          <p:cNvPicPr preferRelativeResize="0"/>
          <p:nvPr/>
        </p:nvPicPr>
        <p:blipFill rotWithShape="1">
          <a:blip r:embed="rId3">
            <a:alphaModFix/>
          </a:blip>
          <a:srcRect/>
          <a:stretch/>
        </p:blipFill>
        <p:spPr>
          <a:xfrm>
            <a:off x="297794" y="3669755"/>
            <a:ext cx="8153163" cy="2164528"/>
          </a:xfrm>
          <a:prstGeom prst="rect">
            <a:avLst/>
          </a:prstGeom>
          <a:noFill/>
          <a:ln>
            <a:noFill/>
          </a:ln>
        </p:spPr>
      </p:pic>
      <p:sp>
        <p:nvSpPr>
          <p:cNvPr id="113" name="Google Shape;113;p17"/>
          <p:cNvSpPr txBox="1"/>
          <p:nvPr/>
        </p:nvSpPr>
        <p:spPr>
          <a:xfrm>
            <a:off x="485192" y="1211706"/>
            <a:ext cx="8266922" cy="22467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2000" b="0" i="0" u="none" strike="noStrike" cap="none" dirty="0">
                <a:solidFill>
                  <a:srgbClr val="202124"/>
                </a:solidFill>
                <a:latin typeface="Times New Roman"/>
                <a:ea typeface="Times New Roman"/>
                <a:cs typeface="Times New Roman"/>
                <a:sym typeface="Times New Roman"/>
              </a:rPr>
              <a:t>Transmission media is a communication channel that carries the information from the sender to the receiver.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2000" b="0" i="0" u="none" strike="noStrike" cap="none" dirty="0">
              <a:solidFill>
                <a:srgbClr val="202124"/>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2000" b="0" i="0" u="none" strike="noStrike" cap="none" dirty="0">
                <a:solidFill>
                  <a:srgbClr val="202124"/>
                </a:solidFill>
                <a:latin typeface="Times New Roman"/>
                <a:ea typeface="Times New Roman"/>
                <a:cs typeface="Times New Roman"/>
                <a:sym typeface="Times New Roman"/>
              </a:rPr>
              <a:t> Data is transmitted through the electromagnetic signals. </a:t>
            </a:r>
            <a:endParaRPr sz="2000" b="0" i="0" u="none" strike="noStrike" cap="none" dirty="0">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2000" b="0" i="0" u="none" strike="noStrike" cap="none" dirty="0">
              <a:solidFill>
                <a:srgbClr val="202124"/>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2000" b="0" i="0" u="none" strike="noStrike" cap="none" dirty="0">
                <a:solidFill>
                  <a:srgbClr val="202124"/>
                </a:solidFill>
                <a:latin typeface="Times New Roman"/>
                <a:ea typeface="Times New Roman"/>
                <a:cs typeface="Times New Roman"/>
                <a:sym typeface="Times New Roman"/>
              </a:rPr>
              <a:t>The main functionality of the transmission media is to carry the information in the form of bits through LAN(Local Area Network).</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INTRODUCTION</a:t>
            </a:r>
            <a:endParaRPr b="1"/>
          </a:p>
        </p:txBody>
      </p:sp>
      <p:sp>
        <p:nvSpPr>
          <p:cNvPr id="312" name="Google Shape;312;p4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1800" b="0" i="0">
                <a:solidFill>
                  <a:srgbClr val="444444"/>
                </a:solidFill>
                <a:latin typeface="Times"/>
                <a:ea typeface="Times"/>
                <a:cs typeface="Times"/>
                <a:sym typeface="Times"/>
              </a:rPr>
              <a:t>LANs do not normally operate in isolation, but they are connected to one another or to the Internet.</a:t>
            </a:r>
            <a:endParaRPr/>
          </a:p>
          <a:p>
            <a:pPr marL="457200" lvl="0" indent="-342900" algn="l" rtl="0">
              <a:lnSpc>
                <a:spcPct val="90000"/>
              </a:lnSpc>
              <a:spcBef>
                <a:spcPts val="1000"/>
              </a:spcBef>
              <a:spcAft>
                <a:spcPts val="0"/>
              </a:spcAft>
              <a:buClr>
                <a:schemeClr val="dk1"/>
              </a:buClr>
              <a:buSzPts val="1800"/>
              <a:buChar char="•"/>
            </a:pPr>
            <a:r>
              <a:rPr lang="en-US" sz="1800" b="0" i="0">
                <a:solidFill>
                  <a:srgbClr val="444444"/>
                </a:solidFill>
                <a:latin typeface="Times"/>
                <a:ea typeface="Times"/>
                <a:cs typeface="Times"/>
                <a:sym typeface="Times"/>
              </a:rPr>
              <a:t>To connect LANs, connecting devices are needed Functions of network devices Separating (connecting) networks or expanding network</a:t>
            </a:r>
            <a:endParaRPr/>
          </a:p>
          <a:p>
            <a:pPr marL="457200" lvl="0" indent="-342900" algn="l" rtl="0">
              <a:lnSpc>
                <a:spcPct val="90000"/>
              </a:lnSpc>
              <a:spcBef>
                <a:spcPts val="1000"/>
              </a:spcBef>
              <a:spcAft>
                <a:spcPts val="0"/>
              </a:spcAft>
              <a:buClr>
                <a:schemeClr val="dk1"/>
              </a:buClr>
              <a:buSzPts val="1800"/>
              <a:buChar char="•"/>
            </a:pPr>
            <a:r>
              <a:rPr lang="en-US" sz="1800" b="0" i="0">
                <a:solidFill>
                  <a:srgbClr val="444444"/>
                </a:solidFill>
                <a:latin typeface="Times"/>
                <a:ea typeface="Times"/>
                <a:cs typeface="Times"/>
                <a:sym typeface="Times"/>
              </a:rPr>
              <a:t>For Examples: repeaters, hubs, bridges, routers, switches, gateways, Remote access</a:t>
            </a:r>
            <a:endParaRPr/>
          </a:p>
          <a:p>
            <a:pPr marL="457200" lvl="0" indent="-342900" algn="l" rtl="0">
              <a:lnSpc>
                <a:spcPct val="90000"/>
              </a:lnSpc>
              <a:spcBef>
                <a:spcPts val="1000"/>
              </a:spcBef>
              <a:spcAft>
                <a:spcPts val="0"/>
              </a:spcAft>
              <a:buClr>
                <a:schemeClr val="dk1"/>
              </a:buClr>
              <a:buSzPts val="1800"/>
              <a:buChar char="•"/>
            </a:pPr>
            <a:r>
              <a:rPr lang="en-US" sz="1800" b="0" i="0">
                <a:solidFill>
                  <a:srgbClr val="444444"/>
                </a:solidFill>
                <a:latin typeface="Times"/>
                <a:ea typeface="Times"/>
                <a:cs typeface="Times"/>
                <a:sym typeface="Times"/>
              </a:rPr>
              <a:t>For Examples: 56K Modems and ADSL modems</a:t>
            </a:r>
            <a:endParaRPr sz="1800">
              <a:latin typeface="Times"/>
              <a:ea typeface="Times"/>
              <a:cs typeface="Times"/>
              <a:sym typeface="Times"/>
            </a:endParaRPr>
          </a:p>
        </p:txBody>
      </p:sp>
      <p:sp>
        <p:nvSpPr>
          <p:cNvPr id="313" name="Google Shape;313;p4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CONNECTING DEVICES</a:t>
            </a:r>
            <a:endParaRPr b="1">
              <a:solidFill>
                <a:schemeClr val="dk1"/>
              </a:solidFill>
            </a:endParaRPr>
          </a:p>
        </p:txBody>
      </p:sp>
      <p:sp>
        <p:nvSpPr>
          <p:cNvPr id="319" name="Google Shape;319;p4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Repeaters </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Hubs</a:t>
            </a:r>
            <a:endParaRPr sz="2200" dirty="0">
              <a:solidFill>
                <a:srgbClr val="444444"/>
              </a:solidFill>
              <a:latin typeface="Times"/>
              <a:ea typeface="Times"/>
              <a:cs typeface="Times"/>
              <a:sym typeface="Times"/>
            </a:endParaRPr>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Switches </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Bridges </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Router</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Gateways</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Network Interface Cards (NICs)</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Wireless access points</a:t>
            </a:r>
            <a:endParaRPr sz="2200" dirty="0"/>
          </a:p>
          <a:p>
            <a:pPr marL="457200" lvl="0" indent="-342900" algn="l" rtl="0">
              <a:lnSpc>
                <a:spcPct val="90000"/>
              </a:lnSpc>
              <a:spcBef>
                <a:spcPts val="1000"/>
              </a:spcBef>
              <a:spcAft>
                <a:spcPts val="0"/>
              </a:spcAft>
              <a:buClr>
                <a:schemeClr val="dk1"/>
              </a:buClr>
              <a:buSzPts val="1800"/>
              <a:buChar char="•"/>
            </a:pPr>
            <a:r>
              <a:rPr lang="en-US" sz="2200" i="0" dirty="0">
                <a:solidFill>
                  <a:srgbClr val="444444"/>
                </a:solidFill>
                <a:latin typeface="Times"/>
                <a:ea typeface="Times"/>
                <a:cs typeface="Times"/>
                <a:sym typeface="Times"/>
              </a:rPr>
              <a:t>Modems</a:t>
            </a:r>
            <a:endParaRPr sz="2200" dirty="0"/>
          </a:p>
        </p:txBody>
      </p:sp>
      <p:sp>
        <p:nvSpPr>
          <p:cNvPr id="320" name="Google Shape;320;p45"/>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CONNECTING DEVICES</a:t>
            </a:r>
            <a:endParaRPr/>
          </a:p>
        </p:txBody>
      </p:sp>
      <p:sp>
        <p:nvSpPr>
          <p:cNvPr id="326" name="Google Shape;326;p4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SzPts val="1800"/>
              <a:buNone/>
            </a:pPr>
            <a:r>
              <a:rPr lang="en-US" sz="2000" dirty="0">
                <a:latin typeface="Times"/>
                <a:ea typeface="Times"/>
                <a:cs typeface="Times"/>
                <a:sym typeface="Times"/>
              </a:rPr>
              <a:t>Connecting devices are divided into 5 different categories based on the layer in which they operate in the network.</a:t>
            </a:r>
            <a:endParaRPr sz="2000" dirty="0"/>
          </a:p>
          <a:p>
            <a:pPr marL="114300" lvl="0" indent="0" algn="l" rtl="0">
              <a:lnSpc>
                <a:spcPct val="90000"/>
              </a:lnSpc>
              <a:spcBef>
                <a:spcPts val="1000"/>
              </a:spcBef>
              <a:spcAft>
                <a:spcPts val="0"/>
              </a:spcAft>
              <a:buSzPts val="1800"/>
              <a:buNone/>
            </a:pPr>
            <a:endParaRPr sz="2000" dirty="0">
              <a:latin typeface="Times"/>
              <a:ea typeface="Times"/>
              <a:cs typeface="Times"/>
              <a:sym typeface="Times"/>
            </a:endParaRPr>
          </a:p>
          <a:p>
            <a:pPr marL="114300" lvl="0" indent="0" algn="l" rtl="0">
              <a:lnSpc>
                <a:spcPct val="90000"/>
              </a:lnSpc>
              <a:spcBef>
                <a:spcPts val="1000"/>
              </a:spcBef>
              <a:spcAft>
                <a:spcPts val="0"/>
              </a:spcAft>
              <a:buSzPts val="1800"/>
              <a:buNone/>
            </a:pPr>
            <a:endParaRPr sz="2000" dirty="0">
              <a:latin typeface="Times"/>
              <a:ea typeface="Times"/>
              <a:cs typeface="Times"/>
              <a:sym typeface="Times"/>
            </a:endParaRPr>
          </a:p>
        </p:txBody>
      </p:sp>
      <p:sp>
        <p:nvSpPr>
          <p:cNvPr id="327" name="Google Shape;327;p4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328" name="Google Shape;328;p46"/>
          <p:cNvPicPr preferRelativeResize="0"/>
          <p:nvPr/>
        </p:nvPicPr>
        <p:blipFill rotWithShape="1">
          <a:blip r:embed="rId3">
            <a:alphaModFix/>
          </a:blip>
          <a:srcRect/>
          <a:stretch/>
        </p:blipFill>
        <p:spPr>
          <a:xfrm>
            <a:off x="776605" y="2900362"/>
            <a:ext cx="7143750" cy="2886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HUB</a:t>
            </a:r>
            <a:endParaRPr b="1">
              <a:solidFill>
                <a:schemeClr val="dk1"/>
              </a:solidFill>
            </a:endParaRPr>
          </a:p>
        </p:txBody>
      </p:sp>
      <p:sp>
        <p:nvSpPr>
          <p:cNvPr id="334" name="Google Shape;334;p4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A hub is used as a central point of connection among media segments.</a:t>
            </a:r>
            <a:endParaRPr sz="2000" dirty="0"/>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A Hub is a hardware device used to connect several computers together. </a:t>
            </a:r>
            <a:endParaRPr sz="2000" dirty="0"/>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A hub contains multiple ports. Cables from network devices plug in to the ports on the hub.</a:t>
            </a:r>
            <a:endParaRPr sz="2000" dirty="0"/>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Types of HUBS :– </a:t>
            </a:r>
            <a:endParaRPr sz="2000" dirty="0"/>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A passive hub is just a connector. It connects the wires coming from different branches.</a:t>
            </a:r>
            <a:endParaRPr sz="2000" dirty="0"/>
          </a:p>
          <a:p>
            <a:pPr marL="914400" lvl="1" indent="-342900" algn="just" rtl="0">
              <a:lnSpc>
                <a:spcPct val="90000"/>
              </a:lnSpc>
              <a:spcBef>
                <a:spcPts val="500"/>
              </a:spcBef>
              <a:spcAft>
                <a:spcPts val="0"/>
              </a:spcAft>
              <a:buSzPts val="1800"/>
              <a:buFont typeface="Noto Sans Symbols"/>
              <a:buChar char="▪"/>
            </a:pPr>
            <a:r>
              <a:rPr lang="en-US" sz="2000" b="0" i="0" dirty="0">
                <a:solidFill>
                  <a:srgbClr val="444444"/>
                </a:solidFill>
                <a:latin typeface="Times"/>
                <a:ea typeface="Times"/>
                <a:cs typeface="Times"/>
                <a:sym typeface="Times"/>
              </a:rPr>
              <a:t>The signal pass through a passive hub without regeneration or amplification.</a:t>
            </a:r>
            <a:endParaRPr sz="2000" dirty="0"/>
          </a:p>
          <a:p>
            <a:pPr marL="914400" lvl="1" indent="-342900" algn="just" rtl="0">
              <a:lnSpc>
                <a:spcPct val="90000"/>
              </a:lnSpc>
              <a:spcBef>
                <a:spcPts val="500"/>
              </a:spcBef>
              <a:spcAft>
                <a:spcPts val="0"/>
              </a:spcAft>
              <a:buSzPts val="1800"/>
              <a:buFont typeface="Noto Sans Symbols"/>
              <a:buChar char="▪"/>
            </a:pPr>
            <a:r>
              <a:rPr lang="en-US" sz="2000" b="0" i="0" dirty="0">
                <a:solidFill>
                  <a:srgbClr val="444444"/>
                </a:solidFill>
                <a:latin typeface="Times"/>
                <a:ea typeface="Times"/>
                <a:cs typeface="Times"/>
                <a:sym typeface="Times"/>
              </a:rPr>
              <a:t>Connect several networking cables together</a:t>
            </a:r>
            <a:endParaRPr sz="2000" dirty="0"/>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a:ea typeface="Times"/>
                <a:cs typeface="Times"/>
                <a:sym typeface="Times"/>
              </a:rPr>
              <a:t> Active hubs or Multiport repeaters- They </a:t>
            </a:r>
            <a:r>
              <a:rPr lang="en-US" sz="2000" b="0" i="0" dirty="0">
                <a:solidFill>
                  <a:srgbClr val="444444"/>
                </a:solidFill>
                <a:highlight>
                  <a:srgbClr val="FFFF00"/>
                </a:highlight>
                <a:latin typeface="Times"/>
                <a:ea typeface="Times"/>
                <a:cs typeface="Times"/>
                <a:sym typeface="Times"/>
              </a:rPr>
              <a:t>regenerate or amplify the signal </a:t>
            </a:r>
            <a:r>
              <a:rPr lang="en-US" sz="2000" b="0" i="0" dirty="0">
                <a:solidFill>
                  <a:srgbClr val="444444"/>
                </a:solidFill>
                <a:latin typeface="Times"/>
                <a:ea typeface="Times"/>
                <a:cs typeface="Times"/>
                <a:sym typeface="Times"/>
              </a:rPr>
              <a:t>before they are retransmitted.</a:t>
            </a:r>
            <a:endParaRPr sz="2000" dirty="0">
              <a:latin typeface="Times"/>
              <a:ea typeface="Times"/>
              <a:cs typeface="Times"/>
              <a:sym typeface="Times"/>
            </a:endParaRPr>
          </a:p>
        </p:txBody>
      </p:sp>
      <p:sp>
        <p:nvSpPr>
          <p:cNvPr id="335" name="Google Shape;335;p4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HUB</a:t>
            </a:r>
            <a:endParaRPr b="1">
              <a:solidFill>
                <a:schemeClr val="dk1"/>
              </a:solidFill>
            </a:endParaRPr>
          </a:p>
        </p:txBody>
      </p:sp>
      <p:sp>
        <p:nvSpPr>
          <p:cNvPr id="341" name="Google Shape;341;p48"/>
          <p:cNvSpPr txBox="1">
            <a:spLocks noGrp="1"/>
          </p:cNvSpPr>
          <p:nvPr>
            <p:ph type="body" idx="1"/>
          </p:nvPr>
        </p:nvSpPr>
        <p:spPr>
          <a:xfrm>
            <a:off x="47740" y="914040"/>
            <a:ext cx="8791460" cy="580716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i="0" dirty="0">
                <a:solidFill>
                  <a:srgbClr val="444444"/>
                </a:solidFill>
                <a:latin typeface="Times"/>
                <a:ea typeface="Times"/>
                <a:cs typeface="Times"/>
                <a:sym typeface="Times"/>
              </a:rPr>
              <a:t>Hubs Acts on the </a:t>
            </a:r>
            <a:r>
              <a:rPr lang="en-US" sz="2000" i="0" dirty="0">
                <a:solidFill>
                  <a:srgbClr val="444444"/>
                </a:solidFill>
                <a:highlight>
                  <a:srgbClr val="FFFF00"/>
                </a:highlight>
                <a:latin typeface="Times"/>
                <a:ea typeface="Times"/>
                <a:cs typeface="Times"/>
                <a:sym typeface="Times"/>
              </a:rPr>
              <a:t>physical layer</a:t>
            </a:r>
            <a:r>
              <a:rPr lang="en-US" sz="2000" i="0" dirty="0">
                <a:solidFill>
                  <a:srgbClr val="444444"/>
                </a:solidFill>
                <a:latin typeface="Times"/>
                <a:ea typeface="Times"/>
                <a:cs typeface="Times"/>
                <a:sym typeface="Times"/>
              </a:rPr>
              <a:t> Operate on </a:t>
            </a:r>
            <a:r>
              <a:rPr lang="en-US" sz="2000" i="0" dirty="0">
                <a:solidFill>
                  <a:srgbClr val="444444"/>
                </a:solidFill>
                <a:highlight>
                  <a:srgbClr val="FFFF00"/>
                </a:highlight>
                <a:latin typeface="Times"/>
                <a:ea typeface="Times"/>
                <a:cs typeface="Times"/>
                <a:sym typeface="Times"/>
              </a:rPr>
              <a:t>bits rather than frames</a:t>
            </a:r>
            <a:br>
              <a:rPr lang="en-US" sz="2000" dirty="0">
                <a:highlight>
                  <a:srgbClr val="FFFF00"/>
                </a:highlight>
                <a:latin typeface="Times"/>
                <a:ea typeface="Times"/>
                <a:cs typeface="Times"/>
                <a:sym typeface="Times"/>
              </a:rPr>
            </a:br>
            <a:r>
              <a:rPr lang="en-US" sz="2000" i="0" dirty="0">
                <a:solidFill>
                  <a:srgbClr val="444444"/>
                </a:solidFill>
                <a:latin typeface="Times"/>
                <a:ea typeface="Times"/>
                <a:cs typeface="Times"/>
                <a:sym typeface="Times"/>
              </a:rPr>
              <a:t>Also called </a:t>
            </a:r>
            <a:r>
              <a:rPr lang="en-US" sz="2000" i="0" dirty="0">
                <a:solidFill>
                  <a:srgbClr val="444444"/>
                </a:solidFill>
                <a:highlight>
                  <a:srgbClr val="00FF00"/>
                </a:highlight>
                <a:latin typeface="Times"/>
                <a:ea typeface="Times"/>
                <a:cs typeface="Times"/>
                <a:sym typeface="Times"/>
              </a:rPr>
              <a:t>multiport repeater </a:t>
            </a:r>
            <a:r>
              <a:rPr lang="en-US" sz="2000" i="0" dirty="0">
                <a:solidFill>
                  <a:srgbClr val="444444"/>
                </a:solidFill>
                <a:latin typeface="Times"/>
                <a:ea typeface="Times"/>
                <a:cs typeface="Times"/>
                <a:sym typeface="Times"/>
              </a:rPr>
              <a:t>Used to connect stations adapters in a physical star topology but logically bus Connection to the hub consists </a:t>
            </a:r>
            <a:r>
              <a:rPr lang="en-US" sz="2000" i="0" dirty="0">
                <a:solidFill>
                  <a:srgbClr val="444444"/>
                </a:solidFill>
                <a:highlight>
                  <a:srgbClr val="FFFF00"/>
                </a:highlight>
                <a:latin typeface="Times"/>
                <a:ea typeface="Times"/>
                <a:cs typeface="Times"/>
                <a:sym typeface="Times"/>
              </a:rPr>
              <a:t>of two pairs of twisted pair wire one for transmission and the other for receiving.</a:t>
            </a:r>
            <a:endParaRPr sz="2000" dirty="0">
              <a:highlight>
                <a:srgbClr val="FFFF00"/>
              </a:highlight>
            </a:endParaRPr>
          </a:p>
          <a:p>
            <a:pPr marL="457200" lvl="0" indent="-342900" algn="just" rtl="0">
              <a:lnSpc>
                <a:spcPct val="90000"/>
              </a:lnSpc>
              <a:spcBef>
                <a:spcPts val="1000"/>
              </a:spcBef>
              <a:spcAft>
                <a:spcPts val="0"/>
              </a:spcAft>
              <a:buSzPts val="1800"/>
              <a:buChar char="•"/>
            </a:pPr>
            <a:r>
              <a:rPr lang="en-US" sz="2000" i="0" dirty="0">
                <a:solidFill>
                  <a:srgbClr val="444444"/>
                </a:solidFill>
                <a:latin typeface="Times"/>
                <a:ea typeface="Times"/>
                <a:cs typeface="Times"/>
                <a:sym typeface="Times"/>
              </a:rPr>
              <a:t>Hub receives a bit from an adapter and sends it to all the other adapters without implementing any access method. does not do filtering (forward a frame into a specific destination or drop it) just it copy the received frame onto all other links.</a:t>
            </a:r>
            <a:endParaRPr sz="2000" dirty="0"/>
          </a:p>
          <a:p>
            <a:pPr marL="457200" lvl="0" indent="-342900" algn="just" rtl="0">
              <a:lnSpc>
                <a:spcPct val="90000"/>
              </a:lnSpc>
              <a:spcBef>
                <a:spcPts val="1000"/>
              </a:spcBef>
              <a:spcAft>
                <a:spcPts val="0"/>
              </a:spcAft>
              <a:buSzPts val="1800"/>
              <a:buChar char="•"/>
            </a:pPr>
            <a:r>
              <a:rPr lang="en-US" sz="2000" i="0" dirty="0">
                <a:solidFill>
                  <a:srgbClr val="444444"/>
                </a:solidFill>
                <a:latin typeface="Times"/>
                <a:ea typeface="Times"/>
                <a:cs typeface="Times"/>
                <a:sym typeface="Times"/>
              </a:rPr>
              <a:t>The entire hub forms a single collision domain, and a single Broadcast domain</a:t>
            </a:r>
            <a:endParaRPr sz="2000" dirty="0"/>
          </a:p>
          <a:p>
            <a:pPr marL="914400" lvl="1" indent="-342900" algn="just" rtl="0">
              <a:lnSpc>
                <a:spcPct val="90000"/>
              </a:lnSpc>
              <a:spcBef>
                <a:spcPts val="500"/>
              </a:spcBef>
              <a:spcAft>
                <a:spcPts val="0"/>
              </a:spcAft>
              <a:buSzPts val="1800"/>
              <a:buFont typeface="Noto Sans Symbols"/>
              <a:buChar char="▪"/>
            </a:pPr>
            <a:r>
              <a:rPr lang="en-US" sz="2000" i="0" dirty="0">
                <a:solidFill>
                  <a:srgbClr val="444444"/>
                </a:solidFill>
                <a:latin typeface="Times"/>
                <a:ea typeface="Times"/>
                <a:cs typeface="Times"/>
                <a:sym typeface="Times"/>
              </a:rPr>
              <a:t>Collision domain: is that part of the network (set of NICs) when two or more nodes transmit at the same time collision will happen.</a:t>
            </a:r>
            <a:endParaRPr sz="2000" dirty="0"/>
          </a:p>
          <a:p>
            <a:pPr marL="914400" lvl="1" indent="-342900" algn="just" rtl="0">
              <a:lnSpc>
                <a:spcPct val="90000"/>
              </a:lnSpc>
              <a:spcBef>
                <a:spcPts val="500"/>
              </a:spcBef>
              <a:spcAft>
                <a:spcPts val="0"/>
              </a:spcAft>
              <a:buSzPts val="1800"/>
              <a:buFont typeface="Noto Sans Symbols"/>
              <a:buChar char="▪"/>
            </a:pPr>
            <a:r>
              <a:rPr lang="en-US" sz="2000" i="0" dirty="0">
                <a:solidFill>
                  <a:srgbClr val="444444"/>
                </a:solidFill>
                <a:latin typeface="Times"/>
                <a:ea typeface="Times"/>
                <a:cs typeface="Times"/>
                <a:sym typeface="Times"/>
              </a:rPr>
              <a:t>Broadcast domain: is that part of the network (set of NIC) where each NIC can 'see' other NICs' traffic broadcast messages.</a:t>
            </a:r>
            <a:endParaRPr sz="2000" dirty="0"/>
          </a:p>
          <a:p>
            <a:pPr marL="457200" lvl="0" indent="-342900" algn="just" rtl="0">
              <a:lnSpc>
                <a:spcPct val="90000"/>
              </a:lnSpc>
              <a:spcBef>
                <a:spcPts val="1000"/>
              </a:spcBef>
              <a:spcAft>
                <a:spcPts val="0"/>
              </a:spcAft>
              <a:buSzPts val="1800"/>
              <a:buChar char="•"/>
            </a:pPr>
            <a:r>
              <a:rPr lang="en-US" sz="2000" i="0" dirty="0">
                <a:solidFill>
                  <a:srgbClr val="444444"/>
                </a:solidFill>
                <a:latin typeface="Times"/>
                <a:ea typeface="Times"/>
                <a:cs typeface="Times"/>
                <a:sym typeface="Times"/>
              </a:rPr>
              <a:t>Multiple Hubs can be used to extend the network length </a:t>
            </a:r>
            <a:endParaRPr sz="2000" dirty="0"/>
          </a:p>
          <a:p>
            <a:pPr marL="457200" lvl="0" indent="-342900" algn="just" rtl="0">
              <a:lnSpc>
                <a:spcPct val="90000"/>
              </a:lnSpc>
              <a:spcBef>
                <a:spcPts val="1000"/>
              </a:spcBef>
              <a:spcAft>
                <a:spcPts val="0"/>
              </a:spcAft>
              <a:buSzPts val="1800"/>
              <a:buChar char="•"/>
            </a:pPr>
            <a:r>
              <a:rPr lang="en-US" sz="2000" i="0" dirty="0">
                <a:solidFill>
                  <a:srgbClr val="444444"/>
                </a:solidFill>
                <a:latin typeface="Times"/>
                <a:ea typeface="Times"/>
                <a:cs typeface="Times"/>
                <a:sym typeface="Times"/>
              </a:rPr>
              <a:t>For 10BaseT and 100BaseT the maximum length of the connection between an adapter and the hub is 100 meters.</a:t>
            </a:r>
            <a:endParaRPr sz="2000" dirty="0">
              <a:latin typeface="Times"/>
              <a:ea typeface="Times"/>
              <a:cs typeface="Times"/>
              <a:sym typeface="Times"/>
            </a:endParaRPr>
          </a:p>
        </p:txBody>
      </p:sp>
      <p:sp>
        <p:nvSpPr>
          <p:cNvPr id="342" name="Google Shape;342;p4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HUB</a:t>
            </a:r>
            <a:endParaRPr b="1"/>
          </a:p>
        </p:txBody>
      </p:sp>
      <p:sp>
        <p:nvSpPr>
          <p:cNvPr id="348" name="Google Shape;348;p49"/>
          <p:cNvSpPr txBox="1">
            <a:spLocks noGrp="1"/>
          </p:cNvSpPr>
          <p:nvPr>
            <p:ph type="body" idx="1"/>
          </p:nvPr>
        </p:nvSpPr>
        <p:spPr>
          <a:xfrm>
            <a:off x="114300" y="800100"/>
            <a:ext cx="9029700" cy="592110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Clr>
                <a:schemeClr val="dk1"/>
              </a:buClr>
              <a:buSzPts val="1800"/>
              <a:buChar char="•"/>
            </a:pPr>
            <a:r>
              <a:rPr lang="en-US" sz="2000" b="1" i="0" dirty="0">
                <a:solidFill>
                  <a:srgbClr val="444444"/>
                </a:solidFill>
                <a:latin typeface="Times New Roman" panose="02020603050405020304" pitchFamily="18" charset="0"/>
                <a:ea typeface="Times"/>
                <a:cs typeface="Times New Roman" panose="02020603050405020304" pitchFamily="18" charset="0"/>
                <a:sym typeface="Times"/>
              </a:rPr>
              <a:t>Hub Advantages: </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1" i="0" dirty="0">
                <a:solidFill>
                  <a:srgbClr val="444444"/>
                </a:solidFill>
                <a:latin typeface="Times New Roman" panose="02020603050405020304" pitchFamily="18" charset="0"/>
                <a:ea typeface="Times"/>
                <a:cs typeface="Times New Roman" panose="02020603050405020304" pitchFamily="18" charset="0"/>
                <a:sym typeface="Times"/>
              </a:rPr>
              <a:t> </a:t>
            </a:r>
            <a:r>
              <a:rPr lang="en-US" sz="2000" i="0" dirty="0">
                <a:solidFill>
                  <a:srgbClr val="444444"/>
                </a:solidFill>
                <a:latin typeface="Times New Roman" panose="02020603050405020304" pitchFamily="18" charset="0"/>
                <a:ea typeface="Times"/>
                <a:cs typeface="Times New Roman" panose="02020603050405020304" pitchFamily="18" charset="0"/>
                <a:sym typeface="Times"/>
              </a:rPr>
              <a:t>simple, inexpensive device</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Multi-tier provides graceful degradation</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Portions of the LAN continue to operate if one hub malfunctions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As an active hubs regenerate signals, it increases the distance that can be spanned by the LAN (up to 100 meters per segment).</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Hubs can also be connected locally to a maximum of two other hubs, thereby increasing the number of devices that can be attached to the LAN.</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Active hubs are usually used against attenuation, which is a decrease in the strength of the signal over distance.</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b="1" i="0" dirty="0">
                <a:solidFill>
                  <a:srgbClr val="444444"/>
                </a:solidFill>
                <a:latin typeface="Times New Roman" panose="02020603050405020304" pitchFamily="18" charset="0"/>
                <a:ea typeface="Times"/>
                <a:cs typeface="Times New Roman" panose="02020603050405020304" pitchFamily="18" charset="0"/>
                <a:sym typeface="Times"/>
              </a:rPr>
              <a:t>Hub Disadvantages: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Bandwidth is shared by all hosts i.e. 10Mbs shared by 25 ports/users.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Can create bottlenecks when used with switches.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Have no layer 3 switching capability.</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Most Hubs are unable to </a:t>
            </a:r>
            <a:r>
              <a:rPr lang="en-US" sz="2000" b="0" i="0" dirty="0" err="1">
                <a:solidFill>
                  <a:srgbClr val="444444"/>
                </a:solidFill>
                <a:latin typeface="Times New Roman" panose="02020603050405020304" pitchFamily="18" charset="0"/>
                <a:ea typeface="Times"/>
                <a:cs typeface="Times New Roman" panose="02020603050405020304" pitchFamily="18" charset="0"/>
                <a:sym typeface="Times"/>
              </a:rPr>
              <a:t>utilise</a:t>
            </a: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 VLANS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Individual segment collision domains become one large collision domain  (reduce the performance)Can’t interconnect different Ethernet technologies(like 10BaseT &amp; 100BaseT) because no buffering at the hub</a:t>
            </a:r>
            <a:endParaRPr sz="2000" dirty="0">
              <a:latin typeface="Times New Roman" panose="02020603050405020304" pitchFamily="18" charset="0"/>
              <a:ea typeface="Times"/>
              <a:cs typeface="Times New Roman" panose="02020603050405020304" pitchFamily="18" charset="0"/>
              <a:sym typeface="Times"/>
            </a:endParaRPr>
          </a:p>
        </p:txBody>
      </p:sp>
      <p:sp>
        <p:nvSpPr>
          <p:cNvPr id="349" name="Google Shape;349;p4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REPEATER</a:t>
            </a:r>
            <a:endParaRPr sz="3200" b="1">
              <a:solidFill>
                <a:schemeClr val="dk1"/>
              </a:solidFill>
            </a:endParaRPr>
          </a:p>
        </p:txBody>
      </p:sp>
      <p:sp>
        <p:nvSpPr>
          <p:cNvPr id="355" name="Google Shape;355;p50"/>
          <p:cNvSpPr txBox="1">
            <a:spLocks noGrp="1"/>
          </p:cNvSpPr>
          <p:nvPr>
            <p:ph type="body" idx="1"/>
          </p:nvPr>
        </p:nvSpPr>
        <p:spPr>
          <a:xfrm>
            <a:off x="440267" y="1604520"/>
            <a:ext cx="8449733" cy="47520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A physical layer device the acts on bits not on frames or packets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Can have two or more interfaces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When a bit (0,1) arrives, the repeater receives it and regenerates it, the transmits it onto all other interfaces</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Used in LAN to connect cable segments and extend the maximum cable length-extending the geographical LAN range</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Font typeface="Noto Sans Symbols"/>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Ethernet 10base5 – Max. segment length 500m – 4 repeaters (5 segments) are used to extend the cable to 2500m)</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Font typeface="Noto Sans Symbols"/>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Ethernet 10Base2- Max. segment length 185m - 4 repeaters (5 segments) are used to extend the cable to 925m</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Repeaters do not implement any access method</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Font typeface="Noto Sans Symbols"/>
              <a:buChar char="▪"/>
            </a:pPr>
            <a:r>
              <a:rPr lang="en-US" sz="2000" b="0" i="0" dirty="0">
                <a:solidFill>
                  <a:srgbClr val="444444"/>
                </a:solidFill>
                <a:latin typeface="Times New Roman" panose="02020603050405020304" pitchFamily="18" charset="0"/>
                <a:ea typeface="Times"/>
                <a:cs typeface="Times New Roman" panose="02020603050405020304" pitchFamily="18" charset="0"/>
                <a:sym typeface="Times"/>
              </a:rPr>
              <a:t>If any two nodes on any two connected segments transmit at the same time collision will happen</a:t>
            </a:r>
            <a:endParaRPr sz="2000" dirty="0">
              <a:latin typeface="Times New Roman" panose="02020603050405020304" pitchFamily="18" charset="0"/>
              <a:ea typeface="Times"/>
              <a:cs typeface="Times New Roman" panose="02020603050405020304" pitchFamily="18" charset="0"/>
              <a:sym typeface="Times"/>
            </a:endParaRPr>
          </a:p>
        </p:txBody>
      </p:sp>
      <p:sp>
        <p:nvSpPr>
          <p:cNvPr id="356" name="Google Shape;356;p5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2400" b="1" dirty="0">
                <a:solidFill>
                  <a:schemeClr val="dk1"/>
                </a:solidFill>
                <a:latin typeface="Times"/>
                <a:ea typeface="Times"/>
                <a:cs typeface="Times"/>
                <a:sym typeface="Times"/>
              </a:rPr>
              <a:t>BRIDGE</a:t>
            </a:r>
            <a:endParaRPr sz="2400" dirty="0">
              <a:latin typeface="Times"/>
              <a:ea typeface="Times"/>
              <a:cs typeface="Times"/>
              <a:sym typeface="Times"/>
            </a:endParaRPr>
          </a:p>
        </p:txBody>
      </p:sp>
      <p:sp>
        <p:nvSpPr>
          <p:cNvPr id="362" name="Google Shape;362;p51"/>
          <p:cNvSpPr txBox="1">
            <a:spLocks noGrp="1"/>
          </p:cNvSpPr>
          <p:nvPr>
            <p:ph type="body" idx="1"/>
          </p:nvPr>
        </p:nvSpPr>
        <p:spPr>
          <a:xfrm>
            <a:off x="4640" y="889540"/>
            <a:ext cx="9029700" cy="583166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Acts on </a:t>
            </a:r>
            <a:r>
              <a:rPr lang="en-US" sz="2000" dirty="0">
                <a:highlight>
                  <a:srgbClr val="FFFF00"/>
                </a:highlight>
                <a:latin typeface="Times New Roman" panose="02020603050405020304" pitchFamily="18" charset="0"/>
                <a:ea typeface="Times"/>
                <a:cs typeface="Times New Roman" panose="02020603050405020304" pitchFamily="18" charset="0"/>
                <a:sym typeface="Times"/>
              </a:rPr>
              <a:t>Data Link Layer</a:t>
            </a:r>
            <a:r>
              <a:rPr lang="en-US" sz="2000" dirty="0">
                <a:latin typeface="Times New Roman" panose="02020603050405020304" pitchFamily="18" charset="0"/>
                <a:ea typeface="Times"/>
                <a:cs typeface="Times New Roman" panose="02020603050405020304" pitchFamily="18" charset="0"/>
                <a:sym typeface="Times"/>
              </a:rPr>
              <a:t> (MAC Address Level).</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Used to divide segment LAN into smaller LANs segment or to connect LANs that use identical physical and DLL.</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Each LAN segment is separate collision domain.</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Bridge doesn't send the received frames to all other interfaces like hub, and repeaters but it performs filtering which means:</a:t>
            </a:r>
            <a:endParaRPr sz="2000" dirty="0">
              <a:latin typeface="Times New Roman" panose="02020603050405020304" pitchFamily="18" charset="0"/>
              <a:cs typeface="Times New Roman" panose="02020603050405020304" pitchFamily="18" charset="0"/>
            </a:endParaRPr>
          </a:p>
          <a:p>
            <a:pPr marL="914400" lvl="1" indent="-342900" algn="just" rtl="0">
              <a:lnSpc>
                <a:spcPct val="90000"/>
              </a:lnSpc>
              <a:spcBef>
                <a:spcPts val="500"/>
              </a:spcBef>
              <a:spcAft>
                <a:spcPts val="0"/>
              </a:spcAft>
              <a:buSzPts val="1800"/>
              <a:buFont typeface="Noto Sans Symbols"/>
              <a:buChar char="▪"/>
            </a:pPr>
            <a:r>
              <a:rPr lang="en-US" sz="2000" dirty="0">
                <a:latin typeface="Times New Roman" panose="02020603050405020304" pitchFamily="18" charset="0"/>
                <a:ea typeface="Times"/>
                <a:cs typeface="Times New Roman" panose="02020603050405020304" pitchFamily="18" charset="0"/>
                <a:sym typeface="Times"/>
              </a:rPr>
              <a:t>Whether the frame should be forwarded to another interface that leads to destination or dropped.</a:t>
            </a:r>
            <a:endParaRPr sz="2000" dirty="0">
              <a:latin typeface="Times New Roman" panose="02020603050405020304" pitchFamily="18" charset="0"/>
              <a:ea typeface="Times"/>
              <a:cs typeface="Times New Roman" panose="02020603050405020304" pitchFamily="18" charset="0"/>
              <a:sym typeface="Times"/>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This is done by the bridge table (forwarding table) that contains entries for the node on the LAN.</a:t>
            </a:r>
            <a:endParaRPr sz="2000" dirty="0">
              <a:latin typeface="Times New Roman" panose="02020603050405020304" pitchFamily="18" charset="0"/>
              <a:cs typeface="Times New Roman" panose="02020603050405020304" pitchFamily="18" charset="0"/>
            </a:endParaRPr>
          </a:p>
          <a:p>
            <a:pPr marL="622300" lvl="2" indent="-88900" algn="just">
              <a:buFont typeface="Noto Sans Symbols"/>
              <a:buChar char="▪"/>
            </a:pPr>
            <a:r>
              <a:rPr lang="en-US" dirty="0">
                <a:latin typeface="Times New Roman" panose="02020603050405020304" pitchFamily="18" charset="0"/>
                <a:ea typeface="Times"/>
                <a:cs typeface="Times New Roman" panose="02020603050405020304" pitchFamily="18" charset="0"/>
                <a:sym typeface="Times"/>
              </a:rPr>
              <a:t>The bridge table is initially empty and automatically by learning from frames movement in the network. filled</a:t>
            </a:r>
            <a:endParaRPr dirty="0">
              <a:latin typeface="Times New Roman" panose="02020603050405020304" pitchFamily="18" charset="0"/>
              <a:cs typeface="Times New Roman" panose="02020603050405020304" pitchFamily="18" charset="0"/>
            </a:endParaRPr>
          </a:p>
          <a:p>
            <a:pPr marL="622300" lvl="2" indent="-88900" algn="just" rtl="0">
              <a:lnSpc>
                <a:spcPct val="90000"/>
              </a:lnSpc>
              <a:spcBef>
                <a:spcPts val="500"/>
              </a:spcBef>
              <a:spcAft>
                <a:spcPts val="0"/>
              </a:spcAft>
              <a:buSzPts val="1800"/>
              <a:buFont typeface="Noto Sans Symbols"/>
              <a:buChar char="▪"/>
            </a:pPr>
            <a:r>
              <a:rPr lang="en-US" dirty="0">
                <a:latin typeface="Times New Roman" panose="02020603050405020304" pitchFamily="18" charset="0"/>
                <a:ea typeface="Times"/>
                <a:cs typeface="Times New Roman" panose="02020603050405020304" pitchFamily="18" charset="0"/>
                <a:sym typeface="Times"/>
              </a:rPr>
              <a:t>An entry in the bridge table consists of : Node LAN (MAC) address, bridge interface to which node is connected to, the record creation time.</a:t>
            </a:r>
            <a:endParaRPr sz="2000" dirty="0">
              <a:latin typeface="Times New Roman" panose="02020603050405020304" pitchFamily="18" charset="0"/>
              <a:ea typeface="Times"/>
              <a:cs typeface="Times New Roman" panose="02020603050405020304" pitchFamily="18" charset="0"/>
              <a:sym typeface="Times"/>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A bridge run CSMA/CD  before sending the frame onto the link not like hub and repeater.</a:t>
            </a:r>
            <a:endParaRPr sz="20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Bridge framing handling is done in a software.</a:t>
            </a:r>
            <a:endParaRPr sz="2000" dirty="0">
              <a:latin typeface="Times New Roman" panose="02020603050405020304" pitchFamily="18" charset="0"/>
              <a:ea typeface="Times"/>
              <a:cs typeface="Times New Roman" panose="02020603050405020304" pitchFamily="18" charset="0"/>
              <a:sym typeface="Times"/>
            </a:endParaRPr>
          </a:p>
          <a:p>
            <a:pPr marL="1371600" lvl="2" indent="-228600" algn="just" rtl="0">
              <a:lnSpc>
                <a:spcPct val="90000"/>
              </a:lnSpc>
              <a:spcBef>
                <a:spcPts val="500"/>
              </a:spcBef>
              <a:spcAft>
                <a:spcPts val="0"/>
              </a:spcAft>
              <a:buSzPts val="1800"/>
              <a:buNone/>
            </a:pPr>
            <a:endParaRPr dirty="0">
              <a:latin typeface="Times New Roman" panose="02020603050405020304" pitchFamily="18" charset="0"/>
              <a:ea typeface="Times"/>
              <a:cs typeface="Times New Roman" panose="02020603050405020304" pitchFamily="18" charset="0"/>
              <a:sym typeface="Times"/>
            </a:endParaRPr>
          </a:p>
        </p:txBody>
      </p:sp>
      <p:sp>
        <p:nvSpPr>
          <p:cNvPr id="363" name="Google Shape;363;p51"/>
          <p:cNvSpPr txBox="1">
            <a:spLocks noGrp="1"/>
          </p:cNvSpPr>
          <p:nvPr>
            <p:ph type="ftr" idx="11"/>
          </p:nvPr>
        </p:nvSpPr>
        <p:spPr>
          <a:xfrm>
            <a:off x="352540" y="6417578"/>
            <a:ext cx="8333900" cy="30362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dirty="0">
                <a:latin typeface="Times"/>
                <a:ea typeface="Times"/>
                <a:cs typeface="Times"/>
                <a:sym typeface="Times"/>
              </a:rPr>
              <a:t>Computer Networks                      </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2800" b="1">
                <a:solidFill>
                  <a:schemeClr val="dk1"/>
                </a:solidFill>
              </a:rPr>
              <a:t>HOW BRIDGE WORKS</a:t>
            </a:r>
            <a:endParaRPr/>
          </a:p>
        </p:txBody>
      </p:sp>
      <p:sp>
        <p:nvSpPr>
          <p:cNvPr id="370" name="Google Shape;370;p5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Bridges work at </a:t>
            </a:r>
            <a:r>
              <a:rPr lang="en-US" sz="2000" dirty="0">
                <a:highlight>
                  <a:srgbClr val="FFFF00"/>
                </a:highlight>
                <a:latin typeface="Times New Roman" panose="02020603050405020304" pitchFamily="18" charset="0"/>
                <a:cs typeface="Times New Roman" panose="02020603050405020304" pitchFamily="18" charset="0"/>
              </a:rPr>
              <a:t>MAC sublayer</a:t>
            </a:r>
            <a:r>
              <a:rPr lang="en-US" sz="2000" dirty="0">
                <a:latin typeface="Times New Roman" panose="02020603050405020304" pitchFamily="18" charset="0"/>
                <a:cs typeface="Times New Roman" panose="02020603050405020304" pitchFamily="18" charset="0"/>
              </a:rPr>
              <a:t> of the OSI model.</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Routing table is built to record the segmentation number of address.</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If destination address is in the same segment as the source address, stop transmitting.</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Otherwise forward to the other segment.</a:t>
            </a: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p:txBody>
      </p:sp>
      <p:sp>
        <p:nvSpPr>
          <p:cNvPr id="371" name="Google Shape;371;p5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372" name="Google Shape;372;p52"/>
          <p:cNvPicPr preferRelativeResize="0"/>
          <p:nvPr/>
        </p:nvPicPr>
        <p:blipFill rotWithShape="1">
          <a:blip r:embed="rId3">
            <a:alphaModFix/>
          </a:blip>
          <a:srcRect/>
          <a:stretch/>
        </p:blipFill>
        <p:spPr>
          <a:xfrm>
            <a:off x="2049780" y="3241845"/>
            <a:ext cx="3886200" cy="3114675"/>
          </a:xfrm>
          <a:prstGeom prst="rect">
            <a:avLst/>
          </a:prstGeom>
          <a:noFill/>
          <a:ln>
            <a:noFill/>
          </a:ln>
        </p:spPr>
      </p:pic>
      <p:pic>
        <p:nvPicPr>
          <p:cNvPr id="2" name="Google Shape;364;p51">
            <a:extLst>
              <a:ext uri="{FF2B5EF4-FFF2-40B4-BE49-F238E27FC236}">
                <a16:creationId xmlns:a16="http://schemas.microsoft.com/office/drawing/2014/main" id="{CB9CFAD6-39F1-72B3-9D4F-A4FE754F9960}"/>
              </a:ext>
            </a:extLst>
          </p:cNvPr>
          <p:cNvPicPr preferRelativeResize="0"/>
          <p:nvPr/>
        </p:nvPicPr>
        <p:blipFill rotWithShape="1">
          <a:blip r:embed="rId4">
            <a:alphaModFix/>
          </a:blip>
          <a:srcRect/>
          <a:stretch/>
        </p:blipFill>
        <p:spPr>
          <a:xfrm>
            <a:off x="6189757" y="3593160"/>
            <a:ext cx="2581275" cy="1123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latin typeface="Times"/>
                <a:ea typeface="Times"/>
                <a:cs typeface="Times"/>
                <a:sym typeface="Times"/>
              </a:rPr>
              <a:t>TYPE OF BRIDGES</a:t>
            </a:r>
            <a:endParaRPr b="1">
              <a:latin typeface="Times"/>
              <a:ea typeface="Times"/>
              <a:cs typeface="Times"/>
              <a:sym typeface="Times"/>
            </a:endParaRPr>
          </a:p>
        </p:txBody>
      </p:sp>
      <p:sp>
        <p:nvSpPr>
          <p:cNvPr id="378" name="Google Shape;378;p53"/>
          <p:cNvSpPr txBox="1">
            <a:spLocks noGrp="1"/>
          </p:cNvSpPr>
          <p:nvPr>
            <p:ph type="body" idx="1"/>
          </p:nvPr>
        </p:nvSpPr>
        <p:spPr>
          <a:xfrm>
            <a:off x="457200" y="914040"/>
            <a:ext cx="8229240" cy="473492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sz="2000" b="1" dirty="0">
                <a:latin typeface="Times New Roman" panose="02020603050405020304" pitchFamily="18" charset="0"/>
                <a:ea typeface="Times"/>
                <a:cs typeface="Times New Roman" panose="02020603050405020304" pitchFamily="18" charset="0"/>
                <a:sym typeface="Times"/>
              </a:rPr>
              <a:t>Transparent Bridge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Also called </a:t>
            </a:r>
            <a:r>
              <a:rPr lang="en-US" sz="2000" dirty="0">
                <a:highlight>
                  <a:srgbClr val="FFFF00"/>
                </a:highlight>
                <a:latin typeface="Times New Roman" panose="02020603050405020304" pitchFamily="18" charset="0"/>
                <a:ea typeface="Times"/>
                <a:cs typeface="Times New Roman" panose="02020603050405020304" pitchFamily="18" charset="0"/>
                <a:sym typeface="Times"/>
              </a:rPr>
              <a:t>Learning bridge</a:t>
            </a:r>
            <a:r>
              <a:rPr lang="en-US" sz="2000" dirty="0">
                <a:latin typeface="Times New Roman" panose="02020603050405020304" pitchFamily="18" charset="0"/>
                <a:ea typeface="Times"/>
                <a:cs typeface="Times New Roman" panose="02020603050405020304" pitchFamily="18" charset="0"/>
                <a:sym typeface="Times"/>
              </a:rPr>
              <a:t>.</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Build a table of MAC address as frame arrives.</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Ethernet network use transparent bridge.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Duties of transparent bridge are: </a:t>
            </a:r>
            <a:r>
              <a:rPr lang="en-US" sz="2000" dirty="0">
                <a:highlight>
                  <a:srgbClr val="FFFF00"/>
                </a:highlight>
                <a:latin typeface="Times New Roman" panose="02020603050405020304" pitchFamily="18" charset="0"/>
                <a:ea typeface="Times"/>
                <a:cs typeface="Times New Roman" panose="02020603050405020304" pitchFamily="18" charset="0"/>
                <a:sym typeface="Times"/>
              </a:rPr>
              <a:t>Filtering frames, forwarding and blocking</a:t>
            </a:r>
            <a:endParaRPr sz="2000" dirty="0">
              <a:highlight>
                <a:srgbClr val="FFFF00"/>
              </a:highlight>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2000" dirty="0">
              <a:latin typeface="Times New Roman" panose="02020603050405020304" pitchFamily="18" charset="0"/>
              <a:ea typeface="Times"/>
              <a:cs typeface="Times New Roman" panose="02020603050405020304" pitchFamily="18" charset="0"/>
              <a:sym typeface="Times"/>
            </a:endParaRPr>
          </a:p>
          <a:p>
            <a:pPr marL="114300" lvl="0" indent="0" algn="l" rtl="0">
              <a:lnSpc>
                <a:spcPct val="90000"/>
              </a:lnSpc>
              <a:spcBef>
                <a:spcPts val="1000"/>
              </a:spcBef>
              <a:spcAft>
                <a:spcPts val="0"/>
              </a:spcAft>
              <a:buSzPts val="1800"/>
              <a:buNone/>
            </a:pPr>
            <a:r>
              <a:rPr lang="en-US" sz="2000" b="1" dirty="0">
                <a:latin typeface="Times New Roman" panose="02020603050405020304" pitchFamily="18" charset="0"/>
                <a:ea typeface="Times"/>
                <a:cs typeface="Times New Roman" panose="02020603050405020304" pitchFamily="18" charset="0"/>
                <a:sym typeface="Times"/>
              </a:rPr>
              <a:t>Source Routing Bridge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Used in Token Ring Networks.</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 Each station should determine the route to destination when it wants to send a frame and therefore include the route information in the header of frame.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Addresses of these bridges are included in the frame.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imes"/>
                <a:cs typeface="Times New Roman" panose="02020603050405020304" pitchFamily="18" charset="0"/>
                <a:sym typeface="Times"/>
              </a:rPr>
              <a:t>Frame contains not only the source and destination address but also the bridge address.</a:t>
            </a: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imes"/>
              <a:cs typeface="Times New Roman" panose="02020603050405020304" pitchFamily="18" charset="0"/>
              <a:sym typeface="Times"/>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imes"/>
              <a:cs typeface="Times New Roman" panose="02020603050405020304" pitchFamily="18" charset="0"/>
              <a:sym typeface="Times"/>
            </a:endParaRPr>
          </a:p>
        </p:txBody>
      </p:sp>
      <p:sp>
        <p:nvSpPr>
          <p:cNvPr id="379" name="Google Shape;379;p5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2800"/>
              <a:buNone/>
            </a:pPr>
            <a:r>
              <a:rPr lang="en-US" b="1">
                <a:solidFill>
                  <a:srgbClr val="000000"/>
                </a:solidFill>
              </a:rPr>
              <a:t>CLASSES OF TRANSMISSION MEDIA</a:t>
            </a:r>
            <a:endParaRPr/>
          </a:p>
        </p:txBody>
      </p:sp>
      <p:sp>
        <p:nvSpPr>
          <p:cNvPr id="119" name="Google Shape;119;p1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20" name="Google Shape;120;p18"/>
          <p:cNvPicPr preferRelativeResize="0"/>
          <p:nvPr/>
        </p:nvPicPr>
        <p:blipFill rotWithShape="1">
          <a:blip r:embed="rId3">
            <a:alphaModFix/>
          </a:blip>
          <a:srcRect/>
          <a:stretch/>
        </p:blipFill>
        <p:spPr>
          <a:xfrm>
            <a:off x="681135" y="1726164"/>
            <a:ext cx="7819053" cy="35316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527900" y="52208"/>
            <a:ext cx="5797485" cy="815058"/>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DIFFERENCE BETWEEN BRIDGE VS REPEATER</a:t>
            </a:r>
            <a:endParaRPr b="1">
              <a:solidFill>
                <a:schemeClr val="dk1"/>
              </a:solidFill>
            </a:endParaRPr>
          </a:p>
        </p:txBody>
      </p:sp>
      <p:sp>
        <p:nvSpPr>
          <p:cNvPr id="385" name="Google Shape;385;p5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386" name="Google Shape;386;p54"/>
          <p:cNvPicPr preferRelativeResize="0"/>
          <p:nvPr/>
        </p:nvPicPr>
        <p:blipFill rotWithShape="1">
          <a:blip r:embed="rId3">
            <a:alphaModFix/>
          </a:blip>
          <a:srcRect l="1826" t="3985" r="3236" b="4132"/>
          <a:stretch/>
        </p:blipFill>
        <p:spPr>
          <a:xfrm>
            <a:off x="450977" y="1613410"/>
            <a:ext cx="7756731" cy="39969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SWITCHES</a:t>
            </a:r>
            <a:endParaRPr/>
          </a:p>
        </p:txBody>
      </p:sp>
      <p:sp>
        <p:nvSpPr>
          <p:cNvPr id="392" name="Google Shape;392;p5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Switches operate at the DLL (Layer 2) of the OSI Model.</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Can interpret address information.</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Switch resembles bridges and can be considered as multiport  bridges.</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By having multiport can better use limited bandwidth and prove more cost- effective than bridge.</a:t>
            </a: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cs typeface="Times New Roman" panose="02020603050405020304" pitchFamily="18" charset="0"/>
            </a:endParaRPr>
          </a:p>
        </p:txBody>
      </p:sp>
      <p:sp>
        <p:nvSpPr>
          <p:cNvPr id="393" name="Google Shape;393;p55"/>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394" name="Google Shape;394;p55"/>
          <p:cNvPicPr preferRelativeResize="0"/>
          <p:nvPr/>
        </p:nvPicPr>
        <p:blipFill rotWithShape="1">
          <a:blip r:embed="rId3">
            <a:alphaModFix/>
          </a:blip>
          <a:srcRect/>
          <a:stretch/>
        </p:blipFill>
        <p:spPr>
          <a:xfrm>
            <a:off x="2510790" y="3725862"/>
            <a:ext cx="3390900" cy="2047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solidFill>
                  <a:schemeClr val="dk1"/>
                </a:solidFill>
              </a:rPr>
              <a:t>SWITCHES</a:t>
            </a:r>
            <a:endParaRPr/>
          </a:p>
        </p:txBody>
      </p:sp>
      <p:sp>
        <p:nvSpPr>
          <p:cNvPr id="400" name="Google Shape;400;p56"/>
          <p:cNvSpPr txBox="1">
            <a:spLocks noGrp="1"/>
          </p:cNvSpPr>
          <p:nvPr>
            <p:ph type="body" idx="1"/>
          </p:nvPr>
        </p:nvSpPr>
        <p:spPr>
          <a:xfrm>
            <a:off x="457200" y="1130300"/>
            <a:ext cx="8333900" cy="44515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Switches divide the network into several isolated channels.</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Packets sending from one channel will not go to another if not specified.</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Each channel has its own capacity and need not to be shared with other channel.</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342900" algn="l" rtl="0">
              <a:lnSpc>
                <a:spcPct val="90000"/>
              </a:lnSpc>
              <a:spcBef>
                <a:spcPts val="1000"/>
              </a:spcBef>
              <a:spcAft>
                <a:spcPts val="0"/>
              </a:spcAft>
              <a:buClr>
                <a:schemeClr val="dk1"/>
              </a:buClr>
              <a:buSzPts val="180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Forward only to the ports that connects to the destination device.</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914400" lvl="1" indent="-342900" algn="l" rtl="0">
              <a:lnSpc>
                <a:spcPct val="90000"/>
              </a:lnSpc>
              <a:spcBef>
                <a:spcPts val="500"/>
              </a:spcBef>
              <a:spcAft>
                <a:spcPts val="0"/>
              </a:spcAft>
              <a:buSzPts val="1800"/>
              <a:buFont typeface="Noto Sans Symbols"/>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Knows MAC address</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914400" lvl="1" indent="-342900" algn="l" rtl="0">
              <a:lnSpc>
                <a:spcPct val="90000"/>
              </a:lnSpc>
              <a:spcBef>
                <a:spcPts val="500"/>
              </a:spcBef>
              <a:spcAft>
                <a:spcPts val="0"/>
              </a:spcAft>
              <a:buSzPts val="1800"/>
              <a:buFont typeface="Noto Sans Symbols"/>
              <a:buChar char="▪"/>
            </a:pPr>
            <a:r>
              <a:rPr lang="en-US" sz="2000" dirty="0">
                <a:latin typeface="Times New Roman" panose="02020603050405020304" pitchFamily="18" charset="0"/>
                <a:ea typeface="Tahoma" panose="020B0604030504040204" pitchFamily="34" charset="0"/>
                <a:cs typeface="Times New Roman" panose="02020603050405020304" pitchFamily="18" charset="0"/>
                <a:sym typeface="Times"/>
              </a:rPr>
              <a:t>Match the MAC address in the data they received.</a:t>
            </a:r>
            <a:endParaRPr sz="2000" dirty="0">
              <a:latin typeface="Times New Roman" panose="02020603050405020304" pitchFamily="18" charset="0"/>
              <a:ea typeface="Tahoma" panose="020B0604030504040204" pitchFamily="34"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ahoma" panose="020B0604030504040204" pitchFamily="34" charset="0"/>
              <a:cs typeface="Times New Roman" panose="02020603050405020304" pitchFamily="18" charset="0"/>
              <a:sym typeface="Times"/>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ahoma" panose="020B0604030504040204" pitchFamily="34" charset="0"/>
              <a:cs typeface="Times New Roman" panose="02020603050405020304" pitchFamily="18" charset="0"/>
              <a:sym typeface="Times"/>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ahoma" panose="020B0604030504040204" pitchFamily="34" charset="0"/>
              <a:cs typeface="Times New Roman" panose="02020603050405020304" pitchFamily="18" charset="0"/>
              <a:sym typeface="Times"/>
            </a:endParaRPr>
          </a:p>
          <a:p>
            <a:pPr marL="457200" lvl="0" indent="-228600" algn="l" rtl="0">
              <a:lnSpc>
                <a:spcPct val="90000"/>
              </a:lnSpc>
              <a:spcBef>
                <a:spcPts val="1000"/>
              </a:spcBef>
              <a:spcAft>
                <a:spcPts val="0"/>
              </a:spcAft>
              <a:buClr>
                <a:schemeClr val="dk1"/>
              </a:buClr>
              <a:buSzPts val="1800"/>
              <a:buNone/>
            </a:pPr>
            <a:endParaRPr sz="2000" dirty="0">
              <a:latin typeface="Times New Roman" panose="02020603050405020304" pitchFamily="18" charset="0"/>
              <a:ea typeface="Tahoma" panose="020B0604030504040204" pitchFamily="34" charset="0"/>
              <a:cs typeface="Times New Roman" panose="02020603050405020304" pitchFamily="18" charset="0"/>
              <a:sym typeface="Times"/>
            </a:endParaRPr>
          </a:p>
        </p:txBody>
      </p:sp>
      <p:sp>
        <p:nvSpPr>
          <p:cNvPr id="401" name="Google Shape;401;p5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402" name="Google Shape;402;p56"/>
          <p:cNvPicPr preferRelativeResize="0"/>
          <p:nvPr/>
        </p:nvPicPr>
        <p:blipFill rotWithShape="1">
          <a:blip r:embed="rId3">
            <a:alphaModFix/>
          </a:blip>
          <a:srcRect/>
          <a:stretch/>
        </p:blipFill>
        <p:spPr>
          <a:xfrm>
            <a:off x="810260" y="3834460"/>
            <a:ext cx="7010400" cy="2314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t>ROUTER</a:t>
            </a:r>
            <a:endParaRPr sz="3200" b="1"/>
          </a:p>
        </p:txBody>
      </p:sp>
      <p:sp>
        <p:nvSpPr>
          <p:cNvPr id="408" name="Google Shape;408;p57"/>
          <p:cNvSpPr txBox="1">
            <a:spLocks noGrp="1"/>
          </p:cNvSpPr>
          <p:nvPr>
            <p:ph type="body" idx="1"/>
          </p:nvPr>
        </p:nvSpPr>
        <p:spPr>
          <a:xfrm>
            <a:off x="352540" y="1295400"/>
            <a:ext cx="8588260" cy="428640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Routers Operates at network layer = deals with packets not frames</a:t>
            </a:r>
            <a:br>
              <a:rPr lang="en-US" sz="2000" dirty="0">
                <a:solidFill>
                  <a:schemeClr val="dk1"/>
                </a:solidFill>
                <a:latin typeface="Times"/>
                <a:ea typeface="Times"/>
                <a:cs typeface="Times"/>
                <a:sym typeface="Times"/>
              </a:rPr>
            </a:br>
            <a:r>
              <a:rPr lang="en-US" sz="2000" i="0" dirty="0">
                <a:solidFill>
                  <a:schemeClr val="dk1"/>
                </a:solidFill>
                <a:latin typeface="Times"/>
                <a:ea typeface="Times"/>
                <a:cs typeface="Times"/>
                <a:sym typeface="Times"/>
              </a:rPr>
              <a:t>Connect LANs and WANs with similar or different protocols together</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Switches and bridges isolate collision domains </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but forward broadcast messages to all LANs connected to them. </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Routers isolate both collision domains and broadcast domains</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Acts like normal stations on a network, but have more than one network address (an address to each connected network)Deals with global address (network layer address (IP)) not local address (MAC address)Routers Communicate with each other and exchange routing information</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Determine best route using routing algorithm by special software installed on them</a:t>
            </a:r>
            <a:endParaRPr sz="2000" dirty="0"/>
          </a:p>
          <a:p>
            <a:pPr marL="457200" lvl="0" indent="-342900" algn="just" rtl="0">
              <a:lnSpc>
                <a:spcPct val="90000"/>
              </a:lnSpc>
              <a:spcBef>
                <a:spcPts val="1000"/>
              </a:spcBef>
              <a:spcAft>
                <a:spcPts val="0"/>
              </a:spcAft>
              <a:buSzPts val="1800"/>
              <a:buChar char="•"/>
            </a:pPr>
            <a:r>
              <a:rPr lang="en-US" sz="2000" i="0" dirty="0">
                <a:solidFill>
                  <a:schemeClr val="dk1"/>
                </a:solidFill>
                <a:latin typeface="Times"/>
                <a:ea typeface="Times"/>
                <a:cs typeface="Times"/>
                <a:sym typeface="Times"/>
              </a:rPr>
              <a:t>Forward traffic if information on destination is available otherwise discard it (not like a switch or bridge)</a:t>
            </a:r>
            <a:endParaRPr sz="2000" dirty="0">
              <a:solidFill>
                <a:schemeClr val="dk1"/>
              </a:solidFill>
              <a:latin typeface="Times"/>
              <a:ea typeface="Times"/>
              <a:cs typeface="Times"/>
              <a:sym typeface="Times"/>
            </a:endParaRPr>
          </a:p>
        </p:txBody>
      </p:sp>
      <p:sp>
        <p:nvSpPr>
          <p:cNvPr id="409" name="Google Shape;409;p5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t>GATEWAY</a:t>
            </a:r>
            <a:endParaRPr/>
          </a:p>
        </p:txBody>
      </p:sp>
      <p:sp>
        <p:nvSpPr>
          <p:cNvPr id="415" name="Google Shape;415;p58"/>
          <p:cNvSpPr txBox="1">
            <a:spLocks noGrp="1"/>
          </p:cNvSpPr>
          <p:nvPr>
            <p:ph type="body" idx="1"/>
          </p:nvPr>
        </p:nvSpPr>
        <p:spPr>
          <a:xfrm>
            <a:off x="457200" y="998279"/>
            <a:ext cx="8229240" cy="4583521"/>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dirty="0">
                <a:solidFill>
                  <a:schemeClr val="dk1"/>
                </a:solidFill>
                <a:latin typeface="Times"/>
                <a:ea typeface="Times"/>
                <a:cs typeface="Times"/>
                <a:sym typeface="Times"/>
              </a:rPr>
              <a:t>A gateway is a network node used in telecommunications that connects two networks with different transmission protocols together. Gateways serve as an entry and exit point for a network as all data must pass through or communicate with the gateway prior to being routed. In most IP-based networks, the only traffic that does not go through at least one gateway is traffic flowing among nodes on the same local area network (LAN) segment.</a:t>
            </a:r>
            <a:endParaRPr sz="2000" dirty="0">
              <a:solidFill>
                <a:schemeClr val="dk1"/>
              </a:solidFill>
              <a:latin typeface="Times"/>
              <a:ea typeface="Times"/>
              <a:cs typeface="Times"/>
              <a:sym typeface="Times"/>
            </a:endParaRPr>
          </a:p>
        </p:txBody>
      </p:sp>
      <p:sp>
        <p:nvSpPr>
          <p:cNvPr id="416" name="Google Shape;416;p5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417" name="Google Shape;417;p58"/>
          <p:cNvPicPr preferRelativeResize="0"/>
          <p:nvPr/>
        </p:nvPicPr>
        <p:blipFill rotWithShape="1">
          <a:blip r:embed="rId3">
            <a:alphaModFix/>
          </a:blip>
          <a:srcRect/>
          <a:stretch/>
        </p:blipFill>
        <p:spPr>
          <a:xfrm>
            <a:off x="2186557" y="3121795"/>
            <a:ext cx="5923857" cy="31504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NETWORK INTERFACE CARD (NIC)</a:t>
            </a:r>
            <a:endParaRPr/>
          </a:p>
        </p:txBody>
      </p:sp>
      <p:sp>
        <p:nvSpPr>
          <p:cNvPr id="423" name="Google Shape;423;p59"/>
          <p:cNvSpPr txBox="1">
            <a:spLocks noGrp="1"/>
          </p:cNvSpPr>
          <p:nvPr>
            <p:ph type="body" idx="1"/>
          </p:nvPr>
        </p:nvSpPr>
        <p:spPr>
          <a:xfrm>
            <a:off x="457200" y="1219200"/>
            <a:ext cx="8509000" cy="502920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2000" dirty="0">
                <a:latin typeface="Times"/>
                <a:ea typeface="Times"/>
                <a:cs typeface="Times"/>
                <a:sym typeface="Times"/>
              </a:rPr>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endParaRPr sz="2000" dirty="0"/>
          </a:p>
          <a:p>
            <a:pPr marL="114300" lvl="0" indent="0" algn="just" rtl="0">
              <a:lnSpc>
                <a:spcPct val="90000"/>
              </a:lnSpc>
              <a:spcBef>
                <a:spcPts val="1000"/>
              </a:spcBef>
              <a:spcAft>
                <a:spcPts val="0"/>
              </a:spcAft>
              <a:buSzPts val="1800"/>
              <a:buNone/>
            </a:pPr>
            <a:endParaRPr sz="2000" b="1" dirty="0">
              <a:latin typeface="Times"/>
              <a:ea typeface="Times"/>
              <a:cs typeface="Times"/>
              <a:sym typeface="Times"/>
            </a:endParaRPr>
          </a:p>
          <a:p>
            <a:pPr marL="114300" lvl="0" indent="0" algn="just" rtl="0">
              <a:lnSpc>
                <a:spcPct val="90000"/>
              </a:lnSpc>
              <a:spcBef>
                <a:spcPts val="1000"/>
              </a:spcBef>
              <a:spcAft>
                <a:spcPts val="0"/>
              </a:spcAft>
              <a:buSzPts val="1800"/>
              <a:buNone/>
            </a:pPr>
            <a:r>
              <a:rPr lang="en-US" sz="2000" b="1" dirty="0">
                <a:latin typeface="Times"/>
                <a:ea typeface="Times"/>
                <a:cs typeface="Times"/>
                <a:sym typeface="Times"/>
              </a:rPr>
              <a:t>Purpose</a:t>
            </a:r>
            <a:endParaRPr sz="2000" dirty="0"/>
          </a:p>
          <a:p>
            <a:pPr marL="114300" lvl="0" indent="0" algn="just" rtl="0">
              <a:lnSpc>
                <a:spcPct val="90000"/>
              </a:lnSpc>
              <a:spcBef>
                <a:spcPts val="1000"/>
              </a:spcBef>
              <a:spcAft>
                <a:spcPts val="0"/>
              </a:spcAft>
              <a:buSzPts val="1800"/>
              <a:buNone/>
            </a:pPr>
            <a:endParaRPr sz="2000" b="1" dirty="0">
              <a:latin typeface="Times"/>
              <a:ea typeface="Times"/>
              <a:cs typeface="Times"/>
              <a:sym typeface="Times"/>
            </a:endParaRPr>
          </a:p>
          <a:p>
            <a:pPr marL="457200" lvl="0" indent="-342900" algn="just" rtl="0">
              <a:lnSpc>
                <a:spcPct val="90000"/>
              </a:lnSpc>
              <a:spcBef>
                <a:spcPts val="1000"/>
              </a:spcBef>
              <a:spcAft>
                <a:spcPts val="0"/>
              </a:spcAft>
              <a:buSzPts val="1800"/>
              <a:buFont typeface="Arial"/>
              <a:buChar char="•"/>
            </a:pPr>
            <a:r>
              <a:rPr lang="en-US" sz="2000" dirty="0">
                <a:latin typeface="Times"/>
                <a:ea typeface="Times"/>
                <a:cs typeface="Times"/>
                <a:sym typeface="Times"/>
              </a:rPr>
              <a:t>NIC allows both wired and wireless communications.</a:t>
            </a:r>
            <a:endParaRPr sz="2000" dirty="0"/>
          </a:p>
          <a:p>
            <a:pPr marL="457200" lvl="0" indent="-342900" algn="just" rtl="0">
              <a:lnSpc>
                <a:spcPct val="90000"/>
              </a:lnSpc>
              <a:spcBef>
                <a:spcPts val="1000"/>
              </a:spcBef>
              <a:spcAft>
                <a:spcPts val="0"/>
              </a:spcAft>
              <a:buSzPts val="1800"/>
              <a:buFont typeface="Arial"/>
              <a:buChar char="•"/>
            </a:pPr>
            <a:r>
              <a:rPr lang="en-US" sz="2000" dirty="0">
                <a:latin typeface="Times"/>
                <a:ea typeface="Times"/>
                <a:cs typeface="Times"/>
                <a:sym typeface="Times"/>
              </a:rPr>
              <a:t>NIC allows communications between computers connected via local area network (LAN) as well as communications over large-scale network through Internet Protocol (IP).</a:t>
            </a:r>
            <a:endParaRPr sz="2000" dirty="0"/>
          </a:p>
          <a:p>
            <a:pPr marL="457200" lvl="0" indent="-342900" algn="just" rtl="0">
              <a:lnSpc>
                <a:spcPct val="90000"/>
              </a:lnSpc>
              <a:spcBef>
                <a:spcPts val="1000"/>
              </a:spcBef>
              <a:spcAft>
                <a:spcPts val="0"/>
              </a:spcAft>
              <a:buSzPts val="1800"/>
              <a:buFont typeface="Arial"/>
              <a:buChar char="•"/>
            </a:pPr>
            <a:r>
              <a:rPr lang="en-US" sz="2000" dirty="0">
                <a:latin typeface="Times"/>
                <a:ea typeface="Times"/>
                <a:cs typeface="Times"/>
                <a:sym typeface="Times"/>
              </a:rPr>
              <a:t>NIC is both a physical layer and a data link layer device, i.e. it provides the necessary hardware circuitry so that the physical layer processes and some data link layer processes can run on it.</a:t>
            </a:r>
            <a:endParaRPr sz="2000" dirty="0"/>
          </a:p>
          <a:p>
            <a:pPr marL="457200" lvl="0" indent="-228600" algn="just" rtl="0">
              <a:lnSpc>
                <a:spcPct val="90000"/>
              </a:lnSpc>
              <a:spcBef>
                <a:spcPts val="1000"/>
              </a:spcBef>
              <a:spcAft>
                <a:spcPts val="0"/>
              </a:spcAft>
              <a:buSzPts val="1800"/>
              <a:buNone/>
            </a:pPr>
            <a:endParaRPr sz="2000" dirty="0">
              <a:latin typeface="Times"/>
              <a:ea typeface="Times"/>
              <a:cs typeface="Times"/>
              <a:sym typeface="Times"/>
            </a:endParaRPr>
          </a:p>
        </p:txBody>
      </p:sp>
      <p:sp>
        <p:nvSpPr>
          <p:cNvPr id="424" name="Google Shape;424;p5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WIRELESS ACCESS POINT &amp; MODEM</a:t>
            </a:r>
            <a:endParaRPr/>
          </a:p>
        </p:txBody>
      </p:sp>
      <p:sp>
        <p:nvSpPr>
          <p:cNvPr id="430" name="Google Shape;430;p60"/>
          <p:cNvSpPr txBox="1">
            <a:spLocks noGrp="1"/>
          </p:cNvSpPr>
          <p:nvPr>
            <p:ph type="body" idx="1"/>
          </p:nvPr>
        </p:nvSpPr>
        <p:spPr>
          <a:xfrm>
            <a:off x="457200" y="914040"/>
            <a:ext cx="8229240" cy="466776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a:latin typeface="Times"/>
                <a:ea typeface="Times"/>
                <a:cs typeface="Times"/>
                <a:sym typeface="Times"/>
              </a:rPr>
              <a:t>An access point is a device that creates a wireless local area network, or WLAN, usually in an office or large building. An access point connects to a wired router, switch, or hub via an Ethernet cable, and projects a WiFi signal to a designated area.</a:t>
            </a:r>
            <a:endParaRPr/>
          </a:p>
          <a:p>
            <a:pPr marL="114300" lvl="0" indent="0" algn="just" rtl="0">
              <a:lnSpc>
                <a:spcPct val="90000"/>
              </a:lnSpc>
              <a:spcBef>
                <a:spcPts val="1000"/>
              </a:spcBef>
              <a:spcAft>
                <a:spcPts val="0"/>
              </a:spcAft>
              <a:buSzPts val="1800"/>
              <a:buNone/>
            </a:pPr>
            <a:r>
              <a:rPr lang="en-US" b="1">
                <a:latin typeface="Times"/>
                <a:ea typeface="Times"/>
                <a:cs typeface="Times"/>
                <a:sym typeface="Times"/>
              </a:rPr>
              <a:t>MODEM</a:t>
            </a:r>
            <a:endParaRPr/>
          </a:p>
          <a:p>
            <a:pPr marL="114300" lvl="0" indent="0" algn="just" rtl="0">
              <a:lnSpc>
                <a:spcPct val="90000"/>
              </a:lnSpc>
              <a:spcBef>
                <a:spcPts val="1000"/>
              </a:spcBef>
              <a:spcAft>
                <a:spcPts val="0"/>
              </a:spcAft>
              <a:buSzPts val="1800"/>
              <a:buNone/>
            </a:pPr>
            <a:r>
              <a:rPr lang="en-US">
                <a:latin typeface="Times"/>
                <a:ea typeface="Times"/>
                <a:cs typeface="Times"/>
                <a:sym typeface="Times"/>
              </a:rPr>
              <a:t>A modem is a network device that both modulates and demodulates analog carrier signals (called sine waves) for encoding and decoding digital information for processing. Modems accomplish both of these tasks simultaneously and, for this reason, the term modem is a combination of "modulate" and "demodulate." </a:t>
            </a:r>
            <a:endParaRPr/>
          </a:p>
          <a:p>
            <a:pPr marL="114300" lvl="0" indent="0" algn="just" rtl="0">
              <a:lnSpc>
                <a:spcPct val="90000"/>
              </a:lnSpc>
              <a:spcBef>
                <a:spcPts val="1000"/>
              </a:spcBef>
              <a:spcAft>
                <a:spcPts val="0"/>
              </a:spcAft>
              <a:buSzPts val="1800"/>
              <a:buNone/>
            </a:pPr>
            <a:r>
              <a:rPr lang="en-US" b="1">
                <a:latin typeface="Times"/>
                <a:ea typeface="Times"/>
                <a:cs typeface="Times"/>
                <a:sym typeface="Times"/>
              </a:rPr>
              <a:t>Features of Modems</a:t>
            </a:r>
            <a:endParaRPr/>
          </a:p>
          <a:p>
            <a:pPr marL="457200" lvl="0" indent="-342900" algn="l" rtl="0">
              <a:lnSpc>
                <a:spcPct val="90000"/>
              </a:lnSpc>
              <a:spcBef>
                <a:spcPts val="1000"/>
              </a:spcBef>
              <a:spcAft>
                <a:spcPts val="0"/>
              </a:spcAft>
              <a:buClr>
                <a:schemeClr val="dk1"/>
              </a:buClr>
              <a:buSzPts val="1800"/>
              <a:buChar char="•"/>
            </a:pPr>
            <a:r>
              <a:rPr lang="en-US">
                <a:latin typeface="Times"/>
                <a:ea typeface="Times"/>
                <a:cs typeface="Times"/>
                <a:sym typeface="Times"/>
              </a:rPr>
              <a:t>The main features of modems are as follows −</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They have high uploading and communication rates. An X2 modem provides an uploading bandwidth between 28.8 to 56 Kbps.</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They are upgradeable through a software patch to meet almost any universal standard.</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They enable high-speed downstream data transfers by digitally encoding all downstream data while upstream runs at conventional rates of 33.6 kbps.</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Some modems incorporate dual simultaneous voice and Data (DSVD), i.e., they can carry both analog voices and computer data.</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They can detect callers originating telephone number, and thus they can serve as caller ID.</a:t>
            </a:r>
            <a:endParaRPr/>
          </a:p>
          <a:p>
            <a:pPr marL="457200" lvl="0" indent="-342900" algn="l" rtl="0">
              <a:lnSpc>
                <a:spcPct val="90000"/>
              </a:lnSpc>
              <a:spcBef>
                <a:spcPts val="1000"/>
              </a:spcBef>
              <a:spcAft>
                <a:spcPts val="0"/>
              </a:spcAft>
              <a:buSzPts val="1800"/>
              <a:buFont typeface="Arial"/>
              <a:buChar char="•"/>
            </a:pPr>
            <a:r>
              <a:rPr lang="en-US">
                <a:latin typeface="Times"/>
                <a:ea typeface="Times"/>
                <a:cs typeface="Times"/>
                <a:sym typeface="Times"/>
              </a:rPr>
              <a:t>Some modems provide advanced voice mail features, and those modems serve as intelligent, answering machines or digital information systems.</a:t>
            </a:r>
            <a:endParaRPr/>
          </a:p>
          <a:p>
            <a:pPr marL="114300" lvl="0" indent="0" algn="just" rtl="0">
              <a:lnSpc>
                <a:spcPct val="90000"/>
              </a:lnSpc>
              <a:spcBef>
                <a:spcPts val="1000"/>
              </a:spcBef>
              <a:spcAft>
                <a:spcPts val="0"/>
              </a:spcAft>
              <a:buSzPts val="1800"/>
              <a:buNone/>
            </a:pPr>
            <a:endParaRPr>
              <a:latin typeface="Times"/>
              <a:ea typeface="Times"/>
              <a:cs typeface="Times"/>
              <a:sym typeface="Times"/>
            </a:endParaRPr>
          </a:p>
          <a:p>
            <a:pPr marL="114300" lvl="0" indent="0" algn="just" rtl="0">
              <a:lnSpc>
                <a:spcPct val="90000"/>
              </a:lnSpc>
              <a:spcBef>
                <a:spcPts val="1000"/>
              </a:spcBef>
              <a:spcAft>
                <a:spcPts val="0"/>
              </a:spcAft>
              <a:buSzPts val="1800"/>
              <a:buNone/>
            </a:pPr>
            <a:endParaRPr>
              <a:latin typeface="Times"/>
              <a:ea typeface="Times"/>
              <a:cs typeface="Times"/>
              <a:sym typeface="Times"/>
            </a:endParaRPr>
          </a:p>
        </p:txBody>
      </p:sp>
      <p:sp>
        <p:nvSpPr>
          <p:cNvPr id="431" name="Google Shape;431;p6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1"/>
          <p:cNvSpPr txBox="1">
            <a:spLocks noGrp="1"/>
          </p:cNvSpPr>
          <p:nvPr>
            <p:ph type="title"/>
          </p:nvPr>
        </p:nvSpPr>
        <p:spPr>
          <a:xfrm>
            <a:off x="2159000" y="280670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sz="4600" dirty="0"/>
              <a:t>Thank You</a:t>
            </a:r>
            <a:endParaRPr sz="4600" dirty="0"/>
          </a:p>
        </p:txBody>
      </p:sp>
      <p:sp>
        <p:nvSpPr>
          <p:cNvPr id="437" name="Google Shape;437;p61"/>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1"/>
          <p:cNvSpPr txBox="1">
            <a:spLocks noGrp="1"/>
          </p:cNvSpPr>
          <p:nvPr>
            <p:ph type="title"/>
          </p:nvPr>
        </p:nvSpPr>
        <p:spPr>
          <a:xfrm>
            <a:off x="2159000" y="280670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sz="4600" b="1" dirty="0"/>
              <a:t>Break Time</a:t>
            </a:r>
            <a:endParaRPr sz="4600" b="1" dirty="0"/>
          </a:p>
        </p:txBody>
      </p:sp>
      <p:sp>
        <p:nvSpPr>
          <p:cNvPr id="437" name="Google Shape;437;p61"/>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00653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0" y="-2286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a:latin typeface="Times"/>
                <a:ea typeface="Times"/>
                <a:cs typeface="Times"/>
                <a:sym typeface="Times"/>
              </a:rPr>
              <a:t>             </a:t>
            </a:r>
            <a:br>
              <a:rPr lang="en-US">
                <a:latin typeface="Times"/>
                <a:ea typeface="Times"/>
                <a:cs typeface="Times"/>
                <a:sym typeface="Times"/>
              </a:rPr>
            </a:br>
            <a:r>
              <a:rPr lang="en-US" sz="3000" b="1">
                <a:solidFill>
                  <a:srgbClr val="000000"/>
                </a:solidFill>
              </a:rPr>
              <a:t>GUIDED MEDIA</a:t>
            </a:r>
            <a:endParaRPr sz="3000" b="1">
              <a:solidFill>
                <a:srgbClr val="000000"/>
              </a:solidFill>
            </a:endParaRPr>
          </a:p>
        </p:txBody>
      </p:sp>
      <p:sp>
        <p:nvSpPr>
          <p:cNvPr id="126" name="Google Shape;126;p19"/>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sp>
        <p:nvSpPr>
          <p:cNvPr id="127" name="Google Shape;127;p19"/>
          <p:cNvSpPr txBox="1">
            <a:spLocks noGrp="1"/>
          </p:cNvSpPr>
          <p:nvPr>
            <p:ph type="body" idx="1"/>
          </p:nvPr>
        </p:nvSpPr>
        <p:spPr>
          <a:xfrm>
            <a:off x="457199" y="1324948"/>
            <a:ext cx="8490858" cy="4655974"/>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SzPts val="1800"/>
              <a:buChar char="•"/>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It is also referred as Wired or Bounded transmission media. Signals being transmitted are </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       directed and confined in a narrow pathway by using physical links. </a:t>
            </a:r>
            <a:br>
              <a:rPr lang="en-US" sz="2000" b="1" i="0" dirty="0">
                <a:solidFill>
                  <a:srgbClr val="273239"/>
                </a:solidFill>
                <a:latin typeface="Times New Roman" panose="02020603050405020304" pitchFamily="18" charset="0"/>
                <a:ea typeface="Times New Roman"/>
                <a:cs typeface="Times New Roman" panose="02020603050405020304" pitchFamily="18" charset="0"/>
                <a:sym typeface="Times New Roman"/>
              </a:rPr>
            </a:br>
            <a:endParaRPr sz="2000" b="1" i="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90000"/>
              </a:lnSpc>
              <a:spcBef>
                <a:spcPts val="1000"/>
              </a:spcBef>
              <a:spcAft>
                <a:spcPts val="0"/>
              </a:spcAft>
              <a:buSzPts val="1800"/>
              <a:buNone/>
            </a:pPr>
            <a:r>
              <a:rPr lang="en-US" sz="2000" b="1" i="0" dirty="0">
                <a:solidFill>
                  <a:srgbClr val="273239"/>
                </a:solidFill>
                <a:latin typeface="Times New Roman" panose="02020603050405020304" pitchFamily="18" charset="0"/>
                <a:ea typeface="Times New Roman"/>
                <a:cs typeface="Times New Roman" panose="02020603050405020304" pitchFamily="18" charset="0"/>
                <a:sym typeface="Times New Roman"/>
              </a:rPr>
              <a:t>Features: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b="1" i="0" dirty="0">
                <a:solidFill>
                  <a:srgbClr val="273239"/>
                </a:solidFill>
                <a:latin typeface="Times New Roman" panose="02020603050405020304" pitchFamily="18" charset="0"/>
                <a:ea typeface="Times New Roman"/>
                <a:cs typeface="Times New Roman" panose="02020603050405020304" pitchFamily="18" charset="0"/>
                <a:sym typeface="Times New Roman"/>
              </a:rPr>
              <a:t>     </a:t>
            </a: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High Speed</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     Secure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     Used for comparatively shorter distances.</a:t>
            </a:r>
            <a:endParaRPr sz="2000"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endParaRPr sz="2000" i="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90000"/>
              </a:lnSpc>
              <a:spcBef>
                <a:spcPts val="1000"/>
              </a:spcBef>
              <a:spcAft>
                <a:spcPts val="0"/>
              </a:spcAft>
              <a:buSzPts val="1800"/>
              <a:buNone/>
            </a:pPr>
            <a:r>
              <a:rPr lang="en-US" sz="2000" b="1" i="0" dirty="0">
                <a:solidFill>
                  <a:srgbClr val="273239"/>
                </a:solidFill>
                <a:latin typeface="Times New Roman" panose="02020603050405020304" pitchFamily="18" charset="0"/>
                <a:ea typeface="Times New Roman"/>
                <a:cs typeface="Times New Roman" panose="02020603050405020304" pitchFamily="18" charset="0"/>
                <a:sym typeface="Times New Roman"/>
              </a:rPr>
              <a:t>There are 3 major types of Guided Media: </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i="0" dirty="0">
                <a:solidFill>
                  <a:srgbClr val="273239"/>
                </a:solidFill>
                <a:latin typeface="Times New Roman" panose="02020603050405020304" pitchFamily="18" charset="0"/>
                <a:cs typeface="Times New Roman" panose="02020603050405020304" pitchFamily="18" charset="0"/>
                <a:sym typeface="Arial"/>
              </a:rPr>
              <a:t>Twisted Pair Cable.</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Coaxial Cable</a:t>
            </a:r>
            <a:r>
              <a:rPr lang="en-US" sz="2000" dirty="0">
                <a:solidFill>
                  <a:srgbClr val="273239"/>
                </a:solidFill>
                <a:latin typeface="Times New Roman" panose="02020603050405020304" pitchFamily="18" charset="0"/>
                <a:ea typeface="Times New Roman"/>
                <a:cs typeface="Times New Roman" panose="02020603050405020304" pitchFamily="18" charset="0"/>
                <a:sym typeface="Times New Roman"/>
              </a:rPr>
              <a:t>.</a:t>
            </a:r>
            <a:endParaRPr sz="2000"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Char char="•"/>
            </a:pPr>
            <a:r>
              <a:rPr lang="en-US" sz="2000" i="0" dirty="0">
                <a:solidFill>
                  <a:srgbClr val="273239"/>
                </a:solidFill>
                <a:latin typeface="Times New Roman" panose="02020603050405020304" pitchFamily="18" charset="0"/>
                <a:ea typeface="Times New Roman"/>
                <a:cs typeface="Times New Roman" panose="02020603050405020304" pitchFamily="18" charset="0"/>
                <a:sym typeface="Times New Roman"/>
              </a:rPr>
              <a:t>Optical Fiber Cable</a:t>
            </a:r>
            <a:endParaRPr sz="2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SzPts val="1800"/>
              <a:buFont typeface="Arial"/>
              <a:buNone/>
            </a:pPr>
            <a:endParaRPr sz="2000" b="1" i="0" dirty="0">
              <a:solidFill>
                <a:srgbClr val="273239"/>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a:t>TWISTED PAIR CABLE</a:t>
            </a:r>
            <a:endParaRPr/>
          </a:p>
        </p:txBody>
      </p:sp>
      <p:sp>
        <p:nvSpPr>
          <p:cNvPr id="133" name="Google Shape;133;p20"/>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sp>
        <p:nvSpPr>
          <p:cNvPr id="134" name="Google Shape;134;p20"/>
          <p:cNvSpPr txBox="1">
            <a:spLocks noGrp="1"/>
          </p:cNvSpPr>
          <p:nvPr>
            <p:ph type="body" idx="1"/>
          </p:nvPr>
        </p:nvSpPr>
        <p:spPr>
          <a:xfrm>
            <a:off x="341523" y="1003300"/>
            <a:ext cx="8121341" cy="49403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It consists of 2 separately insulated conductor wires wound about each other. </a:t>
            </a:r>
            <a:endParaRPr sz="2000"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Generally, several such pairs are bundled together in a protective sheath. </a:t>
            </a:r>
            <a:endParaRPr sz="2000"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They are the most widely used Transmission Media. </a:t>
            </a:r>
            <a:endParaRPr sz="2000" dirty="0"/>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p:txBody>
      </p:sp>
      <p:pic>
        <p:nvPicPr>
          <p:cNvPr id="135" name="Google Shape;135;p20"/>
          <p:cNvPicPr preferRelativeResize="0"/>
          <p:nvPr/>
        </p:nvPicPr>
        <p:blipFill rotWithShape="1">
          <a:blip r:embed="rId3">
            <a:alphaModFix/>
          </a:blip>
          <a:srcRect/>
          <a:stretch/>
        </p:blipFill>
        <p:spPr>
          <a:xfrm>
            <a:off x="749258" y="2967425"/>
            <a:ext cx="7305869" cy="2183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a:t> </a:t>
            </a:r>
            <a:r>
              <a:rPr lang="en-US" b="1"/>
              <a:t>APPLICATION OF TWISTED PAIR</a:t>
            </a:r>
            <a:endParaRPr b="1"/>
          </a:p>
        </p:txBody>
      </p:sp>
      <p:sp>
        <p:nvSpPr>
          <p:cNvPr id="141" name="Google Shape;141;p21"/>
          <p:cNvSpPr txBox="1">
            <a:spLocks noGrp="1"/>
          </p:cNvSpPr>
          <p:nvPr>
            <p:ph type="body" idx="1"/>
          </p:nvPr>
        </p:nvSpPr>
        <p:spPr>
          <a:xfrm>
            <a:off x="457199" y="1117600"/>
            <a:ext cx="7361853" cy="446420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Clr>
                <a:schemeClr val="dk1"/>
              </a:buClr>
              <a:buSzPts val="1800"/>
              <a:buNone/>
            </a:pPr>
            <a:r>
              <a:rPr lang="en-US" sz="2000" b="1">
                <a:solidFill>
                  <a:srgbClr val="273239"/>
                </a:solidFill>
                <a:latin typeface="Times New Roman"/>
                <a:ea typeface="Times New Roman"/>
                <a:cs typeface="Times New Roman"/>
                <a:sym typeface="Times New Roman"/>
              </a:rPr>
              <a:t>Application of Twisted Pair:</a:t>
            </a:r>
            <a:endParaRPr sz="2000"/>
          </a:p>
          <a:p>
            <a:pPr marL="114300" lvl="0" indent="0" algn="l" rtl="0">
              <a:lnSpc>
                <a:spcPct val="90000"/>
              </a:lnSpc>
              <a:spcBef>
                <a:spcPts val="1000"/>
              </a:spcBef>
              <a:spcAft>
                <a:spcPts val="0"/>
              </a:spcAft>
              <a:buClr>
                <a:schemeClr val="dk1"/>
              </a:buClr>
              <a:buSzPts val="1800"/>
              <a:buNone/>
            </a:pPr>
            <a:endParaRPr sz="2000"/>
          </a:p>
          <a:p>
            <a:pPr marL="457200" lvl="0" indent="-342900" algn="l" rtl="0">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Telephone network</a:t>
            </a:r>
            <a:endParaRPr sz="2000"/>
          </a:p>
          <a:p>
            <a:pPr marL="914400" lvl="1" indent="-342900" algn="l" rtl="0">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Between house and local exchange (subscriber loop)</a:t>
            </a:r>
            <a:endParaRPr sz="2000"/>
          </a:p>
          <a:p>
            <a:pPr marL="457200" lvl="0" indent="-342900" algn="l" rtl="0">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Within buildings</a:t>
            </a:r>
            <a:endParaRPr sz="2000"/>
          </a:p>
          <a:p>
            <a:pPr marL="914400" lvl="1" indent="-342900" algn="l" rtl="0">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To private branch exchange (PBX)</a:t>
            </a:r>
            <a:endParaRPr sz="2000"/>
          </a:p>
          <a:p>
            <a:pPr marL="457200" lvl="0" indent="-342900" algn="l" rtl="0">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For local area networks (LAN)</a:t>
            </a:r>
            <a:endParaRPr sz="2000"/>
          </a:p>
          <a:p>
            <a:pPr marL="914400" lvl="1" indent="-342900" algn="l" rtl="0">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10Mbps or 100Mbps</a:t>
            </a:r>
            <a:endParaRPr sz="2000"/>
          </a:p>
          <a:p>
            <a:pPr marL="914400" lvl="1" indent="-228600" algn="l" rtl="0">
              <a:lnSpc>
                <a:spcPct val="90000"/>
              </a:lnSpc>
              <a:spcBef>
                <a:spcPts val="500"/>
              </a:spcBef>
              <a:spcAft>
                <a:spcPts val="0"/>
              </a:spcAft>
              <a:buSzPts val="1800"/>
              <a:buFont typeface="Noto Sans Symbols"/>
              <a:buNone/>
            </a:pPr>
            <a:endParaRPr sz="2000"/>
          </a:p>
          <a:p>
            <a:pPr marL="114300" lvl="0" indent="0" algn="l" rtl="0">
              <a:lnSpc>
                <a:spcPct val="90000"/>
              </a:lnSpc>
              <a:spcBef>
                <a:spcPts val="1000"/>
              </a:spcBef>
              <a:spcAft>
                <a:spcPts val="0"/>
              </a:spcAft>
              <a:buSzPts val="1800"/>
              <a:buNone/>
            </a:pPr>
            <a:r>
              <a:rPr lang="en-US" sz="2000" b="1">
                <a:solidFill>
                  <a:srgbClr val="273239"/>
                </a:solidFill>
                <a:latin typeface="Times New Roman"/>
                <a:ea typeface="Times New Roman"/>
                <a:cs typeface="Times New Roman"/>
                <a:sym typeface="Times New Roman"/>
              </a:rPr>
              <a:t>Twisted Pair is of two types: </a:t>
            </a:r>
            <a:endParaRPr sz="2000"/>
          </a:p>
          <a:p>
            <a:pPr marL="457200" lvl="0" indent="-342900" algn="l" rtl="0">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Unshielded Twisted Pair (UTP)</a:t>
            </a:r>
            <a:endParaRPr sz="2000"/>
          </a:p>
          <a:p>
            <a:pPr marL="457200" lvl="0" indent="-342900" algn="l" rtl="0">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Shielded Twisted Pair(STP)</a:t>
            </a:r>
            <a:endParaRPr sz="2000"/>
          </a:p>
          <a:p>
            <a:pPr marL="114300" lvl="0" indent="0" algn="l" rtl="0">
              <a:lnSpc>
                <a:spcPct val="90000"/>
              </a:lnSpc>
              <a:spcBef>
                <a:spcPts val="1000"/>
              </a:spcBef>
              <a:spcAft>
                <a:spcPts val="0"/>
              </a:spcAft>
              <a:buSzPts val="1800"/>
              <a:buNone/>
            </a:pPr>
            <a:endParaRPr sz="2000"/>
          </a:p>
        </p:txBody>
      </p:sp>
      <p:sp>
        <p:nvSpPr>
          <p:cNvPr id="142" name="Google Shape;142;p2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1" y="0"/>
            <a:ext cx="650343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2800"/>
              <a:buNone/>
            </a:pPr>
            <a:br>
              <a:rPr lang="en-US" b="1">
                <a:solidFill>
                  <a:srgbClr val="273239"/>
                </a:solidFill>
                <a:latin typeface="Times New Roman"/>
                <a:ea typeface="Times New Roman"/>
                <a:cs typeface="Times New Roman"/>
                <a:sym typeface="Times New Roman"/>
              </a:rPr>
            </a:br>
            <a:r>
              <a:rPr lang="en-US" b="1">
                <a:solidFill>
                  <a:srgbClr val="273239"/>
                </a:solidFill>
                <a:latin typeface="Times New Roman"/>
                <a:ea typeface="Times New Roman"/>
                <a:cs typeface="Times New Roman"/>
                <a:sym typeface="Times New Roman"/>
              </a:rPr>
              <a:t>UNSHIELDED TWISTED PAIR (UTP) AND SHIELDED TWISTED PAIR(STP)</a:t>
            </a:r>
            <a:br>
              <a:rPr lang="en-US" b="1">
                <a:solidFill>
                  <a:srgbClr val="273239"/>
                </a:solidFill>
                <a:latin typeface="Times New Roman"/>
                <a:ea typeface="Times New Roman"/>
                <a:cs typeface="Times New Roman"/>
                <a:sym typeface="Times New Roman"/>
              </a:rPr>
            </a:br>
            <a:endParaRPr/>
          </a:p>
        </p:txBody>
      </p:sp>
      <p:sp>
        <p:nvSpPr>
          <p:cNvPr id="148" name="Google Shape;148;p22"/>
          <p:cNvSpPr txBox="1">
            <a:spLocks noGrp="1"/>
          </p:cNvSpPr>
          <p:nvPr>
            <p:ph type="body" idx="1"/>
          </p:nvPr>
        </p:nvSpPr>
        <p:spPr>
          <a:xfrm>
            <a:off x="457199" y="1308100"/>
            <a:ext cx="8192279" cy="439166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sz="2000" b="1" dirty="0">
                <a:solidFill>
                  <a:srgbClr val="273239"/>
                </a:solidFill>
                <a:latin typeface="Times New Roman"/>
                <a:ea typeface="Times New Roman"/>
                <a:cs typeface="Times New Roman"/>
                <a:sym typeface="Times New Roman"/>
              </a:rPr>
              <a:t>Unshielded Twisted Pair (UTP)</a:t>
            </a:r>
            <a:endParaRPr sz="2000" b="1" dirty="0">
              <a:solidFill>
                <a:srgbClr val="273239"/>
              </a:solidFill>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UTP consists of two insulated copper wires twisted around one another. </a:t>
            </a:r>
            <a:endParaRPr sz="2000"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This type of cable can block interference and does not depend on a physical shield for this purpose. </a:t>
            </a:r>
            <a:endParaRPr sz="2000"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It is used for telephonic applications.</a:t>
            </a:r>
            <a:endParaRPr sz="2000" dirty="0"/>
          </a:p>
          <a:p>
            <a:pPr marL="114300" lvl="0" indent="0" algn="l" rtl="0">
              <a:lnSpc>
                <a:spcPct val="90000"/>
              </a:lnSpc>
              <a:spcBef>
                <a:spcPts val="1000"/>
              </a:spcBef>
              <a:spcAft>
                <a:spcPts val="0"/>
              </a:spcAft>
              <a:buSzPts val="1800"/>
              <a:buNone/>
            </a:pPr>
            <a:r>
              <a:rPr lang="en-US" sz="2000" b="1" i="0" dirty="0">
                <a:solidFill>
                  <a:srgbClr val="273239"/>
                </a:solidFill>
                <a:latin typeface="Arial"/>
                <a:ea typeface="Arial"/>
                <a:cs typeface="Arial"/>
                <a:sym typeface="Arial"/>
              </a:rPr>
              <a:t>Advantages: </a:t>
            </a:r>
            <a:endParaRPr sz="2000" b="0" i="0" dirty="0">
              <a:solidFill>
                <a:srgbClr val="273239"/>
              </a:solidFill>
              <a:latin typeface="Arial"/>
              <a:ea typeface="Arial"/>
              <a:cs typeface="Arial"/>
              <a:sym typeface="Arial"/>
            </a:endParaRPr>
          </a:p>
          <a:p>
            <a:pPr marL="457200" lvl="0" indent="-342900" algn="l" rtl="0">
              <a:lnSpc>
                <a:spcPct val="90000"/>
              </a:lnSpc>
              <a:spcBef>
                <a:spcPts val="1000"/>
              </a:spcBef>
              <a:spcAft>
                <a:spcPts val="0"/>
              </a:spcAft>
              <a:buSzPts val="1800"/>
              <a:buFont typeface="Arial"/>
              <a:buChar char="•"/>
            </a:pPr>
            <a:r>
              <a:rPr lang="en-US" sz="2000" b="0" i="0" dirty="0">
                <a:solidFill>
                  <a:srgbClr val="273239"/>
                </a:solidFill>
                <a:latin typeface="Arial"/>
                <a:ea typeface="Arial"/>
                <a:cs typeface="Arial"/>
                <a:sym typeface="Arial"/>
              </a:rPr>
              <a:t> </a:t>
            </a:r>
            <a:r>
              <a:rPr lang="en-US" sz="2000" dirty="0">
                <a:solidFill>
                  <a:srgbClr val="273239"/>
                </a:solidFill>
                <a:latin typeface="Times New Roman"/>
                <a:ea typeface="Times New Roman"/>
                <a:cs typeface="Times New Roman"/>
                <a:sym typeface="Times New Roman"/>
              </a:rPr>
              <a:t>Least expensive</a:t>
            </a:r>
            <a:endParaRPr sz="2000" dirty="0"/>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a:ea typeface="Times New Roman"/>
                <a:cs typeface="Times New Roman"/>
                <a:sym typeface="Times New Roman"/>
              </a:rPr>
              <a:t> Easy to install</a:t>
            </a:r>
            <a:endParaRPr sz="2000" dirty="0"/>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a:ea typeface="Times New Roman"/>
                <a:cs typeface="Times New Roman"/>
                <a:sym typeface="Times New Roman"/>
              </a:rPr>
              <a:t> High-speed capacity</a:t>
            </a:r>
            <a:endParaRPr sz="2000" dirty="0"/>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a:ea typeface="Times New Roman"/>
                <a:cs typeface="Times New Roman"/>
                <a:sym typeface="Times New Roman"/>
              </a:rPr>
              <a:t>Susceptible to external interference</a:t>
            </a:r>
            <a:endParaRPr sz="2000" dirty="0"/>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a:ea typeface="Times New Roman"/>
                <a:cs typeface="Times New Roman"/>
                <a:sym typeface="Times New Roman"/>
              </a:rPr>
              <a:t> Lower capacity and performance in comparison to STP</a:t>
            </a:r>
            <a:endParaRPr sz="2000" dirty="0"/>
          </a:p>
          <a:p>
            <a:pPr marL="457200" lvl="0" indent="-342900" algn="l" rtl="0">
              <a:lnSpc>
                <a:spcPct val="90000"/>
              </a:lnSpc>
              <a:spcBef>
                <a:spcPts val="1000"/>
              </a:spcBef>
              <a:spcAft>
                <a:spcPts val="0"/>
              </a:spcAft>
              <a:buSzPts val="1800"/>
              <a:buFont typeface="Arial"/>
              <a:buChar char="•"/>
            </a:pPr>
            <a:r>
              <a:rPr lang="en-US" sz="2000" dirty="0">
                <a:solidFill>
                  <a:srgbClr val="273239"/>
                </a:solidFill>
                <a:latin typeface="Times New Roman"/>
                <a:ea typeface="Times New Roman"/>
                <a:cs typeface="Times New Roman"/>
                <a:sym typeface="Times New Roman"/>
              </a:rPr>
              <a:t>Short distance transmission due to attenuation</a:t>
            </a:r>
            <a:endParaRPr sz="2000" dirty="0"/>
          </a:p>
          <a:p>
            <a:pPr marL="114300" lvl="0" indent="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sz="2000" b="1" dirty="0">
              <a:solidFill>
                <a:srgbClr val="273239"/>
              </a:solidFill>
              <a:latin typeface="Times New Roman"/>
              <a:ea typeface="Times New Roman"/>
              <a:cs typeface="Times New Roman"/>
              <a:sym typeface="Times New Roman"/>
            </a:endParaRPr>
          </a:p>
        </p:txBody>
      </p:sp>
      <p:sp>
        <p:nvSpPr>
          <p:cNvPr id="149" name="Google Shape;149;p22"/>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pic>
        <p:nvPicPr>
          <p:cNvPr id="155" name="Google Shape;155;p23" descr="What Is Unshielded-Twisted-Pair (UTP) Cable – Fosco Connect"/>
          <p:cNvPicPr preferRelativeResize="0"/>
          <p:nvPr/>
        </p:nvPicPr>
        <p:blipFill rotWithShape="1">
          <a:blip r:embed="rId3">
            <a:alphaModFix/>
          </a:blip>
          <a:srcRect/>
          <a:stretch/>
        </p:blipFill>
        <p:spPr>
          <a:xfrm>
            <a:off x="84841" y="914040"/>
            <a:ext cx="5401559" cy="5442480"/>
          </a:xfrm>
          <a:prstGeom prst="rect">
            <a:avLst/>
          </a:prstGeom>
          <a:noFill/>
          <a:ln>
            <a:noFill/>
          </a:ln>
        </p:spPr>
      </p:pic>
      <p:sp>
        <p:nvSpPr>
          <p:cNvPr id="156" name="Google Shape;156;p23"/>
          <p:cNvSpPr txBox="1">
            <a:spLocks noGrp="1"/>
          </p:cNvSpPr>
          <p:nvPr>
            <p:ph type="title"/>
          </p:nvPr>
        </p:nvSpPr>
        <p:spPr>
          <a:xfrm>
            <a:off x="-1" y="0"/>
            <a:ext cx="650343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2800"/>
              <a:buNone/>
            </a:pPr>
            <a:br>
              <a:rPr lang="en-US" b="1">
                <a:solidFill>
                  <a:srgbClr val="273239"/>
                </a:solidFill>
                <a:latin typeface="Times New Roman"/>
                <a:ea typeface="Times New Roman"/>
                <a:cs typeface="Times New Roman"/>
                <a:sym typeface="Times New Roman"/>
              </a:rPr>
            </a:br>
            <a:r>
              <a:rPr lang="en-US" b="1">
                <a:solidFill>
                  <a:srgbClr val="273239"/>
                </a:solidFill>
                <a:latin typeface="Times New Roman"/>
                <a:ea typeface="Times New Roman"/>
                <a:cs typeface="Times New Roman"/>
                <a:sym typeface="Times New Roman"/>
              </a:rPr>
              <a:t>UNSHIELDED TWISTED PAIR (UTP) </a:t>
            </a:r>
            <a:br>
              <a:rPr lang="en-US" b="1">
                <a:solidFill>
                  <a:srgbClr val="273239"/>
                </a:solidFill>
                <a:latin typeface="Times New Roman"/>
                <a:ea typeface="Times New Roman"/>
                <a:cs typeface="Times New Roman"/>
                <a:sym typeface="Times New Roman"/>
              </a:rPr>
            </a:br>
            <a:endParaRPr/>
          </a:p>
        </p:txBody>
      </p:sp>
      <p:pic>
        <p:nvPicPr>
          <p:cNvPr id="157" name="Google Shape;157;p23" descr="Unshielded Twisted Pair (UTP) | Cables - Cables.ph"/>
          <p:cNvPicPr preferRelativeResize="0"/>
          <p:nvPr/>
        </p:nvPicPr>
        <p:blipFill rotWithShape="1">
          <a:blip r:embed="rId4">
            <a:alphaModFix/>
          </a:blip>
          <a:srcRect/>
          <a:stretch/>
        </p:blipFill>
        <p:spPr>
          <a:xfrm>
            <a:off x="5486400" y="3495333"/>
            <a:ext cx="3572759" cy="273578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3939</Words>
  <Application>Microsoft Office PowerPoint</Application>
  <PresentationFormat>On-screen Show (4:3)</PresentationFormat>
  <Paragraphs>418</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Noto Sans Symbols</vt:lpstr>
      <vt:lpstr>Times</vt:lpstr>
      <vt:lpstr>Times New Roman</vt:lpstr>
      <vt:lpstr>Office Theme</vt:lpstr>
      <vt:lpstr>PowerPoint Presentation</vt:lpstr>
      <vt:lpstr>PowerPoint Presentation</vt:lpstr>
      <vt:lpstr>TRANSMISSION MEDIUM AND PHYSICAL LAYER</vt:lpstr>
      <vt:lpstr>CLASSES OF TRANSMISSION MEDIA</vt:lpstr>
      <vt:lpstr>              GUIDED MEDIA</vt:lpstr>
      <vt:lpstr>TWISTED PAIR CABLE</vt:lpstr>
      <vt:lpstr> APPLICATION OF TWISTED PAIR</vt:lpstr>
      <vt:lpstr> UNSHIELDED TWISTED PAIR (UTP) AND SHIELDED TWISTED PAIR(STP) </vt:lpstr>
      <vt:lpstr> UNSHIELDED TWISTED PAIR (UTP)  </vt:lpstr>
      <vt:lpstr>  SHIELDED TWISTED PAIR(STP) </vt:lpstr>
      <vt:lpstr>COAXIAL CABLE</vt:lpstr>
      <vt:lpstr>ADVANTAGES AND DISADVANTAGES OF COAXIAL CABLES</vt:lpstr>
      <vt:lpstr>OPTICAL FIBER CABLE</vt:lpstr>
      <vt:lpstr>OPTICAL FIBER CABLE</vt:lpstr>
      <vt:lpstr>OPTICAL FIBER CABLE</vt:lpstr>
      <vt:lpstr>UNGUIDED MEDIA</vt:lpstr>
      <vt:lpstr>PowerPoint Presentation</vt:lpstr>
      <vt:lpstr>INFRARED</vt:lpstr>
      <vt:lpstr> INFRARED</vt:lpstr>
      <vt:lpstr>RADIO WAVES</vt:lpstr>
      <vt:lpstr> RADIO WAVES</vt:lpstr>
      <vt:lpstr> MICROWAVES</vt:lpstr>
      <vt:lpstr>MICROWAVES</vt:lpstr>
      <vt:lpstr> COMPARISON OF  INFRARED, RADIO WAVES, MICROWAVES  </vt:lpstr>
      <vt:lpstr>ETHERNET</vt:lpstr>
      <vt:lpstr>ETHERNET</vt:lpstr>
      <vt:lpstr>ETHERNET</vt:lpstr>
      <vt:lpstr>ETHERNET</vt:lpstr>
      <vt:lpstr>ETHERNET</vt:lpstr>
      <vt:lpstr>INTRODUCTION</vt:lpstr>
      <vt:lpstr>CONNECTING DEVICES</vt:lpstr>
      <vt:lpstr>CONNECTING DEVICES</vt:lpstr>
      <vt:lpstr>HUB</vt:lpstr>
      <vt:lpstr>HUB</vt:lpstr>
      <vt:lpstr>HUB</vt:lpstr>
      <vt:lpstr>REPEATER</vt:lpstr>
      <vt:lpstr>BRIDGE</vt:lpstr>
      <vt:lpstr>HOW BRIDGE WORKS</vt:lpstr>
      <vt:lpstr>TYPE OF BRIDGES</vt:lpstr>
      <vt:lpstr>DIFFERENCE BETWEEN BRIDGE VS REPEATER</vt:lpstr>
      <vt:lpstr>SWITCHES</vt:lpstr>
      <vt:lpstr>SWITCHES</vt:lpstr>
      <vt:lpstr>ROUTER</vt:lpstr>
      <vt:lpstr>GATEWAY</vt:lpstr>
      <vt:lpstr>NETWORK INTERFACE CARD (NIC)</vt:lpstr>
      <vt:lpstr>WIRELESS ACCESS POINT &amp; MODEM</vt:lpstr>
      <vt:lpstr>Thank You</vt:lpstr>
      <vt:lpstr>Break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Moksh Goyal</cp:lastModifiedBy>
  <cp:revision>4</cp:revision>
  <dcterms:modified xsi:type="dcterms:W3CDTF">2023-08-07T15:03:54Z</dcterms:modified>
</cp:coreProperties>
</file>