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handoutMasterIdLst>
    <p:handoutMasterId r:id="rId28"/>
  </p:handoutMasterIdLst>
  <p:sldIdLst>
    <p:sldId id="256" r:id="rId2"/>
    <p:sldId id="257" r:id="rId3"/>
    <p:sldId id="258" r:id="rId4"/>
    <p:sldId id="259" r:id="rId5"/>
    <p:sldId id="287" r:id="rId6"/>
    <p:sldId id="260" r:id="rId7"/>
    <p:sldId id="261" r:id="rId8"/>
    <p:sldId id="262" r:id="rId9"/>
    <p:sldId id="263" r:id="rId10"/>
    <p:sldId id="264" r:id="rId11"/>
    <p:sldId id="265"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Lst>
  <p:sldSz cx="9144000" cy="5143500" type="screen16x9"/>
  <p:notesSz cx="6858000" cy="9144000"/>
  <p:embeddedFontLst>
    <p:embeddedFont>
      <p:font typeface="Roboto"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A2D768-B0EE-42F7-97D0-888645C0B4A6}">
  <a:tblStyle styleId="{69A2D768-B0EE-42F7-97D0-888645C0B4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1282" y="42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05393F-E694-47AE-972B-D3B9D0B7B904}" type="datetimeFigureOut">
              <a:rPr lang="en-IN" smtClean="0"/>
              <a:t>07-07-2023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C91A70-EDA7-44F0-BE6F-8E6B94E7744E}" type="slidenum">
              <a:rPr lang="en-IN" smtClean="0"/>
              <a:t>‹#›</a:t>
            </a:fld>
            <a:endParaRPr lang="en-IN"/>
          </a:p>
        </p:txBody>
      </p:sp>
    </p:spTree>
    <p:extLst>
      <p:ext uri="{BB962C8B-B14F-4D97-AF65-F5344CB8AC3E}">
        <p14:creationId xmlns:p14="http://schemas.microsoft.com/office/powerpoint/2010/main" val="40001214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5051772"/>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ec2c65a3c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ec2c65a3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559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61ba5386a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61ba5386a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9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61ba5386a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61ba5386a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731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61ba5386a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61ba5386a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835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561ba5386a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561ba5386a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8123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61ba5386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561ba5386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042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561ba5386a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561ba5386a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750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561ba5386a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561ba5386a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979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2ec2c65a3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2ec2c65a3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221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2ec2c65a3c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2ec2c65a3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198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2ec2c65a3c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2ec2c65a3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509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2ec2c65a3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2ec2c65a3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695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2ec2c65a3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2ec2c65a3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428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2ec2c65a3c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2ec2c65a3c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737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2ec2c65a3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2ec2c65a3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992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2ec2c65a3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2ec2c65a3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668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2ec2c65a3c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2ec2c65a3c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20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2ec2c65a3c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2ec2c65a3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902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2ec2c65a3c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2ec2c65a3c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16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2ec2c65a3c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2ec2c65a3c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763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01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561ba5386a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561ba5386a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281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61ba5386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61ba5386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98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61ba5386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61ba5386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2757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Ref idx="1001">
        <a:schemeClr val="bg1"/>
      </p:bgRef>
    </p:bg>
    <p:spTree>
      <p:nvGrpSpPr>
        <p:cNvPr id="1" name="Shape 9"/>
        <p:cNvGrpSpPr/>
        <p:nvPr/>
      </p:nvGrpSpPr>
      <p:grpSpPr>
        <a:xfrm>
          <a:off x="0" y="0"/>
          <a:ext cx="0" cy="0"/>
          <a:chOff x="0" y="0"/>
          <a:chExt cx="0" cy="0"/>
        </a:xfrm>
      </p:grpSpPr>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2" name="Picture 1"/>
          <p:cNvPicPr>
            <a:picLocks noChangeAspect="1"/>
          </p:cNvPicPr>
          <p:nvPr userDrawn="1"/>
        </p:nvPicPr>
        <p:blipFill>
          <a:blip r:embed="rId13">
            <a:extLst>
              <a:ext uri="{BEBA8EAE-BF5A-486C-A8C5-ECC9F3942E4B}">
                <a14:imgProps xmlns:a14="http://schemas.microsoft.com/office/drawing/2010/main">
                  <a14:imgLayer r:embed="rId14">
                    <a14:imgEffect>
                      <a14:sharpenSoften amount="-72000"/>
                    </a14:imgEffect>
                    <a14:imgEffect>
                      <a14:brightnessContrast bright="46000" contrast="46000"/>
                    </a14:imgEffect>
                  </a14:imgLayer>
                </a14:imgProps>
              </a:ext>
              <a:ext uri="{28A0092B-C50C-407E-A947-70E740481C1C}">
                <a14:useLocalDpi xmlns:a14="http://schemas.microsoft.com/office/drawing/2010/main" val="0"/>
              </a:ext>
            </a:extLst>
          </a:blip>
          <a:stretch>
            <a:fillRect/>
          </a:stretch>
        </p:blipFill>
        <p:spPr>
          <a:xfrm rot="19545907">
            <a:off x="2810851" y="1806279"/>
            <a:ext cx="3163079" cy="1634611"/>
          </a:xfrm>
          <a:prstGeom prst="rect">
            <a:avLst/>
          </a:prstGeom>
        </p:spPr>
      </p:pic>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3" name="Rectangle 2"/>
          <p:cNvSpPr/>
          <p:nvPr/>
        </p:nvSpPr>
        <p:spPr>
          <a:xfrm>
            <a:off x="2248157" y="632503"/>
            <a:ext cx="5096267" cy="707886"/>
          </a:xfrm>
          <a:prstGeom prst="rect">
            <a:avLst/>
          </a:prstGeom>
        </p:spPr>
        <p:txBody>
          <a:bodyPr wrap="none">
            <a:spAutoFit/>
          </a:bodyPr>
          <a:lstStyle/>
          <a:p>
            <a:pPr lvl="0" algn="ctr">
              <a:buClr>
                <a:schemeClr val="dk1"/>
              </a:buClr>
              <a:buSzPts val="1100"/>
            </a:pPr>
            <a:r>
              <a:rPr lang="en-IN" sz="4000" b="1" dirty="0">
                <a:solidFill>
                  <a:schemeClr val="dk1"/>
                </a:solidFill>
                <a:highlight>
                  <a:schemeClr val="lt1"/>
                </a:highlight>
                <a:latin typeface="Calibri"/>
                <a:ea typeface="Calibri"/>
                <a:cs typeface="Calibri"/>
                <a:sym typeface="Calibri"/>
              </a:rPr>
              <a:t>Overview of Databases</a:t>
            </a:r>
            <a:endParaRPr lang="en-IN" sz="4000" b="1" dirty="0">
              <a:solidFill>
                <a:schemeClr val="dk1"/>
              </a:solidFill>
              <a:highlight>
                <a:schemeClr val="lt1"/>
              </a:highlight>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CC3300"/>
                </a:solidFill>
                <a:latin typeface="Calibri"/>
                <a:ea typeface="Calibri"/>
                <a:cs typeface="Calibri"/>
                <a:sym typeface="Calibri"/>
              </a:rPr>
              <a:t>Why use Database?</a:t>
            </a:r>
            <a:endParaRPr b="1">
              <a:solidFill>
                <a:srgbClr val="CC3300"/>
              </a:solidFill>
              <a:latin typeface="Calibri"/>
              <a:ea typeface="Calibri"/>
              <a:cs typeface="Calibri"/>
              <a:sym typeface="Calibri"/>
            </a:endParaRPr>
          </a:p>
          <a:p>
            <a:pPr marL="0" lvl="0" indent="0" algn="l" rtl="0">
              <a:spcBef>
                <a:spcPts val="0"/>
              </a:spcBef>
              <a:spcAft>
                <a:spcPts val="0"/>
              </a:spcAft>
              <a:buNone/>
            </a:pPr>
            <a:endParaRPr/>
          </a:p>
        </p:txBody>
      </p:sp>
      <p:sp>
        <p:nvSpPr>
          <p:cNvPr id="104" name="Google Shape;104;p21"/>
          <p:cNvSpPr txBox="1">
            <a:spLocks noGrp="1"/>
          </p:cNvSpPr>
          <p:nvPr>
            <p:ph type="body" idx="1"/>
          </p:nvPr>
        </p:nvSpPr>
        <p:spPr>
          <a:xfrm>
            <a:off x="311700" y="1152475"/>
            <a:ext cx="8520600" cy="2252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Font typeface="Calibri"/>
              <a:buChar char="●"/>
            </a:pPr>
            <a:r>
              <a:rPr lang="en" sz="2000" dirty="0">
                <a:latin typeface="Calibri"/>
                <a:ea typeface="Calibri"/>
                <a:cs typeface="Calibri"/>
                <a:sym typeface="Calibri"/>
              </a:rPr>
              <a:t>Data Independence and efficient access.</a:t>
            </a:r>
            <a:endParaRPr sz="20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 sz="2000" dirty="0">
                <a:latin typeface="Calibri"/>
                <a:ea typeface="Calibri"/>
                <a:cs typeface="Calibri"/>
                <a:sym typeface="Calibri"/>
              </a:rPr>
              <a:t>Reduced application development time.</a:t>
            </a:r>
            <a:endParaRPr sz="20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 sz="2000" dirty="0">
                <a:latin typeface="Calibri"/>
                <a:ea typeface="Calibri"/>
                <a:cs typeface="Calibri"/>
                <a:sym typeface="Calibri"/>
              </a:rPr>
              <a:t>Data integrity and security</a:t>
            </a:r>
            <a:endParaRPr sz="20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 sz="2000" dirty="0">
                <a:latin typeface="Calibri"/>
                <a:ea typeface="Calibri"/>
                <a:cs typeface="Calibri"/>
                <a:sym typeface="Calibri"/>
              </a:rPr>
              <a:t>Uniform data administration</a:t>
            </a:r>
            <a:endParaRPr sz="20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 sz="2000" dirty="0">
                <a:latin typeface="Calibri"/>
                <a:ea typeface="Calibri"/>
                <a:cs typeface="Calibri"/>
                <a:sym typeface="Calibri"/>
              </a:rPr>
              <a:t>Concurrent access, recovery from crashes.</a:t>
            </a:r>
            <a:endParaRPr sz="20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CC3300"/>
                </a:solidFill>
                <a:latin typeface="Calibri"/>
                <a:ea typeface="Calibri"/>
                <a:cs typeface="Calibri"/>
                <a:sym typeface="Calibri"/>
              </a:rPr>
              <a:t>DBMS Architecture</a:t>
            </a:r>
            <a:endParaRPr b="1">
              <a:solidFill>
                <a:srgbClr val="CC3300"/>
              </a:solidFill>
              <a:latin typeface="Calibri"/>
              <a:ea typeface="Calibri"/>
              <a:cs typeface="Calibri"/>
              <a:sym typeface="Calibri"/>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l" rtl="0">
              <a:spcBef>
                <a:spcPts val="800"/>
              </a:spcBef>
              <a:spcAft>
                <a:spcPts val="0"/>
              </a:spcAft>
              <a:buSzPts val="2400"/>
              <a:buFont typeface="Calibri"/>
              <a:buChar char="●"/>
            </a:pPr>
            <a:r>
              <a:rPr lang="en-US" sz="1700" dirty="0" smtClean="0">
                <a:solidFill>
                  <a:schemeClr val="dk1"/>
                </a:solidFill>
                <a:latin typeface="Calibri"/>
                <a:ea typeface="Calibri"/>
                <a:cs typeface="Calibri"/>
                <a:sym typeface="Calibri"/>
              </a:rPr>
              <a:t>2-tier architecture</a:t>
            </a:r>
          </a:p>
          <a:p>
            <a:pPr marL="457200" lvl="0" indent="-381000" algn="l" rtl="0">
              <a:spcBef>
                <a:spcPts val="800"/>
              </a:spcBef>
              <a:spcAft>
                <a:spcPts val="0"/>
              </a:spcAft>
              <a:buSzPts val="2400"/>
              <a:buFont typeface="Calibri"/>
              <a:buChar char="●"/>
            </a:pPr>
            <a:r>
              <a:rPr lang="en-US" sz="1700" dirty="0" smtClean="0">
                <a:solidFill>
                  <a:schemeClr val="dk1"/>
                </a:solidFill>
                <a:latin typeface="Calibri"/>
                <a:ea typeface="Calibri"/>
                <a:cs typeface="Calibri"/>
                <a:sym typeface="Calibri"/>
              </a:rPr>
              <a:t>3-tier architecture</a:t>
            </a:r>
            <a:endParaRPr sz="1700" dirty="0">
              <a:solidFill>
                <a:schemeClr val="dk1"/>
              </a:solidFill>
              <a:latin typeface="Calibri"/>
              <a:ea typeface="Calibri"/>
              <a:cs typeface="Calibri"/>
              <a:sym typeface="Calibri"/>
            </a:endParaRPr>
          </a:p>
          <a:p>
            <a:pPr marL="0" lvl="0" indent="0" algn="l" rtl="0">
              <a:spcBef>
                <a:spcPts val="0"/>
              </a:spcBef>
              <a:spcAft>
                <a:spcPts val="1200"/>
              </a:spcAft>
              <a:buNone/>
            </a:pPr>
            <a:endParaRPr sz="240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2094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CC3300"/>
                </a:solidFill>
                <a:latin typeface="Calibri"/>
                <a:ea typeface="Calibri"/>
                <a:cs typeface="Calibri"/>
                <a:sym typeface="Calibri"/>
              </a:rPr>
              <a:t>Data Independence</a:t>
            </a:r>
            <a:endParaRPr b="1">
              <a:solidFill>
                <a:srgbClr val="CC3300"/>
              </a:solidFill>
              <a:latin typeface="Calibri"/>
              <a:ea typeface="Calibri"/>
              <a:cs typeface="Calibri"/>
              <a:sym typeface="Calibri"/>
            </a:endParaRPr>
          </a:p>
        </p:txBody>
      </p:sp>
      <p:sp>
        <p:nvSpPr>
          <p:cNvPr id="161" name="Google Shape;161;p30"/>
          <p:cNvSpPr txBox="1">
            <a:spLocks noGrp="1"/>
          </p:cNvSpPr>
          <p:nvPr>
            <p:ph type="body" idx="1"/>
          </p:nvPr>
        </p:nvSpPr>
        <p:spPr>
          <a:xfrm>
            <a:off x="311700" y="782175"/>
            <a:ext cx="8520600" cy="42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highlight>
                  <a:schemeClr val="lt1"/>
                </a:highlight>
                <a:latin typeface="Calibri"/>
                <a:ea typeface="Calibri"/>
                <a:cs typeface="Calibri"/>
                <a:sym typeface="Calibri"/>
              </a:rPr>
              <a:t>Data independence is a concept in database management systems (DBMS) that allows the logical and physical aspects of the database to be separated. </a:t>
            </a:r>
            <a:endParaRPr sz="150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r>
              <a:rPr lang="en" sz="1500">
                <a:solidFill>
                  <a:schemeClr val="dk1"/>
                </a:solidFill>
                <a:highlight>
                  <a:schemeClr val="lt1"/>
                </a:highlight>
                <a:latin typeface="Calibri"/>
                <a:ea typeface="Calibri"/>
                <a:cs typeface="Calibri"/>
                <a:sym typeface="Calibri"/>
              </a:rPr>
              <a:t>Data independence is achieved through the use of a data abstraction layer provided by the DBMS. Data independence is achieved through the use of a data abstraction layer provided by the DBMS. </a:t>
            </a:r>
            <a:endParaRPr sz="150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r>
              <a:rPr lang="en" sz="1500">
                <a:solidFill>
                  <a:schemeClr val="dk1"/>
                </a:solidFill>
                <a:highlight>
                  <a:schemeClr val="lt1"/>
                </a:highlight>
                <a:latin typeface="Calibri"/>
                <a:ea typeface="Calibri"/>
                <a:cs typeface="Calibri"/>
                <a:sym typeface="Calibri"/>
              </a:rPr>
              <a:t>There are two types of data independence:</a:t>
            </a:r>
            <a:endParaRPr sz="1500">
              <a:solidFill>
                <a:schemeClr val="dk1"/>
              </a:solidFill>
              <a:highlight>
                <a:schemeClr val="lt1"/>
              </a:highlight>
              <a:latin typeface="Calibri"/>
              <a:ea typeface="Calibri"/>
              <a:cs typeface="Calibri"/>
              <a:sym typeface="Calibri"/>
            </a:endParaRPr>
          </a:p>
          <a:p>
            <a:pPr marL="457200" lvl="0" indent="0" algn="l" rtl="0">
              <a:spcBef>
                <a:spcPts val="1200"/>
              </a:spcBef>
              <a:spcAft>
                <a:spcPts val="0"/>
              </a:spcAft>
              <a:buNone/>
            </a:pPr>
            <a:r>
              <a:rPr lang="en" sz="1500" b="1">
                <a:solidFill>
                  <a:schemeClr val="dk1"/>
                </a:solidFill>
                <a:highlight>
                  <a:schemeClr val="lt1"/>
                </a:highlight>
                <a:latin typeface="Calibri"/>
                <a:ea typeface="Calibri"/>
                <a:cs typeface="Calibri"/>
                <a:sym typeface="Calibri"/>
              </a:rPr>
              <a:t>Logical Data Independence: </a:t>
            </a:r>
            <a:r>
              <a:rPr lang="en" sz="1500">
                <a:solidFill>
                  <a:schemeClr val="dk1"/>
                </a:solidFill>
                <a:highlight>
                  <a:schemeClr val="lt1"/>
                </a:highlight>
                <a:latin typeface="Calibri"/>
                <a:ea typeface="Calibri"/>
                <a:cs typeface="Calibri"/>
                <a:sym typeface="Calibri"/>
              </a:rPr>
              <a:t>Logical data independence ensures that the conceptual schema or logical view of the database can be modified without impacting the external schema or user applications.</a:t>
            </a:r>
            <a:endParaRPr sz="1500">
              <a:solidFill>
                <a:schemeClr val="dk1"/>
              </a:solidFill>
              <a:highlight>
                <a:schemeClr val="lt1"/>
              </a:highlight>
              <a:latin typeface="Calibri"/>
              <a:ea typeface="Calibri"/>
              <a:cs typeface="Calibri"/>
              <a:sym typeface="Calibri"/>
            </a:endParaRPr>
          </a:p>
          <a:p>
            <a:pPr marL="457200" lvl="0" indent="-323850" algn="l" rtl="0">
              <a:spcBef>
                <a:spcPts val="1200"/>
              </a:spcBef>
              <a:spcAft>
                <a:spcPts val="0"/>
              </a:spcAft>
              <a:buClr>
                <a:schemeClr val="dk1"/>
              </a:buClr>
              <a:buSzPts val="1500"/>
              <a:buFont typeface="Calibri"/>
              <a:buChar char="●"/>
            </a:pPr>
            <a:r>
              <a:rPr lang="en" sz="1500">
                <a:solidFill>
                  <a:schemeClr val="dk1"/>
                </a:solidFill>
                <a:highlight>
                  <a:schemeClr val="lt1"/>
                </a:highlight>
                <a:latin typeface="Calibri"/>
                <a:ea typeface="Calibri"/>
                <a:cs typeface="Calibri"/>
                <a:sym typeface="Calibri"/>
              </a:rPr>
              <a:t>It allows for changes in the organization, structure, or relationships of the data, such as adding, modifying, or deleting tables, columns, or relationships, without requiring changes to the applications that access the data. </a:t>
            </a:r>
            <a:endParaRPr sz="1500">
              <a:solidFill>
                <a:schemeClr val="dk1"/>
              </a:solidFill>
              <a:highlight>
                <a:schemeClr val="lt1"/>
              </a:highlight>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 sz="1500">
                <a:solidFill>
                  <a:schemeClr val="dk1"/>
                </a:solidFill>
                <a:highlight>
                  <a:schemeClr val="lt1"/>
                </a:highlight>
                <a:latin typeface="Calibri"/>
                <a:ea typeface="Calibri"/>
                <a:cs typeface="Calibri"/>
                <a:sym typeface="Calibri"/>
              </a:rPr>
              <a:t>This type of independence is important in maintaining the long-term usability and adaptability of the database as business requirements evolve.</a:t>
            </a:r>
            <a:endParaRPr sz="1500">
              <a:solidFill>
                <a:schemeClr val="dk1"/>
              </a:solidFill>
              <a:highlight>
                <a:schemeClr val="lt1"/>
              </a:highlight>
              <a:latin typeface="Calibri"/>
              <a:ea typeface="Calibri"/>
              <a:cs typeface="Calibri"/>
              <a:sym typeface="Calibri"/>
            </a:endParaRPr>
          </a:p>
          <a:p>
            <a:pPr marL="457200" lvl="0" indent="0" algn="l" rtl="0">
              <a:spcBef>
                <a:spcPts val="1200"/>
              </a:spcBef>
              <a:spcAft>
                <a:spcPts val="1200"/>
              </a:spcAft>
              <a:buNone/>
            </a:pPr>
            <a:endParaRPr sz="1500">
              <a:solidFill>
                <a:schemeClr val="dk1"/>
              </a:solidFill>
              <a:highlight>
                <a:schemeClr val="lt1"/>
              </a:highlight>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209475"/>
            <a:ext cx="8520600" cy="518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Calibri"/>
                <a:ea typeface="Calibri"/>
                <a:cs typeface="Calibri"/>
                <a:sym typeface="Calibri"/>
              </a:rPr>
              <a:t>Data Independence : </a:t>
            </a:r>
            <a:r>
              <a:rPr lang="en" b="1">
                <a:solidFill>
                  <a:srgbClr val="CC3300"/>
                </a:solidFill>
                <a:latin typeface="Calibri"/>
                <a:ea typeface="Calibri"/>
                <a:cs typeface="Calibri"/>
                <a:sym typeface="Calibri"/>
              </a:rPr>
              <a:t>Physical Data Independence</a:t>
            </a:r>
            <a:endParaRPr b="1">
              <a:solidFill>
                <a:srgbClr val="CC3300"/>
              </a:solidFill>
              <a:latin typeface="Calibri"/>
              <a:ea typeface="Calibri"/>
              <a:cs typeface="Calibri"/>
              <a:sym typeface="Calibri"/>
            </a:endParaRPr>
          </a:p>
        </p:txBody>
      </p:sp>
      <p:sp>
        <p:nvSpPr>
          <p:cNvPr id="167" name="Google Shape;167;p31"/>
          <p:cNvSpPr txBox="1">
            <a:spLocks noGrp="1"/>
          </p:cNvSpPr>
          <p:nvPr>
            <p:ph type="body" idx="1"/>
          </p:nvPr>
        </p:nvSpPr>
        <p:spPr>
          <a:xfrm>
            <a:off x="311700" y="893725"/>
            <a:ext cx="8520600" cy="3967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Roboto"/>
              <a:buChar char="●"/>
            </a:pPr>
            <a:r>
              <a:rPr lang="en" sz="1400" b="1">
                <a:solidFill>
                  <a:schemeClr val="dk1"/>
                </a:solidFill>
                <a:highlight>
                  <a:schemeClr val="lt1"/>
                </a:highlight>
                <a:latin typeface="Calibri"/>
                <a:ea typeface="Calibri"/>
                <a:cs typeface="Calibri"/>
                <a:sym typeface="Calibri"/>
              </a:rPr>
              <a:t>Physical Data Independence: </a:t>
            </a:r>
            <a:r>
              <a:rPr lang="en" sz="1400">
                <a:solidFill>
                  <a:schemeClr val="dk1"/>
                </a:solidFill>
                <a:highlight>
                  <a:schemeClr val="lt1"/>
                </a:highlight>
                <a:latin typeface="Calibri"/>
                <a:ea typeface="Calibri"/>
                <a:cs typeface="Calibri"/>
                <a:sym typeface="Calibri"/>
              </a:rPr>
              <a:t>Physical data independence enables changes in the physical storage and access methods of the data without affecting the logical schema or user applications. </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It allows for modifications to the physical organization of the data, such as moving or redistributing data across storage devices, changing indexing or partitioning strategies, or altering data storage formats.</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Physical data independence ensures that the underlying physical implementation details can be modified or optimized without requiring changes to the logical schema or user applications.</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With physical data independence, the DBMS provides an abstraction layer that shields the users and applications from the specific details of how the data is stored on disk or accessed by the system. </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Roboto"/>
              <a:buChar char="●"/>
            </a:pPr>
            <a:r>
              <a:rPr lang="en" sz="1400" b="1">
                <a:solidFill>
                  <a:schemeClr val="dk1"/>
                </a:solidFill>
                <a:highlight>
                  <a:schemeClr val="lt1"/>
                </a:highlight>
                <a:latin typeface="Calibri"/>
                <a:ea typeface="Calibri"/>
                <a:cs typeface="Calibri"/>
                <a:sym typeface="Calibri"/>
              </a:rPr>
              <a:t>Storage Format: </a:t>
            </a:r>
            <a:r>
              <a:rPr lang="en" sz="1400">
                <a:solidFill>
                  <a:schemeClr val="dk1"/>
                </a:solidFill>
                <a:highlight>
                  <a:schemeClr val="lt1"/>
                </a:highlight>
                <a:latin typeface="Calibri"/>
                <a:ea typeface="Calibri"/>
                <a:cs typeface="Calibri"/>
                <a:sym typeface="Calibri"/>
              </a:rPr>
              <a:t>The DBMS can change the storage format or encoding of the data without impacting the logical schema.</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Roboto"/>
              <a:buChar char="●"/>
            </a:pPr>
            <a:r>
              <a:rPr lang="en" sz="1400" b="1">
                <a:solidFill>
                  <a:schemeClr val="dk1"/>
                </a:solidFill>
                <a:highlight>
                  <a:schemeClr val="lt1"/>
                </a:highlight>
                <a:latin typeface="Calibri"/>
                <a:ea typeface="Calibri"/>
                <a:cs typeface="Calibri"/>
                <a:sym typeface="Calibri"/>
              </a:rPr>
              <a:t>Indexing and Partitioning: </a:t>
            </a:r>
            <a:r>
              <a:rPr lang="en" sz="1400">
                <a:solidFill>
                  <a:schemeClr val="dk1"/>
                </a:solidFill>
                <a:highlight>
                  <a:schemeClr val="lt1"/>
                </a:highlight>
                <a:latin typeface="Calibri"/>
                <a:ea typeface="Calibri"/>
                <a:cs typeface="Calibri"/>
                <a:sym typeface="Calibri"/>
              </a:rPr>
              <a:t>The DBMS can modify the indexing or partitioning strategies used to optimize data access and query performance. </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Roboto"/>
              <a:buChar char="●"/>
            </a:pPr>
            <a:r>
              <a:rPr lang="en" sz="1400" b="1">
                <a:solidFill>
                  <a:schemeClr val="dk1"/>
                </a:solidFill>
                <a:highlight>
                  <a:schemeClr val="lt1"/>
                </a:highlight>
                <a:latin typeface="Calibri"/>
                <a:ea typeface="Calibri"/>
                <a:cs typeface="Calibri"/>
                <a:sym typeface="Calibri"/>
              </a:rPr>
              <a:t>Data Replication: </a:t>
            </a:r>
            <a:r>
              <a:rPr lang="en" sz="1400">
                <a:solidFill>
                  <a:schemeClr val="dk1"/>
                </a:solidFill>
                <a:highlight>
                  <a:schemeClr val="lt1"/>
                </a:highlight>
                <a:latin typeface="Calibri"/>
                <a:ea typeface="Calibri"/>
                <a:cs typeface="Calibri"/>
                <a:sym typeface="Calibri"/>
              </a:rPr>
              <a:t>The DBMS can introduce data replication mechanisms to enhance fault tolerance, availability, or performance. </a:t>
            </a:r>
            <a:endParaRPr sz="1400">
              <a:solidFill>
                <a:schemeClr val="dk1"/>
              </a:solidFill>
              <a:highlight>
                <a:schemeClr val="lt1"/>
              </a:highlight>
              <a:latin typeface="Calibri"/>
              <a:ea typeface="Calibri"/>
              <a:cs typeface="Calibri"/>
              <a:sym typeface="Calibri"/>
            </a:endParaRPr>
          </a:p>
          <a:p>
            <a:pPr marL="457200" lvl="0" indent="0" algn="l" rtl="0">
              <a:spcBef>
                <a:spcPts val="1200"/>
              </a:spcBef>
              <a:spcAft>
                <a:spcPts val="1200"/>
              </a:spcAft>
              <a:buNone/>
            </a:pPr>
            <a:endParaRPr sz="1400">
              <a:solidFill>
                <a:schemeClr val="dk1"/>
              </a:solidFill>
              <a:highlight>
                <a:schemeClr val="lt1"/>
              </a:highlight>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209475"/>
            <a:ext cx="8520600" cy="518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Calibri"/>
                <a:ea typeface="Calibri"/>
                <a:cs typeface="Calibri"/>
                <a:sym typeface="Calibri"/>
              </a:rPr>
              <a:t>Data Independence : </a:t>
            </a:r>
            <a:r>
              <a:rPr lang="en" b="1">
                <a:solidFill>
                  <a:srgbClr val="CC3300"/>
                </a:solidFill>
                <a:latin typeface="Calibri"/>
                <a:ea typeface="Calibri"/>
                <a:cs typeface="Calibri"/>
                <a:sym typeface="Calibri"/>
              </a:rPr>
              <a:t>Physical Data Independence</a:t>
            </a:r>
            <a:endParaRPr b="1">
              <a:solidFill>
                <a:srgbClr val="CC3300"/>
              </a:solidFill>
              <a:latin typeface="Calibri"/>
              <a:ea typeface="Calibri"/>
              <a:cs typeface="Calibri"/>
              <a:sym typeface="Calibri"/>
            </a:endParaRPr>
          </a:p>
        </p:txBody>
      </p:sp>
      <p:sp>
        <p:nvSpPr>
          <p:cNvPr id="173" name="Google Shape;173;p32"/>
          <p:cNvSpPr txBox="1">
            <a:spLocks noGrp="1"/>
          </p:cNvSpPr>
          <p:nvPr>
            <p:ph type="body" idx="1"/>
          </p:nvPr>
        </p:nvSpPr>
        <p:spPr>
          <a:xfrm>
            <a:off x="311700" y="728175"/>
            <a:ext cx="8520600" cy="4132800"/>
          </a:xfrm>
          <a:prstGeom prst="rect">
            <a:avLst/>
          </a:prstGeom>
        </p:spPr>
        <p:txBody>
          <a:bodyPr spcFirstLastPara="1" wrap="square" lIns="91425" tIns="91425" rIns="91425" bIns="91425" anchor="t" anchorCtr="0">
            <a:noAutofit/>
          </a:bodyPr>
          <a:lstStyle/>
          <a:p>
            <a:pPr marL="457200" lvl="0" indent="0" algn="l" rtl="0">
              <a:spcBef>
                <a:spcPts val="0"/>
              </a:spcBef>
              <a:spcAft>
                <a:spcPts val="1200"/>
              </a:spcAft>
              <a:buNone/>
            </a:pPr>
            <a:endParaRPr sz="1400">
              <a:solidFill>
                <a:schemeClr val="dk1"/>
              </a:solidFill>
              <a:highlight>
                <a:schemeClr val="lt1"/>
              </a:highlight>
              <a:latin typeface="Roboto"/>
              <a:ea typeface="Roboto"/>
              <a:cs typeface="Roboto"/>
              <a:sym typeface="Roboto"/>
            </a:endParaRPr>
          </a:p>
        </p:txBody>
      </p:sp>
      <p:pic>
        <p:nvPicPr>
          <p:cNvPr id="174" name="Google Shape;174;p32"/>
          <p:cNvPicPr preferRelativeResize="0"/>
          <p:nvPr/>
        </p:nvPicPr>
        <p:blipFill>
          <a:blip r:embed="rId3">
            <a:alphaModFix/>
          </a:blip>
          <a:stretch>
            <a:fillRect/>
          </a:stretch>
        </p:blipFill>
        <p:spPr>
          <a:xfrm>
            <a:off x="311700" y="728175"/>
            <a:ext cx="8520600" cy="44153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311700" y="1880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dirty="0">
                <a:solidFill>
                  <a:srgbClr val="CC3300"/>
                </a:solidFill>
                <a:highlight>
                  <a:schemeClr val="lt1"/>
                </a:highlight>
                <a:latin typeface="Calibri"/>
                <a:ea typeface="Calibri"/>
                <a:cs typeface="Calibri"/>
                <a:sym typeface="Calibri"/>
              </a:rPr>
              <a:t>Integrity Constraints</a:t>
            </a:r>
            <a:endParaRPr sz="2500" b="1" dirty="0">
              <a:solidFill>
                <a:srgbClr val="CC3300"/>
              </a:solidFill>
              <a:highlight>
                <a:schemeClr val="lt1"/>
              </a:highlight>
              <a:latin typeface="Calibri"/>
              <a:ea typeface="Calibri"/>
              <a:cs typeface="Calibri"/>
              <a:sym typeface="Calibri"/>
            </a:endParaRPr>
          </a:p>
        </p:txBody>
      </p:sp>
      <p:sp>
        <p:nvSpPr>
          <p:cNvPr id="180" name="Google Shape;180;p33"/>
          <p:cNvSpPr txBox="1">
            <a:spLocks noGrp="1"/>
          </p:cNvSpPr>
          <p:nvPr>
            <p:ph type="body" idx="1"/>
          </p:nvPr>
        </p:nvSpPr>
        <p:spPr>
          <a:xfrm>
            <a:off x="311700" y="899400"/>
            <a:ext cx="8520600" cy="40368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Calibri"/>
              <a:buChar char="●"/>
            </a:pPr>
            <a:r>
              <a:rPr lang="en" sz="1400" dirty="0">
                <a:solidFill>
                  <a:schemeClr val="dk1"/>
                </a:solidFill>
                <a:highlight>
                  <a:schemeClr val="lt1"/>
                </a:highlight>
                <a:latin typeface="Calibri"/>
                <a:ea typeface="Calibri"/>
                <a:cs typeface="Calibri"/>
                <a:sym typeface="Calibri"/>
              </a:rPr>
              <a:t>Integrity constraints are rules or conditions that are defined on a database schema to ensure the accuracy, consistency, and validity of data stored in a database. </a:t>
            </a:r>
            <a:endParaRPr sz="1400" dirty="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dirty="0">
                <a:solidFill>
                  <a:schemeClr val="dk1"/>
                </a:solidFill>
                <a:highlight>
                  <a:schemeClr val="lt1"/>
                </a:highlight>
                <a:latin typeface="Calibri"/>
                <a:ea typeface="Calibri"/>
                <a:cs typeface="Calibri"/>
                <a:sym typeface="Calibri"/>
              </a:rPr>
              <a:t>These constraints enforce rules and restrictions on the data, preventing the entry of invalid or inconsistent values and maintaining data integrity. </a:t>
            </a:r>
            <a:endParaRPr sz="1400" dirty="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dirty="0">
                <a:solidFill>
                  <a:schemeClr val="dk1"/>
                </a:solidFill>
                <a:highlight>
                  <a:schemeClr val="lt1"/>
                </a:highlight>
                <a:latin typeface="Calibri"/>
                <a:ea typeface="Calibri"/>
                <a:cs typeface="Calibri"/>
                <a:sym typeface="Calibri"/>
              </a:rPr>
              <a:t>Integrity constraints are typically specified during the database design phase and are enforced by the database management system (DBMS) during data manipulation operations. </a:t>
            </a:r>
            <a:endParaRPr sz="1400" dirty="0">
              <a:solidFill>
                <a:schemeClr val="dk1"/>
              </a:solidFill>
              <a:highlight>
                <a:schemeClr val="lt1"/>
              </a:highlight>
              <a:latin typeface="Calibri"/>
              <a:ea typeface="Calibri"/>
              <a:cs typeface="Calibri"/>
              <a:sym typeface="Calibri"/>
            </a:endParaRPr>
          </a:p>
          <a:p>
            <a:pPr marL="0" lvl="0" indent="0" algn="l" rtl="0">
              <a:spcBef>
                <a:spcPts val="1200"/>
              </a:spcBef>
              <a:spcAft>
                <a:spcPts val="1200"/>
              </a:spcAft>
              <a:buNone/>
            </a:pPr>
            <a:endParaRPr sz="1400" dirty="0">
              <a:solidFill>
                <a:schemeClr val="dk1"/>
              </a:solidFill>
              <a:highlight>
                <a:schemeClr val="lt1"/>
              </a:highlight>
              <a:latin typeface="Calibri"/>
              <a:ea typeface="Calibri"/>
              <a:cs typeface="Calibri"/>
              <a:sym typeface="Calibri"/>
            </a:endParaRPr>
          </a:p>
        </p:txBody>
      </p:sp>
      <p:pic>
        <p:nvPicPr>
          <p:cNvPr id="181" name="Google Shape;181;p33"/>
          <p:cNvPicPr preferRelativeResize="0"/>
          <p:nvPr/>
        </p:nvPicPr>
        <p:blipFill>
          <a:blip r:embed="rId3">
            <a:alphaModFix/>
          </a:blip>
          <a:stretch>
            <a:fillRect/>
          </a:stretch>
        </p:blipFill>
        <p:spPr>
          <a:xfrm>
            <a:off x="2216425" y="2634850"/>
            <a:ext cx="4994701" cy="23012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311700" y="1880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highlight>
                  <a:schemeClr val="lt1"/>
                </a:highlight>
                <a:latin typeface="Calibri"/>
                <a:ea typeface="Calibri"/>
                <a:cs typeface="Calibri"/>
                <a:sym typeface="Calibri"/>
              </a:rPr>
              <a:t>Integrity Constraints : </a:t>
            </a:r>
            <a:r>
              <a:rPr lang="en" sz="2500" b="1">
                <a:solidFill>
                  <a:srgbClr val="CC3300"/>
                </a:solidFill>
                <a:highlight>
                  <a:schemeClr val="lt1"/>
                </a:highlight>
                <a:latin typeface="Calibri"/>
                <a:ea typeface="Calibri"/>
                <a:cs typeface="Calibri"/>
                <a:sym typeface="Calibri"/>
              </a:rPr>
              <a:t>Domain Constraint</a:t>
            </a:r>
            <a:endParaRPr sz="2500" b="1">
              <a:solidFill>
                <a:srgbClr val="CC3300"/>
              </a:solidFill>
              <a:highlight>
                <a:schemeClr val="lt1"/>
              </a:highlight>
              <a:latin typeface="Calibri"/>
              <a:ea typeface="Calibri"/>
              <a:cs typeface="Calibri"/>
              <a:sym typeface="Calibri"/>
            </a:endParaRPr>
          </a:p>
        </p:txBody>
      </p:sp>
      <p:sp>
        <p:nvSpPr>
          <p:cNvPr id="187" name="Google Shape;187;p34"/>
          <p:cNvSpPr txBox="1">
            <a:spLocks noGrp="1"/>
          </p:cNvSpPr>
          <p:nvPr>
            <p:ph type="body" idx="1"/>
          </p:nvPr>
        </p:nvSpPr>
        <p:spPr>
          <a:xfrm>
            <a:off x="311700" y="899400"/>
            <a:ext cx="8520600" cy="40368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Calibri"/>
              <a:buChar char="●"/>
            </a:pPr>
            <a:r>
              <a:rPr lang="en" sz="1400" dirty="0">
                <a:solidFill>
                  <a:schemeClr val="dk1"/>
                </a:solidFill>
                <a:highlight>
                  <a:schemeClr val="lt1"/>
                </a:highlight>
                <a:latin typeface="Calibri"/>
                <a:ea typeface="Calibri"/>
                <a:cs typeface="Calibri"/>
                <a:sym typeface="Calibri"/>
              </a:rPr>
              <a:t>A domain constraint specifies the valid range of values for a column based on its data type. It restricts the values that can be stored in a column to ensure data integrity.</a:t>
            </a:r>
            <a:r>
              <a:rPr lang="en" sz="1600" dirty="0">
                <a:solidFill>
                  <a:schemeClr val="dk1"/>
                </a:solidFill>
                <a:highlight>
                  <a:schemeClr val="lt1"/>
                </a:highlight>
                <a:latin typeface="Calibri"/>
                <a:ea typeface="Calibri"/>
                <a:cs typeface="Calibri"/>
                <a:sym typeface="Calibri"/>
              </a:rPr>
              <a:t> </a:t>
            </a:r>
            <a:endParaRPr sz="1600" dirty="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600" dirty="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600" dirty="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600" dirty="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600" dirty="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600" dirty="0">
              <a:solidFill>
                <a:schemeClr val="dk1"/>
              </a:solidFill>
              <a:highlight>
                <a:schemeClr val="lt1"/>
              </a:highlight>
              <a:latin typeface="Calibri"/>
              <a:ea typeface="Calibri"/>
              <a:cs typeface="Calibri"/>
              <a:sym typeface="Calibri"/>
            </a:endParaRPr>
          </a:p>
          <a:p>
            <a:pPr marL="457200" lvl="0" indent="-330200" algn="l" rtl="0">
              <a:spcBef>
                <a:spcPts val="1200"/>
              </a:spcBef>
              <a:spcAft>
                <a:spcPts val="0"/>
              </a:spcAft>
              <a:buClr>
                <a:schemeClr val="dk1"/>
              </a:buClr>
              <a:buSzPts val="1600"/>
              <a:buFont typeface="Calibri"/>
              <a:buChar char="●"/>
            </a:pPr>
            <a:r>
              <a:rPr lang="en" sz="1400" dirty="0">
                <a:solidFill>
                  <a:schemeClr val="dk1"/>
                </a:solidFill>
                <a:highlight>
                  <a:schemeClr val="lt1"/>
                </a:highlight>
                <a:latin typeface="Calibri"/>
                <a:ea typeface="Calibri"/>
                <a:cs typeface="Calibri"/>
                <a:sym typeface="Calibri"/>
              </a:rPr>
              <a:t>In this example, the "Grade" column is restricted by a domain constraint that allows only the values "A", "B", "C", "D", "E", or "F". </a:t>
            </a:r>
            <a:endParaRPr sz="1400" dirty="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dirty="0">
                <a:solidFill>
                  <a:schemeClr val="dk1"/>
                </a:solidFill>
                <a:highlight>
                  <a:schemeClr val="lt1"/>
                </a:highlight>
                <a:latin typeface="Calibri"/>
                <a:ea typeface="Calibri"/>
                <a:cs typeface="Calibri"/>
                <a:sym typeface="Calibri"/>
              </a:rPr>
              <a:t>Any other value inserted or updated in the "Grade" column would violate the domain constraint and result in an error.</a:t>
            </a:r>
            <a:endParaRPr sz="1400" dirty="0">
              <a:solidFill>
                <a:schemeClr val="dk1"/>
              </a:solidFill>
              <a:highlight>
                <a:schemeClr val="lt1"/>
              </a:highlight>
              <a:latin typeface="Calibri"/>
              <a:ea typeface="Calibri"/>
              <a:cs typeface="Calibri"/>
              <a:sym typeface="Calibri"/>
            </a:endParaRPr>
          </a:p>
        </p:txBody>
      </p:sp>
      <p:graphicFrame>
        <p:nvGraphicFramePr>
          <p:cNvPr id="188" name="Google Shape;188;p34"/>
          <p:cNvGraphicFramePr/>
          <p:nvPr/>
        </p:nvGraphicFramePr>
        <p:xfrm>
          <a:off x="952500" y="1809750"/>
          <a:ext cx="7239000" cy="1584840"/>
        </p:xfrm>
        <a:graphic>
          <a:graphicData uri="http://schemas.openxmlformats.org/drawingml/2006/table">
            <a:tbl>
              <a:tblPr>
                <a:noFill/>
                <a:tableStyleId>{69A2D768-B0EE-42F7-97D0-888645C0B4A6}</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r>
                        <a:rPr lang="en"/>
                        <a:t>studentID</a:t>
                      </a:r>
                      <a:endParaRPr/>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age</a:t>
                      </a:r>
                      <a:endParaRPr/>
                    </a:p>
                  </a:txBody>
                  <a:tcPr marL="91425" marR="91425" marT="91425" marB="91425"/>
                </a:tc>
                <a:tc>
                  <a:txBody>
                    <a:bodyPr/>
                    <a:lstStyle/>
                    <a:p>
                      <a:pPr marL="0" lvl="0" indent="0" algn="l" rtl="0">
                        <a:spcBef>
                          <a:spcPts val="0"/>
                        </a:spcBef>
                        <a:spcAft>
                          <a:spcPts val="0"/>
                        </a:spcAft>
                        <a:buNone/>
                      </a:pPr>
                      <a:r>
                        <a:rPr lang="en"/>
                        <a:t>gender</a:t>
                      </a:r>
                      <a:endParaRPr/>
                    </a:p>
                  </a:txBody>
                  <a:tcPr marL="91425" marR="91425" marT="91425" marB="91425"/>
                </a:tc>
                <a:tc>
                  <a:txBody>
                    <a:bodyPr/>
                    <a:lstStyle/>
                    <a:p>
                      <a:pPr marL="0" lvl="0" indent="0" algn="l" rtl="0">
                        <a:spcBef>
                          <a:spcPts val="0"/>
                        </a:spcBef>
                        <a:spcAft>
                          <a:spcPts val="0"/>
                        </a:spcAft>
                        <a:buNone/>
                      </a:pPr>
                      <a:r>
                        <a:rPr lang="en"/>
                        <a:t>grade</a:t>
                      </a:r>
                      <a:endParaRPr/>
                    </a:p>
                  </a:txBody>
                  <a:tcPr marL="91425" marR="91425" marT="91425" marB="91425"/>
                </a:tc>
              </a:tr>
              <a:tr h="3810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John</a:t>
                      </a:r>
                      <a:endParaRPr/>
                    </a:p>
                  </a:txBody>
                  <a:tcPr marL="91425" marR="91425" marT="91425" marB="91425"/>
                </a:tc>
                <a:tc>
                  <a:txBody>
                    <a:bodyPr/>
                    <a:lstStyle/>
                    <a:p>
                      <a:pPr marL="0" lvl="0" indent="0" algn="l" rtl="0">
                        <a:spcBef>
                          <a:spcPts val="0"/>
                        </a:spcBef>
                        <a:spcAft>
                          <a:spcPts val="0"/>
                        </a:spcAft>
                        <a:buNone/>
                      </a:pPr>
                      <a:r>
                        <a:rPr lang="en"/>
                        <a:t>16</a:t>
                      </a:r>
                      <a:endParaRPr/>
                    </a:p>
                  </a:txBody>
                  <a:tcPr marL="91425" marR="91425" marT="91425" marB="91425"/>
                </a:tc>
                <a:tc>
                  <a:txBody>
                    <a:bodyPr/>
                    <a:lstStyle/>
                    <a:p>
                      <a:pPr marL="0" lvl="0" indent="0" algn="l" rtl="0">
                        <a:spcBef>
                          <a:spcPts val="0"/>
                        </a:spcBef>
                        <a:spcAft>
                          <a:spcPts val="0"/>
                        </a:spcAft>
                        <a:buNone/>
                      </a:pPr>
                      <a:r>
                        <a:rPr lang="en"/>
                        <a:t>M</a:t>
                      </a:r>
                      <a:endParaRPr/>
                    </a:p>
                  </a:txBody>
                  <a:tcPr marL="91425" marR="91425" marT="91425" marB="91425"/>
                </a:tc>
                <a:tc>
                  <a:txBody>
                    <a:bodyPr/>
                    <a:lstStyle/>
                    <a:p>
                      <a:pPr marL="0" lvl="0" indent="0" algn="l" rtl="0">
                        <a:spcBef>
                          <a:spcPts val="0"/>
                        </a:spcBef>
                        <a:spcAft>
                          <a:spcPts val="0"/>
                        </a:spcAft>
                        <a:buNone/>
                      </a:pPr>
                      <a:r>
                        <a:rPr lang="en"/>
                        <a:t>A</a:t>
                      </a:r>
                      <a:endParaRPr/>
                    </a:p>
                  </a:txBody>
                  <a:tcPr marL="91425" marR="91425" marT="91425" marB="91425"/>
                </a:tc>
              </a:tr>
              <a:tr h="3810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Jane</a:t>
                      </a:r>
                      <a:endParaRPr/>
                    </a:p>
                  </a:txBody>
                  <a:tcPr marL="91425" marR="91425" marT="91425" marB="91425"/>
                </a:tc>
                <a:tc>
                  <a:txBody>
                    <a:bodyPr/>
                    <a:lstStyle/>
                    <a:p>
                      <a:pPr marL="0" lvl="0" indent="0" algn="l" rtl="0">
                        <a:spcBef>
                          <a:spcPts val="0"/>
                        </a:spcBef>
                        <a:spcAft>
                          <a:spcPts val="0"/>
                        </a:spcAft>
                        <a:buNone/>
                      </a:pPr>
                      <a:r>
                        <a:rPr lang="en"/>
                        <a:t>15</a:t>
                      </a:r>
                      <a:endParaRPr/>
                    </a:p>
                  </a:txBody>
                  <a:tcPr marL="91425" marR="91425" marT="91425" marB="91425"/>
                </a:tc>
                <a:tc>
                  <a:txBody>
                    <a:bodyPr/>
                    <a:lstStyle/>
                    <a:p>
                      <a:pPr marL="0" lvl="0" indent="0" algn="l" rtl="0">
                        <a:spcBef>
                          <a:spcPts val="0"/>
                        </a:spcBef>
                        <a:spcAft>
                          <a:spcPts val="0"/>
                        </a:spcAft>
                        <a:buNone/>
                      </a:pPr>
                      <a:r>
                        <a:rPr lang="en"/>
                        <a:t>F</a:t>
                      </a:r>
                      <a:endParaRPr/>
                    </a:p>
                  </a:txBody>
                  <a:tcPr marL="91425" marR="91425" marT="91425" marB="91425"/>
                </a:tc>
                <a:tc>
                  <a:txBody>
                    <a:bodyPr/>
                    <a:lstStyle/>
                    <a:p>
                      <a:pPr marL="0" lvl="0" indent="0" algn="l" rtl="0">
                        <a:spcBef>
                          <a:spcPts val="0"/>
                        </a:spcBef>
                        <a:spcAft>
                          <a:spcPts val="0"/>
                        </a:spcAft>
                        <a:buNone/>
                      </a:pPr>
                      <a:r>
                        <a:rPr lang="en"/>
                        <a:t>B</a:t>
                      </a:r>
                      <a:endParaRPr/>
                    </a:p>
                  </a:txBody>
                  <a:tcPr marL="91425" marR="91425" marT="91425" marB="91425"/>
                </a:tc>
              </a:tr>
              <a:tr h="38100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Mark</a:t>
                      </a:r>
                      <a:endParaRPr/>
                    </a:p>
                  </a:txBody>
                  <a:tcPr marL="91425" marR="91425" marT="91425" marB="91425"/>
                </a:tc>
                <a:tc>
                  <a:txBody>
                    <a:bodyPr/>
                    <a:lstStyle/>
                    <a:p>
                      <a:pPr marL="0" lvl="0" indent="0" algn="l" rtl="0">
                        <a:spcBef>
                          <a:spcPts val="0"/>
                        </a:spcBef>
                        <a:spcAft>
                          <a:spcPts val="0"/>
                        </a:spcAft>
                        <a:buNone/>
                      </a:pPr>
                      <a:r>
                        <a:rPr lang="en"/>
                        <a:t>17</a:t>
                      </a:r>
                      <a:endParaRPr/>
                    </a:p>
                  </a:txBody>
                  <a:tcPr marL="91425" marR="91425" marT="91425" marB="91425"/>
                </a:tc>
                <a:tc>
                  <a:txBody>
                    <a:bodyPr/>
                    <a:lstStyle/>
                    <a:p>
                      <a:pPr marL="0" lvl="0" indent="0" algn="l" rtl="0">
                        <a:spcBef>
                          <a:spcPts val="0"/>
                        </a:spcBef>
                        <a:spcAft>
                          <a:spcPts val="0"/>
                        </a:spcAft>
                        <a:buNone/>
                      </a:pPr>
                      <a:r>
                        <a:rPr lang="en"/>
                        <a:t>M</a:t>
                      </a:r>
                      <a:endParaRPr/>
                    </a:p>
                  </a:txBody>
                  <a:tcPr marL="91425" marR="91425" marT="91425" marB="91425"/>
                </a:tc>
                <a:tc>
                  <a:txBody>
                    <a:bodyPr/>
                    <a:lstStyle/>
                    <a:p>
                      <a:pPr marL="0" lvl="0" indent="0" algn="l" rtl="0">
                        <a:spcBef>
                          <a:spcPts val="0"/>
                        </a:spcBef>
                        <a:spcAft>
                          <a:spcPts val="0"/>
                        </a:spcAft>
                        <a:buNone/>
                      </a:pPr>
                      <a:r>
                        <a:rPr lang="en"/>
                        <a:t>C</a:t>
                      </a:r>
                      <a:endParaRPr/>
                    </a:p>
                  </a:txBody>
                  <a:tcPr marL="91425" marR="91425" marT="91425" marB="91425"/>
                </a:tc>
              </a:tr>
            </a:tbl>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311700" y="1880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highlight>
                  <a:schemeClr val="lt1"/>
                </a:highlight>
                <a:latin typeface="Calibri"/>
                <a:ea typeface="Calibri"/>
                <a:cs typeface="Calibri"/>
                <a:sym typeface="Calibri"/>
              </a:rPr>
              <a:t>Integrity Constraints : </a:t>
            </a:r>
            <a:r>
              <a:rPr lang="en" sz="2500" b="1">
                <a:solidFill>
                  <a:srgbClr val="CC3300"/>
                </a:solidFill>
                <a:highlight>
                  <a:schemeClr val="lt1"/>
                </a:highlight>
                <a:latin typeface="Calibri"/>
                <a:ea typeface="Calibri"/>
                <a:cs typeface="Calibri"/>
                <a:sym typeface="Calibri"/>
              </a:rPr>
              <a:t>Domain Constraint</a:t>
            </a:r>
            <a:endParaRPr sz="2500" b="1">
              <a:solidFill>
                <a:srgbClr val="CC3300"/>
              </a:solidFill>
              <a:highlight>
                <a:schemeClr val="lt1"/>
              </a:highlight>
              <a:latin typeface="Calibri"/>
              <a:ea typeface="Calibri"/>
              <a:cs typeface="Calibri"/>
              <a:sym typeface="Calibri"/>
            </a:endParaRPr>
          </a:p>
        </p:txBody>
      </p:sp>
      <p:sp>
        <p:nvSpPr>
          <p:cNvPr id="194" name="Google Shape;194;p35"/>
          <p:cNvSpPr txBox="1">
            <a:spLocks noGrp="1"/>
          </p:cNvSpPr>
          <p:nvPr>
            <p:ph type="body" idx="1"/>
          </p:nvPr>
        </p:nvSpPr>
        <p:spPr>
          <a:xfrm>
            <a:off x="311700" y="760750"/>
            <a:ext cx="8520600" cy="4036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Font typeface="Calibri"/>
              <a:buChar char="●"/>
            </a:pPr>
            <a:r>
              <a:rPr lang="en" sz="1300">
                <a:solidFill>
                  <a:schemeClr val="dk1"/>
                </a:solidFill>
                <a:highlight>
                  <a:schemeClr val="lt1"/>
                </a:highlight>
                <a:latin typeface="Calibri"/>
                <a:ea typeface="Calibri"/>
                <a:cs typeface="Calibri"/>
                <a:sym typeface="Calibri"/>
              </a:rPr>
              <a:t>The domain constraint ensures that the "Grade" column contains valid and appropriate values according to the defined domain.</a:t>
            </a:r>
            <a:endParaRPr sz="170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70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70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70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700">
              <a:solidFill>
                <a:schemeClr val="dk1"/>
              </a:solidFill>
              <a:highlight>
                <a:schemeClr val="lt1"/>
              </a:highlight>
              <a:latin typeface="Calibri"/>
              <a:ea typeface="Calibri"/>
              <a:cs typeface="Calibri"/>
              <a:sym typeface="Calibri"/>
            </a:endParaRPr>
          </a:p>
          <a:p>
            <a:pPr marL="457200" lvl="0" indent="-330200" algn="l" rtl="0">
              <a:spcBef>
                <a:spcPts val="1200"/>
              </a:spcBef>
              <a:spcAft>
                <a:spcPts val="0"/>
              </a:spcAft>
              <a:buClr>
                <a:schemeClr val="dk1"/>
              </a:buClr>
              <a:buSzPts val="1600"/>
              <a:buFont typeface="Calibri"/>
              <a:buChar char="●"/>
            </a:pPr>
            <a:r>
              <a:rPr lang="en" sz="1300">
                <a:solidFill>
                  <a:schemeClr val="dk1"/>
                </a:solidFill>
                <a:highlight>
                  <a:schemeClr val="lt1"/>
                </a:highlight>
                <a:latin typeface="Calibri"/>
                <a:ea typeface="Calibri"/>
                <a:cs typeface="Calibri"/>
                <a:sym typeface="Calibri"/>
              </a:rPr>
              <a:t>It prevents the insertion of invalid or incorrect values that could compromise the integrity and meaning of the data.</a:t>
            </a:r>
            <a:r>
              <a:rPr lang="en" sz="1500">
                <a:solidFill>
                  <a:schemeClr val="dk1"/>
                </a:solidFill>
                <a:highlight>
                  <a:schemeClr val="lt1"/>
                </a:highlight>
                <a:latin typeface="Calibri"/>
                <a:ea typeface="Calibri"/>
                <a:cs typeface="Calibri"/>
                <a:sym typeface="Calibri"/>
              </a:rPr>
              <a:t> </a:t>
            </a:r>
            <a:endParaRPr sz="1500">
              <a:solidFill>
                <a:schemeClr val="dk1"/>
              </a:solidFill>
              <a:highlight>
                <a:schemeClr val="lt1"/>
              </a:highlight>
              <a:latin typeface="Calibri"/>
              <a:ea typeface="Calibri"/>
              <a:cs typeface="Calibri"/>
              <a:sym typeface="Calibri"/>
            </a:endParaRPr>
          </a:p>
          <a:p>
            <a:pPr marL="457200" lvl="0" indent="-323850" algn="l" rtl="0">
              <a:spcBef>
                <a:spcPts val="0"/>
              </a:spcBef>
              <a:spcAft>
                <a:spcPts val="0"/>
              </a:spcAft>
              <a:buClr>
                <a:schemeClr val="dk1"/>
              </a:buClr>
              <a:buSzPts val="1500"/>
              <a:buFont typeface="Calibri"/>
              <a:buChar char="●"/>
            </a:pPr>
            <a:r>
              <a:rPr lang="en" sz="1300">
                <a:solidFill>
                  <a:schemeClr val="dk1"/>
                </a:solidFill>
                <a:highlight>
                  <a:schemeClr val="lt1"/>
                </a:highlight>
                <a:latin typeface="Calibri"/>
                <a:ea typeface="Calibri"/>
                <a:cs typeface="Calibri"/>
                <a:sym typeface="Calibri"/>
              </a:rPr>
              <a:t>By enforcing the domain constraint on the "Grade" column, the database management system guarantees that the stored data is consistent and aligned with the specified range of values. </a:t>
            </a:r>
            <a:endParaRPr sz="1300">
              <a:solidFill>
                <a:schemeClr val="dk1"/>
              </a:solidFill>
              <a:highlight>
                <a:schemeClr val="lt1"/>
              </a:highlight>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highlight>
                  <a:schemeClr val="lt1"/>
                </a:highlight>
                <a:latin typeface="Calibri"/>
                <a:ea typeface="Calibri"/>
                <a:cs typeface="Calibri"/>
                <a:sym typeface="Calibri"/>
              </a:rPr>
              <a:t>This helps to maintain data quality and supports accurate reporting and analysis based on the defined domain of the column.</a:t>
            </a:r>
            <a:endParaRPr sz="1300">
              <a:solidFill>
                <a:schemeClr val="dk1"/>
              </a:solidFill>
              <a:highlight>
                <a:schemeClr val="lt1"/>
              </a:highlight>
              <a:latin typeface="Calibri"/>
              <a:ea typeface="Calibri"/>
              <a:cs typeface="Calibri"/>
              <a:sym typeface="Calibri"/>
            </a:endParaRPr>
          </a:p>
        </p:txBody>
      </p:sp>
      <p:graphicFrame>
        <p:nvGraphicFramePr>
          <p:cNvPr id="195" name="Google Shape;195;p35"/>
          <p:cNvGraphicFramePr/>
          <p:nvPr/>
        </p:nvGraphicFramePr>
        <p:xfrm>
          <a:off x="941775" y="1542075"/>
          <a:ext cx="7008750" cy="1584840"/>
        </p:xfrm>
        <a:graphic>
          <a:graphicData uri="http://schemas.openxmlformats.org/drawingml/2006/table">
            <a:tbl>
              <a:tblPr>
                <a:noFill/>
                <a:tableStyleId>{69A2D768-B0EE-42F7-97D0-888645C0B4A6}</a:tableStyleId>
              </a:tblPr>
              <a:tblGrid>
                <a:gridCol w="1401750"/>
                <a:gridCol w="1401750"/>
                <a:gridCol w="1401750"/>
                <a:gridCol w="1401750"/>
                <a:gridCol w="1401750"/>
              </a:tblGrid>
              <a:tr h="338650">
                <a:tc>
                  <a:txBody>
                    <a:bodyPr/>
                    <a:lstStyle/>
                    <a:p>
                      <a:pPr marL="0" lvl="0" indent="0" algn="l" rtl="0">
                        <a:spcBef>
                          <a:spcPts val="0"/>
                        </a:spcBef>
                        <a:spcAft>
                          <a:spcPts val="0"/>
                        </a:spcAft>
                        <a:buNone/>
                      </a:pPr>
                      <a:r>
                        <a:rPr lang="en"/>
                        <a:t>studentID</a:t>
                      </a:r>
                      <a:endParaRPr/>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age</a:t>
                      </a:r>
                      <a:endParaRPr/>
                    </a:p>
                  </a:txBody>
                  <a:tcPr marL="91425" marR="91425" marT="91425" marB="91425"/>
                </a:tc>
                <a:tc>
                  <a:txBody>
                    <a:bodyPr/>
                    <a:lstStyle/>
                    <a:p>
                      <a:pPr marL="0" lvl="0" indent="0" algn="l" rtl="0">
                        <a:spcBef>
                          <a:spcPts val="0"/>
                        </a:spcBef>
                        <a:spcAft>
                          <a:spcPts val="0"/>
                        </a:spcAft>
                        <a:buNone/>
                      </a:pPr>
                      <a:r>
                        <a:rPr lang="en"/>
                        <a:t>gender</a:t>
                      </a:r>
                      <a:endParaRPr/>
                    </a:p>
                  </a:txBody>
                  <a:tcPr marL="91425" marR="91425" marT="91425" marB="91425"/>
                </a:tc>
                <a:tc>
                  <a:txBody>
                    <a:bodyPr/>
                    <a:lstStyle/>
                    <a:p>
                      <a:pPr marL="0" lvl="0" indent="0" algn="l" rtl="0">
                        <a:spcBef>
                          <a:spcPts val="0"/>
                        </a:spcBef>
                        <a:spcAft>
                          <a:spcPts val="0"/>
                        </a:spcAft>
                        <a:buNone/>
                      </a:pPr>
                      <a:r>
                        <a:rPr lang="en"/>
                        <a:t>grade</a:t>
                      </a:r>
                      <a:endParaRPr/>
                    </a:p>
                  </a:txBody>
                  <a:tcPr marL="91425" marR="91425" marT="91425" marB="91425"/>
                </a:tc>
              </a:tr>
              <a:tr h="33865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John</a:t>
                      </a:r>
                      <a:endParaRPr/>
                    </a:p>
                  </a:txBody>
                  <a:tcPr marL="91425" marR="91425" marT="91425" marB="91425"/>
                </a:tc>
                <a:tc>
                  <a:txBody>
                    <a:bodyPr/>
                    <a:lstStyle/>
                    <a:p>
                      <a:pPr marL="0" lvl="0" indent="0" algn="l" rtl="0">
                        <a:spcBef>
                          <a:spcPts val="0"/>
                        </a:spcBef>
                        <a:spcAft>
                          <a:spcPts val="0"/>
                        </a:spcAft>
                        <a:buNone/>
                      </a:pPr>
                      <a:r>
                        <a:rPr lang="en"/>
                        <a:t>16</a:t>
                      </a:r>
                      <a:endParaRPr/>
                    </a:p>
                  </a:txBody>
                  <a:tcPr marL="91425" marR="91425" marT="91425" marB="91425"/>
                </a:tc>
                <a:tc>
                  <a:txBody>
                    <a:bodyPr/>
                    <a:lstStyle/>
                    <a:p>
                      <a:pPr marL="0" lvl="0" indent="0" algn="l" rtl="0">
                        <a:spcBef>
                          <a:spcPts val="0"/>
                        </a:spcBef>
                        <a:spcAft>
                          <a:spcPts val="0"/>
                        </a:spcAft>
                        <a:buNone/>
                      </a:pPr>
                      <a:r>
                        <a:rPr lang="en"/>
                        <a:t>M</a:t>
                      </a:r>
                      <a:endParaRPr/>
                    </a:p>
                  </a:txBody>
                  <a:tcPr marL="91425" marR="91425" marT="91425" marB="91425"/>
                </a:tc>
                <a:tc>
                  <a:txBody>
                    <a:bodyPr/>
                    <a:lstStyle/>
                    <a:p>
                      <a:pPr marL="0" lvl="0" indent="0" algn="l" rtl="0">
                        <a:spcBef>
                          <a:spcPts val="0"/>
                        </a:spcBef>
                        <a:spcAft>
                          <a:spcPts val="0"/>
                        </a:spcAft>
                        <a:buNone/>
                      </a:pPr>
                      <a:r>
                        <a:rPr lang="en"/>
                        <a:t>A</a:t>
                      </a:r>
                      <a:endParaRPr/>
                    </a:p>
                  </a:txBody>
                  <a:tcPr marL="91425" marR="91425" marT="91425" marB="91425"/>
                </a:tc>
              </a:tr>
              <a:tr h="33865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Jane</a:t>
                      </a:r>
                      <a:endParaRPr/>
                    </a:p>
                  </a:txBody>
                  <a:tcPr marL="91425" marR="91425" marT="91425" marB="91425"/>
                </a:tc>
                <a:tc>
                  <a:txBody>
                    <a:bodyPr/>
                    <a:lstStyle/>
                    <a:p>
                      <a:pPr marL="0" lvl="0" indent="0" algn="l" rtl="0">
                        <a:spcBef>
                          <a:spcPts val="0"/>
                        </a:spcBef>
                        <a:spcAft>
                          <a:spcPts val="0"/>
                        </a:spcAft>
                        <a:buNone/>
                      </a:pPr>
                      <a:r>
                        <a:rPr lang="en"/>
                        <a:t>15</a:t>
                      </a:r>
                      <a:endParaRPr/>
                    </a:p>
                  </a:txBody>
                  <a:tcPr marL="91425" marR="91425" marT="91425" marB="91425"/>
                </a:tc>
                <a:tc>
                  <a:txBody>
                    <a:bodyPr/>
                    <a:lstStyle/>
                    <a:p>
                      <a:pPr marL="0" lvl="0" indent="0" algn="l" rtl="0">
                        <a:spcBef>
                          <a:spcPts val="0"/>
                        </a:spcBef>
                        <a:spcAft>
                          <a:spcPts val="0"/>
                        </a:spcAft>
                        <a:buNone/>
                      </a:pPr>
                      <a:r>
                        <a:rPr lang="en"/>
                        <a:t>F</a:t>
                      </a:r>
                      <a:endParaRPr/>
                    </a:p>
                  </a:txBody>
                  <a:tcPr marL="91425" marR="91425" marT="91425" marB="91425"/>
                </a:tc>
                <a:tc>
                  <a:txBody>
                    <a:bodyPr/>
                    <a:lstStyle/>
                    <a:p>
                      <a:pPr marL="0" lvl="0" indent="0" algn="l" rtl="0">
                        <a:spcBef>
                          <a:spcPts val="0"/>
                        </a:spcBef>
                        <a:spcAft>
                          <a:spcPts val="0"/>
                        </a:spcAft>
                        <a:buNone/>
                      </a:pPr>
                      <a:r>
                        <a:rPr lang="en"/>
                        <a:t>B</a:t>
                      </a:r>
                      <a:endParaRPr/>
                    </a:p>
                  </a:txBody>
                  <a:tcPr marL="91425" marR="91425" marT="91425" marB="91425"/>
                </a:tc>
              </a:tr>
              <a:tr h="33865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Mark</a:t>
                      </a:r>
                      <a:endParaRPr/>
                    </a:p>
                  </a:txBody>
                  <a:tcPr marL="91425" marR="91425" marT="91425" marB="91425"/>
                </a:tc>
                <a:tc>
                  <a:txBody>
                    <a:bodyPr/>
                    <a:lstStyle/>
                    <a:p>
                      <a:pPr marL="0" lvl="0" indent="0" algn="l" rtl="0">
                        <a:spcBef>
                          <a:spcPts val="0"/>
                        </a:spcBef>
                        <a:spcAft>
                          <a:spcPts val="0"/>
                        </a:spcAft>
                        <a:buNone/>
                      </a:pPr>
                      <a:r>
                        <a:rPr lang="en"/>
                        <a:t>17</a:t>
                      </a:r>
                      <a:endParaRPr/>
                    </a:p>
                  </a:txBody>
                  <a:tcPr marL="91425" marR="91425" marT="91425" marB="91425"/>
                </a:tc>
                <a:tc>
                  <a:txBody>
                    <a:bodyPr/>
                    <a:lstStyle/>
                    <a:p>
                      <a:pPr marL="0" lvl="0" indent="0" algn="l" rtl="0">
                        <a:spcBef>
                          <a:spcPts val="0"/>
                        </a:spcBef>
                        <a:spcAft>
                          <a:spcPts val="0"/>
                        </a:spcAft>
                        <a:buNone/>
                      </a:pPr>
                      <a:r>
                        <a:rPr lang="en"/>
                        <a:t>M</a:t>
                      </a:r>
                      <a:endParaRPr/>
                    </a:p>
                  </a:txBody>
                  <a:tcPr marL="91425" marR="91425" marT="91425" marB="91425"/>
                </a:tc>
                <a:tc>
                  <a:txBody>
                    <a:bodyPr/>
                    <a:lstStyle/>
                    <a:p>
                      <a:pPr marL="0" lvl="0" indent="0" algn="l" rtl="0">
                        <a:spcBef>
                          <a:spcPts val="0"/>
                        </a:spcBef>
                        <a:spcAft>
                          <a:spcPts val="0"/>
                        </a:spcAft>
                        <a:buNone/>
                      </a:pPr>
                      <a:r>
                        <a:rPr lang="en"/>
                        <a:t>C</a:t>
                      </a:r>
                      <a:endParaRPr/>
                    </a:p>
                  </a:txBody>
                  <a:tcPr marL="91425" marR="91425" marT="91425" marB="91425"/>
                </a:tc>
              </a:tr>
            </a:tbl>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11700" y="1880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highlight>
                  <a:schemeClr val="lt1"/>
                </a:highlight>
                <a:latin typeface="Calibri"/>
                <a:ea typeface="Calibri"/>
                <a:cs typeface="Calibri"/>
                <a:sym typeface="Calibri"/>
              </a:rPr>
              <a:t>Integrity Constraints : </a:t>
            </a:r>
            <a:r>
              <a:rPr lang="en" sz="2500" b="1">
                <a:solidFill>
                  <a:srgbClr val="CC3300"/>
                </a:solidFill>
                <a:highlight>
                  <a:schemeClr val="lt1"/>
                </a:highlight>
                <a:latin typeface="Roboto"/>
                <a:ea typeface="Roboto"/>
                <a:cs typeface="Roboto"/>
                <a:sym typeface="Roboto"/>
              </a:rPr>
              <a:t>Entity Integrity Constraint</a:t>
            </a:r>
            <a:endParaRPr sz="2500" b="1">
              <a:solidFill>
                <a:srgbClr val="CC3300"/>
              </a:solidFill>
              <a:highlight>
                <a:schemeClr val="lt1"/>
              </a:highlight>
              <a:latin typeface="Calibri"/>
              <a:ea typeface="Calibri"/>
              <a:cs typeface="Calibri"/>
              <a:sym typeface="Calibri"/>
            </a:endParaRPr>
          </a:p>
        </p:txBody>
      </p:sp>
      <p:sp>
        <p:nvSpPr>
          <p:cNvPr id="201" name="Google Shape;201;p36"/>
          <p:cNvSpPr txBox="1">
            <a:spLocks noGrp="1"/>
          </p:cNvSpPr>
          <p:nvPr>
            <p:ph type="body" idx="1"/>
          </p:nvPr>
        </p:nvSpPr>
        <p:spPr>
          <a:xfrm>
            <a:off x="311700" y="760750"/>
            <a:ext cx="8520600" cy="421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Font typeface="Calibri"/>
              <a:buChar char="●"/>
            </a:pPr>
            <a:r>
              <a:rPr lang="en" sz="1300" dirty="0">
                <a:solidFill>
                  <a:schemeClr val="dk1"/>
                </a:solidFill>
                <a:highlight>
                  <a:schemeClr val="lt1"/>
                </a:highlight>
                <a:latin typeface="Calibri"/>
                <a:ea typeface="Calibri"/>
                <a:cs typeface="Calibri"/>
                <a:sym typeface="Calibri"/>
              </a:rPr>
              <a:t>Entity integrity constraint, also known as entity key or entity uniqueness constraint, ensures that each row or entity in a table is uniquely identifiable by a primary key. .</a:t>
            </a:r>
            <a:endParaRPr sz="1300" dirty="0">
              <a:solidFill>
                <a:schemeClr val="dk1"/>
              </a:solidFill>
              <a:highlight>
                <a:schemeClr val="lt1"/>
              </a:highlight>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dirty="0">
                <a:solidFill>
                  <a:schemeClr val="dk1"/>
                </a:solidFill>
                <a:highlight>
                  <a:schemeClr val="lt1"/>
                </a:highlight>
                <a:latin typeface="Calibri"/>
                <a:ea typeface="Calibri"/>
                <a:cs typeface="Calibri"/>
                <a:sym typeface="Calibri"/>
              </a:rPr>
              <a:t>It guarantees the uniqueness and non-nullity of the primary key values within a table.</a:t>
            </a:r>
            <a:endParaRPr sz="1300" dirty="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700" dirty="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700" dirty="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700" dirty="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700" dirty="0">
              <a:solidFill>
                <a:schemeClr val="dk1"/>
              </a:solidFill>
              <a:highlight>
                <a:schemeClr val="lt1"/>
              </a:highlight>
              <a:latin typeface="Calibri"/>
              <a:ea typeface="Calibri"/>
              <a:cs typeface="Calibri"/>
              <a:sym typeface="Calibri"/>
            </a:endParaRPr>
          </a:p>
          <a:p>
            <a:pPr marL="457200" lvl="0" indent="0" algn="l" rtl="0">
              <a:spcBef>
                <a:spcPts val="1200"/>
              </a:spcBef>
              <a:spcAft>
                <a:spcPts val="0"/>
              </a:spcAft>
              <a:buNone/>
            </a:pPr>
            <a:endParaRPr sz="1500" dirty="0">
              <a:solidFill>
                <a:schemeClr val="dk1"/>
              </a:solidFill>
              <a:highlight>
                <a:schemeClr val="lt1"/>
              </a:highlight>
              <a:latin typeface="Calibri"/>
              <a:ea typeface="Calibri"/>
              <a:cs typeface="Calibri"/>
              <a:sym typeface="Calibri"/>
            </a:endParaRPr>
          </a:p>
          <a:p>
            <a:pPr marL="457200" lvl="0" indent="-323850" algn="l" rtl="0">
              <a:spcBef>
                <a:spcPts val="1200"/>
              </a:spcBef>
              <a:spcAft>
                <a:spcPts val="0"/>
              </a:spcAft>
              <a:buClr>
                <a:schemeClr val="dk1"/>
              </a:buClr>
              <a:buSzPts val="1500"/>
              <a:buFont typeface="Calibri"/>
              <a:buChar char="●"/>
            </a:pPr>
            <a:r>
              <a:rPr lang="en" sz="1200" dirty="0">
                <a:solidFill>
                  <a:schemeClr val="dk1"/>
                </a:solidFill>
                <a:highlight>
                  <a:schemeClr val="lt1"/>
                </a:highlight>
                <a:latin typeface="Calibri"/>
                <a:ea typeface="Calibri"/>
                <a:cs typeface="Calibri"/>
                <a:sym typeface="Calibri"/>
              </a:rPr>
              <a:t>In this example, the </a:t>
            </a:r>
            <a:r>
              <a:rPr lang="en" sz="1200" dirty="0" smtClean="0">
                <a:solidFill>
                  <a:schemeClr val="dk1"/>
                </a:solidFill>
                <a:highlight>
                  <a:schemeClr val="lt1"/>
                </a:highlight>
                <a:latin typeface="Calibri"/>
                <a:ea typeface="Calibri"/>
                <a:cs typeface="Calibri"/>
                <a:sym typeface="Calibri"/>
              </a:rPr>
              <a:t>“studentID</a:t>
            </a:r>
            <a:r>
              <a:rPr lang="en" sz="1200" dirty="0">
                <a:solidFill>
                  <a:schemeClr val="dk1"/>
                </a:solidFill>
                <a:highlight>
                  <a:schemeClr val="lt1"/>
                </a:highlight>
                <a:latin typeface="Calibri"/>
                <a:ea typeface="Calibri"/>
                <a:cs typeface="Calibri"/>
                <a:sym typeface="Calibri"/>
              </a:rPr>
              <a:t>" column serves as the primary key. Each row in the </a:t>
            </a:r>
            <a:r>
              <a:rPr lang="en" sz="1200" dirty="0" smtClean="0">
                <a:solidFill>
                  <a:schemeClr val="dk1"/>
                </a:solidFill>
                <a:highlight>
                  <a:schemeClr val="lt1"/>
                </a:highlight>
                <a:latin typeface="Calibri"/>
                <a:ea typeface="Calibri"/>
                <a:cs typeface="Calibri"/>
                <a:sym typeface="Calibri"/>
              </a:rPr>
              <a:t>“student" </a:t>
            </a:r>
            <a:r>
              <a:rPr lang="en" sz="1200" dirty="0">
                <a:solidFill>
                  <a:schemeClr val="dk1"/>
                </a:solidFill>
                <a:highlight>
                  <a:schemeClr val="lt1"/>
                </a:highlight>
                <a:latin typeface="Calibri"/>
                <a:ea typeface="Calibri"/>
                <a:cs typeface="Calibri"/>
                <a:sym typeface="Calibri"/>
              </a:rPr>
              <a:t>table has a unique </a:t>
            </a:r>
            <a:r>
              <a:rPr lang="en" sz="1200" dirty="0" smtClean="0">
                <a:solidFill>
                  <a:schemeClr val="dk1"/>
                </a:solidFill>
                <a:highlight>
                  <a:schemeClr val="lt1"/>
                </a:highlight>
                <a:latin typeface="Calibri"/>
                <a:ea typeface="Calibri"/>
                <a:cs typeface="Calibri"/>
                <a:sym typeface="Calibri"/>
              </a:rPr>
              <a:t>studentID </a:t>
            </a:r>
            <a:r>
              <a:rPr lang="en" sz="1200" dirty="0">
                <a:solidFill>
                  <a:schemeClr val="dk1"/>
                </a:solidFill>
                <a:highlight>
                  <a:schemeClr val="lt1"/>
                </a:highlight>
                <a:latin typeface="Calibri"/>
                <a:ea typeface="Calibri"/>
                <a:cs typeface="Calibri"/>
                <a:sym typeface="Calibri"/>
              </a:rPr>
              <a:t>value, ensuring that no two </a:t>
            </a:r>
            <a:r>
              <a:rPr lang="en" sz="1200" dirty="0" smtClean="0">
                <a:solidFill>
                  <a:schemeClr val="dk1"/>
                </a:solidFill>
                <a:highlight>
                  <a:schemeClr val="lt1"/>
                </a:highlight>
                <a:latin typeface="Calibri"/>
                <a:ea typeface="Calibri"/>
                <a:cs typeface="Calibri"/>
                <a:sym typeface="Calibri"/>
              </a:rPr>
              <a:t>students</a:t>
            </a:r>
            <a:r>
              <a:rPr lang="en" sz="1200" dirty="0" smtClean="0">
                <a:solidFill>
                  <a:schemeClr val="dk1"/>
                </a:solidFill>
                <a:highlight>
                  <a:schemeClr val="lt1"/>
                </a:highlight>
                <a:latin typeface="Calibri"/>
                <a:ea typeface="Calibri"/>
                <a:cs typeface="Calibri"/>
                <a:sym typeface="Calibri"/>
              </a:rPr>
              <a:t> </a:t>
            </a:r>
            <a:r>
              <a:rPr lang="en" sz="1200" dirty="0">
                <a:solidFill>
                  <a:schemeClr val="dk1"/>
                </a:solidFill>
                <a:highlight>
                  <a:schemeClr val="lt1"/>
                </a:highlight>
                <a:latin typeface="Calibri"/>
                <a:ea typeface="Calibri"/>
                <a:cs typeface="Calibri"/>
                <a:sym typeface="Calibri"/>
              </a:rPr>
              <a:t>share the same identifier.</a:t>
            </a:r>
            <a:endParaRPr sz="1300" dirty="0">
              <a:solidFill>
                <a:schemeClr val="dk1"/>
              </a:solidFill>
              <a:highlight>
                <a:schemeClr val="lt1"/>
              </a:highlight>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200" dirty="0">
                <a:solidFill>
                  <a:schemeClr val="dk1"/>
                </a:solidFill>
                <a:highlight>
                  <a:schemeClr val="lt1"/>
                </a:highlight>
                <a:latin typeface="Calibri"/>
                <a:ea typeface="Calibri"/>
                <a:cs typeface="Calibri"/>
                <a:sym typeface="Calibri"/>
              </a:rPr>
              <a:t>The entity integrity constraint guarantees the uniqueness and non-nullity of the primary key values, which is crucial for correctly identifying and distinguishing individual entities within the table</a:t>
            </a:r>
            <a:endParaRPr sz="1300" dirty="0">
              <a:solidFill>
                <a:schemeClr val="dk1"/>
              </a:solidFill>
              <a:highlight>
                <a:schemeClr val="lt1"/>
              </a:highlight>
              <a:latin typeface="Calibri"/>
              <a:ea typeface="Calibri"/>
              <a:cs typeface="Calibri"/>
              <a:sym typeface="Calibri"/>
            </a:endParaRPr>
          </a:p>
        </p:txBody>
      </p:sp>
      <p:graphicFrame>
        <p:nvGraphicFramePr>
          <p:cNvPr id="202" name="Google Shape;202;p36"/>
          <p:cNvGraphicFramePr/>
          <p:nvPr/>
        </p:nvGraphicFramePr>
        <p:xfrm>
          <a:off x="923525" y="1760613"/>
          <a:ext cx="6733275" cy="1832800"/>
        </p:xfrm>
        <a:graphic>
          <a:graphicData uri="http://schemas.openxmlformats.org/drawingml/2006/table">
            <a:tbl>
              <a:tblPr>
                <a:noFill/>
                <a:tableStyleId>{69A2D768-B0EE-42F7-97D0-888645C0B4A6}</a:tableStyleId>
              </a:tblPr>
              <a:tblGrid>
                <a:gridCol w="1683325"/>
                <a:gridCol w="1683325"/>
                <a:gridCol w="2263750"/>
                <a:gridCol w="1102875"/>
              </a:tblGrid>
              <a:tr h="438625">
                <a:tc>
                  <a:txBody>
                    <a:bodyPr/>
                    <a:lstStyle/>
                    <a:p>
                      <a:pPr marL="0" lvl="0" indent="0" algn="l" rtl="0">
                        <a:spcBef>
                          <a:spcPts val="0"/>
                        </a:spcBef>
                        <a:spcAft>
                          <a:spcPts val="0"/>
                        </a:spcAft>
                        <a:buNone/>
                      </a:pPr>
                      <a:r>
                        <a:rPr lang="en"/>
                        <a:t>studentID</a:t>
                      </a:r>
                      <a:endParaRPr/>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a:t>Email</a:t>
                      </a:r>
                      <a:endParaRPr/>
                    </a:p>
                  </a:txBody>
                  <a:tcPr marL="91425" marR="91425" marT="91425" marB="91425"/>
                </a:tc>
                <a:tc>
                  <a:txBody>
                    <a:bodyPr/>
                    <a:lstStyle/>
                    <a:p>
                      <a:pPr marL="0" lvl="0" indent="0" algn="l" rtl="0">
                        <a:spcBef>
                          <a:spcPts val="0"/>
                        </a:spcBef>
                        <a:spcAft>
                          <a:spcPts val="0"/>
                        </a:spcAft>
                        <a:buNone/>
                      </a:pPr>
                      <a:r>
                        <a:rPr lang="en"/>
                        <a:t>Phone</a:t>
                      </a:r>
                      <a:endParaRPr/>
                    </a:p>
                  </a:txBody>
                  <a:tcPr marL="91425" marR="91425" marT="91425" marB="91425"/>
                </a:tc>
              </a:tr>
              <a:tr h="46472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John</a:t>
                      </a:r>
                      <a:endParaRPr/>
                    </a:p>
                  </a:txBody>
                  <a:tcPr marL="91425" marR="91425" marT="91425" marB="91425"/>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johndoe@example.com</a:t>
                      </a:r>
                      <a:endParaRPr>
                        <a:highlight>
                          <a:schemeClr val="lt1"/>
                        </a:highlight>
                      </a:endParaRPr>
                    </a:p>
                  </a:txBody>
                  <a:tcPr marL="91425" marR="91425" marT="91425" marB="91425"/>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123-456-7890</a:t>
                      </a:r>
                      <a:endParaRPr>
                        <a:solidFill>
                          <a:schemeClr val="dk1"/>
                        </a:solidFill>
                        <a:highlight>
                          <a:schemeClr val="lt1"/>
                        </a:highlight>
                      </a:endParaRPr>
                    </a:p>
                  </a:txBody>
                  <a:tcPr marL="91425" marR="91425" marT="91425" marB="91425"/>
                </a:tc>
              </a:tr>
              <a:tr h="46472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Jane</a:t>
                      </a:r>
                      <a:endParaRPr/>
                    </a:p>
                  </a:txBody>
                  <a:tcPr marL="91425" marR="91425" marT="91425" marB="91425"/>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janesmith@example.com</a:t>
                      </a:r>
                      <a:endParaRPr>
                        <a:highlight>
                          <a:schemeClr val="lt1"/>
                        </a:highlight>
                      </a:endParaRPr>
                    </a:p>
                  </a:txBody>
                  <a:tcPr marL="91425" marR="91425" marT="91425" marB="91425"/>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987-654-3210</a:t>
                      </a:r>
                      <a:endParaRPr>
                        <a:solidFill>
                          <a:schemeClr val="dk1"/>
                        </a:solidFill>
                        <a:highlight>
                          <a:schemeClr val="lt1"/>
                        </a:highlight>
                      </a:endParaRPr>
                    </a:p>
                  </a:txBody>
                  <a:tcPr marL="91425" marR="91425" marT="91425" marB="91425"/>
                </a:tc>
              </a:tr>
              <a:tr h="46472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Mark</a:t>
                      </a:r>
                      <a:endParaRPr/>
                    </a:p>
                  </a:txBody>
                  <a:tcPr marL="91425" marR="91425" marT="91425" marB="91425"/>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markbrown@example.com</a:t>
                      </a:r>
                      <a:endParaRPr>
                        <a:highlight>
                          <a:schemeClr val="lt1"/>
                        </a:highlight>
                      </a:endParaRPr>
                    </a:p>
                  </a:txBody>
                  <a:tcPr marL="91425" marR="91425" marT="91425" marB="91425"/>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555-555-5555</a:t>
                      </a:r>
                      <a:endParaRPr>
                        <a:solidFill>
                          <a:schemeClr val="dk1"/>
                        </a:solidFill>
                        <a:highlight>
                          <a:schemeClr val="lt1"/>
                        </a:highlight>
                      </a:endParaRPr>
                    </a:p>
                  </a:txBody>
                  <a:tcPr marL="91425" marR="91425" marT="91425" marB="91425"/>
                </a:tc>
              </a:tr>
            </a:tbl>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7"/>
          <p:cNvSpPr txBox="1">
            <a:spLocks noGrp="1"/>
          </p:cNvSpPr>
          <p:nvPr>
            <p:ph type="title"/>
          </p:nvPr>
        </p:nvSpPr>
        <p:spPr>
          <a:xfrm>
            <a:off x="311700" y="1880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highlight>
                  <a:schemeClr val="lt1"/>
                </a:highlight>
                <a:latin typeface="Calibri"/>
                <a:ea typeface="Calibri"/>
                <a:cs typeface="Calibri"/>
                <a:sym typeface="Calibri"/>
              </a:rPr>
              <a:t>Integrity Constraints : </a:t>
            </a:r>
            <a:r>
              <a:rPr lang="en" sz="2500" b="1">
                <a:solidFill>
                  <a:srgbClr val="CC3300"/>
                </a:solidFill>
                <a:highlight>
                  <a:schemeClr val="lt1"/>
                </a:highlight>
                <a:latin typeface="Roboto"/>
                <a:ea typeface="Roboto"/>
                <a:cs typeface="Roboto"/>
                <a:sym typeface="Roboto"/>
              </a:rPr>
              <a:t>Referential Integrity Constraint</a:t>
            </a:r>
            <a:endParaRPr sz="2500" b="1">
              <a:solidFill>
                <a:srgbClr val="CC3300"/>
              </a:solidFill>
              <a:highlight>
                <a:schemeClr val="lt1"/>
              </a:highlight>
              <a:latin typeface="Calibri"/>
              <a:ea typeface="Calibri"/>
              <a:cs typeface="Calibri"/>
              <a:sym typeface="Calibri"/>
            </a:endParaRPr>
          </a:p>
        </p:txBody>
      </p:sp>
      <p:sp>
        <p:nvSpPr>
          <p:cNvPr id="208" name="Google Shape;208;p37"/>
          <p:cNvSpPr txBox="1">
            <a:spLocks noGrp="1"/>
          </p:cNvSpPr>
          <p:nvPr>
            <p:ph type="body" idx="1"/>
          </p:nvPr>
        </p:nvSpPr>
        <p:spPr>
          <a:xfrm>
            <a:off x="311700" y="760750"/>
            <a:ext cx="8520600" cy="4318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Font typeface="Calibri"/>
              <a:buChar char="●"/>
            </a:pPr>
            <a:r>
              <a:rPr lang="en" sz="1200">
                <a:solidFill>
                  <a:schemeClr val="dk1"/>
                </a:solidFill>
                <a:highlight>
                  <a:schemeClr val="lt1"/>
                </a:highlight>
                <a:latin typeface="Calibri"/>
                <a:ea typeface="Calibri"/>
                <a:cs typeface="Calibri"/>
                <a:sym typeface="Calibri"/>
              </a:rPr>
              <a:t>Referential integrity constraint is a rule that ensures the consistency and validity of relationships between tables in a relational database.</a:t>
            </a:r>
            <a:endParaRPr sz="1300">
              <a:solidFill>
                <a:schemeClr val="dk1"/>
              </a:solidFill>
              <a:highlight>
                <a:schemeClr val="lt1"/>
              </a:highlight>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200">
                <a:solidFill>
                  <a:schemeClr val="dk1"/>
                </a:solidFill>
                <a:highlight>
                  <a:schemeClr val="lt1"/>
                </a:highlight>
                <a:latin typeface="Calibri"/>
                <a:ea typeface="Calibri"/>
                <a:cs typeface="Calibri"/>
                <a:sym typeface="Calibri"/>
              </a:rPr>
              <a:t>It maintains the integrity of foreign key relationships, enforcing that values in a foreign key column correspond to valid primary key values in the referenced table.</a:t>
            </a:r>
            <a:endParaRPr sz="130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70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70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70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endParaRPr sz="1700">
              <a:solidFill>
                <a:schemeClr val="dk1"/>
              </a:solidFill>
              <a:highlight>
                <a:schemeClr val="lt1"/>
              </a:highlight>
              <a:latin typeface="Calibri"/>
              <a:ea typeface="Calibri"/>
              <a:cs typeface="Calibri"/>
              <a:sym typeface="Calibri"/>
            </a:endParaRPr>
          </a:p>
          <a:p>
            <a:pPr marL="457200" lvl="0" indent="0" algn="l" rtl="0">
              <a:spcBef>
                <a:spcPts val="1200"/>
              </a:spcBef>
              <a:spcAft>
                <a:spcPts val="0"/>
              </a:spcAft>
              <a:buNone/>
            </a:pPr>
            <a:endParaRPr sz="1500">
              <a:solidFill>
                <a:schemeClr val="dk1"/>
              </a:solidFill>
              <a:highlight>
                <a:schemeClr val="lt1"/>
              </a:highlight>
              <a:latin typeface="Calibri"/>
              <a:ea typeface="Calibri"/>
              <a:cs typeface="Calibri"/>
              <a:sym typeface="Calibri"/>
            </a:endParaRPr>
          </a:p>
          <a:p>
            <a:pPr marL="457200" lvl="0" indent="0" algn="l" rtl="0">
              <a:spcBef>
                <a:spcPts val="1200"/>
              </a:spcBef>
              <a:spcAft>
                <a:spcPts val="1200"/>
              </a:spcAft>
              <a:buNone/>
            </a:pPr>
            <a:endParaRPr sz="1300">
              <a:solidFill>
                <a:schemeClr val="dk1"/>
              </a:solidFill>
              <a:highlight>
                <a:schemeClr val="lt1"/>
              </a:highlight>
              <a:latin typeface="Calibri"/>
              <a:ea typeface="Calibri"/>
              <a:cs typeface="Calibri"/>
              <a:sym typeface="Calibri"/>
            </a:endParaRPr>
          </a:p>
        </p:txBody>
      </p:sp>
      <p:graphicFrame>
        <p:nvGraphicFramePr>
          <p:cNvPr id="209" name="Google Shape;209;p37"/>
          <p:cNvGraphicFramePr/>
          <p:nvPr/>
        </p:nvGraphicFramePr>
        <p:xfrm>
          <a:off x="841425" y="1779330"/>
          <a:ext cx="7239000" cy="1584840"/>
        </p:xfrm>
        <a:graphic>
          <a:graphicData uri="http://schemas.openxmlformats.org/drawingml/2006/table">
            <a:tbl>
              <a:tblPr>
                <a:noFill/>
                <a:tableStyleId>{69A2D768-B0EE-42F7-97D0-888645C0B4A6}</a:tableStyleId>
              </a:tblPr>
              <a:tblGrid>
                <a:gridCol w="1683325"/>
                <a:gridCol w="1683325"/>
                <a:gridCol w="2263750"/>
                <a:gridCol w="1608600"/>
              </a:tblGrid>
              <a:tr h="376900">
                <a:tc>
                  <a:txBody>
                    <a:bodyPr/>
                    <a:lstStyle/>
                    <a:p>
                      <a:pPr marL="0" lvl="0" indent="0" algn="l" rtl="0">
                        <a:spcBef>
                          <a:spcPts val="0"/>
                        </a:spcBef>
                        <a:spcAft>
                          <a:spcPts val="0"/>
                        </a:spcAft>
                        <a:buNone/>
                      </a:pPr>
                      <a:r>
                        <a:rPr lang="en"/>
                        <a:t>OrderID</a:t>
                      </a:r>
                      <a:endParaRPr/>
                    </a:p>
                  </a:txBody>
                  <a:tcPr marL="91425" marR="91425" marT="91425" marB="91425"/>
                </a:tc>
                <a:tc>
                  <a:txBody>
                    <a:bodyPr/>
                    <a:lstStyle/>
                    <a:p>
                      <a:pPr marL="0" lvl="0" indent="0" algn="l" rtl="0">
                        <a:spcBef>
                          <a:spcPts val="0"/>
                        </a:spcBef>
                        <a:spcAft>
                          <a:spcPts val="0"/>
                        </a:spcAft>
                        <a:buNone/>
                      </a:pPr>
                      <a:r>
                        <a:rPr lang="en"/>
                        <a:t>CustomerID</a:t>
                      </a:r>
                      <a:endParaRPr/>
                    </a:p>
                  </a:txBody>
                  <a:tcPr marL="91425" marR="91425" marT="91425" marB="91425"/>
                </a:tc>
                <a:tc>
                  <a:txBody>
                    <a:bodyPr/>
                    <a:lstStyle/>
                    <a:p>
                      <a:pPr marL="0" lvl="0" indent="0" algn="l" rtl="0">
                        <a:spcBef>
                          <a:spcPts val="0"/>
                        </a:spcBef>
                        <a:spcAft>
                          <a:spcPts val="0"/>
                        </a:spcAft>
                        <a:buNone/>
                      </a:pPr>
                      <a:r>
                        <a:rPr lang="en"/>
                        <a:t>OrderDate</a:t>
                      </a:r>
                      <a:endParaRPr/>
                    </a:p>
                  </a:txBody>
                  <a:tcPr marL="91425" marR="91425" marT="91425" marB="91425"/>
                </a:tc>
                <a:tc>
                  <a:txBody>
                    <a:bodyPr/>
                    <a:lstStyle/>
                    <a:p>
                      <a:pPr marL="0" lvl="0" indent="0" algn="l" rtl="0">
                        <a:spcBef>
                          <a:spcPts val="0"/>
                        </a:spcBef>
                        <a:spcAft>
                          <a:spcPts val="0"/>
                        </a:spcAft>
                        <a:buNone/>
                      </a:pPr>
                      <a:r>
                        <a:rPr lang="en"/>
                        <a:t>TotalAmount</a:t>
                      </a:r>
                      <a:endParaRPr/>
                    </a:p>
                  </a:txBody>
                  <a:tcPr marL="91425" marR="91425" marT="91425" marB="91425"/>
                </a:tc>
              </a:tr>
              <a:tr h="329125">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2023-05-10</a:t>
                      </a:r>
                      <a:endParaRPr>
                        <a:solidFill>
                          <a:schemeClr val="dk1"/>
                        </a:solidFill>
                        <a:highlight>
                          <a:schemeClr val="lt1"/>
                        </a:highlight>
                      </a:endParaRPr>
                    </a:p>
                  </a:txBody>
                  <a:tcPr marL="91425" marR="91425" marT="91425" marB="91425"/>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100.00</a:t>
                      </a:r>
                      <a:endParaRPr>
                        <a:solidFill>
                          <a:schemeClr val="dk1"/>
                        </a:solidFill>
                        <a:highlight>
                          <a:schemeClr val="lt1"/>
                        </a:highlight>
                      </a:endParaRPr>
                    </a:p>
                  </a:txBody>
                  <a:tcPr marL="91425" marR="91425" marT="91425" marB="91425"/>
                </a:tc>
              </a:tr>
              <a:tr h="2959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2023-05-12</a:t>
                      </a:r>
                      <a:endParaRPr>
                        <a:solidFill>
                          <a:schemeClr val="dk1"/>
                        </a:solidFill>
                        <a:highlight>
                          <a:schemeClr val="lt1"/>
                        </a:highlight>
                      </a:endParaRPr>
                    </a:p>
                  </a:txBody>
                  <a:tcPr marL="91425" marR="91425" marT="91425" marB="91425"/>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50.00</a:t>
                      </a:r>
                      <a:endParaRPr>
                        <a:solidFill>
                          <a:schemeClr val="dk1"/>
                        </a:solidFill>
                        <a:highlight>
                          <a:schemeClr val="lt1"/>
                        </a:highlight>
                      </a:endParaRPr>
                    </a:p>
                  </a:txBody>
                  <a:tcPr marL="91425" marR="91425" marT="91425" marB="91425"/>
                </a:tc>
              </a:tr>
              <a:tr h="32912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2023-05-15</a:t>
                      </a:r>
                      <a:endParaRPr>
                        <a:solidFill>
                          <a:schemeClr val="dk1"/>
                        </a:solidFill>
                        <a:highlight>
                          <a:schemeClr val="lt1"/>
                        </a:highlight>
                      </a:endParaRPr>
                    </a:p>
                  </a:txBody>
                  <a:tcPr marL="91425" marR="91425" marT="91425" marB="91425"/>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75.00</a:t>
                      </a:r>
                      <a:endParaRPr>
                        <a:solidFill>
                          <a:schemeClr val="dk1"/>
                        </a:solidFill>
                        <a:highlight>
                          <a:schemeClr val="lt1"/>
                        </a:highlight>
                      </a:endParaRPr>
                    </a:p>
                  </a:txBody>
                  <a:tcPr marL="91425" marR="91425" marT="91425" marB="91425"/>
                </a:tc>
              </a:tr>
            </a:tbl>
          </a:graphicData>
        </a:graphic>
      </p:graphicFrame>
      <p:graphicFrame>
        <p:nvGraphicFramePr>
          <p:cNvPr id="210" name="Google Shape;210;p37"/>
          <p:cNvGraphicFramePr/>
          <p:nvPr/>
        </p:nvGraphicFramePr>
        <p:xfrm>
          <a:off x="841425" y="3505000"/>
          <a:ext cx="7239000" cy="1188630"/>
        </p:xfrm>
        <a:graphic>
          <a:graphicData uri="http://schemas.openxmlformats.org/drawingml/2006/table">
            <a:tbl>
              <a:tblPr>
                <a:noFill/>
                <a:tableStyleId>{69A2D768-B0EE-42F7-97D0-888645C0B4A6}</a:tableStyleId>
              </a:tblPr>
              <a:tblGrid>
                <a:gridCol w="1809750"/>
                <a:gridCol w="1809750"/>
                <a:gridCol w="1809750"/>
                <a:gridCol w="1809750"/>
              </a:tblGrid>
              <a:tr h="381000">
                <a:tc>
                  <a:txBody>
                    <a:bodyPr/>
                    <a:lstStyle/>
                    <a:p>
                      <a:pPr marL="0" lvl="0" indent="0" algn="l" rtl="0">
                        <a:spcBef>
                          <a:spcPts val="0"/>
                        </a:spcBef>
                        <a:spcAft>
                          <a:spcPts val="0"/>
                        </a:spcAft>
                        <a:buNone/>
                      </a:pPr>
                      <a:r>
                        <a:rPr lang="en"/>
                        <a:t>CustomerID</a:t>
                      </a:r>
                      <a:endParaRPr/>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Email</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Phone</a:t>
                      </a:r>
                      <a:endParaRPr/>
                    </a:p>
                  </a:txBody>
                  <a:tcPr marL="91425" marR="91425" marT="91425" marB="91425">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t>1</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John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johndoe@example.com</a:t>
                      </a:r>
                      <a:endParaRPr>
                        <a:highlight>
                          <a:schemeClr val="lt1"/>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123-456-7890</a:t>
                      </a:r>
                      <a:endParaRPr>
                        <a:solidFill>
                          <a:schemeClr val="dk1"/>
                        </a:solidFill>
                        <a:highlight>
                          <a:schemeClr val="lt1"/>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1000">
                <a:tc>
                  <a:txBody>
                    <a:bodyPr/>
                    <a:lstStyle/>
                    <a:p>
                      <a:pPr marL="0" lvl="0" indent="0" algn="l" rtl="0">
                        <a:spcBef>
                          <a:spcPts val="0"/>
                        </a:spcBef>
                        <a:spcAft>
                          <a:spcPts val="0"/>
                        </a:spcAft>
                        <a:buNone/>
                      </a:pPr>
                      <a:r>
                        <a:rPr lang="en"/>
                        <a:t>2</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Jane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janesmith@example.com</a:t>
                      </a:r>
                      <a:endParaRPr>
                        <a:highlight>
                          <a:schemeClr val="lt1"/>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050">
                          <a:solidFill>
                            <a:schemeClr val="dk1"/>
                          </a:solidFill>
                          <a:highlight>
                            <a:schemeClr val="lt1"/>
                          </a:highlight>
                          <a:latin typeface="Roboto"/>
                          <a:ea typeface="Roboto"/>
                          <a:cs typeface="Roboto"/>
                          <a:sym typeface="Roboto"/>
                        </a:rPr>
                        <a:t>987-654-3210</a:t>
                      </a:r>
                      <a:endParaRPr>
                        <a:solidFill>
                          <a:schemeClr val="dk1"/>
                        </a:solidFill>
                        <a:highlight>
                          <a:schemeClr val="lt1"/>
                        </a:highlight>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311700" y="109425"/>
            <a:ext cx="8520600" cy="10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400" b="1" dirty="0">
                <a:solidFill>
                  <a:srgbClr val="CC3300"/>
                </a:solidFill>
                <a:latin typeface="Calibri"/>
                <a:ea typeface="Calibri"/>
                <a:cs typeface="Calibri"/>
                <a:sym typeface="Calibri"/>
              </a:rPr>
              <a:t>Table of content </a:t>
            </a:r>
            <a:endParaRPr sz="2400" b="1" dirty="0">
              <a:solidFill>
                <a:srgbClr val="CC3300"/>
              </a:solidFill>
              <a:latin typeface="Calibri"/>
              <a:ea typeface="Calibri"/>
              <a:cs typeface="Calibri"/>
              <a:sym typeface="Calibri"/>
            </a:endParaRPr>
          </a:p>
          <a:p>
            <a:pPr marL="0" lvl="0" indent="0" algn="l" rtl="0">
              <a:spcBef>
                <a:spcPts val="0"/>
              </a:spcBef>
              <a:spcAft>
                <a:spcPts val="0"/>
              </a:spcAft>
              <a:buNone/>
            </a:pPr>
            <a:endParaRPr sz="2400" b="1" dirty="0">
              <a:latin typeface="Times New Roman"/>
              <a:ea typeface="Times New Roman"/>
              <a:cs typeface="Times New Roman"/>
              <a:sym typeface="Times New Roman"/>
            </a:endParaRPr>
          </a:p>
        </p:txBody>
      </p:sp>
      <p:sp>
        <p:nvSpPr>
          <p:cNvPr id="60" name="Google Shape;60;p14"/>
          <p:cNvSpPr txBox="1">
            <a:spLocks noGrp="1"/>
          </p:cNvSpPr>
          <p:nvPr>
            <p:ph type="subTitle" idx="1"/>
          </p:nvPr>
        </p:nvSpPr>
        <p:spPr>
          <a:xfrm>
            <a:off x="311700" y="1030525"/>
            <a:ext cx="8520600" cy="25962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Font typeface="Calibri"/>
              <a:buChar char="●"/>
            </a:pPr>
            <a:r>
              <a:rPr lang="en" sz="2000">
                <a:solidFill>
                  <a:schemeClr val="dk1"/>
                </a:solidFill>
                <a:highlight>
                  <a:schemeClr val="lt1"/>
                </a:highlight>
                <a:latin typeface="Calibri"/>
                <a:ea typeface="Calibri"/>
                <a:cs typeface="Calibri"/>
                <a:sym typeface="Calibri"/>
              </a:rPr>
              <a:t>Overview of Database </a:t>
            </a:r>
            <a:endParaRPr sz="2000">
              <a:solidFill>
                <a:schemeClr val="dk1"/>
              </a:solidFill>
              <a:highlight>
                <a:schemeClr val="lt1"/>
              </a:highlight>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highlight>
                  <a:schemeClr val="lt1"/>
                </a:highlight>
                <a:latin typeface="Calibri"/>
                <a:ea typeface="Calibri"/>
                <a:cs typeface="Calibri"/>
                <a:sym typeface="Calibri"/>
              </a:rPr>
              <a:t>Database Management System (DBMS) </a:t>
            </a:r>
            <a:endParaRPr sz="2000">
              <a:solidFill>
                <a:schemeClr val="dk1"/>
              </a:solidFill>
              <a:highlight>
                <a:schemeClr val="lt1"/>
              </a:highlight>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highlight>
                  <a:schemeClr val="lt1"/>
                </a:highlight>
                <a:latin typeface="Calibri"/>
                <a:ea typeface="Calibri"/>
                <a:cs typeface="Calibri"/>
                <a:sym typeface="Calibri"/>
              </a:rPr>
              <a:t>Brief History</a:t>
            </a:r>
            <a:endParaRPr sz="2000">
              <a:solidFill>
                <a:schemeClr val="dk1"/>
              </a:solidFill>
              <a:highlight>
                <a:schemeClr val="lt1"/>
              </a:highlight>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highlight>
                  <a:schemeClr val="lt1"/>
                </a:highlight>
                <a:latin typeface="Calibri"/>
                <a:ea typeface="Calibri"/>
                <a:cs typeface="Calibri"/>
                <a:sym typeface="Calibri"/>
              </a:rPr>
              <a:t>DBMS Architecture </a:t>
            </a:r>
            <a:endParaRPr sz="2000">
              <a:solidFill>
                <a:schemeClr val="dk1"/>
              </a:solidFill>
              <a:highlight>
                <a:schemeClr val="lt1"/>
              </a:highlight>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highlight>
                  <a:schemeClr val="lt1"/>
                </a:highlight>
                <a:latin typeface="Calibri"/>
                <a:ea typeface="Calibri"/>
                <a:cs typeface="Calibri"/>
                <a:sym typeface="Calibri"/>
              </a:rPr>
              <a:t>Data Independence</a:t>
            </a:r>
            <a:endParaRPr sz="2000">
              <a:solidFill>
                <a:schemeClr val="dk1"/>
              </a:solidFill>
              <a:highlight>
                <a:schemeClr val="lt1"/>
              </a:highlight>
              <a:latin typeface="Calibri"/>
              <a:ea typeface="Calibri"/>
              <a:cs typeface="Calibri"/>
              <a:sym typeface="Calibri"/>
            </a:endParaRPr>
          </a:p>
          <a:p>
            <a:pPr marL="457200" lvl="0" indent="-355600" algn="l" rtl="0">
              <a:spcBef>
                <a:spcPts val="0"/>
              </a:spcBef>
              <a:spcAft>
                <a:spcPts val="0"/>
              </a:spcAft>
              <a:buClr>
                <a:schemeClr val="dk1"/>
              </a:buClr>
              <a:buSzPts val="2000"/>
              <a:buFont typeface="Calibri"/>
              <a:buChar char="●"/>
            </a:pPr>
            <a:r>
              <a:rPr lang="en" sz="2000">
                <a:solidFill>
                  <a:schemeClr val="dk1"/>
                </a:solidFill>
                <a:highlight>
                  <a:schemeClr val="lt1"/>
                </a:highlight>
                <a:latin typeface="Calibri"/>
                <a:ea typeface="Calibri"/>
                <a:cs typeface="Calibri"/>
                <a:sym typeface="Calibri"/>
              </a:rPr>
              <a:t>Integrity Constraints</a:t>
            </a:r>
            <a:endParaRPr sz="6200">
              <a:solidFill>
                <a:schemeClr val="dk1"/>
              </a:solidFill>
              <a:highlight>
                <a:schemeClr val="lt1"/>
              </a:highlight>
              <a:latin typeface="Calibri"/>
              <a:ea typeface="Calibri"/>
              <a:cs typeface="Calibri"/>
              <a:sym typeface="Calibri"/>
            </a:endParaRPr>
          </a:p>
          <a:p>
            <a:pPr marL="0" lvl="0" indent="0" algn="ctr" rtl="0">
              <a:spcBef>
                <a:spcPts val="0"/>
              </a:spcBef>
              <a:spcAft>
                <a:spcPts val="0"/>
              </a:spcAft>
              <a:buNone/>
            </a:pPr>
            <a:endParaRPr sz="26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8"/>
          <p:cNvSpPr txBox="1">
            <a:spLocks noGrp="1"/>
          </p:cNvSpPr>
          <p:nvPr>
            <p:ph type="title"/>
          </p:nvPr>
        </p:nvSpPr>
        <p:spPr>
          <a:xfrm>
            <a:off x="311700" y="1880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highlight>
                  <a:schemeClr val="lt1"/>
                </a:highlight>
                <a:latin typeface="Calibri"/>
                <a:ea typeface="Calibri"/>
                <a:cs typeface="Calibri"/>
                <a:sym typeface="Calibri"/>
              </a:rPr>
              <a:t>Integrity Constraints : </a:t>
            </a:r>
            <a:r>
              <a:rPr lang="en" sz="2500" b="1">
                <a:solidFill>
                  <a:srgbClr val="CC3300"/>
                </a:solidFill>
                <a:highlight>
                  <a:schemeClr val="lt1"/>
                </a:highlight>
                <a:latin typeface="Roboto"/>
                <a:ea typeface="Roboto"/>
                <a:cs typeface="Roboto"/>
                <a:sym typeface="Roboto"/>
              </a:rPr>
              <a:t>Referential Integrity Constraint</a:t>
            </a:r>
            <a:endParaRPr sz="2500" b="1">
              <a:solidFill>
                <a:srgbClr val="CC3300"/>
              </a:solidFill>
              <a:highlight>
                <a:schemeClr val="lt1"/>
              </a:highlight>
              <a:latin typeface="Calibri"/>
              <a:ea typeface="Calibri"/>
              <a:cs typeface="Calibri"/>
              <a:sym typeface="Calibri"/>
            </a:endParaRPr>
          </a:p>
        </p:txBody>
      </p:sp>
      <p:sp>
        <p:nvSpPr>
          <p:cNvPr id="216" name="Google Shape;216;p38"/>
          <p:cNvSpPr txBox="1">
            <a:spLocks noGrp="1"/>
          </p:cNvSpPr>
          <p:nvPr>
            <p:ph type="body" idx="1"/>
          </p:nvPr>
        </p:nvSpPr>
        <p:spPr>
          <a:xfrm>
            <a:off x="311700" y="760750"/>
            <a:ext cx="8520600" cy="4318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In this example, the "CustomerID" column in the "Orders" table is a foreign key that references the primary key "CustomerID" in the "Customers" table. </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The referential integrity constraint ensures that the values in the "CustomerID" column of the "Orders" table correspond to valid and existing values in the "CustomerID" column of the "Customers" table.</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In this example, the referential integrity constraint ensures that the values in the "CustomerID" column of the "Orders" table correspond to valid and existing primary key values in the "CustomerID" column of the "Customers" table. </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It guarantees that every "CustomerID" value in the "Orders" table refers to an existing customer in the "Customers" table.</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The referential integrity constraint prevents actions that would violate the integrity of the relationship, such as deleting a customer from the "Customers" table if there are corresponding orders in the "Orders" table. </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By enforcing the referential integrity constraint, the database management system maintains the integrity of relationships between tables, supports accurate querying and joining of data, and helps prevent data inconsistencies and referential errors.</a:t>
            </a:r>
            <a:endParaRPr sz="1400">
              <a:solidFill>
                <a:schemeClr val="dk1"/>
              </a:solidFill>
              <a:highlight>
                <a:schemeClr val="lt1"/>
              </a:highlight>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9"/>
          <p:cNvSpPr txBox="1">
            <a:spLocks noGrp="1"/>
          </p:cNvSpPr>
          <p:nvPr>
            <p:ph type="title"/>
          </p:nvPr>
        </p:nvSpPr>
        <p:spPr>
          <a:xfrm>
            <a:off x="311700" y="1880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highlight>
                  <a:schemeClr val="lt1"/>
                </a:highlight>
                <a:latin typeface="Calibri"/>
                <a:ea typeface="Calibri"/>
                <a:cs typeface="Calibri"/>
                <a:sym typeface="Calibri"/>
              </a:rPr>
              <a:t>Integrity Constraints : </a:t>
            </a:r>
            <a:r>
              <a:rPr lang="en" sz="2500" b="1">
                <a:solidFill>
                  <a:srgbClr val="CC3300"/>
                </a:solidFill>
                <a:highlight>
                  <a:schemeClr val="lt1"/>
                </a:highlight>
                <a:latin typeface="Roboto"/>
                <a:ea typeface="Roboto"/>
                <a:cs typeface="Roboto"/>
                <a:sym typeface="Roboto"/>
              </a:rPr>
              <a:t>Key Constraint</a:t>
            </a:r>
            <a:endParaRPr sz="2500" b="1">
              <a:solidFill>
                <a:srgbClr val="CC3300"/>
              </a:solidFill>
              <a:highlight>
                <a:schemeClr val="lt1"/>
              </a:highlight>
              <a:latin typeface="Calibri"/>
              <a:ea typeface="Calibri"/>
              <a:cs typeface="Calibri"/>
              <a:sym typeface="Calibri"/>
            </a:endParaRPr>
          </a:p>
        </p:txBody>
      </p:sp>
      <p:sp>
        <p:nvSpPr>
          <p:cNvPr id="222" name="Google Shape;222;p39"/>
          <p:cNvSpPr txBox="1">
            <a:spLocks noGrp="1"/>
          </p:cNvSpPr>
          <p:nvPr>
            <p:ph type="body" idx="1"/>
          </p:nvPr>
        </p:nvSpPr>
        <p:spPr>
          <a:xfrm>
            <a:off x="311700" y="760750"/>
            <a:ext cx="8520600" cy="4318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alibri"/>
              <a:buChar char="●"/>
            </a:pPr>
            <a:r>
              <a:rPr lang="en" sz="1200">
                <a:solidFill>
                  <a:schemeClr val="dk1"/>
                </a:solidFill>
                <a:highlight>
                  <a:schemeClr val="lt1"/>
                </a:highlight>
                <a:latin typeface="Calibri"/>
                <a:ea typeface="Calibri"/>
                <a:cs typeface="Calibri"/>
                <a:sym typeface="Calibri"/>
              </a:rPr>
              <a:t>A key constraint, also known as a uniqueness constraint, ensures the uniqueness of values in one or more columns of a table.</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200">
                <a:solidFill>
                  <a:schemeClr val="dk1"/>
                </a:solidFill>
                <a:highlight>
                  <a:schemeClr val="lt1"/>
                </a:highlight>
                <a:latin typeface="Calibri"/>
                <a:ea typeface="Calibri"/>
                <a:cs typeface="Calibri"/>
                <a:sym typeface="Calibri"/>
              </a:rPr>
              <a:t>It guarantees that the specified columns or combination of columns have distinct values for each row in the table.</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200">
                <a:solidFill>
                  <a:schemeClr val="dk1"/>
                </a:solidFill>
                <a:highlight>
                  <a:schemeClr val="lt1"/>
                </a:highlight>
                <a:latin typeface="Calibri"/>
                <a:ea typeface="Calibri"/>
                <a:cs typeface="Calibri"/>
                <a:sym typeface="Calibri"/>
              </a:rPr>
              <a:t>Key constraints play a crucial role in maintaining data integrity and supporting data retrieval operations. </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200">
                <a:solidFill>
                  <a:schemeClr val="dk1"/>
                </a:solidFill>
                <a:highlight>
                  <a:schemeClr val="lt1"/>
                </a:highlight>
                <a:latin typeface="Calibri"/>
                <a:ea typeface="Calibri"/>
                <a:cs typeface="Calibri"/>
                <a:sym typeface="Calibri"/>
              </a:rPr>
              <a:t>There are different types of key constraints:</a:t>
            </a:r>
            <a:endParaRPr sz="1200">
              <a:solidFill>
                <a:schemeClr val="dk1"/>
              </a:solidFill>
              <a:highlight>
                <a:schemeClr val="lt1"/>
              </a:highlight>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 sz="1200" b="1">
                <a:solidFill>
                  <a:schemeClr val="dk1"/>
                </a:solidFill>
                <a:highlight>
                  <a:schemeClr val="lt1"/>
                </a:highlight>
                <a:latin typeface="Calibri"/>
                <a:ea typeface="Calibri"/>
                <a:cs typeface="Calibri"/>
                <a:sym typeface="Calibri"/>
              </a:rPr>
              <a:t>Unique Key Constraint:</a:t>
            </a:r>
            <a:r>
              <a:rPr lang="en" sz="1200">
                <a:solidFill>
                  <a:schemeClr val="dk1"/>
                </a:solidFill>
                <a:highlight>
                  <a:schemeClr val="lt1"/>
                </a:highlight>
                <a:latin typeface="Calibri"/>
                <a:ea typeface="Calibri"/>
                <a:cs typeface="Calibri"/>
                <a:sym typeface="Calibri"/>
              </a:rPr>
              <a:t> A unique key constraint ensures that the values in the specified column or combination of columns are unique across the table. Unlike primary keys, unique keys allow for null values, but they still enforce uniqueness. </a:t>
            </a:r>
            <a:endParaRPr sz="1200">
              <a:solidFill>
                <a:schemeClr val="dk1"/>
              </a:solidFill>
              <a:highlight>
                <a:schemeClr val="lt1"/>
              </a:highlight>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 sz="1200">
                <a:solidFill>
                  <a:schemeClr val="dk1"/>
                </a:solidFill>
                <a:highlight>
                  <a:schemeClr val="lt1"/>
                </a:highlight>
                <a:latin typeface="Calibri"/>
                <a:ea typeface="Calibri"/>
                <a:cs typeface="Calibri"/>
                <a:sym typeface="Calibri"/>
              </a:rPr>
              <a:t>It guarantees that no two rows in the table have the same values in the specified column(s). </a:t>
            </a:r>
            <a:endParaRPr sz="1200">
              <a:solidFill>
                <a:schemeClr val="dk1"/>
              </a:solidFill>
              <a:highlight>
                <a:schemeClr val="lt1"/>
              </a:highlight>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 sz="1200">
                <a:solidFill>
                  <a:schemeClr val="dk1"/>
                </a:solidFill>
                <a:highlight>
                  <a:schemeClr val="lt1"/>
                </a:highlight>
                <a:latin typeface="Calibri"/>
                <a:ea typeface="Calibri"/>
                <a:cs typeface="Calibri"/>
                <a:sym typeface="Calibri"/>
              </a:rPr>
              <a:t>A unique key constraint ensures that the values in the specified column or combination of columns are unique across a table. </a:t>
            </a:r>
            <a:endParaRPr sz="1200">
              <a:solidFill>
                <a:schemeClr val="dk1"/>
              </a:solidFill>
              <a:highlight>
                <a:schemeClr val="lt1"/>
              </a:highlight>
              <a:latin typeface="Calibri"/>
              <a:ea typeface="Calibri"/>
              <a:cs typeface="Calibri"/>
              <a:sym typeface="Calibri"/>
            </a:endParaRPr>
          </a:p>
          <a:p>
            <a:pPr marL="914400" lvl="0" indent="0" algn="l" rtl="0">
              <a:spcBef>
                <a:spcPts val="1200"/>
              </a:spcBef>
              <a:spcAft>
                <a:spcPts val="1200"/>
              </a:spcAft>
              <a:buNone/>
            </a:pPr>
            <a:endParaRPr sz="1400">
              <a:solidFill>
                <a:schemeClr val="dk1"/>
              </a:solidFill>
              <a:highlight>
                <a:schemeClr val="lt1"/>
              </a:highlight>
              <a:latin typeface="Calibri"/>
              <a:ea typeface="Calibri"/>
              <a:cs typeface="Calibri"/>
              <a:sym typeface="Calibri"/>
            </a:endParaRPr>
          </a:p>
        </p:txBody>
      </p:sp>
      <p:graphicFrame>
        <p:nvGraphicFramePr>
          <p:cNvPr id="223" name="Google Shape;223;p39"/>
          <p:cNvGraphicFramePr/>
          <p:nvPr/>
        </p:nvGraphicFramePr>
        <p:xfrm>
          <a:off x="1517925" y="3003425"/>
          <a:ext cx="5791200" cy="1584840"/>
        </p:xfrm>
        <a:graphic>
          <a:graphicData uri="http://schemas.openxmlformats.org/drawingml/2006/table">
            <a:tbl>
              <a:tblPr>
                <a:noFill/>
                <a:tableStyleId>{69A2D768-B0EE-42F7-97D0-888645C0B4A6}</a:tableStyleId>
              </a:tblPr>
              <a:tblGrid>
                <a:gridCol w="1447800"/>
                <a:gridCol w="1447800"/>
                <a:gridCol w="1447800"/>
                <a:gridCol w="1447800"/>
              </a:tblGrid>
              <a:tr h="381000">
                <a:tc>
                  <a:txBody>
                    <a:bodyPr/>
                    <a:lstStyle/>
                    <a:p>
                      <a:pPr marL="0" lvl="0" indent="0" algn="l" rtl="0">
                        <a:spcBef>
                          <a:spcPts val="0"/>
                        </a:spcBef>
                        <a:spcAft>
                          <a:spcPts val="0"/>
                        </a:spcAft>
                        <a:buNone/>
                      </a:pPr>
                      <a:r>
                        <a:rPr lang="en"/>
                        <a:t>EmployeeID</a:t>
                      </a:r>
                      <a:endParaRPr/>
                    </a:p>
                  </a:txBody>
                  <a:tcPr marL="91425" marR="91425" marT="91425" marB="91425"/>
                </a:tc>
                <a:tc>
                  <a:txBody>
                    <a:bodyPr/>
                    <a:lstStyle/>
                    <a:p>
                      <a:pPr marL="0" lvl="0" indent="0" algn="l" rtl="0">
                        <a:spcBef>
                          <a:spcPts val="0"/>
                        </a:spcBef>
                        <a:spcAft>
                          <a:spcPts val="0"/>
                        </a:spcAft>
                        <a:buNone/>
                      </a:pPr>
                      <a:r>
                        <a:rPr lang="en"/>
                        <a:t>EmployeeCode</a:t>
                      </a:r>
                      <a:endParaRPr/>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Department</a:t>
                      </a:r>
                      <a:endParaRPr/>
                    </a:p>
                  </a:txBody>
                  <a:tcPr marL="91425" marR="91425" marT="91425" marB="91425"/>
                </a:tc>
              </a:tr>
              <a:tr h="3810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1001</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John</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Engineering</a:t>
                      </a:r>
                      <a:endParaRPr/>
                    </a:p>
                  </a:txBody>
                  <a:tcPr marL="91425" marR="91425" marT="91425" marB="91425">
                    <a:lnL w="9525" cap="flat" cmpd="sng">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1002</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Jane</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Sales</a:t>
                      </a:r>
                      <a:endParaRPr/>
                    </a:p>
                  </a:txBody>
                  <a:tcPr marL="91425" marR="91425" marT="91425" marB="91425">
                    <a:lnL w="9525" cap="flat" cmpd="sng">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1003</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Mark</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Marketing</a:t>
                      </a:r>
                      <a:endParaRPr/>
                    </a:p>
                  </a:txBody>
                  <a:tcPr marL="91425" marR="91425" marT="91425" marB="91425">
                    <a:lnL w="9525" cap="flat" cmpd="sng">
                      <a:solidFill>
                        <a:srgbClr val="9E9E9E"/>
                      </a:solidFill>
                      <a:prstDash val="solid"/>
                      <a:round/>
                      <a:headEnd type="none" w="sm" len="sm"/>
                      <a:tailEnd type="none" w="sm" len="sm"/>
                    </a:lnL>
                  </a:tcPr>
                </a:tc>
              </a:tr>
            </a:tbl>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a:spLocks noGrp="1"/>
          </p:cNvSpPr>
          <p:nvPr>
            <p:ph type="title"/>
          </p:nvPr>
        </p:nvSpPr>
        <p:spPr>
          <a:xfrm>
            <a:off x="311700" y="1880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highlight>
                  <a:schemeClr val="lt1"/>
                </a:highlight>
                <a:latin typeface="Calibri"/>
                <a:ea typeface="Calibri"/>
                <a:cs typeface="Calibri"/>
                <a:sym typeface="Calibri"/>
              </a:rPr>
              <a:t>Key Constraints : </a:t>
            </a:r>
            <a:r>
              <a:rPr lang="en" sz="2500" b="1">
                <a:solidFill>
                  <a:srgbClr val="CC3300"/>
                </a:solidFill>
                <a:highlight>
                  <a:schemeClr val="lt1"/>
                </a:highlight>
                <a:latin typeface="Calibri"/>
                <a:ea typeface="Calibri"/>
                <a:cs typeface="Calibri"/>
                <a:sym typeface="Calibri"/>
              </a:rPr>
              <a:t>Primary</a:t>
            </a:r>
            <a:r>
              <a:rPr lang="en" sz="2500" b="1">
                <a:highlight>
                  <a:schemeClr val="lt1"/>
                </a:highlight>
                <a:latin typeface="Calibri"/>
                <a:ea typeface="Calibri"/>
                <a:cs typeface="Calibri"/>
                <a:sym typeface="Calibri"/>
              </a:rPr>
              <a:t> </a:t>
            </a:r>
            <a:r>
              <a:rPr lang="en" sz="2500" b="1">
                <a:solidFill>
                  <a:srgbClr val="CC3300"/>
                </a:solidFill>
                <a:highlight>
                  <a:schemeClr val="lt1"/>
                </a:highlight>
                <a:latin typeface="Calibri"/>
                <a:ea typeface="Calibri"/>
                <a:cs typeface="Calibri"/>
                <a:sym typeface="Calibri"/>
              </a:rPr>
              <a:t>Key Constraint</a:t>
            </a:r>
            <a:endParaRPr sz="2500" b="1">
              <a:solidFill>
                <a:srgbClr val="CC3300"/>
              </a:solidFill>
              <a:highlight>
                <a:schemeClr val="lt1"/>
              </a:highlight>
              <a:latin typeface="Calibri"/>
              <a:ea typeface="Calibri"/>
              <a:cs typeface="Calibri"/>
              <a:sym typeface="Calibri"/>
            </a:endParaRPr>
          </a:p>
        </p:txBody>
      </p:sp>
      <p:sp>
        <p:nvSpPr>
          <p:cNvPr id="229" name="Google Shape;229;p40"/>
          <p:cNvSpPr txBox="1">
            <a:spLocks noGrp="1"/>
          </p:cNvSpPr>
          <p:nvPr>
            <p:ph type="body" idx="1"/>
          </p:nvPr>
        </p:nvSpPr>
        <p:spPr>
          <a:xfrm>
            <a:off x="311700" y="760750"/>
            <a:ext cx="8520600" cy="4318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A primary key constraint is a key constraint that uniquely identifies each row or entity in a table. </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It guarantees the uniqueness and non-nullity of the specified column(s) and serves as the primary means of identifying and accessing rows in a table. </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The</a:t>
            </a:r>
            <a:r>
              <a:rPr lang="en" sz="1400" b="1">
                <a:solidFill>
                  <a:schemeClr val="dk1"/>
                </a:solidFill>
                <a:highlight>
                  <a:schemeClr val="lt1"/>
                </a:highlight>
                <a:latin typeface="Calibri"/>
                <a:ea typeface="Calibri"/>
                <a:cs typeface="Calibri"/>
                <a:sym typeface="Calibri"/>
              </a:rPr>
              <a:t> primary key constraint </a:t>
            </a:r>
            <a:r>
              <a:rPr lang="en" sz="1400">
                <a:solidFill>
                  <a:schemeClr val="dk1"/>
                </a:solidFill>
                <a:highlight>
                  <a:schemeClr val="lt1"/>
                </a:highlight>
                <a:latin typeface="Calibri"/>
                <a:ea typeface="Calibri"/>
                <a:cs typeface="Calibri"/>
                <a:sym typeface="Calibri"/>
              </a:rPr>
              <a:t>plays a fundamental role in maintaining data integrity and supporting relational database operations. </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In this example, the "StudentID" column is designated as the primary key for the "Students" table. The primary key constraint ensures that each student in the table has a unique identifier.</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400">
                <a:solidFill>
                  <a:schemeClr val="dk1"/>
                </a:solidFill>
                <a:highlight>
                  <a:schemeClr val="lt1"/>
                </a:highlight>
                <a:latin typeface="Calibri"/>
                <a:ea typeface="Calibri"/>
                <a:cs typeface="Calibri"/>
                <a:sym typeface="Calibri"/>
              </a:rPr>
              <a:t>In this example, the primary key constraint guarantees that each student in the "Students" table has a unique "StudentID" value. No two students can have the same "StudentID".</a:t>
            </a:r>
            <a:endParaRPr sz="1400">
              <a:solidFill>
                <a:schemeClr val="dk1"/>
              </a:solidFill>
              <a:highlight>
                <a:schemeClr val="lt1"/>
              </a:highlight>
              <a:latin typeface="Calibri"/>
              <a:ea typeface="Calibri"/>
              <a:cs typeface="Calibri"/>
              <a:sym typeface="Calibri"/>
            </a:endParaRPr>
          </a:p>
          <a:p>
            <a:pPr marL="1371600" lvl="0" indent="0" algn="l" rtl="0">
              <a:spcBef>
                <a:spcPts val="1200"/>
              </a:spcBef>
              <a:spcAft>
                <a:spcPts val="0"/>
              </a:spcAft>
              <a:buNone/>
            </a:pPr>
            <a:endParaRPr sz="1200">
              <a:solidFill>
                <a:schemeClr val="dk1"/>
              </a:solidFill>
              <a:highlight>
                <a:schemeClr val="lt1"/>
              </a:highlight>
              <a:latin typeface="Calibri"/>
              <a:ea typeface="Calibri"/>
              <a:cs typeface="Calibri"/>
              <a:sym typeface="Calibri"/>
            </a:endParaRPr>
          </a:p>
          <a:p>
            <a:pPr marL="914400" lvl="0" indent="0" algn="l" rtl="0">
              <a:spcBef>
                <a:spcPts val="1200"/>
              </a:spcBef>
              <a:spcAft>
                <a:spcPts val="1200"/>
              </a:spcAft>
              <a:buNone/>
            </a:pPr>
            <a:endParaRPr sz="1400">
              <a:solidFill>
                <a:schemeClr val="dk1"/>
              </a:solidFill>
              <a:highlight>
                <a:schemeClr val="lt1"/>
              </a:highlight>
              <a:latin typeface="Calibri"/>
              <a:ea typeface="Calibri"/>
              <a:cs typeface="Calibri"/>
              <a:sym typeface="Calibri"/>
            </a:endParaRPr>
          </a:p>
        </p:txBody>
      </p:sp>
      <p:graphicFrame>
        <p:nvGraphicFramePr>
          <p:cNvPr id="230" name="Google Shape;230;p40"/>
          <p:cNvGraphicFramePr/>
          <p:nvPr/>
        </p:nvGraphicFramePr>
        <p:xfrm>
          <a:off x="1882750" y="3281350"/>
          <a:ext cx="5273600" cy="1584840"/>
        </p:xfrm>
        <a:graphic>
          <a:graphicData uri="http://schemas.openxmlformats.org/drawingml/2006/table">
            <a:tbl>
              <a:tblPr>
                <a:noFill/>
                <a:tableStyleId>{69A2D768-B0EE-42F7-97D0-888645C0B4A6}</a:tableStyleId>
              </a:tblPr>
              <a:tblGrid>
                <a:gridCol w="1468875"/>
                <a:gridCol w="1220375"/>
                <a:gridCol w="1124575"/>
                <a:gridCol w="1459775"/>
              </a:tblGrid>
              <a:tr h="381000">
                <a:tc>
                  <a:txBody>
                    <a:bodyPr/>
                    <a:lstStyle/>
                    <a:p>
                      <a:pPr marL="0" lvl="0" indent="0" algn="l" rtl="0">
                        <a:spcBef>
                          <a:spcPts val="0"/>
                        </a:spcBef>
                        <a:spcAft>
                          <a:spcPts val="0"/>
                        </a:spcAft>
                        <a:buNone/>
                      </a:pPr>
                      <a:r>
                        <a:rPr lang="en"/>
                        <a:t>EmployeeID</a:t>
                      </a:r>
                      <a:endParaRPr/>
                    </a:p>
                  </a:txBody>
                  <a:tcPr marL="91425" marR="91425" marT="91425" marB="91425"/>
                </a:tc>
                <a:tc>
                  <a:txBody>
                    <a:bodyPr/>
                    <a:lstStyle/>
                    <a:p>
                      <a:pPr marL="0" lvl="0" indent="0" algn="l" rtl="0">
                        <a:spcBef>
                          <a:spcPts val="0"/>
                        </a:spcBef>
                        <a:spcAft>
                          <a:spcPts val="0"/>
                        </a:spcAft>
                        <a:buNone/>
                      </a:pPr>
                      <a:r>
                        <a:rPr lang="en"/>
                        <a:t>Name</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Age</a:t>
                      </a:r>
                      <a:endParaRPr/>
                    </a:p>
                  </a:txBody>
                  <a:tcPr marL="91425" marR="91425" marT="91425" marB="91425"/>
                </a:tc>
                <a:tc>
                  <a:txBody>
                    <a:bodyPr/>
                    <a:lstStyle/>
                    <a:p>
                      <a:pPr marL="0" lvl="0" indent="0" algn="l" rtl="0">
                        <a:spcBef>
                          <a:spcPts val="0"/>
                        </a:spcBef>
                        <a:spcAft>
                          <a:spcPts val="0"/>
                        </a:spcAft>
                        <a:buNone/>
                      </a:pPr>
                      <a:r>
                        <a:rPr lang="en"/>
                        <a:t>Grade</a:t>
                      </a:r>
                      <a:endParaRPr/>
                    </a:p>
                  </a:txBody>
                  <a:tcPr marL="91425" marR="91425" marT="91425" marB="91425"/>
                </a:tc>
              </a:tr>
              <a:tr h="38100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John</a:t>
                      </a:r>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A</a:t>
                      </a:r>
                      <a:endParaRPr/>
                    </a:p>
                  </a:txBody>
                  <a:tcPr marL="91425" marR="91425" marT="91425" marB="91425">
                    <a:lnL w="9525" cap="flat" cmpd="sng">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Jane</a:t>
                      </a:r>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B</a:t>
                      </a:r>
                      <a:endParaRPr/>
                    </a:p>
                  </a:txBody>
                  <a:tcPr marL="91425" marR="91425" marT="91425" marB="91425">
                    <a:lnL w="9525" cap="flat" cmpd="sng">
                      <a:solidFill>
                        <a:srgbClr val="9E9E9E"/>
                      </a:solidFill>
                      <a:prstDash val="solid"/>
                      <a:round/>
                      <a:headEnd type="none" w="sm" len="sm"/>
                      <a:tailEnd type="none" w="sm" len="sm"/>
                    </a:lnL>
                  </a:tcPr>
                </a:tc>
              </a:tr>
              <a:tr h="381000">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Mark</a:t>
                      </a:r>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20</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C</a:t>
                      </a:r>
                      <a:endParaRPr/>
                    </a:p>
                  </a:txBody>
                  <a:tcPr marL="91425" marR="91425" marT="91425" marB="91425">
                    <a:lnL w="9525" cap="flat" cmpd="sng">
                      <a:solidFill>
                        <a:srgbClr val="9E9E9E"/>
                      </a:solidFill>
                      <a:prstDash val="solid"/>
                      <a:round/>
                      <a:headEnd type="none" w="sm" len="sm"/>
                      <a:tailEnd type="none" w="sm" len="sm"/>
                    </a:lnL>
                  </a:tcPr>
                </a:tc>
              </a:tr>
            </a:tbl>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1"/>
          <p:cNvSpPr txBox="1">
            <a:spLocks noGrp="1"/>
          </p:cNvSpPr>
          <p:nvPr>
            <p:ph type="title"/>
          </p:nvPr>
        </p:nvSpPr>
        <p:spPr>
          <a:xfrm>
            <a:off x="311700" y="1880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highlight>
                  <a:schemeClr val="lt1"/>
                </a:highlight>
                <a:latin typeface="Calibri"/>
                <a:ea typeface="Calibri"/>
                <a:cs typeface="Calibri"/>
                <a:sym typeface="Calibri"/>
              </a:rPr>
              <a:t>Key Constraints : </a:t>
            </a:r>
            <a:r>
              <a:rPr lang="en" sz="2500" b="1">
                <a:solidFill>
                  <a:srgbClr val="CC3300"/>
                </a:solidFill>
                <a:highlight>
                  <a:schemeClr val="lt1"/>
                </a:highlight>
                <a:latin typeface="Calibri"/>
                <a:ea typeface="Calibri"/>
                <a:cs typeface="Calibri"/>
                <a:sym typeface="Calibri"/>
              </a:rPr>
              <a:t>Primary</a:t>
            </a:r>
            <a:r>
              <a:rPr lang="en" sz="2500" b="1">
                <a:highlight>
                  <a:schemeClr val="lt1"/>
                </a:highlight>
                <a:latin typeface="Calibri"/>
                <a:ea typeface="Calibri"/>
                <a:cs typeface="Calibri"/>
                <a:sym typeface="Calibri"/>
              </a:rPr>
              <a:t> </a:t>
            </a:r>
            <a:r>
              <a:rPr lang="en" sz="2500" b="1">
                <a:solidFill>
                  <a:srgbClr val="CC3300"/>
                </a:solidFill>
                <a:highlight>
                  <a:schemeClr val="lt1"/>
                </a:highlight>
                <a:latin typeface="Calibri"/>
                <a:ea typeface="Calibri"/>
                <a:cs typeface="Calibri"/>
                <a:sym typeface="Calibri"/>
              </a:rPr>
              <a:t>Key Constraint</a:t>
            </a:r>
            <a:endParaRPr sz="2500" b="1">
              <a:solidFill>
                <a:srgbClr val="CC3300"/>
              </a:solidFill>
              <a:highlight>
                <a:schemeClr val="lt1"/>
              </a:highlight>
              <a:latin typeface="Calibri"/>
              <a:ea typeface="Calibri"/>
              <a:cs typeface="Calibri"/>
              <a:sym typeface="Calibri"/>
            </a:endParaRPr>
          </a:p>
        </p:txBody>
      </p:sp>
      <p:sp>
        <p:nvSpPr>
          <p:cNvPr id="236" name="Google Shape;236;p41"/>
          <p:cNvSpPr txBox="1">
            <a:spLocks noGrp="1"/>
          </p:cNvSpPr>
          <p:nvPr>
            <p:ph type="body" idx="1"/>
          </p:nvPr>
        </p:nvSpPr>
        <p:spPr>
          <a:xfrm>
            <a:off x="311700" y="760750"/>
            <a:ext cx="8520600" cy="4318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Clr>
                <a:schemeClr val="dk1"/>
              </a:buClr>
              <a:buSzPts val="1100"/>
              <a:buFont typeface="Arial"/>
              <a:buNone/>
            </a:pPr>
            <a:r>
              <a:rPr lang="en" sz="1500">
                <a:solidFill>
                  <a:schemeClr val="dk1"/>
                </a:solidFill>
                <a:highlight>
                  <a:schemeClr val="lt1"/>
                </a:highlight>
                <a:latin typeface="Calibri"/>
                <a:ea typeface="Calibri"/>
                <a:cs typeface="Calibri"/>
                <a:sym typeface="Calibri"/>
              </a:rPr>
              <a:t>The primary key constraint provides several benefits:</a:t>
            </a:r>
            <a:endParaRPr sz="1500">
              <a:solidFill>
                <a:schemeClr val="dk1"/>
              </a:solidFill>
              <a:highlight>
                <a:schemeClr val="lt1"/>
              </a:highlight>
              <a:latin typeface="Calibri"/>
              <a:ea typeface="Calibri"/>
              <a:cs typeface="Calibri"/>
              <a:sym typeface="Calibri"/>
            </a:endParaRPr>
          </a:p>
          <a:p>
            <a:pPr marL="457200" lvl="0" indent="-228600" algn="l" rtl="0">
              <a:spcBef>
                <a:spcPts val="1500"/>
              </a:spcBef>
              <a:spcAft>
                <a:spcPts val="0"/>
              </a:spcAft>
              <a:buClr>
                <a:schemeClr val="dk1"/>
              </a:buClr>
              <a:buSzPts val="900"/>
              <a:buFont typeface="Calibri"/>
              <a:buNone/>
            </a:pPr>
            <a:r>
              <a:rPr lang="en" sz="1500" b="1">
                <a:solidFill>
                  <a:schemeClr val="dk1"/>
                </a:solidFill>
                <a:highlight>
                  <a:schemeClr val="lt1"/>
                </a:highlight>
                <a:latin typeface="Calibri"/>
                <a:ea typeface="Calibri"/>
                <a:cs typeface="Calibri"/>
                <a:sym typeface="Calibri"/>
              </a:rPr>
              <a:t>Uniqueness</a:t>
            </a:r>
            <a:r>
              <a:rPr lang="en" sz="1500">
                <a:solidFill>
                  <a:schemeClr val="dk1"/>
                </a:solidFill>
                <a:highlight>
                  <a:schemeClr val="lt1"/>
                </a:highlight>
                <a:latin typeface="Calibri"/>
                <a:ea typeface="Calibri"/>
                <a:cs typeface="Calibri"/>
                <a:sym typeface="Calibri"/>
              </a:rPr>
              <a:t>: It ensures that each row in the table has a unique identifier, preventing the insertion of duplicate values in the primary key column(s).</a:t>
            </a:r>
            <a:endParaRPr sz="1500">
              <a:solidFill>
                <a:schemeClr val="dk1"/>
              </a:solidFill>
              <a:highlight>
                <a:schemeClr val="lt1"/>
              </a:highlight>
              <a:latin typeface="Calibri"/>
              <a:ea typeface="Calibri"/>
              <a:cs typeface="Calibri"/>
              <a:sym typeface="Calibri"/>
            </a:endParaRPr>
          </a:p>
          <a:p>
            <a:pPr marL="457200" lvl="0" indent="-228600" algn="l" rtl="0">
              <a:spcBef>
                <a:spcPts val="0"/>
              </a:spcBef>
              <a:spcAft>
                <a:spcPts val="0"/>
              </a:spcAft>
              <a:buClr>
                <a:schemeClr val="dk1"/>
              </a:buClr>
              <a:buSzPts val="1500"/>
              <a:buFont typeface="Calibri"/>
              <a:buNone/>
            </a:pPr>
            <a:r>
              <a:rPr lang="en" sz="1500" b="1">
                <a:solidFill>
                  <a:schemeClr val="dk1"/>
                </a:solidFill>
                <a:highlight>
                  <a:schemeClr val="lt1"/>
                </a:highlight>
                <a:latin typeface="Calibri"/>
                <a:ea typeface="Calibri"/>
                <a:cs typeface="Calibri"/>
                <a:sym typeface="Calibri"/>
              </a:rPr>
              <a:t>Non-nullity: </a:t>
            </a:r>
            <a:r>
              <a:rPr lang="en" sz="1500">
                <a:solidFill>
                  <a:schemeClr val="dk1"/>
                </a:solidFill>
                <a:highlight>
                  <a:schemeClr val="lt1"/>
                </a:highlight>
                <a:latin typeface="Calibri"/>
                <a:ea typeface="Calibri"/>
                <a:cs typeface="Calibri"/>
                <a:sym typeface="Calibri"/>
              </a:rPr>
              <a:t>It enforces that the primary key column(s) cannot contain null values, ensuring that each row has a valid identifier.</a:t>
            </a:r>
            <a:endParaRPr sz="1500">
              <a:solidFill>
                <a:schemeClr val="dk1"/>
              </a:solidFill>
              <a:highlight>
                <a:schemeClr val="lt1"/>
              </a:highlight>
              <a:latin typeface="Calibri"/>
              <a:ea typeface="Calibri"/>
              <a:cs typeface="Calibri"/>
              <a:sym typeface="Calibri"/>
            </a:endParaRPr>
          </a:p>
          <a:p>
            <a:pPr marL="457200" lvl="0" indent="-228600" algn="l" rtl="0">
              <a:spcBef>
                <a:spcPts val="0"/>
              </a:spcBef>
              <a:spcAft>
                <a:spcPts val="0"/>
              </a:spcAft>
              <a:buClr>
                <a:schemeClr val="dk1"/>
              </a:buClr>
              <a:buSzPts val="1500"/>
              <a:buFont typeface="Calibri"/>
              <a:buNone/>
            </a:pPr>
            <a:r>
              <a:rPr lang="en" sz="1500" b="1">
                <a:solidFill>
                  <a:schemeClr val="dk1"/>
                </a:solidFill>
                <a:highlight>
                  <a:schemeClr val="lt1"/>
                </a:highlight>
                <a:latin typeface="Calibri"/>
                <a:ea typeface="Calibri"/>
                <a:cs typeface="Calibri"/>
                <a:sym typeface="Calibri"/>
              </a:rPr>
              <a:t>Data integrity:</a:t>
            </a:r>
            <a:r>
              <a:rPr lang="en" sz="1500">
                <a:solidFill>
                  <a:schemeClr val="dk1"/>
                </a:solidFill>
                <a:highlight>
                  <a:schemeClr val="lt1"/>
                </a:highlight>
                <a:latin typeface="Calibri"/>
                <a:ea typeface="Calibri"/>
                <a:cs typeface="Calibri"/>
                <a:sym typeface="Calibri"/>
              </a:rPr>
              <a:t> By enforcing uniqueness and non-nullity, the primary key constraint helps maintain the integrity and reliability of data stored in the table.</a:t>
            </a:r>
            <a:endParaRPr sz="1500">
              <a:solidFill>
                <a:schemeClr val="dk1"/>
              </a:solidFill>
              <a:highlight>
                <a:schemeClr val="lt1"/>
              </a:highlight>
              <a:latin typeface="Calibri"/>
              <a:ea typeface="Calibri"/>
              <a:cs typeface="Calibri"/>
              <a:sym typeface="Calibri"/>
            </a:endParaRPr>
          </a:p>
          <a:p>
            <a:pPr marL="457200" lvl="0" indent="-228600" algn="l" rtl="0">
              <a:spcBef>
                <a:spcPts val="0"/>
              </a:spcBef>
              <a:spcAft>
                <a:spcPts val="0"/>
              </a:spcAft>
              <a:buClr>
                <a:schemeClr val="dk1"/>
              </a:buClr>
              <a:buSzPts val="1500"/>
              <a:buFont typeface="Calibri"/>
              <a:buNone/>
            </a:pPr>
            <a:r>
              <a:rPr lang="en" sz="1500" b="1">
                <a:solidFill>
                  <a:schemeClr val="dk1"/>
                </a:solidFill>
                <a:highlight>
                  <a:schemeClr val="lt1"/>
                </a:highlight>
                <a:latin typeface="Calibri"/>
                <a:ea typeface="Calibri"/>
                <a:cs typeface="Calibri"/>
                <a:sym typeface="Calibri"/>
              </a:rPr>
              <a:t>Relationship establishment: </a:t>
            </a:r>
            <a:r>
              <a:rPr lang="en" sz="1500">
                <a:solidFill>
                  <a:schemeClr val="dk1"/>
                </a:solidFill>
                <a:highlight>
                  <a:schemeClr val="lt1"/>
                </a:highlight>
                <a:latin typeface="Calibri"/>
                <a:ea typeface="Calibri"/>
                <a:cs typeface="Calibri"/>
                <a:sym typeface="Calibri"/>
              </a:rPr>
              <a:t>The primary key constraint serves as a reference point for establishing relationships with other tables using foreign keys. It allows for the creation of meaningful relationships between tables, enabling data consistency and referential integrity.</a:t>
            </a:r>
            <a:endParaRPr sz="1500">
              <a:solidFill>
                <a:schemeClr val="dk1"/>
              </a:solidFill>
              <a:highlight>
                <a:schemeClr val="lt1"/>
              </a:highlight>
              <a:latin typeface="Calibri"/>
              <a:ea typeface="Calibri"/>
              <a:cs typeface="Calibri"/>
              <a:sym typeface="Calibri"/>
            </a:endParaRPr>
          </a:p>
          <a:p>
            <a:pPr marL="0" lvl="0" indent="0" algn="l" rtl="0">
              <a:spcBef>
                <a:spcPts val="1500"/>
              </a:spcBef>
              <a:spcAft>
                <a:spcPts val="1200"/>
              </a:spcAft>
              <a:buNone/>
            </a:pPr>
            <a:r>
              <a:rPr lang="en" sz="1500">
                <a:solidFill>
                  <a:schemeClr val="dk1"/>
                </a:solidFill>
                <a:highlight>
                  <a:schemeClr val="lt1"/>
                </a:highlight>
                <a:latin typeface="Calibri"/>
                <a:ea typeface="Calibri"/>
                <a:cs typeface="Calibri"/>
                <a:sym typeface="Calibri"/>
              </a:rPr>
              <a:t>It's important to carefully select an appropriate column or combination of columns as the primary key, considering factors such as uniqueness, stability, and relevance to the data being stored. The primary key constraint is a fundamental aspect of relational database design and plays a critical role in data management and retrieval.</a:t>
            </a:r>
            <a:endParaRPr sz="1500">
              <a:solidFill>
                <a:schemeClr val="dk1"/>
              </a:solidFill>
              <a:highlight>
                <a:schemeClr val="lt1"/>
              </a:highlight>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2"/>
          <p:cNvSpPr txBox="1">
            <a:spLocks noGrp="1"/>
          </p:cNvSpPr>
          <p:nvPr>
            <p:ph type="title"/>
          </p:nvPr>
        </p:nvSpPr>
        <p:spPr>
          <a:xfrm>
            <a:off x="311700" y="1880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highlight>
                  <a:schemeClr val="lt1"/>
                </a:highlight>
                <a:latin typeface="Calibri"/>
                <a:ea typeface="Calibri"/>
                <a:cs typeface="Calibri"/>
                <a:sym typeface="Calibri"/>
              </a:rPr>
              <a:t>Key Constraints : </a:t>
            </a:r>
            <a:r>
              <a:rPr lang="en" sz="2500" b="1">
                <a:solidFill>
                  <a:srgbClr val="CC3300"/>
                </a:solidFill>
                <a:highlight>
                  <a:schemeClr val="lt1"/>
                </a:highlight>
                <a:latin typeface="Calibri"/>
                <a:ea typeface="Calibri"/>
                <a:cs typeface="Calibri"/>
                <a:sym typeface="Calibri"/>
              </a:rPr>
              <a:t>Composite</a:t>
            </a:r>
            <a:r>
              <a:rPr lang="en" sz="2500" b="1">
                <a:highlight>
                  <a:schemeClr val="lt1"/>
                </a:highlight>
                <a:latin typeface="Calibri"/>
                <a:ea typeface="Calibri"/>
                <a:cs typeface="Calibri"/>
                <a:sym typeface="Calibri"/>
              </a:rPr>
              <a:t> </a:t>
            </a:r>
            <a:r>
              <a:rPr lang="en" sz="2500" b="1">
                <a:solidFill>
                  <a:srgbClr val="CC3300"/>
                </a:solidFill>
                <a:highlight>
                  <a:schemeClr val="lt1"/>
                </a:highlight>
                <a:latin typeface="Calibri"/>
                <a:ea typeface="Calibri"/>
                <a:cs typeface="Calibri"/>
                <a:sym typeface="Calibri"/>
              </a:rPr>
              <a:t>Key Constraint</a:t>
            </a:r>
            <a:endParaRPr sz="2500" b="1">
              <a:solidFill>
                <a:srgbClr val="CC3300"/>
              </a:solidFill>
              <a:highlight>
                <a:schemeClr val="lt1"/>
              </a:highlight>
              <a:latin typeface="Calibri"/>
              <a:ea typeface="Calibri"/>
              <a:cs typeface="Calibri"/>
              <a:sym typeface="Calibri"/>
            </a:endParaRPr>
          </a:p>
        </p:txBody>
      </p:sp>
      <p:sp>
        <p:nvSpPr>
          <p:cNvPr id="242" name="Google Shape;242;p42"/>
          <p:cNvSpPr txBox="1">
            <a:spLocks noGrp="1"/>
          </p:cNvSpPr>
          <p:nvPr>
            <p:ph type="body" idx="1"/>
          </p:nvPr>
        </p:nvSpPr>
        <p:spPr>
          <a:xfrm>
            <a:off x="311700" y="760750"/>
            <a:ext cx="8520600" cy="4318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alibri"/>
              <a:buChar char="●"/>
            </a:pPr>
            <a:r>
              <a:rPr lang="en" sz="1200">
                <a:solidFill>
                  <a:schemeClr val="dk1"/>
                </a:solidFill>
                <a:highlight>
                  <a:schemeClr val="lt1"/>
                </a:highlight>
                <a:latin typeface="Calibri"/>
                <a:ea typeface="Calibri"/>
                <a:cs typeface="Calibri"/>
                <a:sym typeface="Calibri"/>
              </a:rPr>
              <a:t>A composite key constraint, also known as a composite primary key, is a key constraint that involves a combination of two or more columns to uniquely identify each row or entity in a table. Unlike a single-column primary key, a composite key uses multiple columns together to form a unique identifier. </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200">
                <a:solidFill>
                  <a:schemeClr val="dk1"/>
                </a:solidFill>
                <a:highlight>
                  <a:schemeClr val="lt1"/>
                </a:highlight>
                <a:latin typeface="Calibri"/>
                <a:ea typeface="Calibri"/>
                <a:cs typeface="Calibri"/>
                <a:sym typeface="Calibri"/>
              </a:rPr>
              <a:t>This constraint ensures the uniqueness and non-nullity of the combined values in the specified columns. </a:t>
            </a:r>
            <a:endParaRPr sz="1400">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sz="1200">
                <a:solidFill>
                  <a:schemeClr val="dk1"/>
                </a:solidFill>
                <a:highlight>
                  <a:schemeClr val="lt1"/>
                </a:highlight>
                <a:latin typeface="Calibri"/>
                <a:ea typeface="Calibri"/>
                <a:cs typeface="Calibri"/>
                <a:sym typeface="Calibri"/>
              </a:rPr>
              <a:t>In this example, the combination of "ISBN" and "PublicationYear" is designated as the composite primary key for the "Books" table. Together, these two columns uniquely identify each book in the table.</a:t>
            </a:r>
            <a:endParaRPr sz="1200">
              <a:solidFill>
                <a:schemeClr val="dk1"/>
              </a:solidFill>
              <a:highlight>
                <a:schemeClr val="lt1"/>
              </a:highlight>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highlight>
                  <a:schemeClr val="lt1"/>
                </a:highlight>
                <a:latin typeface="Calibri"/>
                <a:ea typeface="Calibri"/>
                <a:cs typeface="Calibri"/>
                <a:sym typeface="Calibri"/>
              </a:rPr>
              <a:t>In this example, the composite key constraint ensures that each combination of "ISBN" and "PublicationYear" values in the "Books" table is unique. No two books can have the same combination of ISBN and PublicationYear.</a:t>
            </a:r>
            <a:endParaRPr sz="1200">
              <a:solidFill>
                <a:schemeClr val="dk1"/>
              </a:solidFill>
              <a:highlight>
                <a:schemeClr val="lt1"/>
              </a:highlight>
              <a:latin typeface="Calibri"/>
              <a:ea typeface="Calibri"/>
              <a:cs typeface="Calibri"/>
              <a:sym typeface="Calibri"/>
            </a:endParaRPr>
          </a:p>
          <a:p>
            <a:pPr marL="1371600" lvl="0" indent="0" algn="l" rtl="0">
              <a:spcBef>
                <a:spcPts val="1200"/>
              </a:spcBef>
              <a:spcAft>
                <a:spcPts val="0"/>
              </a:spcAft>
              <a:buNone/>
            </a:pPr>
            <a:endParaRPr sz="1200">
              <a:solidFill>
                <a:schemeClr val="dk1"/>
              </a:solidFill>
              <a:highlight>
                <a:schemeClr val="lt1"/>
              </a:highlight>
              <a:latin typeface="Calibri"/>
              <a:ea typeface="Calibri"/>
              <a:cs typeface="Calibri"/>
              <a:sym typeface="Calibri"/>
            </a:endParaRPr>
          </a:p>
          <a:p>
            <a:pPr marL="914400" lvl="0" indent="0" algn="l" rtl="0">
              <a:spcBef>
                <a:spcPts val="1200"/>
              </a:spcBef>
              <a:spcAft>
                <a:spcPts val="1200"/>
              </a:spcAft>
              <a:buNone/>
            </a:pPr>
            <a:endParaRPr sz="1400">
              <a:solidFill>
                <a:schemeClr val="dk1"/>
              </a:solidFill>
              <a:highlight>
                <a:schemeClr val="lt1"/>
              </a:highlight>
              <a:latin typeface="Calibri"/>
              <a:ea typeface="Calibri"/>
              <a:cs typeface="Calibri"/>
              <a:sym typeface="Calibri"/>
            </a:endParaRPr>
          </a:p>
        </p:txBody>
      </p:sp>
      <p:graphicFrame>
        <p:nvGraphicFramePr>
          <p:cNvPr id="243" name="Google Shape;243;p42"/>
          <p:cNvGraphicFramePr/>
          <p:nvPr/>
        </p:nvGraphicFramePr>
        <p:xfrm>
          <a:off x="1517925" y="3003425"/>
          <a:ext cx="5791200" cy="2195711"/>
        </p:xfrm>
        <a:graphic>
          <a:graphicData uri="http://schemas.openxmlformats.org/drawingml/2006/table">
            <a:tbl>
              <a:tblPr>
                <a:noFill/>
                <a:tableStyleId>{69A2D768-B0EE-42F7-97D0-888645C0B4A6}</a:tableStyleId>
              </a:tblPr>
              <a:tblGrid>
                <a:gridCol w="1447800"/>
                <a:gridCol w="1447800"/>
                <a:gridCol w="1447800"/>
                <a:gridCol w="1447800"/>
              </a:tblGrid>
              <a:tr h="381000">
                <a:tc>
                  <a:txBody>
                    <a:bodyPr/>
                    <a:lstStyle/>
                    <a:p>
                      <a:pPr marL="0" lvl="0" indent="0" algn="l" rtl="0">
                        <a:spcBef>
                          <a:spcPts val="0"/>
                        </a:spcBef>
                        <a:spcAft>
                          <a:spcPts val="0"/>
                        </a:spcAft>
                        <a:buNone/>
                      </a:pPr>
                      <a:r>
                        <a:rPr lang="en"/>
                        <a:t>ISBN</a:t>
                      </a:r>
                      <a:endParaRPr/>
                    </a:p>
                  </a:txBody>
                  <a:tcPr marL="91425" marR="91425" marT="91425" marB="91425">
                    <a:lnB w="9525"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
                        <a:t>Title</a:t>
                      </a:r>
                      <a:endParaRPr/>
                    </a:p>
                  </a:txBody>
                  <a:tcPr marL="91425" marR="91425" marT="91425" marB="91425">
                    <a:lnB w="9525"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
                        <a:t>Author</a:t>
                      </a:r>
                      <a:endParaRPr/>
                    </a:p>
                  </a:txBody>
                  <a:tcPr marL="91425" marR="91425" marT="91425" marB="91425">
                    <a:lnB w="9525" cap="flat" cmpd="sng">
                      <a:solidFill>
                        <a:srgbClr val="D9D9E3"/>
                      </a:solidFill>
                      <a:prstDash val="solid"/>
                      <a:round/>
                      <a:headEnd type="none" w="sm" len="sm"/>
                      <a:tailEnd type="none" w="sm" len="sm"/>
                    </a:lnB>
                  </a:tcPr>
                </a:tc>
                <a:tc>
                  <a:txBody>
                    <a:bodyPr/>
                    <a:lstStyle/>
                    <a:p>
                      <a:pPr marL="0" lvl="0" indent="0" algn="l" rtl="0">
                        <a:spcBef>
                          <a:spcPts val="0"/>
                        </a:spcBef>
                        <a:spcAft>
                          <a:spcPts val="0"/>
                        </a:spcAft>
                        <a:buNone/>
                      </a:pPr>
                      <a:r>
                        <a:rPr lang="en"/>
                        <a:t>PublicationYear</a:t>
                      </a:r>
                      <a:endParaRPr/>
                    </a:p>
                  </a:txBody>
                  <a:tcPr marL="91425" marR="91425" marT="91425" marB="91425">
                    <a:lnB w="9525" cap="flat" cmpd="sng">
                      <a:solidFill>
                        <a:srgbClr val="D9D9E3"/>
                      </a:solidFill>
                      <a:prstDash val="solid"/>
                      <a:round/>
                      <a:headEnd type="none" w="sm" len="sm"/>
                      <a:tailEnd type="none" w="sm" len="sm"/>
                    </a:lnB>
                  </a:tcPr>
                </a:tc>
              </a:tr>
              <a:tr h="381000">
                <a:tc>
                  <a:txBody>
                    <a:bodyPr/>
                    <a:lstStyle/>
                    <a:p>
                      <a:pPr marL="0" lvl="0" indent="0" algn="l" rtl="0">
                        <a:lnSpc>
                          <a:spcPct val="171429"/>
                        </a:lnSpc>
                        <a:spcBef>
                          <a:spcPts val="1900"/>
                        </a:spcBef>
                        <a:spcAft>
                          <a:spcPts val="1900"/>
                        </a:spcAft>
                        <a:buNone/>
                      </a:pPr>
                      <a:r>
                        <a:rPr lang="en" sz="1200">
                          <a:solidFill>
                            <a:schemeClr val="dk1"/>
                          </a:solidFill>
                          <a:highlight>
                            <a:schemeClr val="lt1"/>
                          </a:highlight>
                          <a:latin typeface="Calibri"/>
                          <a:ea typeface="Calibri"/>
                          <a:cs typeface="Calibri"/>
                          <a:sym typeface="Calibri"/>
                        </a:rPr>
                        <a:t>978-0061122415</a:t>
                      </a:r>
                      <a:endParaRPr sz="1200">
                        <a:solidFill>
                          <a:schemeClr val="dk1"/>
                        </a:solidFill>
                        <a:highlight>
                          <a:schemeClr val="lt1"/>
                        </a:highlight>
                        <a:latin typeface="Calibri"/>
                        <a:ea typeface="Calibri"/>
                        <a:cs typeface="Calibri"/>
                        <a:sym typeface="Calibri"/>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cap="flat" cmpd="sng">
                      <a:solidFill>
                        <a:srgbClr val="D9D9E3"/>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1200">
                          <a:solidFill>
                            <a:schemeClr val="dk1"/>
                          </a:solidFill>
                          <a:highlight>
                            <a:schemeClr val="lt1"/>
                          </a:highlight>
                          <a:latin typeface="Calibri"/>
                          <a:ea typeface="Calibri"/>
                          <a:cs typeface="Calibri"/>
                          <a:sym typeface="Calibri"/>
                        </a:rPr>
                        <a:t>To Kill a Mockingbird</a:t>
                      </a:r>
                      <a:endParaRPr sz="1200">
                        <a:solidFill>
                          <a:schemeClr val="dk1"/>
                        </a:solidFill>
                        <a:highlight>
                          <a:schemeClr val="lt1"/>
                        </a:highlight>
                        <a:latin typeface="Calibri"/>
                        <a:ea typeface="Calibri"/>
                        <a:cs typeface="Calibri"/>
                        <a:sym typeface="Calibri"/>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cap="flat" cmpd="sng">
                      <a:solidFill>
                        <a:srgbClr val="D9D9E3"/>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1200">
                          <a:solidFill>
                            <a:schemeClr val="dk1"/>
                          </a:solidFill>
                          <a:highlight>
                            <a:schemeClr val="lt1"/>
                          </a:highlight>
                          <a:latin typeface="Calibri"/>
                          <a:ea typeface="Calibri"/>
                          <a:cs typeface="Calibri"/>
                          <a:sym typeface="Calibri"/>
                        </a:rPr>
                        <a:t>Harper Lee</a:t>
                      </a:r>
                      <a:endParaRPr sz="1200">
                        <a:solidFill>
                          <a:schemeClr val="dk1"/>
                        </a:solidFill>
                        <a:highlight>
                          <a:schemeClr val="lt1"/>
                        </a:highlight>
                        <a:latin typeface="Calibri"/>
                        <a:ea typeface="Calibri"/>
                        <a:cs typeface="Calibri"/>
                        <a:sym typeface="Calibri"/>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cap="flat" cmpd="sng">
                      <a:solidFill>
                        <a:srgbClr val="D9D9E3"/>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1200">
                          <a:solidFill>
                            <a:schemeClr val="dk1"/>
                          </a:solidFill>
                          <a:highlight>
                            <a:schemeClr val="lt1"/>
                          </a:highlight>
                          <a:latin typeface="Calibri"/>
                          <a:ea typeface="Calibri"/>
                          <a:cs typeface="Calibri"/>
                          <a:sym typeface="Calibri"/>
                        </a:rPr>
                        <a:t>1960</a:t>
                      </a:r>
                      <a:endParaRPr sz="1200">
                        <a:solidFill>
                          <a:schemeClr val="dk1"/>
                        </a:solidFill>
                        <a:highlight>
                          <a:schemeClr val="lt1"/>
                        </a:highlight>
                        <a:latin typeface="Calibri"/>
                        <a:ea typeface="Calibri"/>
                        <a:cs typeface="Calibri"/>
                        <a:sym typeface="Calibri"/>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w="9525" cap="flat" cmpd="sng">
                      <a:solidFill>
                        <a:srgbClr val="D9D9E3"/>
                      </a:solidFill>
                      <a:prstDash val="solid"/>
                      <a:round/>
                      <a:headEnd type="none" w="sm" len="sm"/>
                      <a:tailEnd type="none" w="sm" len="sm"/>
                    </a:lnT>
                    <a:lnB cap="flat" cmpd="sng">
                      <a:solidFill>
                        <a:srgbClr val="D9D9E3"/>
                      </a:solidFill>
                      <a:prstDash val="solid"/>
                      <a:round/>
                      <a:headEnd type="none" w="sm" len="sm"/>
                      <a:tailEnd type="none" w="sm" len="sm"/>
                    </a:lnB>
                  </a:tcPr>
                </a:tc>
              </a:tr>
              <a:tr h="381000">
                <a:tc>
                  <a:txBody>
                    <a:bodyPr/>
                    <a:lstStyle/>
                    <a:p>
                      <a:pPr marL="0" lvl="0" indent="0" algn="l" rtl="0">
                        <a:lnSpc>
                          <a:spcPct val="171429"/>
                        </a:lnSpc>
                        <a:spcBef>
                          <a:spcPts val="1900"/>
                        </a:spcBef>
                        <a:spcAft>
                          <a:spcPts val="1900"/>
                        </a:spcAft>
                        <a:buNone/>
                      </a:pPr>
                      <a:r>
                        <a:rPr lang="en" sz="1200">
                          <a:solidFill>
                            <a:schemeClr val="dk1"/>
                          </a:solidFill>
                          <a:highlight>
                            <a:schemeClr val="lt1"/>
                          </a:highlight>
                          <a:latin typeface="Calibri"/>
                          <a:ea typeface="Calibri"/>
                          <a:cs typeface="Calibri"/>
                          <a:sym typeface="Calibri"/>
                        </a:rPr>
                        <a:t>978-0142424179</a:t>
                      </a:r>
                      <a:endParaRPr sz="1200">
                        <a:solidFill>
                          <a:schemeClr val="dk1"/>
                        </a:solidFill>
                        <a:highlight>
                          <a:schemeClr val="lt1"/>
                        </a:highlight>
                        <a:latin typeface="Calibri"/>
                        <a:ea typeface="Calibri"/>
                        <a:cs typeface="Calibri"/>
                        <a:sym typeface="Calibri"/>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cap="flat" cmpd="sng">
                      <a:solidFill>
                        <a:srgbClr val="D9D9E3"/>
                      </a:solidFill>
                      <a:prstDash val="solid"/>
                      <a:round/>
                      <a:headEnd type="none" w="sm" len="sm"/>
                      <a:tailEnd type="none" w="sm" len="sm"/>
                    </a:lnT>
                    <a:lnB cap="flat" cmpd="sng">
                      <a:solidFill>
                        <a:srgbClr val="D9D9E3"/>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1200">
                          <a:solidFill>
                            <a:schemeClr val="dk1"/>
                          </a:solidFill>
                          <a:highlight>
                            <a:schemeClr val="lt1"/>
                          </a:highlight>
                          <a:latin typeface="Calibri"/>
                          <a:ea typeface="Calibri"/>
                          <a:cs typeface="Calibri"/>
                          <a:sym typeface="Calibri"/>
                        </a:rPr>
                        <a:t>1984</a:t>
                      </a:r>
                      <a:endParaRPr sz="1200">
                        <a:solidFill>
                          <a:schemeClr val="dk1"/>
                        </a:solidFill>
                        <a:highlight>
                          <a:schemeClr val="lt1"/>
                        </a:highlight>
                        <a:latin typeface="Calibri"/>
                        <a:ea typeface="Calibri"/>
                        <a:cs typeface="Calibri"/>
                        <a:sym typeface="Calibri"/>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cap="flat" cmpd="sng">
                      <a:solidFill>
                        <a:srgbClr val="D9D9E3"/>
                      </a:solidFill>
                      <a:prstDash val="solid"/>
                      <a:round/>
                      <a:headEnd type="none" w="sm" len="sm"/>
                      <a:tailEnd type="none" w="sm" len="sm"/>
                    </a:lnT>
                    <a:lnB cap="flat" cmpd="sng">
                      <a:solidFill>
                        <a:srgbClr val="D9D9E3"/>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1200">
                          <a:solidFill>
                            <a:schemeClr val="dk1"/>
                          </a:solidFill>
                          <a:highlight>
                            <a:schemeClr val="lt1"/>
                          </a:highlight>
                          <a:latin typeface="Calibri"/>
                          <a:ea typeface="Calibri"/>
                          <a:cs typeface="Calibri"/>
                          <a:sym typeface="Calibri"/>
                        </a:rPr>
                        <a:t>George Orwell</a:t>
                      </a:r>
                      <a:endParaRPr sz="1200">
                        <a:solidFill>
                          <a:schemeClr val="dk1"/>
                        </a:solidFill>
                        <a:highlight>
                          <a:schemeClr val="lt1"/>
                        </a:highlight>
                        <a:latin typeface="Calibri"/>
                        <a:ea typeface="Calibri"/>
                        <a:cs typeface="Calibri"/>
                        <a:sym typeface="Calibri"/>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cap="flat" cmpd="sng">
                      <a:solidFill>
                        <a:srgbClr val="D9D9E3"/>
                      </a:solidFill>
                      <a:prstDash val="solid"/>
                      <a:round/>
                      <a:headEnd type="none" w="sm" len="sm"/>
                      <a:tailEnd type="none" w="sm" len="sm"/>
                    </a:lnT>
                    <a:lnB cap="flat" cmpd="sng">
                      <a:solidFill>
                        <a:srgbClr val="D9D9E3"/>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1200">
                          <a:solidFill>
                            <a:schemeClr val="dk1"/>
                          </a:solidFill>
                          <a:highlight>
                            <a:schemeClr val="lt1"/>
                          </a:highlight>
                          <a:latin typeface="Calibri"/>
                          <a:ea typeface="Calibri"/>
                          <a:cs typeface="Calibri"/>
                          <a:sym typeface="Calibri"/>
                        </a:rPr>
                        <a:t>1949</a:t>
                      </a:r>
                      <a:endParaRPr sz="1200">
                        <a:solidFill>
                          <a:schemeClr val="dk1"/>
                        </a:solidFill>
                        <a:highlight>
                          <a:schemeClr val="lt1"/>
                        </a:highlight>
                        <a:latin typeface="Calibri"/>
                        <a:ea typeface="Calibri"/>
                        <a:cs typeface="Calibri"/>
                        <a:sym typeface="Calibri"/>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cap="flat" cmpd="sng">
                      <a:solidFill>
                        <a:srgbClr val="D9D9E3"/>
                      </a:solidFill>
                      <a:prstDash val="solid"/>
                      <a:round/>
                      <a:headEnd type="none" w="sm" len="sm"/>
                      <a:tailEnd type="none" w="sm" len="sm"/>
                    </a:lnT>
                    <a:lnB cap="flat" cmpd="sng">
                      <a:solidFill>
                        <a:srgbClr val="D9D9E3"/>
                      </a:solidFill>
                      <a:prstDash val="solid"/>
                      <a:round/>
                      <a:headEnd type="none" w="sm" len="sm"/>
                      <a:tailEnd type="none" w="sm" len="sm"/>
                    </a:lnB>
                  </a:tcPr>
                </a:tc>
              </a:tr>
              <a:tr h="381000">
                <a:tc>
                  <a:txBody>
                    <a:bodyPr/>
                    <a:lstStyle/>
                    <a:p>
                      <a:pPr marL="0" lvl="0" indent="0" algn="l" rtl="0">
                        <a:lnSpc>
                          <a:spcPct val="171429"/>
                        </a:lnSpc>
                        <a:spcBef>
                          <a:spcPts val="1900"/>
                        </a:spcBef>
                        <a:spcAft>
                          <a:spcPts val="1900"/>
                        </a:spcAft>
                        <a:buNone/>
                      </a:pPr>
                      <a:r>
                        <a:rPr lang="en" sz="1200">
                          <a:solidFill>
                            <a:schemeClr val="dk1"/>
                          </a:solidFill>
                          <a:highlight>
                            <a:schemeClr val="lt1"/>
                          </a:highlight>
                          <a:latin typeface="Calibri"/>
                          <a:ea typeface="Calibri"/>
                          <a:cs typeface="Calibri"/>
                          <a:sym typeface="Calibri"/>
                        </a:rPr>
                        <a:t>978-0451524935</a:t>
                      </a:r>
                      <a:endParaRPr sz="1200">
                        <a:solidFill>
                          <a:schemeClr val="dk1"/>
                        </a:solidFill>
                        <a:highlight>
                          <a:schemeClr val="lt1"/>
                        </a:highlight>
                        <a:latin typeface="Calibri"/>
                        <a:ea typeface="Calibri"/>
                        <a:cs typeface="Calibri"/>
                        <a:sym typeface="Calibri"/>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1200">
                          <a:solidFill>
                            <a:schemeClr val="dk1"/>
                          </a:solidFill>
                          <a:highlight>
                            <a:schemeClr val="lt1"/>
                          </a:highlight>
                          <a:latin typeface="Calibri"/>
                          <a:ea typeface="Calibri"/>
                          <a:cs typeface="Calibri"/>
                          <a:sym typeface="Calibri"/>
                        </a:rPr>
                        <a:t>Fahrenheit 451</a:t>
                      </a:r>
                      <a:endParaRPr sz="1200">
                        <a:solidFill>
                          <a:schemeClr val="dk1"/>
                        </a:solidFill>
                        <a:highlight>
                          <a:schemeClr val="lt1"/>
                        </a:highlight>
                        <a:latin typeface="Calibri"/>
                        <a:ea typeface="Calibri"/>
                        <a:cs typeface="Calibri"/>
                        <a:sym typeface="Calibri"/>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1200">
                          <a:solidFill>
                            <a:schemeClr val="dk1"/>
                          </a:solidFill>
                          <a:highlight>
                            <a:schemeClr val="lt1"/>
                          </a:highlight>
                          <a:latin typeface="Calibri"/>
                          <a:ea typeface="Calibri"/>
                          <a:cs typeface="Calibri"/>
                          <a:sym typeface="Calibri"/>
                        </a:rPr>
                        <a:t>Ray Bradbury</a:t>
                      </a:r>
                      <a:endParaRPr sz="1200">
                        <a:solidFill>
                          <a:schemeClr val="dk1"/>
                        </a:solidFill>
                        <a:highlight>
                          <a:schemeClr val="lt1"/>
                        </a:highlight>
                        <a:latin typeface="Calibri"/>
                        <a:ea typeface="Calibri"/>
                        <a:cs typeface="Calibri"/>
                        <a:sym typeface="Calibri"/>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c>
                  <a:txBody>
                    <a:bodyPr/>
                    <a:lstStyle/>
                    <a:p>
                      <a:pPr marL="0" lvl="0" indent="0" algn="l" rtl="0">
                        <a:lnSpc>
                          <a:spcPct val="171429"/>
                        </a:lnSpc>
                        <a:spcBef>
                          <a:spcPts val="1900"/>
                        </a:spcBef>
                        <a:spcAft>
                          <a:spcPts val="1900"/>
                        </a:spcAft>
                        <a:buNone/>
                      </a:pPr>
                      <a:r>
                        <a:rPr lang="en" sz="1200">
                          <a:solidFill>
                            <a:schemeClr val="dk1"/>
                          </a:solidFill>
                          <a:highlight>
                            <a:schemeClr val="lt1"/>
                          </a:highlight>
                          <a:latin typeface="Calibri"/>
                          <a:ea typeface="Calibri"/>
                          <a:cs typeface="Calibri"/>
                          <a:sym typeface="Calibri"/>
                        </a:rPr>
                        <a:t>1953</a:t>
                      </a:r>
                      <a:endParaRPr sz="1200">
                        <a:solidFill>
                          <a:schemeClr val="dk1"/>
                        </a:solidFill>
                        <a:highlight>
                          <a:schemeClr val="lt1"/>
                        </a:highlight>
                        <a:latin typeface="Calibri"/>
                        <a:ea typeface="Calibri"/>
                        <a:cs typeface="Calibri"/>
                        <a:sym typeface="Calibri"/>
                      </a:endParaRPr>
                    </a:p>
                  </a:txBody>
                  <a:tcPr marL="91425" marR="91425" marT="91425" marB="91425" anchor="ctr">
                    <a:lnL w="9525" cap="flat" cmpd="sng">
                      <a:solidFill>
                        <a:srgbClr val="D9D9E3"/>
                      </a:solidFill>
                      <a:prstDash val="solid"/>
                      <a:round/>
                      <a:headEnd type="none" w="sm" len="sm"/>
                      <a:tailEnd type="none" w="sm" len="sm"/>
                    </a:lnL>
                    <a:lnR w="9525" cap="flat" cmpd="sng">
                      <a:solidFill>
                        <a:srgbClr val="D9D9E3"/>
                      </a:solidFill>
                      <a:prstDash val="solid"/>
                      <a:round/>
                      <a:headEnd type="none" w="sm" len="sm"/>
                      <a:tailEnd type="none" w="sm" len="sm"/>
                    </a:lnR>
                    <a:lnT cap="flat" cmpd="sng">
                      <a:solidFill>
                        <a:srgbClr val="D9D9E3"/>
                      </a:solidFill>
                      <a:prstDash val="solid"/>
                      <a:round/>
                      <a:headEnd type="none" w="sm" len="sm"/>
                      <a:tailEnd type="none" w="sm" len="sm"/>
                    </a:lnT>
                    <a:lnB w="9525" cap="flat" cmpd="sng">
                      <a:solidFill>
                        <a:srgbClr val="D9D9E3"/>
                      </a:solidFill>
                      <a:prstDash val="solid"/>
                      <a:round/>
                      <a:headEnd type="none" w="sm" len="sm"/>
                      <a:tailEnd type="none" w="sm" len="sm"/>
                    </a:lnB>
                  </a:tcPr>
                </a:tc>
              </a:tr>
            </a:tbl>
          </a:graphicData>
        </a:graphic>
      </p:graphicFrame>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11700" y="1880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highlight>
                  <a:schemeClr val="lt1"/>
                </a:highlight>
                <a:latin typeface="Calibri"/>
                <a:ea typeface="Calibri"/>
                <a:cs typeface="Calibri"/>
                <a:sym typeface="Calibri"/>
              </a:rPr>
              <a:t>Key Constraints : </a:t>
            </a:r>
            <a:r>
              <a:rPr lang="en" sz="2500" b="1">
                <a:solidFill>
                  <a:srgbClr val="CC3300"/>
                </a:solidFill>
                <a:highlight>
                  <a:schemeClr val="lt1"/>
                </a:highlight>
                <a:latin typeface="Calibri"/>
                <a:ea typeface="Calibri"/>
                <a:cs typeface="Calibri"/>
                <a:sym typeface="Calibri"/>
              </a:rPr>
              <a:t>Composite</a:t>
            </a:r>
            <a:r>
              <a:rPr lang="en" sz="2500" b="1">
                <a:highlight>
                  <a:schemeClr val="lt1"/>
                </a:highlight>
                <a:latin typeface="Calibri"/>
                <a:ea typeface="Calibri"/>
                <a:cs typeface="Calibri"/>
                <a:sym typeface="Calibri"/>
              </a:rPr>
              <a:t> </a:t>
            </a:r>
            <a:r>
              <a:rPr lang="en" sz="2500" b="1">
                <a:solidFill>
                  <a:srgbClr val="CC3300"/>
                </a:solidFill>
                <a:highlight>
                  <a:schemeClr val="lt1"/>
                </a:highlight>
                <a:latin typeface="Calibri"/>
                <a:ea typeface="Calibri"/>
                <a:cs typeface="Calibri"/>
                <a:sym typeface="Calibri"/>
              </a:rPr>
              <a:t>Key Constraint</a:t>
            </a:r>
            <a:endParaRPr sz="2500" b="1">
              <a:solidFill>
                <a:srgbClr val="CC3300"/>
              </a:solidFill>
              <a:highlight>
                <a:schemeClr val="lt1"/>
              </a:highlight>
              <a:latin typeface="Calibri"/>
              <a:ea typeface="Calibri"/>
              <a:cs typeface="Calibri"/>
              <a:sym typeface="Calibri"/>
            </a:endParaRPr>
          </a:p>
        </p:txBody>
      </p:sp>
      <p:sp>
        <p:nvSpPr>
          <p:cNvPr id="249" name="Google Shape;249;p43"/>
          <p:cNvSpPr txBox="1">
            <a:spLocks noGrp="1"/>
          </p:cNvSpPr>
          <p:nvPr>
            <p:ph type="body" idx="1"/>
          </p:nvPr>
        </p:nvSpPr>
        <p:spPr>
          <a:xfrm>
            <a:off x="311700" y="760750"/>
            <a:ext cx="8520600" cy="4318800"/>
          </a:xfrm>
          <a:prstGeom prst="rect">
            <a:avLst/>
          </a:prstGeom>
        </p:spPr>
        <p:txBody>
          <a:bodyPr spcFirstLastPara="1" wrap="square" lIns="91425" tIns="91425" rIns="91425" bIns="91425" anchor="t" anchorCtr="0">
            <a:noAutofit/>
          </a:bodyPr>
          <a:lstStyle/>
          <a:p>
            <a:pPr marL="0" lvl="0" indent="0" algn="l" rtl="0">
              <a:spcBef>
                <a:spcPts val="1500"/>
              </a:spcBef>
              <a:spcAft>
                <a:spcPts val="0"/>
              </a:spcAft>
              <a:buNone/>
            </a:pPr>
            <a:r>
              <a:rPr lang="en" sz="1400">
                <a:solidFill>
                  <a:schemeClr val="dk1"/>
                </a:solidFill>
                <a:highlight>
                  <a:schemeClr val="lt1"/>
                </a:highlight>
                <a:latin typeface="Calibri"/>
                <a:ea typeface="Calibri"/>
                <a:cs typeface="Calibri"/>
                <a:sym typeface="Calibri"/>
              </a:rPr>
              <a:t>The composite key constraint provides several benefits:</a:t>
            </a:r>
            <a:endParaRPr sz="1400">
              <a:solidFill>
                <a:schemeClr val="dk1"/>
              </a:solidFill>
              <a:highlight>
                <a:schemeClr val="lt1"/>
              </a:highlight>
              <a:latin typeface="Calibri"/>
              <a:ea typeface="Calibri"/>
              <a:cs typeface="Calibri"/>
              <a:sym typeface="Calibri"/>
            </a:endParaRPr>
          </a:p>
          <a:p>
            <a:pPr marL="457200" lvl="0" indent="-228600" algn="l" rtl="0">
              <a:spcBef>
                <a:spcPts val="1500"/>
              </a:spcBef>
              <a:spcAft>
                <a:spcPts val="0"/>
              </a:spcAft>
              <a:buClr>
                <a:schemeClr val="dk1"/>
              </a:buClr>
              <a:buSzPts val="1400"/>
              <a:buFont typeface="Calibri"/>
              <a:buNone/>
            </a:pPr>
            <a:r>
              <a:rPr lang="en" sz="1400" b="1">
                <a:solidFill>
                  <a:schemeClr val="dk1"/>
                </a:solidFill>
                <a:highlight>
                  <a:schemeClr val="lt1"/>
                </a:highlight>
                <a:latin typeface="Calibri"/>
                <a:ea typeface="Calibri"/>
                <a:cs typeface="Calibri"/>
                <a:sym typeface="Calibri"/>
              </a:rPr>
              <a:t>Uniqueness</a:t>
            </a:r>
            <a:r>
              <a:rPr lang="en" sz="1400">
                <a:solidFill>
                  <a:schemeClr val="dk1"/>
                </a:solidFill>
                <a:highlight>
                  <a:schemeClr val="lt1"/>
                </a:highlight>
                <a:latin typeface="Calibri"/>
                <a:ea typeface="Calibri"/>
                <a:cs typeface="Calibri"/>
                <a:sym typeface="Calibri"/>
              </a:rPr>
              <a:t>: It ensures that the combination of specified columns has unique values for each row in the table, preventing the insertion of duplicate combinations.</a:t>
            </a:r>
            <a:endParaRPr sz="1400">
              <a:solidFill>
                <a:schemeClr val="dk1"/>
              </a:solidFill>
              <a:highlight>
                <a:schemeClr val="lt1"/>
              </a:highlight>
              <a:latin typeface="Calibri"/>
              <a:ea typeface="Calibri"/>
              <a:cs typeface="Calibri"/>
              <a:sym typeface="Calibri"/>
            </a:endParaRPr>
          </a:p>
          <a:p>
            <a:pPr marL="457200" lvl="0" indent="-228600" algn="l" rtl="0">
              <a:spcBef>
                <a:spcPts val="0"/>
              </a:spcBef>
              <a:spcAft>
                <a:spcPts val="0"/>
              </a:spcAft>
              <a:buClr>
                <a:schemeClr val="dk1"/>
              </a:buClr>
              <a:buSzPts val="1400"/>
              <a:buFont typeface="Calibri"/>
              <a:buNone/>
            </a:pPr>
            <a:r>
              <a:rPr lang="en" sz="1400" b="1">
                <a:solidFill>
                  <a:schemeClr val="dk1"/>
                </a:solidFill>
                <a:highlight>
                  <a:schemeClr val="lt1"/>
                </a:highlight>
                <a:latin typeface="Calibri"/>
                <a:ea typeface="Calibri"/>
                <a:cs typeface="Calibri"/>
                <a:sym typeface="Calibri"/>
              </a:rPr>
              <a:t>Non-nullity:</a:t>
            </a:r>
            <a:r>
              <a:rPr lang="en" sz="1400">
                <a:solidFill>
                  <a:schemeClr val="dk1"/>
                </a:solidFill>
                <a:highlight>
                  <a:schemeClr val="lt1"/>
                </a:highlight>
                <a:latin typeface="Calibri"/>
                <a:ea typeface="Calibri"/>
                <a:cs typeface="Calibri"/>
                <a:sym typeface="Calibri"/>
              </a:rPr>
              <a:t> It enforces that the columns involved in the composite key cannot contain null values, ensuring that all components of the key are valid and present.</a:t>
            </a:r>
            <a:endParaRPr sz="1400">
              <a:solidFill>
                <a:schemeClr val="dk1"/>
              </a:solidFill>
              <a:highlight>
                <a:schemeClr val="lt1"/>
              </a:highlight>
              <a:latin typeface="Calibri"/>
              <a:ea typeface="Calibri"/>
              <a:cs typeface="Calibri"/>
              <a:sym typeface="Calibri"/>
            </a:endParaRPr>
          </a:p>
          <a:p>
            <a:pPr marL="457200" lvl="0" indent="-228600" algn="l" rtl="0">
              <a:spcBef>
                <a:spcPts val="0"/>
              </a:spcBef>
              <a:spcAft>
                <a:spcPts val="0"/>
              </a:spcAft>
              <a:buClr>
                <a:schemeClr val="dk1"/>
              </a:buClr>
              <a:buSzPts val="1400"/>
              <a:buFont typeface="Calibri"/>
              <a:buNone/>
            </a:pPr>
            <a:r>
              <a:rPr lang="en" sz="1400" b="1">
                <a:solidFill>
                  <a:schemeClr val="dk1"/>
                </a:solidFill>
                <a:highlight>
                  <a:schemeClr val="lt1"/>
                </a:highlight>
                <a:latin typeface="Calibri"/>
                <a:ea typeface="Calibri"/>
                <a:cs typeface="Calibri"/>
                <a:sym typeface="Calibri"/>
              </a:rPr>
              <a:t>Complex identification:</a:t>
            </a:r>
            <a:r>
              <a:rPr lang="en" sz="1400">
                <a:solidFill>
                  <a:schemeClr val="dk1"/>
                </a:solidFill>
                <a:highlight>
                  <a:schemeClr val="lt1"/>
                </a:highlight>
                <a:latin typeface="Calibri"/>
                <a:ea typeface="Calibri"/>
                <a:cs typeface="Calibri"/>
                <a:sym typeface="Calibri"/>
              </a:rPr>
              <a:t> A composite key allows for the identification of rows based on multiple attributes or properties, capturing more nuanced and specific uniqueness requirements.</a:t>
            </a:r>
            <a:endParaRPr sz="1400">
              <a:solidFill>
                <a:schemeClr val="dk1"/>
              </a:solidFill>
              <a:highlight>
                <a:schemeClr val="lt1"/>
              </a:highlight>
              <a:latin typeface="Calibri"/>
              <a:ea typeface="Calibri"/>
              <a:cs typeface="Calibri"/>
              <a:sym typeface="Calibri"/>
            </a:endParaRPr>
          </a:p>
          <a:p>
            <a:pPr marL="457200" lvl="0" indent="-228600" algn="l" rtl="0">
              <a:spcBef>
                <a:spcPts val="0"/>
              </a:spcBef>
              <a:spcAft>
                <a:spcPts val="0"/>
              </a:spcAft>
              <a:buClr>
                <a:schemeClr val="dk1"/>
              </a:buClr>
              <a:buSzPts val="1400"/>
              <a:buFont typeface="Calibri"/>
              <a:buNone/>
            </a:pPr>
            <a:r>
              <a:rPr lang="en" sz="1400" b="1">
                <a:solidFill>
                  <a:schemeClr val="dk1"/>
                </a:solidFill>
                <a:highlight>
                  <a:schemeClr val="lt1"/>
                </a:highlight>
                <a:latin typeface="Calibri"/>
                <a:ea typeface="Calibri"/>
                <a:cs typeface="Calibri"/>
                <a:sym typeface="Calibri"/>
              </a:rPr>
              <a:t>Relationship establishment: </a:t>
            </a:r>
            <a:r>
              <a:rPr lang="en" sz="1400">
                <a:solidFill>
                  <a:schemeClr val="dk1"/>
                </a:solidFill>
                <a:highlight>
                  <a:schemeClr val="lt1"/>
                </a:highlight>
                <a:latin typeface="Calibri"/>
                <a:ea typeface="Calibri"/>
                <a:cs typeface="Calibri"/>
                <a:sym typeface="Calibri"/>
              </a:rPr>
              <a:t>The composite key can be used as a reference in establishing relationships with other tables using foreign keys, enabling the establishment of meaningful and accurate relationships between related data.</a:t>
            </a:r>
            <a:endParaRPr sz="1400">
              <a:solidFill>
                <a:schemeClr val="dk1"/>
              </a:solidFill>
              <a:highlight>
                <a:schemeClr val="lt1"/>
              </a:highlight>
              <a:latin typeface="Calibri"/>
              <a:ea typeface="Calibri"/>
              <a:cs typeface="Calibri"/>
              <a:sym typeface="Calibri"/>
            </a:endParaRPr>
          </a:p>
          <a:p>
            <a:pPr marL="0" lvl="0" indent="0" algn="l" rtl="0">
              <a:spcBef>
                <a:spcPts val="1500"/>
              </a:spcBef>
              <a:spcAft>
                <a:spcPts val="0"/>
              </a:spcAft>
              <a:buNone/>
            </a:pPr>
            <a:r>
              <a:rPr lang="en" sz="1400">
                <a:solidFill>
                  <a:schemeClr val="dk1"/>
                </a:solidFill>
                <a:highlight>
                  <a:schemeClr val="lt1"/>
                </a:highlight>
                <a:latin typeface="Calibri"/>
                <a:ea typeface="Calibri"/>
                <a:cs typeface="Calibri"/>
                <a:sym typeface="Calibri"/>
              </a:rPr>
              <a:t>When using a composite key, it's important to carefully choose the combination of columns based on their uniqueness and relevance to the data being stored. The composite key constraint ensures the integrity and uniqueness of data and enables efficient querying and manipulation of related records in a relational database.</a:t>
            </a:r>
            <a:endParaRPr sz="1400">
              <a:solidFill>
                <a:schemeClr val="dk1"/>
              </a:solidFill>
              <a:highlight>
                <a:schemeClr val="lt1"/>
              </a:highlight>
              <a:latin typeface="Calibri"/>
              <a:ea typeface="Calibri"/>
              <a:cs typeface="Calibri"/>
              <a:sym typeface="Calibri"/>
            </a:endParaRPr>
          </a:p>
          <a:p>
            <a:pPr marL="1371600" lvl="0" indent="0" algn="l" rtl="0">
              <a:spcBef>
                <a:spcPts val="1200"/>
              </a:spcBef>
              <a:spcAft>
                <a:spcPts val="0"/>
              </a:spcAft>
              <a:buNone/>
            </a:pPr>
            <a:endParaRPr sz="1400">
              <a:solidFill>
                <a:schemeClr val="dk1"/>
              </a:solidFill>
              <a:highlight>
                <a:schemeClr val="lt1"/>
              </a:highlight>
              <a:latin typeface="Calibri"/>
              <a:ea typeface="Calibri"/>
              <a:cs typeface="Calibri"/>
              <a:sym typeface="Calibri"/>
            </a:endParaRPr>
          </a:p>
          <a:p>
            <a:pPr marL="914400" lvl="0" indent="0" algn="l" rtl="0">
              <a:spcBef>
                <a:spcPts val="1200"/>
              </a:spcBef>
              <a:spcAft>
                <a:spcPts val="1200"/>
              </a:spcAft>
              <a:buNone/>
            </a:pPr>
            <a:endParaRPr sz="1400">
              <a:solidFill>
                <a:schemeClr val="dk1"/>
              </a:solidFill>
              <a:highlight>
                <a:schemeClr val="lt1"/>
              </a:highlight>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401275"/>
            <a:ext cx="8520600" cy="8481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Clr>
                <a:schemeClr val="dk1"/>
              </a:buClr>
              <a:buSzPts val="1100"/>
              <a:buFont typeface="Arial"/>
              <a:buNone/>
            </a:pPr>
            <a:r>
              <a:rPr lang="en" sz="2400" b="1" dirty="0">
                <a:solidFill>
                  <a:srgbClr val="CC3300"/>
                </a:solidFill>
                <a:highlight>
                  <a:schemeClr val="lt1"/>
                </a:highlight>
                <a:latin typeface="Calibri"/>
                <a:ea typeface="Calibri"/>
                <a:cs typeface="Calibri"/>
                <a:sym typeface="Calibri"/>
              </a:rPr>
              <a:t>Overview of Database </a:t>
            </a:r>
            <a:endParaRPr sz="2400" b="1" dirty="0">
              <a:solidFill>
                <a:srgbClr val="CC3300"/>
              </a:solidFill>
              <a:highlight>
                <a:schemeClr val="lt1"/>
              </a:highlight>
              <a:latin typeface="Calibri"/>
              <a:ea typeface="Calibri"/>
              <a:cs typeface="Calibri"/>
              <a:sym typeface="Calibri"/>
            </a:endParaRPr>
          </a:p>
          <a:p>
            <a:pPr marL="0" lvl="0" indent="0" algn="l" rtl="0">
              <a:spcBef>
                <a:spcPts val="0"/>
              </a:spcBef>
              <a:spcAft>
                <a:spcPts val="0"/>
              </a:spcAft>
              <a:buNone/>
            </a:pPr>
            <a:endParaRPr sz="2000" dirty="0">
              <a:highlight>
                <a:schemeClr val="lt1"/>
              </a:highlight>
              <a:latin typeface="Calibri"/>
              <a:ea typeface="Calibri"/>
              <a:cs typeface="Calibri"/>
              <a:sym typeface="Calibri"/>
            </a:endParaRPr>
          </a:p>
        </p:txBody>
      </p:sp>
      <p:sp>
        <p:nvSpPr>
          <p:cNvPr id="66" name="Google Shape;66;p15"/>
          <p:cNvSpPr txBox="1">
            <a:spLocks noGrp="1"/>
          </p:cNvSpPr>
          <p:nvPr>
            <p:ph type="subTitle" idx="1"/>
          </p:nvPr>
        </p:nvSpPr>
        <p:spPr>
          <a:xfrm>
            <a:off x="311700" y="1395300"/>
            <a:ext cx="8520600" cy="3173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400" dirty="0">
                <a:solidFill>
                  <a:schemeClr val="dk1"/>
                </a:solidFill>
                <a:highlight>
                  <a:schemeClr val="lt1"/>
                </a:highlight>
                <a:latin typeface="Calibri"/>
                <a:ea typeface="Calibri"/>
                <a:cs typeface="Calibri"/>
                <a:sym typeface="Calibri"/>
              </a:rPr>
              <a:t>A database is a structured collection of data that is organized and stored in a systematic manner to facilitate efficient data management and retrieval. It is designed to store, manage, and manipulate large volumes of data in a consistent and secure manner. Databases are widely used in various industries and domains to handle vast amounts of information effectively. </a:t>
            </a:r>
            <a:endParaRPr sz="1400" dirty="0">
              <a:solidFill>
                <a:schemeClr val="dk1"/>
              </a:solidFill>
              <a:highlight>
                <a:schemeClr val="lt1"/>
              </a:highlight>
              <a:latin typeface="Calibri"/>
              <a:ea typeface="Calibri"/>
              <a:cs typeface="Calibri"/>
              <a:sym typeface="Calibri"/>
            </a:endParaRPr>
          </a:p>
          <a:p>
            <a:pPr marL="0" lvl="0" indent="0" algn="just" rtl="0">
              <a:spcBef>
                <a:spcPts val="0"/>
              </a:spcBef>
              <a:spcAft>
                <a:spcPts val="0"/>
              </a:spcAft>
              <a:buNone/>
            </a:pPr>
            <a:endParaRPr sz="1400" dirty="0">
              <a:solidFill>
                <a:schemeClr val="dk1"/>
              </a:solidFill>
              <a:highlight>
                <a:schemeClr val="lt1"/>
              </a:highlight>
              <a:latin typeface="Calibri"/>
              <a:ea typeface="Calibri"/>
              <a:cs typeface="Calibri"/>
              <a:sym typeface="Calibri"/>
            </a:endParaRPr>
          </a:p>
          <a:p>
            <a:pPr marL="0" lvl="0" indent="0" algn="just" rtl="0">
              <a:spcBef>
                <a:spcPts val="0"/>
              </a:spcBef>
              <a:spcAft>
                <a:spcPts val="0"/>
              </a:spcAft>
              <a:buNone/>
            </a:pPr>
            <a:r>
              <a:rPr lang="en" sz="1400" dirty="0">
                <a:solidFill>
                  <a:schemeClr val="dk1"/>
                </a:solidFill>
                <a:highlight>
                  <a:schemeClr val="lt1"/>
                </a:highlight>
                <a:latin typeface="Calibri"/>
                <a:ea typeface="Calibri"/>
                <a:cs typeface="Calibri"/>
                <a:sym typeface="Calibri"/>
              </a:rPr>
              <a:t>Databases provide a structured way to organize and store data. Data is typically organized into tables, which consist of rows (records) and columns (attributes). The structure and organization of data within a database are defined by its schema, which specifies the tables, columns, relationships, and constraints.</a:t>
            </a:r>
            <a:endParaRPr sz="1400" dirty="0">
              <a:solidFill>
                <a:schemeClr val="dk1"/>
              </a:solidFill>
              <a:highlight>
                <a:schemeClr val="lt1"/>
              </a:highlight>
              <a:latin typeface="Calibri"/>
              <a:ea typeface="Calibri"/>
              <a:cs typeface="Calibri"/>
              <a:sym typeface="Calibri"/>
            </a:endParaRPr>
          </a:p>
          <a:p>
            <a:pPr marL="0" lvl="0" indent="0" algn="just" rtl="0">
              <a:spcBef>
                <a:spcPts val="0"/>
              </a:spcBef>
              <a:spcAft>
                <a:spcPts val="0"/>
              </a:spcAft>
              <a:buNone/>
            </a:pPr>
            <a:endParaRPr sz="1400" dirty="0">
              <a:solidFill>
                <a:schemeClr val="dk1"/>
              </a:solidFill>
              <a:highlight>
                <a:schemeClr val="lt1"/>
              </a:highlight>
              <a:latin typeface="Calibri"/>
              <a:ea typeface="Calibri"/>
              <a:cs typeface="Calibri"/>
              <a:sym typeface="Calibri"/>
            </a:endParaRPr>
          </a:p>
          <a:p>
            <a:pPr marL="0" lvl="0" indent="0" algn="just" rtl="0">
              <a:spcBef>
                <a:spcPts val="0"/>
              </a:spcBef>
              <a:spcAft>
                <a:spcPts val="0"/>
              </a:spcAft>
              <a:buNone/>
            </a:pPr>
            <a:r>
              <a:rPr lang="en" sz="1400" dirty="0">
                <a:solidFill>
                  <a:schemeClr val="dk1"/>
                </a:solidFill>
                <a:highlight>
                  <a:schemeClr val="lt1"/>
                </a:highlight>
                <a:latin typeface="Calibri"/>
                <a:ea typeface="Calibri"/>
                <a:cs typeface="Calibri"/>
                <a:sym typeface="Calibri"/>
              </a:rPr>
              <a:t>Databases offer mechanisms for creating, updating, and deleting data. They provide a set of operations, such as inserting new records, modifying existing records, and deleting unwanted data.</a:t>
            </a:r>
            <a:endParaRPr sz="1400" dirty="0">
              <a:solidFill>
                <a:schemeClr val="dk1"/>
              </a:solidFill>
              <a:highlight>
                <a:schemeClr val="lt1"/>
              </a:highlight>
              <a:latin typeface="Calibri"/>
              <a:ea typeface="Calibri"/>
              <a:cs typeface="Calibri"/>
              <a:sym typeface="Calibri"/>
            </a:endParaRPr>
          </a:p>
          <a:p>
            <a:pPr marL="0" lvl="0" indent="0" algn="just" rtl="0">
              <a:spcBef>
                <a:spcPts val="0"/>
              </a:spcBef>
              <a:spcAft>
                <a:spcPts val="0"/>
              </a:spcAft>
              <a:buNone/>
            </a:pPr>
            <a:endParaRPr sz="1400" dirty="0">
              <a:solidFill>
                <a:schemeClr val="dk1"/>
              </a:solidFill>
              <a:highlight>
                <a:schemeClr val="lt1"/>
              </a:highlight>
              <a:latin typeface="Calibri"/>
              <a:ea typeface="Calibri"/>
              <a:cs typeface="Calibri"/>
              <a:sym typeface="Calibri"/>
            </a:endParaRPr>
          </a:p>
          <a:p>
            <a:pPr marL="0" lvl="0" indent="0" algn="just" rtl="0">
              <a:spcBef>
                <a:spcPts val="0"/>
              </a:spcBef>
              <a:spcAft>
                <a:spcPts val="0"/>
              </a:spcAft>
              <a:buNone/>
            </a:pPr>
            <a:r>
              <a:rPr lang="en" sz="1400" dirty="0">
                <a:solidFill>
                  <a:schemeClr val="dk1"/>
                </a:solidFill>
                <a:highlight>
                  <a:schemeClr val="lt1"/>
                </a:highlight>
                <a:latin typeface="Calibri"/>
                <a:ea typeface="Calibri"/>
                <a:cs typeface="Calibri"/>
                <a:sym typeface="Calibri"/>
              </a:rPr>
              <a:t>Databases enable efficient querying and retrieval of data. They support a query language (e.g., SQL) that allows users to specify search criteria and retrieve desired information from the database.</a:t>
            </a:r>
            <a:endParaRPr sz="1400" dirty="0">
              <a:solidFill>
                <a:schemeClr val="dk1"/>
              </a:solidFill>
              <a:highlight>
                <a:schemeClr val="lt1"/>
              </a:highlight>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a:off x="266100" y="252125"/>
            <a:ext cx="8520600" cy="650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b="1" dirty="0">
                <a:solidFill>
                  <a:srgbClr val="CC3300"/>
                </a:solidFill>
                <a:latin typeface="Calibri"/>
                <a:ea typeface="Calibri"/>
                <a:cs typeface="Calibri"/>
                <a:sym typeface="Calibri"/>
              </a:rPr>
              <a:t>What is Data </a:t>
            </a:r>
            <a:endParaRPr sz="2500" b="1" dirty="0">
              <a:solidFill>
                <a:srgbClr val="CC3300"/>
              </a:solidFill>
              <a:latin typeface="Calibri"/>
              <a:ea typeface="Calibri"/>
              <a:cs typeface="Calibri"/>
              <a:sym typeface="Calibri"/>
            </a:endParaRPr>
          </a:p>
        </p:txBody>
      </p:sp>
      <p:sp>
        <p:nvSpPr>
          <p:cNvPr id="72" name="Google Shape;72;p16"/>
          <p:cNvSpPr txBox="1">
            <a:spLocks noGrp="1"/>
          </p:cNvSpPr>
          <p:nvPr>
            <p:ph type="subTitle" idx="1"/>
          </p:nvPr>
        </p:nvSpPr>
        <p:spPr>
          <a:xfrm>
            <a:off x="311700" y="966675"/>
            <a:ext cx="8520600" cy="39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highlight>
                  <a:schemeClr val="lt1"/>
                </a:highlight>
                <a:latin typeface="Calibri"/>
                <a:ea typeface="Calibri"/>
                <a:cs typeface="Calibri"/>
                <a:sym typeface="Calibri"/>
              </a:rPr>
              <a:t>Data</a:t>
            </a:r>
            <a:r>
              <a:rPr lang="en" sz="1800" dirty="0">
                <a:solidFill>
                  <a:schemeClr val="dk1"/>
                </a:solidFill>
                <a:highlight>
                  <a:schemeClr val="lt1"/>
                </a:highlight>
                <a:latin typeface="Calibri"/>
                <a:ea typeface="Calibri"/>
                <a:cs typeface="Calibri"/>
                <a:sym typeface="Calibri"/>
              </a:rPr>
              <a:t>: Data refers to raw facts, figures, or symbols that represent various attributes or characteristics. It consists of unprocessed, unorganized, and unstructured elements. </a:t>
            </a:r>
            <a:endParaRPr lang="en" sz="1800" dirty="0" smtClean="0">
              <a:solidFill>
                <a:schemeClr val="dk1"/>
              </a:solidFill>
              <a:highlight>
                <a:schemeClr val="lt1"/>
              </a:highlight>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 sz="1800" dirty="0" smtClean="0">
                <a:solidFill>
                  <a:schemeClr val="dk1"/>
                </a:solidFill>
                <a:highlight>
                  <a:schemeClr val="lt1"/>
                </a:highlight>
                <a:latin typeface="Calibri"/>
                <a:ea typeface="Calibri"/>
                <a:cs typeface="Calibri"/>
                <a:sym typeface="Calibri"/>
              </a:rPr>
              <a:t>Data </a:t>
            </a:r>
            <a:r>
              <a:rPr lang="en" sz="1800" dirty="0">
                <a:solidFill>
                  <a:schemeClr val="dk1"/>
                </a:solidFill>
                <a:highlight>
                  <a:schemeClr val="lt1"/>
                </a:highlight>
                <a:latin typeface="Calibri"/>
                <a:ea typeface="Calibri"/>
                <a:cs typeface="Calibri"/>
                <a:sym typeface="Calibri"/>
              </a:rPr>
              <a:t>can exist in different forms, such as numbers, text, images, audio, or video. </a:t>
            </a:r>
            <a:endParaRPr lang="en" sz="1800" dirty="0" smtClean="0">
              <a:solidFill>
                <a:schemeClr val="dk1"/>
              </a:solidFill>
              <a:highlight>
                <a:schemeClr val="lt1"/>
              </a:highlight>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 sz="1800" dirty="0" smtClean="0">
                <a:solidFill>
                  <a:schemeClr val="dk1"/>
                </a:solidFill>
                <a:highlight>
                  <a:schemeClr val="lt1"/>
                </a:highlight>
                <a:latin typeface="Calibri"/>
                <a:ea typeface="Calibri"/>
                <a:cs typeface="Calibri"/>
                <a:sym typeface="Calibri"/>
              </a:rPr>
              <a:t>Examples </a:t>
            </a:r>
            <a:r>
              <a:rPr lang="en" sz="1800" dirty="0">
                <a:solidFill>
                  <a:schemeClr val="dk1"/>
                </a:solidFill>
                <a:highlight>
                  <a:schemeClr val="lt1"/>
                </a:highlight>
                <a:latin typeface="Calibri"/>
                <a:ea typeface="Calibri"/>
                <a:cs typeface="Calibri"/>
                <a:sym typeface="Calibri"/>
              </a:rPr>
              <a:t>of data include individual measurements, observations, or records of transactions.</a:t>
            </a:r>
            <a:endParaRPr sz="1800" dirty="0">
              <a:solidFill>
                <a:schemeClr val="dk1"/>
              </a:solidFill>
              <a:highlight>
                <a:schemeClr val="lt1"/>
              </a:highlight>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sz="1800" dirty="0">
              <a:solidFill>
                <a:schemeClr val="dk1"/>
              </a:solidFill>
              <a:highlight>
                <a:schemeClr val="lt1"/>
              </a:highlight>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 sz="1800" dirty="0">
                <a:solidFill>
                  <a:schemeClr val="dk1"/>
                </a:solidFill>
                <a:highlight>
                  <a:schemeClr val="lt1"/>
                </a:highlight>
                <a:latin typeface="Calibri"/>
                <a:ea typeface="Calibri"/>
                <a:cs typeface="Calibri"/>
                <a:sym typeface="Calibri"/>
              </a:rPr>
              <a:t>In the context of a database, data is typically stored in tables composed of rows (records) and columns (attributes). Each cell within the table represents a discrete piece of data. </a:t>
            </a:r>
            <a:endParaRPr lang="en" sz="1800" dirty="0" smtClean="0">
              <a:solidFill>
                <a:schemeClr val="dk1"/>
              </a:solidFill>
              <a:highlight>
                <a:schemeClr val="lt1"/>
              </a:highlight>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r>
              <a:rPr lang="en" sz="1800" dirty="0" smtClean="0">
                <a:solidFill>
                  <a:schemeClr val="dk1"/>
                </a:solidFill>
                <a:highlight>
                  <a:schemeClr val="lt1"/>
                </a:highlight>
                <a:latin typeface="Calibri"/>
                <a:ea typeface="Calibri"/>
                <a:cs typeface="Calibri"/>
                <a:sym typeface="Calibri"/>
              </a:rPr>
              <a:t>For </a:t>
            </a:r>
            <a:r>
              <a:rPr lang="en" sz="1800" dirty="0">
                <a:solidFill>
                  <a:schemeClr val="dk1"/>
                </a:solidFill>
                <a:highlight>
                  <a:schemeClr val="lt1"/>
                </a:highlight>
                <a:latin typeface="Calibri"/>
                <a:ea typeface="Calibri"/>
                <a:cs typeface="Calibri"/>
                <a:sym typeface="Calibri"/>
              </a:rPr>
              <a:t>example, in a database of employees, a row may contain data such as employee ID, name, age, and department, with each column representing a specific attribute.</a:t>
            </a:r>
            <a:endParaRPr sz="1800" dirty="0">
              <a:solidFill>
                <a:schemeClr val="dk1"/>
              </a:solidFill>
              <a:highlight>
                <a:schemeClr val="lt1"/>
              </a:highlight>
              <a:latin typeface="Calibri"/>
              <a:ea typeface="Calibri"/>
              <a:cs typeface="Calibri"/>
              <a:sym typeface="Calibri"/>
            </a:endParaRPr>
          </a:p>
          <a:p>
            <a:pPr marL="0" lvl="0" indent="0" algn="l" rtl="0">
              <a:spcBef>
                <a:spcPts val="0"/>
              </a:spcBef>
              <a:spcAft>
                <a:spcPts val="0"/>
              </a:spcAft>
              <a:buNone/>
            </a:pPr>
            <a:endParaRPr sz="1800" dirty="0">
              <a:solidFill>
                <a:schemeClr val="dk1"/>
              </a:solidFill>
              <a:highlight>
                <a:schemeClr val="lt1"/>
              </a:highlight>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uSzPts val="5200"/>
            </a:pPr>
            <a:r>
              <a:rPr lang="en-US" sz="2500" b="1" dirty="0">
                <a:solidFill>
                  <a:srgbClr val="CC3300"/>
                </a:solidFill>
                <a:latin typeface="Calibri"/>
                <a:ea typeface="Calibri"/>
                <a:cs typeface="Calibri"/>
              </a:rPr>
              <a:t>What is information</a:t>
            </a:r>
            <a:endParaRPr lang="en-IN" sz="2500" b="1" dirty="0">
              <a:solidFill>
                <a:srgbClr val="CC3300"/>
              </a:solidFill>
              <a:latin typeface="Calibri"/>
              <a:ea typeface="Calibri"/>
              <a:cs typeface="Calibri"/>
            </a:endParaRPr>
          </a:p>
        </p:txBody>
      </p:sp>
      <p:sp>
        <p:nvSpPr>
          <p:cNvPr id="3" name="Text Placeholder 2"/>
          <p:cNvSpPr>
            <a:spLocks noGrp="1"/>
          </p:cNvSpPr>
          <p:nvPr>
            <p:ph type="body" idx="1"/>
          </p:nvPr>
        </p:nvSpPr>
        <p:spPr/>
        <p:txBody>
          <a:bodyPr>
            <a:normAutofit fontScale="92500" lnSpcReduction="20000"/>
          </a:bodyPr>
          <a:lstStyle/>
          <a:p>
            <a:pPr marL="0" lvl="0" indent="0">
              <a:buNone/>
            </a:pPr>
            <a:r>
              <a:rPr lang="en-US" b="1" dirty="0">
                <a:solidFill>
                  <a:schemeClr val="dk1"/>
                </a:solidFill>
                <a:highlight>
                  <a:schemeClr val="lt1"/>
                </a:highlight>
                <a:latin typeface="Calibri"/>
                <a:ea typeface="Calibri"/>
                <a:cs typeface="Calibri"/>
                <a:sym typeface="Calibri"/>
              </a:rPr>
              <a:t>Information</a:t>
            </a:r>
            <a:r>
              <a:rPr lang="en-US" dirty="0">
                <a:solidFill>
                  <a:schemeClr val="dk1"/>
                </a:solidFill>
                <a:highlight>
                  <a:schemeClr val="lt1"/>
                </a:highlight>
                <a:latin typeface="Calibri"/>
                <a:ea typeface="Calibri"/>
                <a:cs typeface="Calibri"/>
                <a:sym typeface="Calibri"/>
              </a:rPr>
              <a:t>: Information, on the other hand, is the result of processing and organizing data in a meaningful way to provide context, relevance, and value. </a:t>
            </a:r>
            <a:endParaRPr lang="en-US" dirty="0" smtClean="0">
              <a:solidFill>
                <a:schemeClr val="dk1"/>
              </a:solidFill>
              <a:highlight>
                <a:schemeClr val="lt1"/>
              </a:highlight>
              <a:latin typeface="Calibri"/>
              <a:ea typeface="Calibri"/>
              <a:cs typeface="Calibri"/>
              <a:sym typeface="Calibri"/>
            </a:endParaRPr>
          </a:p>
          <a:p>
            <a:pPr marL="285750" indent="-285750"/>
            <a:r>
              <a:rPr lang="en-US" dirty="0" smtClean="0">
                <a:solidFill>
                  <a:schemeClr val="dk1"/>
                </a:solidFill>
                <a:highlight>
                  <a:schemeClr val="lt1"/>
                </a:highlight>
                <a:latin typeface="Calibri"/>
                <a:ea typeface="Calibri"/>
                <a:cs typeface="Calibri"/>
                <a:sym typeface="Calibri"/>
              </a:rPr>
              <a:t>It </a:t>
            </a:r>
            <a:r>
              <a:rPr lang="en-US" dirty="0">
                <a:solidFill>
                  <a:schemeClr val="dk1"/>
                </a:solidFill>
                <a:highlight>
                  <a:schemeClr val="lt1"/>
                </a:highlight>
                <a:latin typeface="Calibri"/>
                <a:ea typeface="Calibri"/>
                <a:cs typeface="Calibri"/>
                <a:sym typeface="Calibri"/>
              </a:rPr>
              <a:t>is data that has been processed, analyzed, and interpreted to generate insights, knowledge, or understanding. </a:t>
            </a:r>
            <a:endParaRPr lang="en-US" dirty="0" smtClean="0">
              <a:solidFill>
                <a:schemeClr val="dk1"/>
              </a:solidFill>
              <a:highlight>
                <a:schemeClr val="lt1"/>
              </a:highlight>
              <a:latin typeface="Calibri"/>
              <a:ea typeface="Calibri"/>
              <a:cs typeface="Calibri"/>
              <a:sym typeface="Calibri"/>
            </a:endParaRPr>
          </a:p>
          <a:p>
            <a:pPr marL="285750" indent="-285750"/>
            <a:r>
              <a:rPr lang="en-US" dirty="0" smtClean="0">
                <a:solidFill>
                  <a:schemeClr val="dk1"/>
                </a:solidFill>
                <a:highlight>
                  <a:schemeClr val="lt1"/>
                </a:highlight>
                <a:latin typeface="Calibri"/>
                <a:ea typeface="Calibri"/>
                <a:cs typeface="Calibri"/>
                <a:sym typeface="Calibri"/>
              </a:rPr>
              <a:t>Information </a:t>
            </a:r>
            <a:r>
              <a:rPr lang="en-US" dirty="0">
                <a:solidFill>
                  <a:schemeClr val="dk1"/>
                </a:solidFill>
                <a:highlight>
                  <a:schemeClr val="lt1"/>
                </a:highlight>
                <a:latin typeface="Calibri"/>
                <a:ea typeface="Calibri"/>
                <a:cs typeface="Calibri"/>
                <a:sym typeface="Calibri"/>
              </a:rPr>
              <a:t>is derived from data through the application of various processes, such as sorting, filtering, aggregating, and analyzing.</a:t>
            </a:r>
          </a:p>
          <a:p>
            <a:pPr marL="0" lvl="0" indent="0">
              <a:buNone/>
            </a:pPr>
            <a:endParaRPr lang="en-US" dirty="0">
              <a:solidFill>
                <a:schemeClr val="dk1"/>
              </a:solidFill>
              <a:highlight>
                <a:schemeClr val="lt1"/>
              </a:highlight>
              <a:latin typeface="Calibri"/>
              <a:ea typeface="Calibri"/>
              <a:cs typeface="Calibri"/>
              <a:sym typeface="Calibri"/>
            </a:endParaRPr>
          </a:p>
          <a:p>
            <a:pPr marL="0" lvl="0" indent="0">
              <a:buNone/>
            </a:pPr>
            <a:r>
              <a:rPr lang="en-US" dirty="0">
                <a:solidFill>
                  <a:schemeClr val="dk1"/>
                </a:solidFill>
                <a:highlight>
                  <a:schemeClr val="lt1"/>
                </a:highlight>
                <a:latin typeface="Calibri"/>
                <a:ea typeface="Calibri"/>
                <a:cs typeface="Calibri"/>
                <a:sym typeface="Calibri"/>
              </a:rPr>
              <a:t>In the context of a database, information is generated by querying and analyzing the stored data. </a:t>
            </a:r>
            <a:endParaRPr lang="en-US" dirty="0" smtClean="0">
              <a:solidFill>
                <a:schemeClr val="dk1"/>
              </a:solidFill>
              <a:highlight>
                <a:schemeClr val="lt1"/>
              </a:highlight>
              <a:latin typeface="Calibri"/>
              <a:ea typeface="Calibri"/>
              <a:cs typeface="Calibri"/>
              <a:sym typeface="Calibri"/>
            </a:endParaRPr>
          </a:p>
          <a:p>
            <a:pPr marL="0" lvl="0" indent="0">
              <a:buNone/>
            </a:pPr>
            <a:r>
              <a:rPr lang="en-US" dirty="0" smtClean="0">
                <a:solidFill>
                  <a:schemeClr val="dk1"/>
                </a:solidFill>
                <a:highlight>
                  <a:schemeClr val="lt1"/>
                </a:highlight>
                <a:latin typeface="Calibri"/>
                <a:ea typeface="Calibri"/>
                <a:cs typeface="Calibri"/>
                <a:sym typeface="Calibri"/>
              </a:rPr>
              <a:t>For </a:t>
            </a:r>
            <a:r>
              <a:rPr lang="en-US" dirty="0">
                <a:solidFill>
                  <a:schemeClr val="dk1"/>
                </a:solidFill>
                <a:highlight>
                  <a:schemeClr val="lt1"/>
                </a:highlight>
                <a:latin typeface="Calibri"/>
                <a:ea typeface="Calibri"/>
                <a:cs typeface="Calibri"/>
                <a:sym typeface="Calibri"/>
              </a:rPr>
              <a:t>example, running a query to retrieve the names and ages of all employees above a certain age threshold would generate information that can be used for decision-making or reporting purposes.</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5836593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ctrTitle"/>
          </p:nvPr>
        </p:nvSpPr>
        <p:spPr>
          <a:xfrm>
            <a:off x="275200" y="224775"/>
            <a:ext cx="8520600" cy="79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b="1">
                <a:solidFill>
                  <a:srgbClr val="CC3300"/>
                </a:solidFill>
                <a:latin typeface="Calibri"/>
                <a:ea typeface="Calibri"/>
                <a:cs typeface="Calibri"/>
                <a:sym typeface="Calibri"/>
              </a:rPr>
              <a:t>Components of Databases</a:t>
            </a:r>
            <a:endParaRPr sz="2500" b="1">
              <a:solidFill>
                <a:srgbClr val="CC3300"/>
              </a:solidFill>
              <a:latin typeface="Calibri"/>
              <a:ea typeface="Calibri"/>
              <a:cs typeface="Calibri"/>
              <a:sym typeface="Calibri"/>
            </a:endParaRPr>
          </a:p>
        </p:txBody>
      </p:sp>
      <p:sp>
        <p:nvSpPr>
          <p:cNvPr id="78" name="Google Shape;78;p17"/>
          <p:cNvSpPr txBox="1">
            <a:spLocks noGrp="1"/>
          </p:cNvSpPr>
          <p:nvPr>
            <p:ph type="subTitle" idx="1"/>
          </p:nvPr>
        </p:nvSpPr>
        <p:spPr>
          <a:xfrm>
            <a:off x="311700" y="1796575"/>
            <a:ext cx="8520600" cy="3027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9" name="Google Shape;79;p17"/>
          <p:cNvPicPr preferRelativeResize="0"/>
          <p:nvPr/>
        </p:nvPicPr>
        <p:blipFill>
          <a:blip r:embed="rId3">
            <a:alphaModFix/>
          </a:blip>
          <a:stretch>
            <a:fillRect/>
          </a:stretch>
        </p:blipFill>
        <p:spPr>
          <a:xfrm>
            <a:off x="311700" y="1263254"/>
            <a:ext cx="8520600" cy="38940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ctrTitle"/>
          </p:nvPr>
        </p:nvSpPr>
        <p:spPr>
          <a:xfrm>
            <a:off x="663900" y="184625"/>
            <a:ext cx="7816200" cy="543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800" b="1">
                <a:solidFill>
                  <a:srgbClr val="CC3300"/>
                </a:solidFill>
                <a:latin typeface="Calibri"/>
                <a:ea typeface="Calibri"/>
                <a:cs typeface="Calibri"/>
                <a:sym typeface="Calibri"/>
              </a:rPr>
              <a:t>Introduction to Database Management System</a:t>
            </a:r>
            <a:endParaRPr>
              <a:solidFill>
                <a:srgbClr val="CC3300"/>
              </a:solidFill>
              <a:latin typeface="Calibri"/>
              <a:ea typeface="Calibri"/>
              <a:cs typeface="Calibri"/>
              <a:sym typeface="Calibri"/>
            </a:endParaRPr>
          </a:p>
        </p:txBody>
      </p:sp>
      <p:sp>
        <p:nvSpPr>
          <p:cNvPr id="85" name="Google Shape;85;p18"/>
          <p:cNvSpPr txBox="1">
            <a:spLocks noGrp="1"/>
          </p:cNvSpPr>
          <p:nvPr>
            <p:ph type="subTitle" idx="1"/>
          </p:nvPr>
        </p:nvSpPr>
        <p:spPr>
          <a:xfrm>
            <a:off x="770925" y="878000"/>
            <a:ext cx="7709100" cy="3865500"/>
          </a:xfrm>
          <a:prstGeom prst="rect">
            <a:avLst/>
          </a:prstGeom>
        </p:spPr>
        <p:txBody>
          <a:bodyPr spcFirstLastPara="1" wrap="square" lIns="91425" tIns="91425" rIns="91425" bIns="91425" anchor="t" anchorCtr="0">
            <a:noAutofit/>
          </a:bodyPr>
          <a:lstStyle/>
          <a:p>
            <a:pPr marL="0" lvl="0" indent="0" algn="just" rtl="0">
              <a:lnSpc>
                <a:spcPct val="70000"/>
              </a:lnSpc>
              <a:spcBef>
                <a:spcPts val="1000"/>
              </a:spcBef>
              <a:spcAft>
                <a:spcPts val="0"/>
              </a:spcAft>
              <a:buSzPts val="852"/>
              <a:buNone/>
            </a:pPr>
            <a:r>
              <a:rPr lang="en" sz="1760" dirty="0">
                <a:solidFill>
                  <a:srgbClr val="000000"/>
                </a:solidFill>
                <a:latin typeface="Calibri"/>
                <a:ea typeface="Calibri"/>
                <a:cs typeface="Calibri"/>
                <a:sym typeface="Calibri"/>
              </a:rPr>
              <a:t>•DBMS stands for Database Management System. The software application allows users to efficiently store, manage, and retrieve data in a structured format.</a:t>
            </a:r>
            <a:endParaRPr sz="1760" dirty="0">
              <a:solidFill>
                <a:srgbClr val="000000"/>
              </a:solidFill>
              <a:latin typeface="Calibri"/>
              <a:ea typeface="Calibri"/>
              <a:cs typeface="Calibri"/>
              <a:sym typeface="Calibri"/>
            </a:endParaRPr>
          </a:p>
          <a:p>
            <a:pPr marL="0" lvl="0" indent="0" algn="just" rtl="0">
              <a:lnSpc>
                <a:spcPct val="70000"/>
              </a:lnSpc>
              <a:spcBef>
                <a:spcPts val="1000"/>
              </a:spcBef>
              <a:spcAft>
                <a:spcPts val="0"/>
              </a:spcAft>
              <a:buSzPts val="852"/>
              <a:buNone/>
            </a:pPr>
            <a:r>
              <a:rPr lang="en" sz="1760" dirty="0">
                <a:solidFill>
                  <a:srgbClr val="000000"/>
                </a:solidFill>
                <a:latin typeface="Calibri"/>
                <a:ea typeface="Calibri"/>
                <a:cs typeface="Calibri"/>
                <a:sym typeface="Calibri"/>
              </a:rPr>
              <a:t>•DBMS serves as an intermediary between the user and the database, providing a convenient way to interact with data.</a:t>
            </a:r>
            <a:endParaRPr sz="1760" dirty="0">
              <a:solidFill>
                <a:srgbClr val="000000"/>
              </a:solidFill>
              <a:latin typeface="Calibri"/>
              <a:ea typeface="Calibri"/>
              <a:cs typeface="Calibri"/>
              <a:sym typeface="Calibri"/>
            </a:endParaRPr>
          </a:p>
          <a:p>
            <a:pPr marL="0" lvl="0" indent="0" algn="just" rtl="0">
              <a:lnSpc>
                <a:spcPct val="70000"/>
              </a:lnSpc>
              <a:spcBef>
                <a:spcPts val="1000"/>
              </a:spcBef>
              <a:spcAft>
                <a:spcPts val="0"/>
              </a:spcAft>
              <a:buSzPts val="852"/>
              <a:buNone/>
            </a:pPr>
            <a:r>
              <a:rPr lang="en" sz="1760" dirty="0">
                <a:solidFill>
                  <a:srgbClr val="000000"/>
                </a:solidFill>
                <a:latin typeface="Calibri"/>
                <a:ea typeface="Calibri"/>
                <a:cs typeface="Calibri"/>
                <a:sym typeface="Calibri"/>
              </a:rPr>
              <a:t>•The primary function of a DBMS is to provide an organized and controlled environment for creating, storing, and manipulating databases.</a:t>
            </a:r>
            <a:endParaRPr sz="1760" dirty="0">
              <a:solidFill>
                <a:srgbClr val="000000"/>
              </a:solidFill>
              <a:latin typeface="Calibri"/>
              <a:ea typeface="Calibri"/>
              <a:cs typeface="Calibri"/>
              <a:sym typeface="Calibri"/>
            </a:endParaRPr>
          </a:p>
          <a:p>
            <a:pPr marL="0" lvl="0" indent="0" algn="just" rtl="0">
              <a:lnSpc>
                <a:spcPct val="70000"/>
              </a:lnSpc>
              <a:spcBef>
                <a:spcPts val="1000"/>
              </a:spcBef>
              <a:spcAft>
                <a:spcPts val="0"/>
              </a:spcAft>
              <a:buSzPts val="852"/>
              <a:buNone/>
            </a:pPr>
            <a:r>
              <a:rPr lang="en" sz="1760" dirty="0">
                <a:solidFill>
                  <a:srgbClr val="000000"/>
                </a:solidFill>
                <a:latin typeface="Calibri"/>
                <a:ea typeface="Calibri"/>
                <a:cs typeface="Calibri"/>
                <a:sym typeface="Calibri"/>
              </a:rPr>
              <a:t>•DBMSs are widely used in various domains, including business applications, scientific research, e-commerce, finance, and more.</a:t>
            </a:r>
            <a:endParaRPr sz="1760" dirty="0">
              <a:solidFill>
                <a:srgbClr val="000000"/>
              </a:solidFill>
              <a:latin typeface="Calibri"/>
              <a:ea typeface="Calibri"/>
              <a:cs typeface="Calibri"/>
              <a:sym typeface="Calibri"/>
            </a:endParaRPr>
          </a:p>
          <a:p>
            <a:pPr marL="0" lvl="0" indent="0" algn="just" rtl="0">
              <a:lnSpc>
                <a:spcPct val="70000"/>
              </a:lnSpc>
              <a:spcBef>
                <a:spcPts val="1000"/>
              </a:spcBef>
              <a:spcAft>
                <a:spcPts val="0"/>
              </a:spcAft>
              <a:buSzPts val="852"/>
              <a:buNone/>
            </a:pPr>
            <a:r>
              <a:rPr lang="en" sz="1760" dirty="0">
                <a:solidFill>
                  <a:srgbClr val="000000"/>
                </a:solidFill>
                <a:latin typeface="Calibri"/>
                <a:ea typeface="Calibri"/>
                <a:cs typeface="Calibri"/>
                <a:sym typeface="Calibri"/>
              </a:rPr>
              <a:t>•They provide a scalable, reliable, and efficient way to manage and utilize large volumes of data, enabling organizations to make informed decisions and derive valuable insights from their data.</a:t>
            </a:r>
            <a:endParaRPr sz="1760" dirty="0">
              <a:solidFill>
                <a:srgbClr val="000000"/>
              </a:solidFill>
              <a:latin typeface="Calibri"/>
              <a:ea typeface="Calibri"/>
              <a:cs typeface="Calibri"/>
              <a:sym typeface="Calibri"/>
            </a:endParaRPr>
          </a:p>
          <a:p>
            <a:pPr marL="0" lvl="0" indent="0" algn="just" rtl="0">
              <a:lnSpc>
                <a:spcPct val="80000"/>
              </a:lnSpc>
              <a:spcBef>
                <a:spcPts val="0"/>
              </a:spcBef>
              <a:spcAft>
                <a:spcPts val="0"/>
              </a:spcAft>
              <a:buSzPts val="852"/>
              <a:buNone/>
            </a:pPr>
            <a:endParaRPr sz="2070" dirty="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ts val="990"/>
              <a:buFont typeface="Arial"/>
              <a:buNone/>
            </a:pPr>
            <a:r>
              <a:rPr lang="en" b="1" dirty="0">
                <a:solidFill>
                  <a:srgbClr val="CC3300"/>
                </a:solidFill>
                <a:latin typeface="Calibri"/>
                <a:ea typeface="Calibri"/>
                <a:cs typeface="Calibri"/>
                <a:sym typeface="Calibri"/>
              </a:rPr>
              <a:t>Introduction to Database Management System</a:t>
            </a:r>
            <a:endParaRPr sz="5200" b="1" dirty="0">
              <a:solidFill>
                <a:srgbClr val="CC3300"/>
              </a:solidFill>
              <a:latin typeface="Calibri"/>
              <a:ea typeface="Calibri"/>
              <a:cs typeface="Calibri"/>
              <a:sym typeface="Calibri"/>
            </a:endParaRPr>
          </a:p>
          <a:p>
            <a:pPr marL="0" lvl="0" indent="0" algn="l" rtl="0">
              <a:spcBef>
                <a:spcPts val="0"/>
              </a:spcBef>
              <a:spcAft>
                <a:spcPts val="0"/>
              </a:spcAft>
              <a:buNone/>
            </a:pPr>
            <a:endParaRPr dirty="0"/>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2" name="Google Shape;92;p19"/>
          <p:cNvPicPr preferRelativeResize="0"/>
          <p:nvPr/>
        </p:nvPicPr>
        <p:blipFill>
          <a:blip r:embed="rId3">
            <a:alphaModFix/>
          </a:blip>
          <a:stretch>
            <a:fillRect/>
          </a:stretch>
        </p:blipFill>
        <p:spPr>
          <a:xfrm>
            <a:off x="311700" y="1152475"/>
            <a:ext cx="8520601" cy="3697926"/>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solidFill>
                  <a:srgbClr val="CC3300"/>
                </a:solidFill>
                <a:latin typeface="Calibri"/>
                <a:ea typeface="Calibri"/>
                <a:cs typeface="Calibri"/>
                <a:sym typeface="Calibri"/>
              </a:rPr>
              <a:t>Brief history</a:t>
            </a:r>
            <a:endParaRPr b="1">
              <a:solidFill>
                <a:srgbClr val="CC3300"/>
              </a:solidFill>
              <a:latin typeface="Calibri"/>
              <a:ea typeface="Calibri"/>
              <a:cs typeface="Calibri"/>
              <a:sym typeface="Calibri"/>
            </a:endParaRPr>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solidFill>
                  <a:schemeClr val="dk1"/>
                </a:solidFill>
                <a:highlight>
                  <a:schemeClr val="lt1"/>
                </a:highlight>
                <a:latin typeface="Calibri"/>
                <a:ea typeface="Calibri"/>
                <a:cs typeface="Calibri"/>
                <a:sym typeface="Calibri"/>
              </a:rPr>
              <a:t>1960s: </a:t>
            </a:r>
            <a:r>
              <a:rPr lang="en" sz="1300" dirty="0">
                <a:solidFill>
                  <a:schemeClr val="dk1"/>
                </a:solidFill>
                <a:highlight>
                  <a:schemeClr val="lt1"/>
                </a:highlight>
                <a:latin typeface="Calibri"/>
                <a:ea typeface="Calibri"/>
                <a:cs typeface="Calibri"/>
                <a:sym typeface="Calibri"/>
              </a:rPr>
              <a:t>The concept of organizing and managing data in a structured way began in the 1960s.</a:t>
            </a:r>
            <a:endParaRPr sz="1300" dirty="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r>
              <a:rPr lang="en" sz="1300" b="1" dirty="0">
                <a:solidFill>
                  <a:schemeClr val="dk1"/>
                </a:solidFill>
                <a:highlight>
                  <a:schemeClr val="lt1"/>
                </a:highlight>
                <a:latin typeface="Calibri"/>
                <a:ea typeface="Calibri"/>
                <a:cs typeface="Calibri"/>
                <a:sym typeface="Calibri"/>
              </a:rPr>
              <a:t>1970s: </a:t>
            </a:r>
            <a:r>
              <a:rPr lang="en" sz="1300" dirty="0">
                <a:solidFill>
                  <a:schemeClr val="dk1"/>
                </a:solidFill>
                <a:highlight>
                  <a:schemeClr val="lt1"/>
                </a:highlight>
                <a:latin typeface="Calibri"/>
                <a:ea typeface="Calibri"/>
                <a:cs typeface="Calibri"/>
                <a:sym typeface="Calibri"/>
              </a:rPr>
              <a:t>In the 1970s, the relational model was introduced by E.F. Codd, a researcher at IBM. Codd's paper on "A Relational Model of Data for Large Shared Data Banks" laid the foundation for relational databases. </a:t>
            </a:r>
            <a:endParaRPr sz="1300" dirty="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r>
              <a:rPr lang="en" sz="1300" b="1" dirty="0">
                <a:solidFill>
                  <a:schemeClr val="dk1"/>
                </a:solidFill>
                <a:highlight>
                  <a:schemeClr val="lt1"/>
                </a:highlight>
                <a:latin typeface="Calibri"/>
                <a:ea typeface="Calibri"/>
                <a:cs typeface="Calibri"/>
                <a:sym typeface="Calibri"/>
              </a:rPr>
              <a:t>1980s: </a:t>
            </a:r>
            <a:r>
              <a:rPr lang="en" sz="1300" dirty="0">
                <a:solidFill>
                  <a:schemeClr val="dk1"/>
                </a:solidFill>
                <a:highlight>
                  <a:schemeClr val="lt1"/>
                </a:highlight>
                <a:latin typeface="Calibri"/>
                <a:ea typeface="Calibri"/>
                <a:cs typeface="Calibri"/>
                <a:sym typeface="Calibri"/>
              </a:rPr>
              <a:t>The 1980s saw the emergence of standardized query language for interacting with databases, known as SQL (Structured Query Language).</a:t>
            </a:r>
            <a:endParaRPr sz="1300" dirty="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r>
              <a:rPr lang="en" sz="1300" b="1" dirty="0">
                <a:solidFill>
                  <a:schemeClr val="dk1"/>
                </a:solidFill>
                <a:highlight>
                  <a:schemeClr val="lt1"/>
                </a:highlight>
                <a:latin typeface="Calibri"/>
                <a:ea typeface="Calibri"/>
                <a:cs typeface="Calibri"/>
                <a:sym typeface="Calibri"/>
              </a:rPr>
              <a:t>1990s: </a:t>
            </a:r>
            <a:r>
              <a:rPr lang="en" sz="1300" dirty="0">
                <a:solidFill>
                  <a:schemeClr val="dk1"/>
                </a:solidFill>
                <a:highlight>
                  <a:schemeClr val="lt1"/>
                </a:highlight>
                <a:latin typeface="Calibri"/>
                <a:ea typeface="Calibri"/>
                <a:cs typeface="Calibri"/>
                <a:sym typeface="Calibri"/>
              </a:rPr>
              <a:t>In the 1990s, the popularity of RDBMS continued to grow, and commercial database systems like Oracle, Microsoft SQL Server, and MySQL became widely used.</a:t>
            </a:r>
            <a:endParaRPr sz="1300" dirty="0">
              <a:solidFill>
                <a:schemeClr val="dk1"/>
              </a:solidFill>
              <a:highlight>
                <a:schemeClr val="lt1"/>
              </a:highlight>
              <a:latin typeface="Calibri"/>
              <a:ea typeface="Calibri"/>
              <a:cs typeface="Calibri"/>
              <a:sym typeface="Calibri"/>
            </a:endParaRPr>
          </a:p>
          <a:p>
            <a:pPr marL="0" lvl="0" indent="0" algn="l" rtl="0">
              <a:spcBef>
                <a:spcPts val="1200"/>
              </a:spcBef>
              <a:spcAft>
                <a:spcPts val="0"/>
              </a:spcAft>
              <a:buNone/>
            </a:pPr>
            <a:r>
              <a:rPr lang="en" sz="1300" b="1" dirty="0">
                <a:solidFill>
                  <a:schemeClr val="dk1"/>
                </a:solidFill>
                <a:highlight>
                  <a:schemeClr val="lt1"/>
                </a:highlight>
                <a:latin typeface="Calibri"/>
                <a:ea typeface="Calibri"/>
                <a:cs typeface="Calibri"/>
                <a:sym typeface="Calibri"/>
              </a:rPr>
              <a:t>2000s:</a:t>
            </a:r>
            <a:r>
              <a:rPr lang="en" sz="1300" dirty="0">
                <a:solidFill>
                  <a:schemeClr val="dk1"/>
                </a:solidFill>
                <a:highlight>
                  <a:schemeClr val="lt1"/>
                </a:highlight>
                <a:latin typeface="Calibri"/>
                <a:ea typeface="Calibri"/>
                <a:cs typeface="Calibri"/>
                <a:sym typeface="Calibri"/>
              </a:rPr>
              <a:t> The 2000s saw the rise of NoSQL databases, which deviated from the traditional relational model. </a:t>
            </a:r>
            <a:endParaRPr sz="1300" dirty="0">
              <a:solidFill>
                <a:schemeClr val="dk1"/>
              </a:solidFill>
              <a:highlight>
                <a:schemeClr val="lt1"/>
              </a:highlight>
              <a:latin typeface="Calibri"/>
              <a:ea typeface="Calibri"/>
              <a:cs typeface="Calibri"/>
              <a:sym typeface="Calibri"/>
            </a:endParaRPr>
          </a:p>
          <a:p>
            <a:pPr marL="0" lvl="0" indent="0" algn="l" rtl="0">
              <a:spcBef>
                <a:spcPts val="1200"/>
              </a:spcBef>
              <a:spcAft>
                <a:spcPts val="1200"/>
              </a:spcAft>
              <a:buNone/>
            </a:pPr>
            <a:r>
              <a:rPr lang="en" sz="1300" b="1" dirty="0">
                <a:solidFill>
                  <a:schemeClr val="dk1"/>
                </a:solidFill>
                <a:highlight>
                  <a:schemeClr val="lt1"/>
                </a:highlight>
                <a:latin typeface="Calibri"/>
                <a:ea typeface="Calibri"/>
                <a:cs typeface="Calibri"/>
                <a:sym typeface="Calibri"/>
              </a:rPr>
              <a:t>2010s: </a:t>
            </a:r>
            <a:r>
              <a:rPr lang="en" sz="1300" dirty="0">
                <a:solidFill>
                  <a:schemeClr val="dk1"/>
                </a:solidFill>
                <a:highlight>
                  <a:schemeClr val="lt1"/>
                </a:highlight>
                <a:latin typeface="Calibri"/>
                <a:ea typeface="Calibri"/>
                <a:cs typeface="Calibri"/>
                <a:sym typeface="Calibri"/>
              </a:rPr>
              <a:t>In recent years, there has been a growing focus on handling and analyzing big data. Technologies like Apache Hadoop and Apache Spark emerged as distributed computing frameworks for processing and analyzing vast amounts of data across clusters of computers. </a:t>
            </a:r>
            <a:endParaRPr sz="1300" dirty="0">
              <a:solidFill>
                <a:schemeClr val="dk1"/>
              </a:solidFill>
              <a:highlight>
                <a:schemeClr val="lt1"/>
              </a:highlight>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TotalTime>
  <Words>2874</Words>
  <Application>Microsoft Office PowerPoint</Application>
  <PresentationFormat>On-screen Show (16:9)</PresentationFormat>
  <Paragraphs>306</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Roboto</vt:lpstr>
      <vt:lpstr>Times New Roman</vt:lpstr>
      <vt:lpstr>Arial</vt:lpstr>
      <vt:lpstr>Calibri</vt:lpstr>
      <vt:lpstr>Simple Light</vt:lpstr>
      <vt:lpstr>PowerPoint Presentation</vt:lpstr>
      <vt:lpstr>Table of content  </vt:lpstr>
      <vt:lpstr>Overview of Database  </vt:lpstr>
      <vt:lpstr>What is Data </vt:lpstr>
      <vt:lpstr>What is information</vt:lpstr>
      <vt:lpstr>Components of Databases</vt:lpstr>
      <vt:lpstr>Introduction to Database Management System</vt:lpstr>
      <vt:lpstr>Introduction to Database Management System </vt:lpstr>
      <vt:lpstr>Brief history</vt:lpstr>
      <vt:lpstr>Why use Database? </vt:lpstr>
      <vt:lpstr>DBMS Architecture</vt:lpstr>
      <vt:lpstr>Data Independence</vt:lpstr>
      <vt:lpstr>Data Independence : Physical Data Independence</vt:lpstr>
      <vt:lpstr>Data Independence : Physical Data Independence</vt:lpstr>
      <vt:lpstr>Integrity Constraints</vt:lpstr>
      <vt:lpstr>Integrity Constraints : Domain Constraint</vt:lpstr>
      <vt:lpstr>Integrity Constraints : Domain Constraint</vt:lpstr>
      <vt:lpstr>Integrity Constraints : Entity Integrity Constraint</vt:lpstr>
      <vt:lpstr>Integrity Constraints : Referential Integrity Constraint</vt:lpstr>
      <vt:lpstr>Integrity Constraints : Referential Integrity Constraint</vt:lpstr>
      <vt:lpstr>Integrity Constraints : Key Constraint</vt:lpstr>
      <vt:lpstr>Key Constraints : Primary Key Constraint</vt:lpstr>
      <vt:lpstr>Key Constraints : Primary Key Constraint</vt:lpstr>
      <vt:lpstr>Key Constraints : Composite Key Constraint</vt:lpstr>
      <vt:lpstr>Key Constraints : Composite Key Constraint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9</cp:revision>
  <dcterms:modified xsi:type="dcterms:W3CDTF">2023-07-07T05:29:45Z</dcterms:modified>
</cp:coreProperties>
</file>