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6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A2AE3B-3E63-49EE-B9DB-6ACA81542DF7}" type="datetimeFigureOut">
              <a:rPr lang="en-IN" smtClean="0"/>
              <a:t>07-07-2023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6E9552-FB5A-430B-84AD-C353F2F140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93557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771136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16386" name="Notes Placeholder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/>
            <a:endParaRPr lang="en-US" altLang="en-US" dirty="0"/>
          </a:p>
        </p:txBody>
      </p:sp>
      <p:sp>
        <p:nvSpPr>
          <p:cNvPr id="16387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lstStyle/>
          <a:p>
            <a:pPr lvl="0" algn="r" eaLnBrk="1" hangingPunct="1"/>
            <a:fld id="{9A0DB2DC-4C9A-4742-B13C-FB6460FD3503}" type="slidenum">
              <a:rPr lang="en-GB" altLang="en-US" sz="1200" dirty="0">
                <a:latin typeface="Calibri" pitchFamily="34" charset="0"/>
              </a:rPr>
              <a:t>2</a:t>
            </a:fld>
            <a:endParaRPr lang="en-GB" altLang="en-US" sz="12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324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3947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7C12A-33C9-4905-816E-5A0BC4B9F7CB}" type="datetimeFigureOut">
              <a:rPr lang="en-IN" smtClean="0"/>
              <a:t>07-07-2023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2E0B9-4BEA-40FB-9B4F-187EDE0039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765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7C12A-33C9-4905-816E-5A0BC4B9F7CB}" type="datetimeFigureOut">
              <a:rPr lang="en-IN" smtClean="0"/>
              <a:t>07-07-2023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2E0B9-4BEA-40FB-9B4F-187EDE0039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8466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7C12A-33C9-4905-816E-5A0BC4B9F7CB}" type="datetimeFigureOut">
              <a:rPr lang="en-IN" smtClean="0"/>
              <a:t>07-07-2023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2E0B9-4BEA-40FB-9B4F-187EDE0039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1260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7C12A-33C9-4905-816E-5A0BC4B9F7CB}" type="datetimeFigureOut">
              <a:rPr lang="en-IN" smtClean="0"/>
              <a:t>07-07-2023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2E0B9-4BEA-40FB-9B4F-187EDE0039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4325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7C12A-33C9-4905-816E-5A0BC4B9F7CB}" type="datetimeFigureOut">
              <a:rPr lang="en-IN" smtClean="0"/>
              <a:t>07-07-2023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2E0B9-4BEA-40FB-9B4F-187EDE0039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8910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7C12A-33C9-4905-816E-5A0BC4B9F7CB}" type="datetimeFigureOut">
              <a:rPr lang="en-IN" smtClean="0"/>
              <a:t>07-07-2023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2E0B9-4BEA-40FB-9B4F-187EDE0039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9204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7C12A-33C9-4905-816E-5A0BC4B9F7CB}" type="datetimeFigureOut">
              <a:rPr lang="en-IN" smtClean="0"/>
              <a:t>07-07-2023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2E0B9-4BEA-40FB-9B4F-187EDE0039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7799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7C12A-33C9-4905-816E-5A0BC4B9F7CB}" type="datetimeFigureOut">
              <a:rPr lang="en-IN" smtClean="0"/>
              <a:t>07-07-2023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2E0B9-4BEA-40FB-9B4F-187EDE0039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8593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7C12A-33C9-4905-816E-5A0BC4B9F7CB}" type="datetimeFigureOut">
              <a:rPr lang="en-IN" smtClean="0"/>
              <a:t>07-07-2023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2E0B9-4BEA-40FB-9B4F-187EDE0039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7540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7C12A-33C9-4905-816E-5A0BC4B9F7CB}" type="datetimeFigureOut">
              <a:rPr lang="en-IN" smtClean="0"/>
              <a:t>07-07-2023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2E0B9-4BEA-40FB-9B4F-187EDE0039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0890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7C12A-33C9-4905-816E-5A0BC4B9F7CB}" type="datetimeFigureOut">
              <a:rPr lang="en-IN" smtClean="0"/>
              <a:t>07-07-2023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2E0B9-4BEA-40FB-9B4F-187EDE0039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4210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harpenSoften amount="-18000"/>
                    </a14:imgEffect>
                    <a14:imgEffect>
                      <a14:brightnessContrast brigh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790785">
            <a:off x="4243387" y="2814637"/>
            <a:ext cx="3705225" cy="1228725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7C12A-33C9-4905-816E-5A0BC4B9F7CB}" type="datetimeFigureOut">
              <a:rPr lang="en-IN" smtClean="0"/>
              <a:t>07-07-2023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02E0B9-4BEA-40FB-9B4F-187EDE0039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1497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770063" y="2552700"/>
            <a:ext cx="8605838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marL="1270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en-I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/>
                <a:ea typeface="+mn-ea"/>
                <a:cs typeface="Arial" panose="020B0604020202020204" pitchFamily="34" charset="0"/>
              </a:rPr>
              <a:t>Topic</a:t>
            </a:r>
            <a:r>
              <a:rPr kumimoji="0" lang="en-US" altLang="en-I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/>
                <a:ea typeface="+mn-ea"/>
                <a:cs typeface="Arial" panose="020B0604020202020204" pitchFamily="34" charset="0"/>
              </a:rPr>
              <a:t>: </a:t>
            </a:r>
            <a:r>
              <a:rPr kumimoji="0" lang="en-I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/>
                <a:ea typeface="+mn-ea"/>
                <a:cs typeface="Arial" panose="020B0604020202020204" pitchFamily="34" charset="0"/>
              </a:rPr>
              <a:t>Data Models</a:t>
            </a:r>
            <a:r>
              <a:rPr kumimoji="0" lang="en-I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/>
                <a:ea typeface="+mn-ea"/>
                <a:cs typeface="Arial" panose="020B0604020202020204" pitchFamily="34" charset="0"/>
              </a:rPr>
              <a:t>	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59539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Disadvantages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parent per child.</a:t>
            </a:r>
          </a:p>
          <a:p>
            <a:r>
              <a:rPr lang="en-US" dirty="0" smtClean="0"/>
              <a:t>Data independence.</a:t>
            </a:r>
          </a:p>
          <a:p>
            <a:r>
              <a:rPr lang="en-US" dirty="0" smtClean="0"/>
              <a:t>It is difficult to manage and expand.</a:t>
            </a:r>
          </a:p>
          <a:p>
            <a:r>
              <a:rPr lang="en-US" dirty="0" smtClean="0"/>
              <a:t>Many to Many relationship not supported.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16320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model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Extension of hierarchal model.</a:t>
            </a:r>
          </a:p>
          <a:p>
            <a:r>
              <a:rPr lang="en-US" dirty="0" smtClean="0"/>
              <a:t>In this model , data is organized more like a graph.</a:t>
            </a:r>
          </a:p>
          <a:p>
            <a:r>
              <a:rPr lang="en-US" dirty="0" smtClean="0"/>
              <a:t>More than one parent are allowed in this model.</a:t>
            </a:r>
          </a:p>
          <a:p>
            <a:r>
              <a:rPr lang="en-US" dirty="0" smtClean="0"/>
              <a:t>For example: A book database where an author can have many books and a book can have more than one author.</a:t>
            </a:r>
          </a:p>
        </p:txBody>
      </p:sp>
    </p:spTree>
    <p:extLst>
      <p:ext uri="{BB962C8B-B14F-4D97-AF65-F5344CB8AC3E}">
        <p14:creationId xmlns:p14="http://schemas.microsoft.com/office/powerpoint/2010/main" val="2657983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Operations on network model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Insertion</a:t>
            </a:r>
          </a:p>
          <a:p>
            <a:r>
              <a:rPr lang="en-US" dirty="0" smtClean="0"/>
              <a:t>Deletion</a:t>
            </a:r>
          </a:p>
          <a:p>
            <a:r>
              <a:rPr lang="en-US" dirty="0" smtClean="0"/>
              <a:t>Updation</a:t>
            </a:r>
          </a:p>
          <a:p>
            <a:r>
              <a:rPr lang="en-US" dirty="0" smtClean="0"/>
              <a:t>Retrieval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22081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simple and easy to design.</a:t>
            </a:r>
          </a:p>
          <a:p>
            <a:r>
              <a:rPr lang="en-US" dirty="0" smtClean="0"/>
              <a:t>The network model can handle the one to many and many to many relationship.</a:t>
            </a:r>
          </a:p>
          <a:p>
            <a:r>
              <a:rPr lang="en-US" dirty="0" smtClean="0"/>
              <a:t>The data access is easier and flexible than the hierarchal model.</a:t>
            </a:r>
          </a:p>
        </p:txBody>
      </p:sp>
    </p:spTree>
    <p:extLst>
      <p:ext uri="{BB962C8B-B14F-4D97-AF65-F5344CB8AC3E}">
        <p14:creationId xmlns:p14="http://schemas.microsoft.com/office/powerpoint/2010/main" val="1027709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Disadvantages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more complicated than hierarchal model.</a:t>
            </a:r>
          </a:p>
          <a:p>
            <a:r>
              <a:rPr lang="en-US" dirty="0" smtClean="0"/>
              <a:t>Its structure is complicated.</a:t>
            </a:r>
          </a:p>
          <a:p>
            <a:r>
              <a:rPr lang="en-US" dirty="0" smtClean="0"/>
              <a:t>Its design is not so user friendly.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64298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Model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model represents how data is stored in relational databases.</a:t>
            </a:r>
          </a:p>
          <a:p>
            <a:r>
              <a:rPr lang="en-US" dirty="0" smtClean="0"/>
              <a:t>It stores data in the form of tables.</a:t>
            </a:r>
          </a:p>
          <a:p>
            <a:r>
              <a:rPr lang="en-US" dirty="0" smtClean="0"/>
              <a:t>It is widely used as it can easily represent most of real world objects and relationships between them using tables.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31412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Various terminology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Relation</a:t>
            </a:r>
          </a:p>
          <a:p>
            <a:r>
              <a:rPr lang="en-US" dirty="0" smtClean="0"/>
              <a:t>Tuple</a:t>
            </a:r>
          </a:p>
          <a:p>
            <a:r>
              <a:rPr lang="en-US" dirty="0" smtClean="0"/>
              <a:t>Attribute</a:t>
            </a:r>
          </a:p>
          <a:p>
            <a:r>
              <a:rPr lang="en-US" dirty="0" smtClean="0"/>
              <a:t>Domain</a:t>
            </a:r>
          </a:p>
          <a:p>
            <a:r>
              <a:rPr lang="en-US" dirty="0" smtClean="0"/>
              <a:t>Cardinality</a:t>
            </a:r>
          </a:p>
          <a:p>
            <a:r>
              <a:rPr lang="en-US" dirty="0" smtClean="0"/>
              <a:t>Degree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57686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240280"/>
          </a:xfrm>
        </p:spPr>
        <p:txBody>
          <a:bodyPr/>
          <a:lstStyle/>
          <a:p>
            <a:r>
              <a:rPr lang="en-US" dirty="0" smtClean="0"/>
              <a:t>Various keys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Primary key</a:t>
            </a:r>
          </a:p>
          <a:p>
            <a:r>
              <a:rPr lang="en-US" dirty="0" smtClean="0"/>
              <a:t>Candidate key</a:t>
            </a:r>
          </a:p>
          <a:p>
            <a:r>
              <a:rPr lang="en-US" dirty="0" smtClean="0"/>
              <a:t>Super key</a:t>
            </a:r>
          </a:p>
          <a:p>
            <a:r>
              <a:rPr lang="en-US" dirty="0" smtClean="0"/>
              <a:t>Foreign key</a:t>
            </a:r>
          </a:p>
          <a:p>
            <a:r>
              <a:rPr lang="en-US" dirty="0" smtClean="0"/>
              <a:t>Alternate key</a:t>
            </a:r>
          </a:p>
          <a:p>
            <a:r>
              <a:rPr lang="en-US" dirty="0" smtClean="0"/>
              <a:t>Composite key</a:t>
            </a:r>
          </a:p>
        </p:txBody>
      </p:sp>
    </p:spTree>
    <p:extLst>
      <p:ext uri="{BB962C8B-B14F-4D97-AF65-F5344CB8AC3E}">
        <p14:creationId xmlns:p14="http://schemas.microsoft.com/office/powerpoint/2010/main" val="1685638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Operations on relational model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Insert</a:t>
            </a:r>
          </a:p>
          <a:p>
            <a:r>
              <a:rPr lang="en-US" dirty="0" smtClean="0"/>
              <a:t>Update</a:t>
            </a:r>
          </a:p>
          <a:p>
            <a:r>
              <a:rPr lang="en-US" dirty="0" smtClean="0"/>
              <a:t>Delete</a:t>
            </a:r>
          </a:p>
          <a:p>
            <a:r>
              <a:rPr lang="en-US" dirty="0" smtClean="0"/>
              <a:t>Select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142622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simpler than network and hierarchal model.</a:t>
            </a:r>
          </a:p>
          <a:p>
            <a:r>
              <a:rPr lang="en-US" dirty="0"/>
              <a:t>It is easy to design and implement at the logical level</a:t>
            </a:r>
          </a:p>
          <a:p>
            <a:r>
              <a:rPr lang="en-US" dirty="0"/>
              <a:t>Relational database is only concerned with data and not with the structures , which improves performance.</a:t>
            </a:r>
          </a:p>
          <a:p>
            <a:r>
              <a:rPr lang="en-US" dirty="0"/>
              <a:t>It provides flexibility that allows easy changes to database structure.</a:t>
            </a:r>
          </a:p>
          <a:p>
            <a:r>
              <a:rPr lang="en-US" dirty="0"/>
              <a:t>They are strictly defined and well organized so data does not get duplicated.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61661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5"/>
          <p:cNvSpPr/>
          <p:nvPr/>
        </p:nvSpPr>
        <p:spPr>
          <a:xfrm>
            <a:off x="807720" y="1377950"/>
            <a:ext cx="10151110" cy="4616648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eaLnBrk="0" hangingPunct="0"/>
            <a:r>
              <a:rPr lang="en-US" altLang="en-IN" sz="2400" b="1" dirty="0" smtClean="0">
                <a:latin typeface="Times New Roman" panose="02020603050405020304" pitchFamily="18" charset="0"/>
              </a:rPr>
              <a:t>Table of content </a:t>
            </a:r>
            <a:endParaRPr lang="en-IN" altLang="x-none" sz="2400" b="1" dirty="0">
              <a:latin typeface="Times New Roman" panose="02020603050405020304" pitchFamily="18" charset="0"/>
            </a:endParaRPr>
          </a:p>
          <a:p>
            <a:pPr marL="742950" lvl="1" indent="-285750" eaLnBrk="0" hangingPunct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Data models</a:t>
            </a:r>
          </a:p>
          <a:p>
            <a:pPr marL="742950" lvl="1" indent="-285750" eaLnBrk="0" hangingPunct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Hierarchal model</a:t>
            </a:r>
          </a:p>
          <a:p>
            <a:pPr marL="742950" lvl="1" indent="-285750" eaLnBrk="0" hangingPunct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Network model</a:t>
            </a:r>
          </a:p>
          <a:p>
            <a:pPr marL="742950" lvl="1" indent="-285750" eaLnBrk="0" hangingPunct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Relational Model</a:t>
            </a:r>
            <a:endParaRPr lang="en-US" sz="2000" noProof="0" dirty="0" smtClean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742950" lvl="1" indent="-285750" eaLnBrk="0" hangingPunct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ER </a:t>
            </a:r>
            <a:r>
              <a:rPr lang="en-US" sz="200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(Entity Relationship) Diagram in DBMS</a:t>
            </a:r>
          </a:p>
          <a:p>
            <a:pPr marL="742950" lvl="1" indent="-285750" eaLnBrk="0" hangingPunct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Interview Questions with answers </a:t>
            </a:r>
          </a:p>
          <a:p>
            <a:pPr marL="742950" lvl="1" indent="-285750" eaLnBrk="0" hangingPunct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Multiple choice Questions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eaLnBrk="0" hangingPunct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eaLnBrk="0" hangingPunct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781134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Disadvantages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consumes a lot of memory due to rows and columns.</a:t>
            </a:r>
          </a:p>
          <a:p>
            <a:r>
              <a:rPr lang="en-US" dirty="0" smtClean="0"/>
              <a:t>It has limited ability to deal with large object.</a:t>
            </a:r>
          </a:p>
          <a:p>
            <a:r>
              <a:rPr lang="en-US" dirty="0" smtClean="0"/>
              <a:t>Not suitable for huge databases.</a:t>
            </a:r>
          </a:p>
        </p:txBody>
      </p:sp>
    </p:spTree>
    <p:extLst>
      <p:ext uri="{BB962C8B-B14F-4D97-AF65-F5344CB8AC3E}">
        <p14:creationId xmlns:p14="http://schemas.microsoft.com/office/powerpoint/2010/main" val="1877700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Models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model is the modelling of data description , data semantics and consistency constraints of the data.</a:t>
            </a:r>
          </a:p>
          <a:p>
            <a:endParaRPr lang="en-US" dirty="0"/>
          </a:p>
          <a:p>
            <a:r>
              <a:rPr lang="en-US" dirty="0" smtClean="0"/>
              <a:t>It defines how actually data is processed , accessed and  stored in the system.</a:t>
            </a:r>
          </a:p>
          <a:p>
            <a:r>
              <a:rPr lang="en-US" dirty="0" smtClean="0"/>
              <a:t>It is the logical structure of the database.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3151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DATA IS CONNECTED TO EACH OTHER LOGICALLY</a:t>
            </a:r>
          </a:p>
          <a:p>
            <a:r>
              <a:rPr lang="en-US" dirty="0" smtClean="0"/>
              <a:t>HOW ABSTRACTION </a:t>
            </a:r>
            <a:r>
              <a:rPr lang="en-US" smtClean="0"/>
              <a:t>IS INTRODUCED.</a:t>
            </a:r>
            <a:endParaRPr lang="en-US" dirty="0" smtClean="0"/>
          </a:p>
          <a:p>
            <a:r>
              <a:rPr lang="en-US" dirty="0" smtClean="0"/>
              <a:t>HOW THEY ARE PROCESSED.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50866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Hierarchal model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model organizes  data into tree like structure. </a:t>
            </a:r>
          </a:p>
          <a:p>
            <a:r>
              <a:rPr lang="en-US" dirty="0" smtClean="0"/>
              <a:t>There is a single node at the top called as the  root node , to which all the other nodes are linked.</a:t>
            </a:r>
          </a:p>
          <a:p>
            <a:r>
              <a:rPr lang="en-US" dirty="0" smtClean="0"/>
              <a:t>The tree structure record the data as parent- child relationship.</a:t>
            </a:r>
          </a:p>
          <a:p>
            <a:endParaRPr lang="en-US" dirty="0"/>
          </a:p>
          <a:p>
            <a:r>
              <a:rPr lang="en-US" dirty="0" smtClean="0"/>
              <a:t>In this model , child node will have a single parent node.</a:t>
            </a:r>
          </a:p>
          <a:p>
            <a:r>
              <a:rPr lang="en-US" dirty="0" smtClean="0"/>
              <a:t>This relation of parent-child is 1:N  relationship between two record type.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17134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896294"/>
            <a:ext cx="8946541" cy="5352106"/>
          </a:xfrm>
        </p:spPr>
        <p:txBody>
          <a:bodyPr/>
          <a:lstStyle/>
          <a:p>
            <a:r>
              <a:rPr lang="en-US" dirty="0" smtClean="0"/>
              <a:t>Each child node can have a single parent node only where as a parent node can have one , more than one or no child at all .</a:t>
            </a: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8685" y="2213053"/>
            <a:ext cx="8963025" cy="395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62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database consisting of three records-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Books (book_id,book_title,price,author,publisher)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Shopkeeper (shop_id,shop_name,phonenumber,city)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Books_order (</a:t>
            </a:r>
            <a:r>
              <a:rPr lang="en-US" dirty="0"/>
              <a:t>b</a:t>
            </a:r>
            <a:r>
              <a:rPr lang="en-US" dirty="0" smtClean="0"/>
              <a:t>ook_id,shop_id,quantity)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dirty="0" smtClean="0"/>
          </a:p>
          <a:p>
            <a:r>
              <a:rPr lang="en-US" b="1" dirty="0" smtClean="0"/>
              <a:t>Create hierarchal tree structure of the above database.</a:t>
            </a:r>
            <a:endParaRPr lang="en-US" b="1" dirty="0"/>
          </a:p>
          <a:p>
            <a:pPr marL="0" indent="0">
              <a:buNone/>
            </a:pP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775330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Operations on hierarchal model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Insertion operation</a:t>
            </a:r>
          </a:p>
          <a:p>
            <a:r>
              <a:rPr lang="en-US" dirty="0" smtClean="0"/>
              <a:t>Deletion operation</a:t>
            </a:r>
          </a:p>
          <a:p>
            <a:r>
              <a:rPr lang="en-US" dirty="0" smtClean="0"/>
              <a:t>Updation operation</a:t>
            </a:r>
          </a:p>
          <a:p>
            <a:r>
              <a:rPr lang="en-US" dirty="0" smtClean="0"/>
              <a:t>Retrieval operation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15610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manages large amount of data.</a:t>
            </a:r>
          </a:p>
          <a:p>
            <a:r>
              <a:rPr lang="en-US" dirty="0" smtClean="0"/>
              <a:t>It improves data sharing</a:t>
            </a:r>
            <a:r>
              <a:rPr lang="en-IN" dirty="0" smtClean="0"/>
              <a:t>.</a:t>
            </a:r>
          </a:p>
          <a:p>
            <a:r>
              <a:rPr lang="en-US" dirty="0" smtClean="0"/>
              <a:t>It is very efficient to handle large number of transaction.</a:t>
            </a:r>
          </a:p>
          <a:p>
            <a:r>
              <a:rPr lang="en-US" dirty="0" smtClean="0"/>
              <a:t>Many children per parent.</a:t>
            </a:r>
          </a:p>
          <a:p>
            <a:r>
              <a:rPr lang="en-US" dirty="0" smtClean="0"/>
              <a:t>It have many different structures and forms.</a:t>
            </a:r>
          </a:p>
        </p:txBody>
      </p:sp>
    </p:spTree>
    <p:extLst>
      <p:ext uri="{BB962C8B-B14F-4D97-AF65-F5344CB8AC3E}">
        <p14:creationId xmlns:p14="http://schemas.microsoft.com/office/powerpoint/2010/main" val="2283668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576</Words>
  <Application>Microsoft Office PowerPoint</Application>
  <PresentationFormat>Widescreen</PresentationFormat>
  <Paragraphs>100</Paragraphs>
  <Slides>20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Calibri Light</vt:lpstr>
      <vt:lpstr>Courier New</vt:lpstr>
      <vt:lpstr>Helvetica</vt:lpstr>
      <vt:lpstr>Times New Roman</vt:lpstr>
      <vt:lpstr>Office Theme</vt:lpstr>
      <vt:lpstr>PowerPoint Presentation</vt:lpstr>
      <vt:lpstr>PowerPoint Presentation</vt:lpstr>
      <vt:lpstr>Data Models</vt:lpstr>
      <vt:lpstr>PowerPoint Presentation</vt:lpstr>
      <vt:lpstr>Hierarchal model</vt:lpstr>
      <vt:lpstr>PowerPoint Presentation</vt:lpstr>
      <vt:lpstr>Exercise</vt:lpstr>
      <vt:lpstr>Operations on hierarchal model</vt:lpstr>
      <vt:lpstr>Advantages </vt:lpstr>
      <vt:lpstr>Disadvantages </vt:lpstr>
      <vt:lpstr>Network model</vt:lpstr>
      <vt:lpstr>Operations on network model</vt:lpstr>
      <vt:lpstr>Advantages</vt:lpstr>
      <vt:lpstr>Disadvantages</vt:lpstr>
      <vt:lpstr>Relational Model</vt:lpstr>
      <vt:lpstr>Various terminology</vt:lpstr>
      <vt:lpstr>Various keys</vt:lpstr>
      <vt:lpstr>Operations on relational model</vt:lpstr>
      <vt:lpstr>Advantages </vt:lpstr>
      <vt:lpstr>Disadvantages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LENOVO</cp:lastModifiedBy>
  <cp:revision>1</cp:revision>
  <dcterms:created xsi:type="dcterms:W3CDTF">2023-07-07T05:35:27Z</dcterms:created>
  <dcterms:modified xsi:type="dcterms:W3CDTF">2023-07-07T05:35:36Z</dcterms:modified>
</cp:coreProperties>
</file>