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ivffEoLUJTG6uMKM48GEIczsKT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6"/>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6"/>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6"/>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6"/>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p:nvPr>
            <p:ph idx="2" type="pic"/>
          </p:nvPr>
        </p:nvSpPr>
        <p:spPr>
          <a:xfrm>
            <a:off x="5183188" y="987425"/>
            <a:ext cx="6172200" cy="4873500"/>
          </a:xfrm>
          <a:prstGeom prst="rect">
            <a:avLst/>
          </a:prstGeom>
          <a:noFill/>
          <a:ln>
            <a:noFill/>
          </a:ln>
        </p:spPr>
      </p:sp>
      <p:sp>
        <p:nvSpPr>
          <p:cNvPr id="69" name="Google Shape;69;p2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15" name="Google Shape;15;p11"/>
          <p:cNvPicPr preferRelativeResize="0"/>
          <p:nvPr/>
        </p:nvPicPr>
        <p:blipFill rotWithShape="1">
          <a:blip r:embed="rId1">
            <a:alphaModFix amt="39000"/>
          </a:blip>
          <a:srcRect b="0" l="0" r="0" t="0"/>
          <a:stretch/>
        </p:blipFill>
        <p:spPr>
          <a:xfrm>
            <a:off x="9073725" y="69000"/>
            <a:ext cx="3118275" cy="10340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sz="3600">
                <a:solidFill>
                  <a:srgbClr val="C00000"/>
                </a:solidFill>
              </a:rPr>
              <a:t>Introduction to Linux</a:t>
            </a:r>
            <a:endParaRPr sz="3600">
              <a:solidFill>
                <a:srgbClr val="C00000"/>
              </a:solidFill>
            </a:endParaRPr>
          </a:p>
        </p:txBody>
      </p:sp>
      <p:sp>
        <p:nvSpPr>
          <p:cNvPr id="90" name="Google Shape;90;p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rPr lang="en-IN" sz="2800"/>
              <a:t>Exploring Linux: A Journey Through History, Components, Distributions, and Windows Comparison</a:t>
            </a:r>
            <a:endParaRPr sz="2800"/>
          </a:p>
        </p:txBody>
      </p:sp>
      <p:sp>
        <p:nvSpPr>
          <p:cNvPr id="91" name="Google Shape;91;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IN" sz="2800">
                <a:solidFill>
                  <a:srgbClr val="C00000"/>
                </a:solidFill>
              </a:rPr>
              <a:t>Conclusion</a:t>
            </a:r>
            <a:endParaRPr/>
          </a:p>
        </p:txBody>
      </p:sp>
      <p:sp>
        <p:nvSpPr>
          <p:cNvPr id="151" name="Google Shape;151;p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IN" sz="2400"/>
              <a:t>Linux has come a long way from its inception, evolving into a diverse ecosystem of distributions, each catering to specific needs. Understanding its history, components, distributions, installation methods, and differences from Windows provides valuable insight into the world of operating systems. Whether you're a developer, a server administrator, or an everyday user, Linux offers flexibility, security, and an unmatched level of customization. The installation process, demonstrated through CentOS 7, showcases the user-friendly nature of Linux and its adaptability to various environments.</a:t>
            </a:r>
            <a:endParaRPr sz="2400"/>
          </a:p>
        </p:txBody>
      </p:sp>
      <p:sp>
        <p:nvSpPr>
          <p:cNvPr id="152" name="Google Shape;152;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IN" sz="2800">
                <a:solidFill>
                  <a:srgbClr val="C00000"/>
                </a:solidFill>
              </a:rPr>
              <a:t>History of Linux</a:t>
            </a:r>
            <a:endParaRPr/>
          </a:p>
        </p:txBody>
      </p:sp>
      <p:sp>
        <p:nvSpPr>
          <p:cNvPr id="97" name="Google Shape;97;p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IN" sz="2400"/>
              <a:t>Linux, created by Linus Torvalds in 1991, emerged as a response to the lack of a freely available and customizable operating system.</a:t>
            </a:r>
            <a:endParaRPr/>
          </a:p>
          <a:p>
            <a:pPr indent="-342900" lvl="0" marL="457200" rtl="0" algn="l">
              <a:lnSpc>
                <a:spcPct val="90000"/>
              </a:lnSpc>
              <a:spcBef>
                <a:spcPts val="1000"/>
              </a:spcBef>
              <a:spcAft>
                <a:spcPts val="0"/>
              </a:spcAft>
              <a:buClr>
                <a:schemeClr val="dk1"/>
              </a:buClr>
              <a:buSzPts val="1800"/>
              <a:buChar char="•"/>
            </a:pPr>
            <a:r>
              <a:rPr lang="en-IN" sz="2400"/>
              <a:t>Linus developed a kernel, the core component of the OS, and invited others to contribute.</a:t>
            </a:r>
            <a:endParaRPr/>
          </a:p>
          <a:p>
            <a:pPr indent="-342900" lvl="0" marL="457200" rtl="0" algn="l">
              <a:lnSpc>
                <a:spcPct val="90000"/>
              </a:lnSpc>
              <a:spcBef>
                <a:spcPts val="1000"/>
              </a:spcBef>
              <a:spcAft>
                <a:spcPts val="0"/>
              </a:spcAft>
              <a:buClr>
                <a:schemeClr val="dk1"/>
              </a:buClr>
              <a:buSzPts val="1800"/>
              <a:buChar char="•"/>
            </a:pPr>
            <a:r>
              <a:rPr lang="en-IN" sz="2400"/>
              <a:t> The collaborative effort led to the creation of a robust and stable operating system that formed the foundation of modern Linux distributions.</a:t>
            </a:r>
            <a:endParaRPr sz="2400"/>
          </a:p>
        </p:txBody>
      </p:sp>
      <p:sp>
        <p:nvSpPr>
          <p:cNvPr id="98" name="Google Shape;98;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IN" sz="2800">
                <a:solidFill>
                  <a:srgbClr val="C00000"/>
                </a:solidFill>
              </a:rPr>
              <a:t>Linux Requirements and Components</a:t>
            </a:r>
            <a:endParaRPr/>
          </a:p>
        </p:txBody>
      </p:sp>
      <p:sp>
        <p:nvSpPr>
          <p:cNvPr id="104" name="Google Shape;104;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IN" sz="2400"/>
              <a:t>Kernel</a:t>
            </a:r>
            <a:r>
              <a:rPr lang="en-IN" sz="2400"/>
              <a:t>: The heart of Linux, it manages hardware, memory, and system resources, facilitating communication between software and hardware.</a:t>
            </a:r>
            <a:endParaRPr/>
          </a:p>
          <a:p>
            <a:pPr indent="-342900" lvl="0" marL="457200" rtl="0" algn="l">
              <a:lnSpc>
                <a:spcPct val="90000"/>
              </a:lnSpc>
              <a:spcBef>
                <a:spcPts val="1000"/>
              </a:spcBef>
              <a:spcAft>
                <a:spcPts val="0"/>
              </a:spcAft>
              <a:buClr>
                <a:schemeClr val="dk1"/>
              </a:buClr>
              <a:buSzPts val="1800"/>
              <a:buChar char="•"/>
            </a:pPr>
            <a:r>
              <a:rPr b="1" lang="en-IN" sz="2400"/>
              <a:t>Shell</a:t>
            </a:r>
            <a:r>
              <a:rPr lang="en-IN" sz="2400"/>
              <a:t>: The command-line interface (CLI) that enables users to interact with the OS through commands.</a:t>
            </a:r>
            <a:endParaRPr/>
          </a:p>
          <a:p>
            <a:pPr indent="-342900" lvl="0" marL="457200" rtl="0" algn="l">
              <a:lnSpc>
                <a:spcPct val="90000"/>
              </a:lnSpc>
              <a:spcBef>
                <a:spcPts val="1000"/>
              </a:spcBef>
              <a:spcAft>
                <a:spcPts val="0"/>
              </a:spcAft>
              <a:buClr>
                <a:schemeClr val="dk1"/>
              </a:buClr>
              <a:buSzPts val="1800"/>
              <a:buChar char="•"/>
            </a:pPr>
            <a:r>
              <a:rPr b="1" lang="en-IN" sz="2400"/>
              <a:t>GNU Utilities</a:t>
            </a:r>
            <a:r>
              <a:rPr lang="en-IN" sz="2400"/>
              <a:t>: A collection of essential utilities like ls, cp, and rm, developed by the GNU project, which complements the Linux kernel.</a:t>
            </a:r>
            <a:endParaRPr/>
          </a:p>
          <a:p>
            <a:pPr indent="-342900" lvl="0" marL="457200" rtl="0" algn="l">
              <a:lnSpc>
                <a:spcPct val="90000"/>
              </a:lnSpc>
              <a:spcBef>
                <a:spcPts val="1000"/>
              </a:spcBef>
              <a:spcAft>
                <a:spcPts val="0"/>
              </a:spcAft>
              <a:buClr>
                <a:schemeClr val="dk1"/>
              </a:buClr>
              <a:buSzPts val="1800"/>
              <a:buChar char="•"/>
            </a:pPr>
            <a:r>
              <a:rPr b="1" lang="en-IN" sz="2400"/>
              <a:t>Libraries</a:t>
            </a:r>
            <a:r>
              <a:rPr lang="en-IN" sz="2400"/>
              <a:t>: Collections of precompiled code used by various applications, aiding in software development.</a:t>
            </a:r>
            <a:endParaRPr/>
          </a:p>
          <a:p>
            <a:pPr indent="-228600" lvl="0" marL="457200" rtl="0" algn="l">
              <a:lnSpc>
                <a:spcPct val="90000"/>
              </a:lnSpc>
              <a:spcBef>
                <a:spcPts val="1000"/>
              </a:spcBef>
              <a:spcAft>
                <a:spcPts val="0"/>
              </a:spcAft>
              <a:buClr>
                <a:schemeClr val="dk1"/>
              </a:buClr>
              <a:buSzPts val="1800"/>
              <a:buNone/>
            </a:pPr>
            <a:r>
              <a:t/>
            </a:r>
            <a:endParaRPr sz="2400"/>
          </a:p>
        </p:txBody>
      </p:sp>
      <p:sp>
        <p:nvSpPr>
          <p:cNvPr id="105" name="Google Shape;105;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IN" sz="2400"/>
              <a:t>System Libraries: </a:t>
            </a:r>
            <a:r>
              <a:rPr lang="en-IN" sz="2400"/>
              <a:t>Provide necessary functions for programs to interact with the kernel.</a:t>
            </a:r>
            <a:endParaRPr/>
          </a:p>
          <a:p>
            <a:pPr indent="-342900" lvl="0" marL="457200" rtl="0" algn="l">
              <a:lnSpc>
                <a:spcPct val="90000"/>
              </a:lnSpc>
              <a:spcBef>
                <a:spcPts val="1000"/>
              </a:spcBef>
              <a:spcAft>
                <a:spcPts val="0"/>
              </a:spcAft>
              <a:buClr>
                <a:schemeClr val="dk1"/>
              </a:buClr>
              <a:buSzPts val="1800"/>
              <a:buChar char="•"/>
            </a:pPr>
            <a:r>
              <a:rPr b="1" lang="en-IN" sz="2400"/>
              <a:t>Desktop Environment: </a:t>
            </a:r>
            <a:r>
              <a:rPr lang="en-IN" sz="2400"/>
              <a:t>GUI layer facilitating user interaction (e.g., GNOME, KDE, XFCE).</a:t>
            </a:r>
            <a:endParaRPr/>
          </a:p>
          <a:p>
            <a:pPr indent="-342900" lvl="0" marL="457200" rtl="0" algn="l">
              <a:lnSpc>
                <a:spcPct val="90000"/>
              </a:lnSpc>
              <a:spcBef>
                <a:spcPts val="1000"/>
              </a:spcBef>
              <a:spcAft>
                <a:spcPts val="0"/>
              </a:spcAft>
              <a:buClr>
                <a:schemeClr val="dk1"/>
              </a:buClr>
              <a:buSzPts val="1800"/>
              <a:buChar char="•"/>
            </a:pPr>
            <a:r>
              <a:rPr b="1" lang="en-IN" sz="2400"/>
              <a:t>Package Management System: </a:t>
            </a:r>
            <a:r>
              <a:rPr lang="en-IN" sz="2400"/>
              <a:t>Facilitates software installation, updates, and removal (e.g., APT, YUM, Pacman).</a:t>
            </a:r>
            <a:endParaRPr/>
          </a:p>
        </p:txBody>
      </p:sp>
      <p:sp>
        <p:nvSpPr>
          <p:cNvPr id="111" name="Google Shape;111;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IN" sz="2800">
                <a:solidFill>
                  <a:srgbClr val="C00000"/>
                </a:solidFill>
              </a:rPr>
              <a:t>Linux Distributions</a:t>
            </a:r>
            <a:endParaRPr/>
          </a:p>
        </p:txBody>
      </p:sp>
      <p:sp>
        <p:nvSpPr>
          <p:cNvPr id="117" name="Google Shape;117;p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IN" sz="2400"/>
              <a:t>A Linux distribution is a complete package including the Linux kernel, software applications, libraries, and a desktop environment. Some notable distributions are:</a:t>
            </a:r>
            <a:endParaRPr/>
          </a:p>
          <a:p>
            <a:pPr indent="-342900" lvl="0" marL="457200" rtl="0" algn="l">
              <a:lnSpc>
                <a:spcPct val="90000"/>
              </a:lnSpc>
              <a:spcBef>
                <a:spcPts val="1000"/>
              </a:spcBef>
              <a:spcAft>
                <a:spcPts val="0"/>
              </a:spcAft>
              <a:buClr>
                <a:schemeClr val="dk1"/>
              </a:buClr>
              <a:buSzPts val="1800"/>
              <a:buChar char="•"/>
            </a:pPr>
            <a:r>
              <a:rPr b="1" lang="en-IN" sz="2400"/>
              <a:t>Ubuntu</a:t>
            </a:r>
            <a:r>
              <a:rPr lang="en-IN" sz="2400"/>
              <a:t>: User-friendly, based on Debian, popular for beginners.</a:t>
            </a:r>
            <a:endParaRPr/>
          </a:p>
          <a:p>
            <a:pPr indent="-342900" lvl="0" marL="457200" rtl="0" algn="l">
              <a:lnSpc>
                <a:spcPct val="90000"/>
              </a:lnSpc>
              <a:spcBef>
                <a:spcPts val="1000"/>
              </a:spcBef>
              <a:spcAft>
                <a:spcPts val="0"/>
              </a:spcAft>
              <a:buClr>
                <a:schemeClr val="dk1"/>
              </a:buClr>
              <a:buSzPts val="1800"/>
              <a:buChar char="•"/>
            </a:pPr>
            <a:r>
              <a:rPr b="1" lang="en-IN" sz="2400"/>
              <a:t>Fedora</a:t>
            </a:r>
            <a:r>
              <a:rPr lang="en-IN" sz="2400"/>
              <a:t>: Emphasizes cutting-edge features and open-source values.</a:t>
            </a:r>
            <a:endParaRPr/>
          </a:p>
          <a:p>
            <a:pPr indent="-342900" lvl="0" marL="457200" rtl="0" algn="l">
              <a:lnSpc>
                <a:spcPct val="90000"/>
              </a:lnSpc>
              <a:spcBef>
                <a:spcPts val="1000"/>
              </a:spcBef>
              <a:spcAft>
                <a:spcPts val="0"/>
              </a:spcAft>
              <a:buClr>
                <a:schemeClr val="dk1"/>
              </a:buClr>
              <a:buSzPts val="1800"/>
              <a:buChar char="•"/>
            </a:pPr>
            <a:r>
              <a:rPr b="1" lang="en-IN" sz="2400"/>
              <a:t>Debian</a:t>
            </a:r>
            <a:r>
              <a:rPr lang="en-IN" sz="2400"/>
              <a:t>: Known for stability and strict commitment to free software.</a:t>
            </a:r>
            <a:endParaRPr/>
          </a:p>
          <a:p>
            <a:pPr indent="-342900" lvl="0" marL="457200" rtl="0" algn="l">
              <a:lnSpc>
                <a:spcPct val="90000"/>
              </a:lnSpc>
              <a:spcBef>
                <a:spcPts val="1000"/>
              </a:spcBef>
              <a:spcAft>
                <a:spcPts val="0"/>
              </a:spcAft>
              <a:buClr>
                <a:schemeClr val="dk1"/>
              </a:buClr>
              <a:buSzPts val="1800"/>
              <a:buChar char="•"/>
            </a:pPr>
            <a:r>
              <a:rPr b="1" lang="en-IN" sz="2400"/>
              <a:t>CentOS</a:t>
            </a:r>
            <a:r>
              <a:rPr lang="en-IN" sz="2400"/>
              <a:t>: Built from the source code of Red Hat Enterprise Linux (RHEL), focusing on stability.</a:t>
            </a:r>
            <a:endParaRPr/>
          </a:p>
          <a:p>
            <a:pPr indent="-342900" lvl="0" marL="457200" rtl="0" algn="l">
              <a:lnSpc>
                <a:spcPct val="90000"/>
              </a:lnSpc>
              <a:spcBef>
                <a:spcPts val="1000"/>
              </a:spcBef>
              <a:spcAft>
                <a:spcPts val="0"/>
              </a:spcAft>
              <a:buClr>
                <a:schemeClr val="dk1"/>
              </a:buClr>
              <a:buSzPts val="1800"/>
              <a:buChar char="•"/>
            </a:pPr>
            <a:r>
              <a:rPr b="1" lang="en-IN" sz="2400"/>
              <a:t>Arch Linux</a:t>
            </a:r>
            <a:r>
              <a:rPr lang="en-IN" sz="2400"/>
              <a:t>: Offers customization and a rolling release model.</a:t>
            </a:r>
            <a:endParaRPr/>
          </a:p>
        </p:txBody>
      </p:sp>
      <p:sp>
        <p:nvSpPr>
          <p:cNvPr id="118" name="Google Shape;118;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IN" sz="2800">
                <a:solidFill>
                  <a:srgbClr val="C00000"/>
                </a:solidFill>
              </a:rPr>
              <a:t>Differences between Linux and Windows</a:t>
            </a:r>
            <a:endParaRPr sz="2800">
              <a:solidFill>
                <a:srgbClr val="C00000"/>
              </a:solidFill>
            </a:endParaRPr>
          </a:p>
        </p:txBody>
      </p:sp>
      <p:sp>
        <p:nvSpPr>
          <p:cNvPr id="124" name="Google Shape;124;p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IN" sz="2400"/>
              <a:t>Kernel</a:t>
            </a:r>
            <a:r>
              <a:rPr lang="en-IN" sz="2400"/>
              <a:t>: Linux uses the monolithic kernel, while Windows employs a hybrid kernel.</a:t>
            </a:r>
            <a:endParaRPr/>
          </a:p>
          <a:p>
            <a:pPr indent="-342900" lvl="0" marL="457200" rtl="0" algn="l">
              <a:lnSpc>
                <a:spcPct val="90000"/>
              </a:lnSpc>
              <a:spcBef>
                <a:spcPts val="1000"/>
              </a:spcBef>
              <a:spcAft>
                <a:spcPts val="0"/>
              </a:spcAft>
              <a:buClr>
                <a:schemeClr val="dk1"/>
              </a:buClr>
              <a:buSzPts val="1800"/>
              <a:buChar char="•"/>
            </a:pPr>
            <a:r>
              <a:rPr b="1" lang="en-IN" sz="2400"/>
              <a:t>Licensing</a:t>
            </a:r>
            <a:r>
              <a:rPr lang="en-IN" sz="2400"/>
              <a:t>: Linux is open-source under the GNU General Public License, whereas Windows is proprietary.</a:t>
            </a:r>
            <a:endParaRPr/>
          </a:p>
          <a:p>
            <a:pPr indent="-342900" lvl="0" marL="457200" rtl="0" algn="l">
              <a:lnSpc>
                <a:spcPct val="90000"/>
              </a:lnSpc>
              <a:spcBef>
                <a:spcPts val="1000"/>
              </a:spcBef>
              <a:spcAft>
                <a:spcPts val="0"/>
              </a:spcAft>
              <a:buClr>
                <a:schemeClr val="dk1"/>
              </a:buClr>
              <a:buSzPts val="1800"/>
              <a:buChar char="•"/>
            </a:pPr>
            <a:r>
              <a:rPr b="1" lang="en-IN" sz="2400"/>
              <a:t>User Interface</a:t>
            </a:r>
            <a:r>
              <a:rPr lang="en-IN" sz="2400"/>
              <a:t>: Linux offers various desktop environments, allowing customization, while Windows has a consistent GUI across versions.</a:t>
            </a:r>
            <a:endParaRPr/>
          </a:p>
          <a:p>
            <a:pPr indent="-342900" lvl="0" marL="457200" rtl="0" algn="l">
              <a:lnSpc>
                <a:spcPct val="90000"/>
              </a:lnSpc>
              <a:spcBef>
                <a:spcPts val="1000"/>
              </a:spcBef>
              <a:spcAft>
                <a:spcPts val="0"/>
              </a:spcAft>
              <a:buClr>
                <a:schemeClr val="dk1"/>
              </a:buClr>
              <a:buSzPts val="1800"/>
              <a:buChar char="•"/>
            </a:pPr>
            <a:r>
              <a:rPr b="1" lang="en-IN" sz="2400"/>
              <a:t>Software Installation</a:t>
            </a:r>
            <a:r>
              <a:rPr lang="en-IN" sz="2400"/>
              <a:t>: Linux uses package managers, simplifying software installation, while Windows relies on installers.</a:t>
            </a:r>
            <a:endParaRPr/>
          </a:p>
          <a:p>
            <a:pPr indent="-342900" lvl="0" marL="457200" rtl="0" algn="l">
              <a:lnSpc>
                <a:spcPct val="90000"/>
              </a:lnSpc>
              <a:spcBef>
                <a:spcPts val="1000"/>
              </a:spcBef>
              <a:spcAft>
                <a:spcPts val="0"/>
              </a:spcAft>
              <a:buClr>
                <a:schemeClr val="dk1"/>
              </a:buClr>
              <a:buSzPts val="1800"/>
              <a:buChar char="•"/>
            </a:pPr>
            <a:r>
              <a:rPr b="1" lang="en-IN" sz="2400"/>
              <a:t>File System</a:t>
            </a:r>
            <a:r>
              <a:rPr lang="en-IN" sz="2400"/>
              <a:t>: Linux supports various file systems (ext4, btrfs), while Windows primarily uses NTFS.</a:t>
            </a:r>
            <a:endParaRPr/>
          </a:p>
        </p:txBody>
      </p:sp>
      <p:sp>
        <p:nvSpPr>
          <p:cNvPr id="125" name="Google Shape;125;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IN" sz="2400"/>
              <a:t>Security</a:t>
            </a:r>
            <a:r>
              <a:rPr lang="en-IN" sz="2400"/>
              <a:t>: Linux is inherently more secure due to its permission system and smaller user base, which reduces the risk of malware.</a:t>
            </a:r>
            <a:endParaRPr/>
          </a:p>
          <a:p>
            <a:pPr indent="-342900" lvl="0" marL="457200" rtl="0" algn="l">
              <a:lnSpc>
                <a:spcPct val="90000"/>
              </a:lnSpc>
              <a:spcBef>
                <a:spcPts val="1000"/>
              </a:spcBef>
              <a:spcAft>
                <a:spcPts val="0"/>
              </a:spcAft>
              <a:buClr>
                <a:schemeClr val="dk1"/>
              </a:buClr>
              <a:buSzPts val="1800"/>
              <a:buChar char="•"/>
            </a:pPr>
            <a:r>
              <a:rPr b="1" lang="en-IN" sz="2400"/>
              <a:t>Usage</a:t>
            </a:r>
            <a:r>
              <a:rPr lang="en-IN" sz="2400"/>
              <a:t>: Linux dominates servers and embedded systems, while Windows is prevalent in personal computing.</a:t>
            </a:r>
            <a:endParaRPr/>
          </a:p>
          <a:p>
            <a:pPr indent="-342900" lvl="0" marL="457200" rtl="0" algn="l">
              <a:lnSpc>
                <a:spcPct val="90000"/>
              </a:lnSpc>
              <a:spcBef>
                <a:spcPts val="1000"/>
              </a:spcBef>
              <a:spcAft>
                <a:spcPts val="0"/>
              </a:spcAft>
              <a:buClr>
                <a:schemeClr val="dk1"/>
              </a:buClr>
              <a:buSzPts val="1800"/>
              <a:buChar char="•"/>
            </a:pPr>
            <a:r>
              <a:rPr b="1" lang="en-IN" sz="2400"/>
              <a:t>Terminal</a:t>
            </a:r>
            <a:r>
              <a:rPr lang="en-IN" sz="2400"/>
              <a:t>: Linux's powerful command-line interface is more integral than Windows' Command Prompt.</a:t>
            </a:r>
            <a:endParaRPr/>
          </a:p>
          <a:p>
            <a:pPr indent="-342900" lvl="0" marL="457200" rtl="0" algn="l">
              <a:lnSpc>
                <a:spcPct val="90000"/>
              </a:lnSpc>
              <a:spcBef>
                <a:spcPts val="1000"/>
              </a:spcBef>
              <a:spcAft>
                <a:spcPts val="0"/>
              </a:spcAft>
              <a:buClr>
                <a:schemeClr val="dk1"/>
              </a:buClr>
              <a:buSzPts val="1800"/>
              <a:buChar char="•"/>
            </a:pPr>
            <a:r>
              <a:rPr b="1" lang="en-IN" sz="2400"/>
              <a:t>Development</a:t>
            </a:r>
            <a:r>
              <a:rPr lang="en-IN" sz="2400"/>
              <a:t>: Linux is favored for development due to its compatibility with programming tools and languages.</a:t>
            </a:r>
            <a:endParaRPr sz="2400"/>
          </a:p>
        </p:txBody>
      </p:sp>
      <p:sp>
        <p:nvSpPr>
          <p:cNvPr id="131" name="Google Shape;131;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IN" sz="2800">
                <a:solidFill>
                  <a:srgbClr val="C00000"/>
                </a:solidFill>
              </a:rPr>
              <a:t>Different Ways to Install Linux</a:t>
            </a:r>
            <a:endParaRPr sz="2800">
              <a:solidFill>
                <a:srgbClr val="C00000"/>
              </a:solidFill>
            </a:endParaRPr>
          </a:p>
        </p:txBody>
      </p:sp>
      <p:sp>
        <p:nvSpPr>
          <p:cNvPr id="137" name="Google Shape;137;p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IN" sz="2400"/>
              <a:t>Live USB/CD: </a:t>
            </a:r>
            <a:r>
              <a:rPr lang="en-IN" sz="2400"/>
              <a:t>Boot Linux from a USB drive or CD without installing, useful for testing and recovery.</a:t>
            </a:r>
            <a:endParaRPr/>
          </a:p>
          <a:p>
            <a:pPr indent="-342900" lvl="0" marL="457200" rtl="0" algn="l">
              <a:lnSpc>
                <a:spcPct val="90000"/>
              </a:lnSpc>
              <a:spcBef>
                <a:spcPts val="1000"/>
              </a:spcBef>
              <a:spcAft>
                <a:spcPts val="0"/>
              </a:spcAft>
              <a:buClr>
                <a:schemeClr val="dk1"/>
              </a:buClr>
              <a:buSzPts val="1800"/>
              <a:buChar char="•"/>
            </a:pPr>
            <a:r>
              <a:rPr b="1" lang="en-IN" sz="2400"/>
              <a:t>Dual Boot: </a:t>
            </a:r>
            <a:r>
              <a:rPr lang="en-IN" sz="2400"/>
              <a:t>Install Linux alongside an existing OS, allowing you to choose between them during startup.</a:t>
            </a:r>
            <a:endParaRPr/>
          </a:p>
          <a:p>
            <a:pPr indent="-342900" lvl="0" marL="457200" rtl="0" algn="l">
              <a:lnSpc>
                <a:spcPct val="90000"/>
              </a:lnSpc>
              <a:spcBef>
                <a:spcPts val="1000"/>
              </a:spcBef>
              <a:spcAft>
                <a:spcPts val="0"/>
              </a:spcAft>
              <a:buClr>
                <a:schemeClr val="dk1"/>
              </a:buClr>
              <a:buSzPts val="1800"/>
              <a:buChar char="•"/>
            </a:pPr>
            <a:r>
              <a:rPr b="1" lang="en-IN" sz="2400"/>
              <a:t>Virtual Machine: </a:t>
            </a:r>
            <a:r>
              <a:rPr lang="en-IN" sz="2400"/>
              <a:t>Run Linux within a virtualized environment on your current OS using software like VirtualBox or VMware.</a:t>
            </a:r>
            <a:endParaRPr sz="2400"/>
          </a:p>
        </p:txBody>
      </p:sp>
      <p:sp>
        <p:nvSpPr>
          <p:cNvPr id="138" name="Google Shape;138;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IN" sz="2800">
                <a:solidFill>
                  <a:srgbClr val="C00000"/>
                </a:solidFill>
              </a:rPr>
              <a:t> Linux Installation of CentOS 7</a:t>
            </a:r>
            <a:endParaRPr sz="2800">
              <a:solidFill>
                <a:srgbClr val="C00000"/>
              </a:solidFill>
            </a:endParaRPr>
          </a:p>
        </p:txBody>
      </p:sp>
      <p:sp>
        <p:nvSpPr>
          <p:cNvPr id="144" name="Google Shape;144;p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IN" sz="2400"/>
              <a:t>Download the </a:t>
            </a:r>
            <a:r>
              <a:rPr b="1" lang="en-IN" sz="2400"/>
              <a:t>CentOS 7 </a:t>
            </a:r>
            <a:r>
              <a:rPr lang="en-IN" sz="2400"/>
              <a:t>ISO from the official website.</a:t>
            </a:r>
            <a:endParaRPr/>
          </a:p>
          <a:p>
            <a:pPr indent="-342900" lvl="0" marL="457200" rtl="0" algn="l">
              <a:lnSpc>
                <a:spcPct val="90000"/>
              </a:lnSpc>
              <a:spcBef>
                <a:spcPts val="1000"/>
              </a:spcBef>
              <a:spcAft>
                <a:spcPts val="0"/>
              </a:spcAft>
              <a:buClr>
                <a:schemeClr val="dk1"/>
              </a:buClr>
              <a:buSzPts val="1800"/>
              <a:buChar char="•"/>
            </a:pPr>
            <a:r>
              <a:rPr lang="en-IN" sz="2400"/>
              <a:t>Create a bootable USB drive using tools like Rufus or Etcher.</a:t>
            </a:r>
            <a:endParaRPr/>
          </a:p>
          <a:p>
            <a:pPr indent="-342900" lvl="0" marL="457200" rtl="0" algn="l">
              <a:lnSpc>
                <a:spcPct val="90000"/>
              </a:lnSpc>
              <a:spcBef>
                <a:spcPts val="1000"/>
              </a:spcBef>
              <a:spcAft>
                <a:spcPts val="0"/>
              </a:spcAft>
              <a:buClr>
                <a:schemeClr val="dk1"/>
              </a:buClr>
              <a:buSzPts val="1800"/>
              <a:buChar char="•"/>
            </a:pPr>
            <a:r>
              <a:rPr lang="en-IN" sz="2400"/>
              <a:t>Boot from the USB drive and choose the installation option.</a:t>
            </a:r>
            <a:endParaRPr/>
          </a:p>
          <a:p>
            <a:pPr indent="-342900" lvl="0" marL="457200" rtl="0" algn="l">
              <a:lnSpc>
                <a:spcPct val="90000"/>
              </a:lnSpc>
              <a:spcBef>
                <a:spcPts val="1000"/>
              </a:spcBef>
              <a:spcAft>
                <a:spcPts val="0"/>
              </a:spcAft>
              <a:buClr>
                <a:schemeClr val="dk1"/>
              </a:buClr>
              <a:buSzPts val="1800"/>
              <a:buChar char="•"/>
            </a:pPr>
            <a:r>
              <a:rPr lang="en-IN" sz="2400"/>
              <a:t>Follow the installation wizard:</a:t>
            </a:r>
            <a:endParaRPr/>
          </a:p>
          <a:p>
            <a:pPr indent="-342900" lvl="1" marL="914400" rtl="0" algn="l">
              <a:lnSpc>
                <a:spcPct val="90000"/>
              </a:lnSpc>
              <a:spcBef>
                <a:spcPts val="500"/>
              </a:spcBef>
              <a:spcAft>
                <a:spcPts val="0"/>
              </a:spcAft>
              <a:buSzPts val="1800"/>
              <a:buChar char="•"/>
            </a:pPr>
            <a:r>
              <a:rPr lang="en-IN"/>
              <a:t>Select language, keyboard layout, and time zone.</a:t>
            </a:r>
            <a:endParaRPr/>
          </a:p>
          <a:p>
            <a:pPr indent="-342900" lvl="1" marL="914400" rtl="0" algn="l">
              <a:lnSpc>
                <a:spcPct val="90000"/>
              </a:lnSpc>
              <a:spcBef>
                <a:spcPts val="500"/>
              </a:spcBef>
              <a:spcAft>
                <a:spcPts val="0"/>
              </a:spcAft>
              <a:buSzPts val="1800"/>
              <a:buChar char="•"/>
            </a:pPr>
            <a:r>
              <a:rPr lang="en-IN"/>
              <a:t>Partition the disk: Create root, swap, and optional home partitions.</a:t>
            </a:r>
            <a:endParaRPr/>
          </a:p>
          <a:p>
            <a:pPr indent="-342900" lvl="1" marL="914400" rtl="0" algn="l">
              <a:lnSpc>
                <a:spcPct val="90000"/>
              </a:lnSpc>
              <a:spcBef>
                <a:spcPts val="500"/>
              </a:spcBef>
              <a:spcAft>
                <a:spcPts val="0"/>
              </a:spcAft>
              <a:buSzPts val="1800"/>
              <a:buChar char="•"/>
            </a:pPr>
            <a:r>
              <a:rPr lang="en-IN"/>
              <a:t>Choose packages and software to install.</a:t>
            </a:r>
            <a:endParaRPr/>
          </a:p>
          <a:p>
            <a:pPr indent="-342900" lvl="1" marL="914400" rtl="0" algn="l">
              <a:lnSpc>
                <a:spcPct val="90000"/>
              </a:lnSpc>
              <a:spcBef>
                <a:spcPts val="500"/>
              </a:spcBef>
              <a:spcAft>
                <a:spcPts val="0"/>
              </a:spcAft>
              <a:buSzPts val="1800"/>
              <a:buChar char="•"/>
            </a:pPr>
            <a:r>
              <a:rPr lang="en-IN"/>
              <a:t>Set root password and create user accounts.</a:t>
            </a:r>
            <a:endParaRPr/>
          </a:p>
          <a:p>
            <a:pPr indent="-342900" lvl="1" marL="914400" rtl="0" algn="l">
              <a:lnSpc>
                <a:spcPct val="90000"/>
              </a:lnSpc>
              <a:spcBef>
                <a:spcPts val="500"/>
              </a:spcBef>
              <a:spcAft>
                <a:spcPts val="0"/>
              </a:spcAft>
              <a:buSzPts val="1800"/>
              <a:buChar char="•"/>
            </a:pPr>
            <a:r>
              <a:rPr lang="en-IN"/>
              <a:t>Configure network settings.</a:t>
            </a:r>
            <a:endParaRPr/>
          </a:p>
          <a:p>
            <a:pPr indent="-342900" lvl="0" marL="457200" rtl="0" algn="l">
              <a:lnSpc>
                <a:spcPct val="90000"/>
              </a:lnSpc>
              <a:spcBef>
                <a:spcPts val="1000"/>
              </a:spcBef>
              <a:spcAft>
                <a:spcPts val="0"/>
              </a:spcAft>
              <a:buClr>
                <a:schemeClr val="dk1"/>
              </a:buClr>
              <a:buSzPts val="1800"/>
              <a:buChar char="•"/>
            </a:pPr>
            <a:r>
              <a:rPr lang="en-IN" sz="2400"/>
              <a:t>Complete the installation and reboot into CentOS 7.</a:t>
            </a:r>
            <a:endParaRPr sz="2400"/>
          </a:p>
        </p:txBody>
      </p:sp>
      <p:sp>
        <p:nvSpPr>
          <p:cNvPr id="145" name="Google Shape;145;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2023-08-10T16:53:17Z</dcterms:created>
  <dc:creator>simran saini</dc:creator>
</cp:coreProperties>
</file>