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72" r:id="rId3"/>
    <p:sldId id="273" r:id="rId4"/>
    <p:sldId id="257" r:id="rId5"/>
    <p:sldId id="259" r:id="rId6"/>
    <p:sldId id="260" r:id="rId7"/>
    <p:sldId id="261" r:id="rId8"/>
    <p:sldId id="262" r:id="rId9"/>
    <p:sldId id="258" r:id="rId10"/>
    <p:sldId id="263" r:id="rId11"/>
    <p:sldId id="264" r:id="rId12"/>
    <p:sldId id="265" r:id="rId13"/>
    <p:sldId id="266" r:id="rId14"/>
    <p:sldId id="267" r:id="rId15"/>
    <p:sldId id="268" r:id="rId16"/>
    <p:sldId id="269" r:id="rId17"/>
    <p:sldId id="270" r:id="rId18"/>
    <p:sldId id="271" r:id="rId19"/>
  </p:sldIdLst>
  <p:sldSz cx="9144000" cy="6858000" type="screen4x3"/>
  <p:notesSz cx="6858000" cy="9144000"/>
  <p:embeddedFontLst>
    <p:embeddedFont>
      <p:font typeface="Candara" panose="020E0502030303020204" pitchFamily="34"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18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343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9"/>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9"/>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40" name="Google Shape;4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Introduction to Computer Organization &amp; Architecture, Overview of Digital System</a:t>
            </a:r>
            <a:endParaRPr sz="2800" dirty="0">
              <a:solidFill>
                <a:srgbClr val="FF0000"/>
              </a:solidFill>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1-2)</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D641-223F-61FE-B9FD-A97F0669F8C8}"/>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7991B2FE-49A8-3F42-F9AB-D6184E620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892F7C46-7EF3-162C-274B-EE5CA3228390}"/>
              </a:ext>
            </a:extLst>
          </p:cNvPr>
          <p:cNvSpPr txBox="1"/>
          <p:nvPr/>
        </p:nvSpPr>
        <p:spPr>
          <a:xfrm>
            <a:off x="129092" y="958066"/>
            <a:ext cx="8821270" cy="5016758"/>
          </a:xfrm>
          <a:prstGeom prst="rect">
            <a:avLst/>
          </a:prstGeom>
          <a:noFill/>
        </p:spPr>
        <p:txBody>
          <a:bodyPr wrap="square">
            <a:spAutoFit/>
          </a:bodyPr>
          <a:lstStyle/>
          <a:p>
            <a:r>
              <a:rPr lang="en-IN" sz="1600" b="0" i="0" u="none" strike="noStrike" baseline="0" dirty="0">
                <a:solidFill>
                  <a:srgbClr val="000000"/>
                </a:solidFill>
                <a:latin typeface="Times New Roman" panose="02020603050405020304" pitchFamily="18" charset="0"/>
              </a:rPr>
              <a:t>Advantages of Digital system over Analog system </a:t>
            </a:r>
          </a:p>
          <a:p>
            <a:r>
              <a:rPr lang="en-IN" sz="1600" b="0" i="0" u="none" strike="noStrike" baseline="0" dirty="0">
                <a:solidFill>
                  <a:srgbClr val="000000"/>
                </a:solidFill>
                <a:latin typeface="Times New Roman" panose="02020603050405020304" pitchFamily="18" charset="0"/>
              </a:rPr>
              <a:t>1. </a:t>
            </a:r>
            <a:r>
              <a:rPr lang="en-IN" sz="1600" b="1" i="0" u="none" strike="noStrike" baseline="0" dirty="0">
                <a:solidFill>
                  <a:srgbClr val="000000"/>
                </a:solidFill>
                <a:latin typeface="Times New Roman" panose="02020603050405020304" pitchFamily="18" charset="0"/>
              </a:rPr>
              <a:t>Ease of programmability </a:t>
            </a:r>
          </a:p>
          <a:p>
            <a:r>
              <a:rPr lang="en-IN" sz="1600" b="0" i="0" u="none" strike="noStrike" baseline="0" dirty="0">
                <a:solidFill>
                  <a:srgbClr val="000000"/>
                </a:solidFill>
                <a:latin typeface="Times New Roman" panose="02020603050405020304" pitchFamily="18" charset="0"/>
              </a:rPr>
              <a:t>The digital systems can be used for different applications by simply changing the program without additional changes in hardware.</a:t>
            </a:r>
          </a:p>
          <a:p>
            <a:r>
              <a:rPr lang="en-IN" sz="1600" b="0" i="0" u="none" strike="noStrike" baseline="0" dirty="0">
                <a:solidFill>
                  <a:srgbClr val="000000"/>
                </a:solidFill>
                <a:latin typeface="Times New Roman" panose="02020603050405020304" pitchFamily="18" charset="0"/>
              </a:rPr>
              <a:t> 2. </a:t>
            </a:r>
            <a:r>
              <a:rPr lang="en-IN" sz="1600" b="1" i="0" u="none" strike="noStrike" baseline="0" dirty="0">
                <a:solidFill>
                  <a:srgbClr val="000000"/>
                </a:solidFill>
                <a:latin typeface="Times New Roman" panose="02020603050405020304" pitchFamily="18" charset="0"/>
              </a:rPr>
              <a:t>Reduction in cost of hardware </a:t>
            </a:r>
          </a:p>
          <a:p>
            <a:r>
              <a:rPr lang="en-IN" sz="1600" b="0" i="0" u="none" strike="noStrike" baseline="0" dirty="0">
                <a:solidFill>
                  <a:srgbClr val="000000"/>
                </a:solidFill>
                <a:latin typeface="Times New Roman" panose="02020603050405020304" pitchFamily="18" charset="0"/>
              </a:rPr>
              <a:t>The cost of hardware gets reduced by use of digital components and this has been possible due to advances in IC technology. With ICs the number of components that can be placed in a given area of Silicon are increased which helps in cost reduction. </a:t>
            </a:r>
          </a:p>
          <a:p>
            <a:r>
              <a:rPr lang="en-IN" sz="1600" b="0" i="0" u="none" strike="noStrike" baseline="0" dirty="0">
                <a:solidFill>
                  <a:srgbClr val="000000"/>
                </a:solidFill>
                <a:latin typeface="Times New Roman" panose="02020603050405020304" pitchFamily="18" charset="0"/>
              </a:rPr>
              <a:t>3.</a:t>
            </a:r>
            <a:r>
              <a:rPr lang="en-IN" sz="1600" b="1" i="0" u="none" strike="noStrike" baseline="0" dirty="0">
                <a:solidFill>
                  <a:srgbClr val="000000"/>
                </a:solidFill>
                <a:latin typeface="Times New Roman" panose="02020603050405020304" pitchFamily="18" charset="0"/>
              </a:rPr>
              <a:t>High speed </a:t>
            </a:r>
          </a:p>
          <a:p>
            <a:r>
              <a:rPr lang="en-IN" sz="1600" b="0" i="0" u="none" strike="noStrike" baseline="0" dirty="0">
                <a:solidFill>
                  <a:srgbClr val="000000"/>
                </a:solidFill>
                <a:latin typeface="Times New Roman" panose="02020603050405020304" pitchFamily="18" charset="0"/>
              </a:rPr>
              <a:t>Digital processing of data ensures high speed of operation which is possible due to advances in Digital Signal Processing.</a:t>
            </a:r>
          </a:p>
          <a:p>
            <a:r>
              <a:rPr lang="en-IN" sz="1600" b="0" i="0" u="none" strike="noStrike" baseline="0" dirty="0">
                <a:solidFill>
                  <a:srgbClr val="000000"/>
                </a:solidFill>
                <a:latin typeface="Times New Roman" panose="02020603050405020304" pitchFamily="18" charset="0"/>
              </a:rPr>
              <a:t>4. </a:t>
            </a:r>
            <a:r>
              <a:rPr lang="en-IN" sz="1600" b="1" i="0" u="none" strike="noStrike" baseline="0" dirty="0">
                <a:solidFill>
                  <a:srgbClr val="000000"/>
                </a:solidFill>
                <a:latin typeface="Times New Roman" panose="02020603050405020304" pitchFamily="18" charset="0"/>
              </a:rPr>
              <a:t>High Reliability </a:t>
            </a:r>
          </a:p>
          <a:p>
            <a:r>
              <a:rPr lang="en-IN" sz="1600" b="0" i="0" u="none" strike="noStrike" baseline="0" dirty="0">
                <a:solidFill>
                  <a:srgbClr val="000000"/>
                </a:solidFill>
                <a:latin typeface="Times New Roman" panose="02020603050405020304" pitchFamily="18" charset="0"/>
              </a:rPr>
              <a:t>Digital systems are highly reliable one of the reasons for that is use of error correction codes. </a:t>
            </a:r>
          </a:p>
          <a:p>
            <a:r>
              <a:rPr lang="en-IN" sz="1600" b="0" i="0" u="none" strike="noStrike" baseline="0" dirty="0">
                <a:solidFill>
                  <a:srgbClr val="000000"/>
                </a:solidFill>
                <a:latin typeface="Times New Roman" panose="02020603050405020304" pitchFamily="18" charset="0"/>
              </a:rPr>
              <a:t>5</a:t>
            </a:r>
            <a:r>
              <a:rPr lang="en-IN" sz="1600" b="1" i="0" u="none" strike="noStrike" baseline="0" dirty="0">
                <a:solidFill>
                  <a:srgbClr val="000000"/>
                </a:solidFill>
                <a:latin typeface="Times New Roman" panose="02020603050405020304" pitchFamily="18" charset="0"/>
              </a:rPr>
              <a:t>. Design is easy </a:t>
            </a:r>
          </a:p>
          <a:p>
            <a:r>
              <a:rPr lang="en-IN" sz="1600" b="0" i="0" u="none" strike="noStrike" baseline="0" dirty="0">
                <a:solidFill>
                  <a:srgbClr val="000000"/>
                </a:solidFill>
                <a:latin typeface="Times New Roman" panose="02020603050405020304" pitchFamily="18" charset="0"/>
              </a:rPr>
              <a:t>The design of digital systems which require use of Boolean algebra and other digital techniques is easier compared to analog designing. </a:t>
            </a:r>
          </a:p>
          <a:p>
            <a:r>
              <a:rPr lang="en-IN" sz="1600" b="0" i="0" u="none" strike="noStrike" baseline="0" dirty="0">
                <a:solidFill>
                  <a:srgbClr val="000000"/>
                </a:solidFill>
                <a:latin typeface="Times New Roman" panose="02020603050405020304" pitchFamily="18" charset="0"/>
              </a:rPr>
              <a:t>6. </a:t>
            </a:r>
            <a:r>
              <a:rPr lang="en-IN" sz="1600" b="1" i="0" u="none" strike="noStrike" baseline="0" dirty="0">
                <a:solidFill>
                  <a:srgbClr val="000000"/>
                </a:solidFill>
                <a:latin typeface="Times New Roman" panose="02020603050405020304" pitchFamily="18" charset="0"/>
              </a:rPr>
              <a:t>Result can be reproduced easily </a:t>
            </a:r>
          </a:p>
          <a:p>
            <a:r>
              <a:rPr lang="en-IN" sz="1600" b="0" i="0" u="none" strike="noStrike" baseline="0" dirty="0">
                <a:solidFill>
                  <a:srgbClr val="000000"/>
                </a:solidFill>
                <a:latin typeface="Times New Roman" panose="02020603050405020304" pitchFamily="18" charset="0"/>
              </a:rPr>
              <a:t>Since the output of digital systems unlike analog systems is independent of temperature, noise, humidity and other characteristics of components the reproducibility of results is higher in digital systems than in analog systems.  </a:t>
            </a:r>
            <a:endParaRPr lang="en-IN" sz="1200" dirty="0"/>
          </a:p>
        </p:txBody>
      </p:sp>
      <p:sp>
        <p:nvSpPr>
          <p:cNvPr id="3" name="Date Placeholder 2">
            <a:extLst>
              <a:ext uri="{FF2B5EF4-FFF2-40B4-BE49-F238E27FC236}">
                <a16:creationId xmlns:a16="http://schemas.microsoft.com/office/drawing/2014/main" id="{3DADC95C-135B-C209-A8D7-90EBFF2D4F0B}"/>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09318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4E7B-E0E3-51A9-E7AC-B3ED74D3764C}"/>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5A30B49F-51FF-9501-D4C1-9F0EFDDA09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TextBox 5">
            <a:extLst>
              <a:ext uri="{FF2B5EF4-FFF2-40B4-BE49-F238E27FC236}">
                <a16:creationId xmlns:a16="http://schemas.microsoft.com/office/drawing/2014/main" id="{3C3AD154-C218-5FB8-D80D-1C7FF623F14A}"/>
              </a:ext>
            </a:extLst>
          </p:cNvPr>
          <p:cNvSpPr txBox="1"/>
          <p:nvPr/>
        </p:nvSpPr>
        <p:spPr>
          <a:xfrm>
            <a:off x="244736" y="1366897"/>
            <a:ext cx="8442063" cy="1415772"/>
          </a:xfrm>
          <a:prstGeom prst="rect">
            <a:avLst/>
          </a:prstGeom>
          <a:noFill/>
        </p:spPr>
        <p:txBody>
          <a:bodyPr wrap="square">
            <a:spAutoFit/>
          </a:bodyPr>
          <a:lstStyle/>
          <a:p>
            <a:r>
              <a:rPr lang="en-IN" sz="1600" b="1" i="0" u="none" strike="noStrike" baseline="0" dirty="0">
                <a:solidFill>
                  <a:srgbClr val="000000"/>
                </a:solidFill>
                <a:latin typeface="Times New Roman" panose="02020603050405020304" pitchFamily="18" charset="0"/>
              </a:rPr>
              <a:t>Disadvantages of Digital Systems </a:t>
            </a:r>
            <a:endParaRPr lang="en-IN" sz="1600" dirty="0"/>
          </a:p>
          <a:p>
            <a:r>
              <a:rPr lang="en-IN" dirty="0">
                <a:solidFill>
                  <a:srgbClr val="000000"/>
                </a:solidFill>
                <a:latin typeface="Symbol" panose="05050102010706020507" pitchFamily="18" charset="2"/>
              </a:rPr>
              <a:t>  </a:t>
            </a:r>
            <a:r>
              <a:rPr lang="en-IN" sz="1400" b="0" i="0" u="none" strike="noStrike" baseline="0" dirty="0">
                <a:solidFill>
                  <a:srgbClr val="000000"/>
                </a:solidFill>
                <a:latin typeface="Times New Roman" panose="02020603050405020304" pitchFamily="18" charset="0"/>
              </a:rPr>
              <a:t>Use more energy than analog circuits to accomplish the same tasks, thus producing more heat as well. </a:t>
            </a:r>
          </a:p>
          <a:p>
            <a:r>
              <a:rPr lang="en-IN" sz="1400" b="0" i="0" u="none" strike="noStrike" baseline="0" dirty="0">
                <a:solidFill>
                  <a:srgbClr val="000000"/>
                </a:solidFill>
                <a:latin typeface="Times New Roman" panose="02020603050405020304" pitchFamily="18" charset="0"/>
              </a:rPr>
              <a:t>• Digital circuits are often fragile, in that if a single piece of digital data is lost or misinterpreted the meaning of large blocks of related data can completely change. </a:t>
            </a:r>
          </a:p>
          <a:p>
            <a:r>
              <a:rPr lang="en-IN" sz="1400" b="0" i="0" u="none" strike="noStrike" baseline="0" dirty="0">
                <a:solidFill>
                  <a:srgbClr val="000000"/>
                </a:solidFill>
                <a:latin typeface="Times New Roman" panose="02020603050405020304" pitchFamily="18" charset="0"/>
              </a:rPr>
              <a:t>• Digital computer manipulates discrete elements of information by means of a binary code. </a:t>
            </a:r>
          </a:p>
          <a:p>
            <a:r>
              <a:rPr lang="en-IN" sz="1400" b="0" i="0" u="none" strike="noStrike" baseline="0" dirty="0">
                <a:solidFill>
                  <a:srgbClr val="000000"/>
                </a:solidFill>
                <a:latin typeface="Times New Roman" panose="02020603050405020304" pitchFamily="18" charset="0"/>
              </a:rPr>
              <a:t>• Quantization error during analog signal sampling. </a:t>
            </a:r>
          </a:p>
        </p:txBody>
      </p:sp>
      <p:sp>
        <p:nvSpPr>
          <p:cNvPr id="3" name="Date Placeholder 2">
            <a:extLst>
              <a:ext uri="{FF2B5EF4-FFF2-40B4-BE49-F238E27FC236}">
                <a16:creationId xmlns:a16="http://schemas.microsoft.com/office/drawing/2014/main" id="{0249B64F-F9D6-2F89-1932-E7CE9FAB70AF}"/>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57267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084D-8BDF-924F-302F-48A8E86C2F89}"/>
              </a:ext>
            </a:extLst>
          </p:cNvPr>
          <p:cNvSpPr>
            <a:spLocks noGrp="1"/>
          </p:cNvSpPr>
          <p:nvPr>
            <p:ph type="ctrTitle"/>
          </p:nvPr>
        </p:nvSpPr>
        <p:spPr>
          <a:xfrm>
            <a:off x="379828" y="-47958"/>
            <a:ext cx="5486400" cy="914400"/>
          </a:xfrm>
        </p:spPr>
        <p:txBody>
          <a:bodyPr/>
          <a:lstStyle/>
          <a:p>
            <a:r>
              <a:rPr lang="en-IN" sz="3200" b="1" i="0" u="none" strike="noStrike" baseline="0" dirty="0">
                <a:solidFill>
                  <a:srgbClr val="000000"/>
                </a:solidFill>
                <a:latin typeface="Times New Roman" panose="02020603050405020304" pitchFamily="18" charset="0"/>
              </a:rPr>
              <a:t>               NUMBER SYSTEM </a:t>
            </a:r>
            <a:endParaRPr lang="en-IN" dirty="0"/>
          </a:p>
        </p:txBody>
      </p:sp>
      <p:sp>
        <p:nvSpPr>
          <p:cNvPr id="4" name="Slide Number Placeholder 3">
            <a:extLst>
              <a:ext uri="{FF2B5EF4-FFF2-40B4-BE49-F238E27FC236}">
                <a16:creationId xmlns:a16="http://schemas.microsoft.com/office/drawing/2014/main" id="{788F6BF4-EA81-F509-CDFD-54A1736326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TextBox 5">
            <a:extLst>
              <a:ext uri="{FF2B5EF4-FFF2-40B4-BE49-F238E27FC236}">
                <a16:creationId xmlns:a16="http://schemas.microsoft.com/office/drawing/2014/main" id="{6EEC429B-236B-9554-4F7E-AEE145BED95B}"/>
              </a:ext>
            </a:extLst>
          </p:cNvPr>
          <p:cNvSpPr txBox="1"/>
          <p:nvPr/>
        </p:nvSpPr>
        <p:spPr>
          <a:xfrm>
            <a:off x="86062" y="914401"/>
            <a:ext cx="8799755" cy="5016758"/>
          </a:xfrm>
          <a:prstGeom prst="rect">
            <a:avLst/>
          </a:prstGeom>
          <a:noFill/>
        </p:spPr>
        <p:txBody>
          <a:bodyPr wrap="square">
            <a:spAutoFit/>
          </a:bodyPr>
          <a:lstStyle/>
          <a:p>
            <a:r>
              <a:rPr lang="en-IN" sz="1600" b="0" i="0" u="none" strike="noStrike" baseline="0" dirty="0">
                <a:solidFill>
                  <a:srgbClr val="000000"/>
                </a:solidFill>
                <a:latin typeface="Times New Roman" panose="02020603050405020304" pitchFamily="18" charset="0"/>
              </a:rPr>
              <a:t>Number system is a basis for counting varies items. Modern computers communicate and operate with binary numbers which use only the digits 0 &amp;1. Basic number system used by humans is Decimal number system. </a:t>
            </a:r>
          </a:p>
          <a:p>
            <a:r>
              <a:rPr lang="en-IN" sz="1600" b="0" i="0" u="none" strike="noStrike" baseline="0" dirty="0">
                <a:solidFill>
                  <a:srgbClr val="000000"/>
                </a:solidFill>
                <a:latin typeface="Times New Roman" panose="02020603050405020304" pitchFamily="18" charset="0"/>
              </a:rPr>
              <a:t>For Ex: Let us consider decimal number 18. This number is represented in binary as 10010. </a:t>
            </a:r>
          </a:p>
          <a:p>
            <a:r>
              <a:rPr lang="en-IN" sz="1600" b="0" i="0" u="none" strike="noStrike" baseline="0" dirty="0">
                <a:solidFill>
                  <a:srgbClr val="000000"/>
                </a:solidFill>
                <a:latin typeface="Times New Roman" panose="02020603050405020304" pitchFamily="18" charset="0"/>
              </a:rPr>
              <a:t>We observe that binary number system take more digits to represent the decimal number. For large numbers we have to deal with very large binary strings. So this fact gave rise to three new number systems. </a:t>
            </a:r>
          </a:p>
          <a:p>
            <a:endParaRPr lang="en-IN" sz="1600" b="0" i="0" u="none" strike="noStrike" baseline="0" dirty="0">
              <a:solidFill>
                <a:srgbClr val="000000"/>
              </a:solidFill>
              <a:latin typeface="Times New Roman" panose="02020603050405020304" pitchFamily="18" charset="0"/>
            </a:endParaRPr>
          </a:p>
          <a:p>
            <a:r>
              <a:rPr lang="en-IN" sz="1600" b="0" i="0" u="none" strike="noStrike" baseline="0" dirty="0" err="1">
                <a:solidFill>
                  <a:srgbClr val="000000"/>
                </a:solidFill>
                <a:latin typeface="Times New Roman" panose="02020603050405020304" pitchFamily="18" charset="0"/>
              </a:rPr>
              <a:t>i</a:t>
            </a:r>
            <a:r>
              <a:rPr lang="en-IN" sz="1600" b="0" i="0" u="none" strike="noStrike" baseline="0" dirty="0">
                <a:solidFill>
                  <a:srgbClr val="000000"/>
                </a:solidFill>
                <a:latin typeface="Times New Roman" panose="02020603050405020304" pitchFamily="18" charset="0"/>
              </a:rPr>
              <a:t>) Octal number systems </a:t>
            </a:r>
          </a:p>
          <a:p>
            <a:endParaRPr lang="en-IN" sz="1600" b="0" i="0" u="none" strike="noStrike" baseline="0" dirty="0">
              <a:solidFill>
                <a:srgbClr val="000000"/>
              </a:solidFill>
              <a:latin typeface="Times New Roman" panose="02020603050405020304" pitchFamily="18" charset="0"/>
            </a:endParaRPr>
          </a:p>
          <a:p>
            <a:r>
              <a:rPr lang="en-IN" sz="1600" b="0" i="0" u="none" strike="noStrike" baseline="0" dirty="0">
                <a:solidFill>
                  <a:srgbClr val="000000"/>
                </a:solidFill>
                <a:latin typeface="Times New Roman" panose="02020603050405020304" pitchFamily="18" charset="0"/>
              </a:rPr>
              <a:t>ii) </a:t>
            </a:r>
            <a:r>
              <a:rPr lang="en-IN" sz="1600" b="0" i="0" u="none" strike="noStrike" baseline="0" dirty="0" err="1">
                <a:solidFill>
                  <a:srgbClr val="000000"/>
                </a:solidFill>
                <a:latin typeface="Times New Roman" panose="02020603050405020304" pitchFamily="18" charset="0"/>
              </a:rPr>
              <a:t>Hexa</a:t>
            </a:r>
            <a:r>
              <a:rPr lang="en-IN" sz="1600" b="0" i="0" u="none" strike="noStrike" baseline="0" dirty="0">
                <a:solidFill>
                  <a:srgbClr val="000000"/>
                </a:solidFill>
                <a:latin typeface="Times New Roman" panose="02020603050405020304" pitchFamily="18" charset="0"/>
              </a:rPr>
              <a:t> Decimal number system </a:t>
            </a:r>
          </a:p>
          <a:p>
            <a:endParaRPr lang="en-IN" sz="1600" b="0" i="0" u="none" strike="noStrike" baseline="0" dirty="0">
              <a:solidFill>
                <a:srgbClr val="000000"/>
              </a:solidFill>
              <a:latin typeface="Times New Roman" panose="02020603050405020304" pitchFamily="18" charset="0"/>
            </a:endParaRPr>
          </a:p>
          <a:p>
            <a:r>
              <a:rPr lang="en-IN" sz="1600" b="0" i="0" u="none" strike="noStrike" baseline="0" dirty="0">
                <a:solidFill>
                  <a:srgbClr val="000000"/>
                </a:solidFill>
                <a:latin typeface="Times New Roman" panose="02020603050405020304" pitchFamily="18" charset="0"/>
              </a:rPr>
              <a:t>iii) Binary Coded Decimal number(BCD) system To define any number system we have to specify.</a:t>
            </a:r>
          </a:p>
          <a:p>
            <a:endParaRPr lang="en-IN" sz="1600" dirty="0">
              <a:solidFill>
                <a:srgbClr val="000000"/>
              </a:solidFill>
              <a:latin typeface="Times New Roman" panose="02020603050405020304" pitchFamily="18" charset="0"/>
            </a:endParaRPr>
          </a:p>
          <a:p>
            <a:pPr algn="l"/>
            <a:endParaRPr lang="en-IN" sz="1600" b="0" i="0" u="none" strike="noStrike" baseline="0" dirty="0">
              <a:solidFill>
                <a:srgbClr val="000000"/>
              </a:solidFill>
              <a:latin typeface="Times New Roman" panose="02020603050405020304" pitchFamily="18" charset="0"/>
            </a:endParaRPr>
          </a:p>
          <a:p>
            <a:r>
              <a:rPr lang="en-IN" sz="1600" b="0" i="0" u="none" strike="noStrike" baseline="0" dirty="0">
                <a:solidFill>
                  <a:srgbClr val="000000"/>
                </a:solidFill>
                <a:latin typeface="Times New Roman" panose="02020603050405020304" pitchFamily="18" charset="0"/>
              </a:rPr>
              <a:t>To define any number system we have to specify </a:t>
            </a:r>
          </a:p>
          <a:p>
            <a:pPr algn="l"/>
            <a:endParaRPr lang="en-IN" sz="1600" b="0" i="0" u="none" strike="noStrike" baseline="0" dirty="0">
              <a:solidFill>
                <a:srgbClr val="000000"/>
              </a:solidFill>
            </a:endParaRPr>
          </a:p>
          <a:p>
            <a:r>
              <a:rPr lang="en-IN" sz="1600" b="0" i="0" u="none" strike="noStrike" baseline="0" dirty="0">
                <a:solidFill>
                  <a:srgbClr val="000000"/>
                </a:solidFill>
                <a:latin typeface="Times New Roman" panose="02020603050405020304" pitchFamily="18" charset="0"/>
                <a:cs typeface="Times New Roman" panose="02020603050405020304" pitchFamily="18" charset="0"/>
              </a:rPr>
              <a:t>Base of the number system such as 2,8,10 or 16. </a:t>
            </a:r>
          </a:p>
          <a:p>
            <a:r>
              <a:rPr lang="en-IN" sz="1600" b="0" i="0" u="none" strike="noStrike" baseline="0" dirty="0">
                <a:solidFill>
                  <a:srgbClr val="000000"/>
                </a:solidFill>
                <a:latin typeface="Times New Roman" panose="02020603050405020304" pitchFamily="18" charset="0"/>
              </a:rPr>
              <a:t>The base decides the total number of digits available in that number system. </a:t>
            </a:r>
          </a:p>
          <a:p>
            <a:r>
              <a:rPr lang="en-IN" sz="1600" b="0" i="0" u="none" strike="noStrike" baseline="0" dirty="0">
                <a:solidFill>
                  <a:srgbClr val="000000"/>
                </a:solidFill>
                <a:latin typeface="Times New Roman" panose="02020603050405020304" pitchFamily="18" charset="0"/>
              </a:rPr>
              <a:t>First digit in the number system is always zero and last digit in the number system is always base-1. </a:t>
            </a:r>
            <a:endParaRPr lang="en-IN" sz="1600" dirty="0"/>
          </a:p>
        </p:txBody>
      </p:sp>
      <p:sp>
        <p:nvSpPr>
          <p:cNvPr id="3" name="Date Placeholder 2">
            <a:extLst>
              <a:ext uri="{FF2B5EF4-FFF2-40B4-BE49-F238E27FC236}">
                <a16:creationId xmlns:a16="http://schemas.microsoft.com/office/drawing/2014/main" id="{1EC17EC5-EDC5-12D4-8175-16ABA009910F}"/>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76243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87B2-D63B-94CB-C3F9-3A1063C9D9E5}"/>
              </a:ext>
            </a:extLst>
          </p:cNvPr>
          <p:cNvSpPr>
            <a:spLocks noGrp="1"/>
          </p:cNvSpPr>
          <p:nvPr>
            <p:ph type="ctrTitle"/>
          </p:nvPr>
        </p:nvSpPr>
        <p:spPr>
          <a:xfrm>
            <a:off x="0" y="1"/>
            <a:ext cx="6553200" cy="914400"/>
          </a:xfrm>
        </p:spPr>
        <p:txBody>
          <a:bodyPr/>
          <a:lstStyle/>
          <a:p>
            <a:r>
              <a:rPr lang="en-IN" sz="3200" b="1" i="0" u="none" strike="noStrike" baseline="0" dirty="0">
                <a:solidFill>
                  <a:srgbClr val="000000"/>
                </a:solidFill>
                <a:latin typeface="Times New Roman" panose="02020603050405020304" pitchFamily="18" charset="0"/>
              </a:rPr>
              <a:t>               Binary number system: </a:t>
            </a:r>
            <a:endParaRPr lang="en-IN" dirty="0"/>
          </a:p>
        </p:txBody>
      </p:sp>
      <p:sp>
        <p:nvSpPr>
          <p:cNvPr id="4" name="Slide Number Placeholder 3">
            <a:extLst>
              <a:ext uri="{FF2B5EF4-FFF2-40B4-BE49-F238E27FC236}">
                <a16:creationId xmlns:a16="http://schemas.microsoft.com/office/drawing/2014/main" id="{31CCFF4D-F1E0-1D29-ACC3-D5391373DE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Box 4">
            <a:extLst>
              <a:ext uri="{FF2B5EF4-FFF2-40B4-BE49-F238E27FC236}">
                <a16:creationId xmlns:a16="http://schemas.microsoft.com/office/drawing/2014/main" id="{5FA842CC-2424-FAA9-10D7-1F8C757FE690}"/>
              </a:ext>
            </a:extLst>
          </p:cNvPr>
          <p:cNvSpPr txBox="1"/>
          <p:nvPr/>
        </p:nvSpPr>
        <p:spPr>
          <a:xfrm>
            <a:off x="457200" y="956317"/>
            <a:ext cx="3964193" cy="2923877"/>
          </a:xfrm>
          <a:prstGeom prst="rect">
            <a:avLst/>
          </a:prstGeom>
          <a:noFill/>
        </p:spPr>
        <p:txBody>
          <a:bodyPr wrap="square">
            <a:spAutoFit/>
          </a:bodyPr>
          <a:lstStyle/>
          <a:p>
            <a:pPr marL="285750" indent="-285750" algn="just">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The binary number has a radix of 2. As r = 2, only two digits are needed, and these are 0 and 1. In binary system weight is expressed as power of 2. </a:t>
            </a:r>
          </a:p>
          <a:p>
            <a:pPr marL="285750" indent="-285750" algn="just">
              <a:buFont typeface="Arial" panose="020B0604020202020204" pitchFamily="34" charset="0"/>
              <a:buChar char="•"/>
            </a:pPr>
            <a:r>
              <a:rPr lang="en-IN" sz="1600" u="none" strike="noStrike" baseline="0" dirty="0">
                <a:solidFill>
                  <a:srgbClr val="202020"/>
                </a:solidFill>
                <a:latin typeface="Times New Roman" panose="02020603050405020304" pitchFamily="18" charset="0"/>
                <a:cs typeface="Times New Roman" panose="02020603050405020304" pitchFamily="18" charset="0"/>
              </a:rPr>
              <a:t>The left most bit, which has the greatest weight is called the Most Significant Bit (MSB). And the right most bit which has the least weight is called Least Significant Bit (LSB). </a:t>
            </a: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A00E77FA-254C-680F-A308-4F5BC70C877A}"/>
              </a:ext>
            </a:extLst>
          </p:cNvPr>
          <p:cNvPicPr>
            <a:picLocks noChangeAspect="1"/>
          </p:cNvPicPr>
          <p:nvPr/>
        </p:nvPicPr>
        <p:blipFill>
          <a:blip r:embed="rId2"/>
          <a:stretch>
            <a:fillRect/>
          </a:stretch>
        </p:blipFill>
        <p:spPr>
          <a:xfrm>
            <a:off x="5653432" y="914401"/>
            <a:ext cx="3033368" cy="4356846"/>
          </a:xfrm>
          <a:prstGeom prst="rect">
            <a:avLst/>
          </a:prstGeom>
        </p:spPr>
      </p:pic>
      <p:sp>
        <p:nvSpPr>
          <p:cNvPr id="3" name="Date Placeholder 2">
            <a:extLst>
              <a:ext uri="{FF2B5EF4-FFF2-40B4-BE49-F238E27FC236}">
                <a16:creationId xmlns:a16="http://schemas.microsoft.com/office/drawing/2014/main" id="{3687A338-9A4B-E8D2-F354-62C22A6503F5}"/>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143506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E948-D3B9-3C24-F4C3-EA2FB0C49ACD}"/>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A65C322C-31F7-B733-C28A-3A51CF143E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61409EF7-C98C-9DD7-8BCE-FA727DA82D54}"/>
              </a:ext>
            </a:extLst>
          </p:cNvPr>
          <p:cNvSpPr txBox="1"/>
          <p:nvPr/>
        </p:nvSpPr>
        <p:spPr>
          <a:xfrm>
            <a:off x="180191" y="1087601"/>
            <a:ext cx="8630322" cy="1384995"/>
          </a:xfrm>
          <a:prstGeom prst="rect">
            <a:avLst/>
          </a:prstGeom>
          <a:noFill/>
        </p:spPr>
        <p:txBody>
          <a:bodyPr wrap="square">
            <a:spAutoFit/>
          </a:bodyPr>
          <a:lstStyle/>
          <a:p>
            <a:r>
              <a:rPr lang="en-IN" sz="1400" b="0" i="0" u="none" strike="noStrike" baseline="0" dirty="0">
                <a:solidFill>
                  <a:srgbClr val="000000"/>
                </a:solidFill>
                <a:latin typeface="Times New Roman" panose="02020603050405020304" pitchFamily="18" charset="0"/>
              </a:rPr>
              <a:t>The human beings use decimal number system while computer uses binary number system. </a:t>
            </a:r>
          </a:p>
          <a:p>
            <a:r>
              <a:rPr lang="en-IN" sz="1400" b="0" i="0" u="none" strike="noStrike" baseline="0" dirty="0">
                <a:solidFill>
                  <a:srgbClr val="000000"/>
                </a:solidFill>
                <a:latin typeface="Times New Roman" panose="02020603050405020304" pitchFamily="18" charset="0"/>
              </a:rPr>
              <a:t>Therefore it is necessary to convert decimal number system into its equivalent binary.</a:t>
            </a:r>
          </a:p>
          <a:p>
            <a:pPr algn="l"/>
            <a:endParaRPr lang="en-IN" sz="1400" b="0" i="0" u="none" strike="noStrike" baseline="0" dirty="0">
              <a:solidFill>
                <a:srgbClr val="000000"/>
              </a:solidFill>
              <a:latin typeface="Times New Roman" panose="02020603050405020304" pitchFamily="18" charset="0"/>
            </a:endParaRPr>
          </a:p>
          <a:p>
            <a:r>
              <a:rPr lang="en-IN" sz="1400" b="0" i="0" u="none" strike="noStrike" baseline="0" dirty="0" err="1">
                <a:solidFill>
                  <a:srgbClr val="000000"/>
                </a:solidFill>
                <a:latin typeface="Times New Roman" panose="02020603050405020304" pitchFamily="18" charset="0"/>
              </a:rPr>
              <a:t>i</a:t>
            </a:r>
            <a:r>
              <a:rPr lang="en-IN" sz="1400" b="0" i="0" u="none" strike="noStrike" baseline="0" dirty="0">
                <a:solidFill>
                  <a:srgbClr val="000000"/>
                </a:solidFill>
                <a:latin typeface="Times New Roman" panose="02020603050405020304" pitchFamily="18" charset="0"/>
              </a:rPr>
              <a:t>) Binary to octal number conversion </a:t>
            </a:r>
          </a:p>
          <a:p>
            <a:r>
              <a:rPr lang="en-IN" sz="1400" b="0" i="0" u="none" strike="noStrike" baseline="0" dirty="0">
                <a:solidFill>
                  <a:srgbClr val="000000"/>
                </a:solidFill>
                <a:latin typeface="Times New Roman" panose="02020603050405020304" pitchFamily="18" charset="0"/>
              </a:rPr>
              <a:t>ii) Binary to </a:t>
            </a:r>
            <a:r>
              <a:rPr lang="en-IN" sz="1400" b="0" i="0" u="none" strike="noStrike" baseline="0" dirty="0" err="1">
                <a:solidFill>
                  <a:srgbClr val="000000"/>
                </a:solidFill>
                <a:latin typeface="Times New Roman" panose="02020603050405020304" pitchFamily="18" charset="0"/>
              </a:rPr>
              <a:t>hexa</a:t>
            </a:r>
            <a:r>
              <a:rPr lang="en-IN" sz="1400" b="0" i="0" u="none" strike="noStrike" baseline="0" dirty="0">
                <a:solidFill>
                  <a:srgbClr val="000000"/>
                </a:solidFill>
                <a:latin typeface="Times New Roman" panose="02020603050405020304" pitchFamily="18" charset="0"/>
              </a:rPr>
              <a:t> decimal number conversion </a:t>
            </a:r>
          </a:p>
          <a:p>
            <a:r>
              <a:rPr lang="en-IN" sz="1400" b="0" i="0" u="none" strike="noStrike" baseline="0" dirty="0">
                <a:solidFill>
                  <a:srgbClr val="000000"/>
                </a:solidFill>
                <a:latin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6DF49A07-B34D-DD9B-2C9B-2D6C1D951E41}"/>
              </a:ext>
            </a:extLst>
          </p:cNvPr>
          <p:cNvPicPr>
            <a:picLocks noChangeAspect="1"/>
          </p:cNvPicPr>
          <p:nvPr/>
        </p:nvPicPr>
        <p:blipFill>
          <a:blip r:embed="rId2"/>
          <a:stretch>
            <a:fillRect/>
          </a:stretch>
        </p:blipFill>
        <p:spPr>
          <a:xfrm>
            <a:off x="1210147" y="2609561"/>
            <a:ext cx="6409853" cy="2326741"/>
          </a:xfrm>
          <a:prstGeom prst="rect">
            <a:avLst/>
          </a:prstGeom>
        </p:spPr>
      </p:pic>
      <p:sp>
        <p:nvSpPr>
          <p:cNvPr id="3" name="Date Placeholder 2">
            <a:extLst>
              <a:ext uri="{FF2B5EF4-FFF2-40B4-BE49-F238E27FC236}">
                <a16:creationId xmlns:a16="http://schemas.microsoft.com/office/drawing/2014/main" id="{C1080FB1-38E8-1CEA-7379-047D43936C55}"/>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44492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FE13-9C68-66FC-5F81-69DD173D12AA}"/>
              </a:ext>
            </a:extLst>
          </p:cNvPr>
          <p:cNvSpPr>
            <a:spLocks noGrp="1"/>
          </p:cNvSpPr>
          <p:nvPr>
            <p:ph type="title"/>
          </p:nvPr>
        </p:nvSpPr>
        <p:spPr>
          <a:xfrm>
            <a:off x="829994" y="17270"/>
            <a:ext cx="6477000" cy="838200"/>
          </a:xfrm>
        </p:spPr>
        <p:txBody>
          <a:bodyPr/>
          <a:lstStyle/>
          <a:p>
            <a:r>
              <a:rPr lang="en-IN" dirty="0"/>
              <a:t>Digital Logic gates </a:t>
            </a:r>
          </a:p>
        </p:txBody>
      </p:sp>
      <p:sp>
        <p:nvSpPr>
          <p:cNvPr id="4" name="Slide Number Placeholder 3">
            <a:extLst>
              <a:ext uri="{FF2B5EF4-FFF2-40B4-BE49-F238E27FC236}">
                <a16:creationId xmlns:a16="http://schemas.microsoft.com/office/drawing/2014/main" id="{2DFF4A5B-043E-C0B5-2C91-6E100D413D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1026" name="Picture 2" descr="Logic Gates">
            <a:extLst>
              <a:ext uri="{FF2B5EF4-FFF2-40B4-BE49-F238E27FC236}">
                <a16:creationId xmlns:a16="http://schemas.microsoft.com/office/drawing/2014/main" id="{E26B1DEC-57E0-710A-2333-C4373A9D3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26" y="1232530"/>
            <a:ext cx="28575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ic Gates">
            <a:extLst>
              <a:ext uri="{FF2B5EF4-FFF2-40B4-BE49-F238E27FC236}">
                <a16:creationId xmlns:a16="http://schemas.microsoft.com/office/drawing/2014/main" id="{13CFE0DF-E9BB-D7D5-5819-248612FBA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26" y="3007984"/>
            <a:ext cx="28575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ic Gates">
            <a:extLst>
              <a:ext uri="{FF2B5EF4-FFF2-40B4-BE49-F238E27FC236}">
                <a16:creationId xmlns:a16="http://schemas.microsoft.com/office/drawing/2014/main" id="{CEF3B0FA-B68C-74EC-34ED-D1BD1396A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950" y="1372716"/>
            <a:ext cx="2381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ic Gates">
            <a:extLst>
              <a:ext uri="{FF2B5EF4-FFF2-40B4-BE49-F238E27FC236}">
                <a16:creationId xmlns:a16="http://schemas.microsoft.com/office/drawing/2014/main" id="{8161D544-D2A6-BB61-6230-C514393402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1950" y="3121582"/>
            <a:ext cx="2476276" cy="136207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9685F991-BD2F-9617-C082-6FFC85ECB7C0}"/>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82006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5F16-67A0-AA5B-12DB-2E0A489AC631}"/>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9622A0F9-C1B7-B49B-7CC2-39461A9289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2052" name="Picture 4" descr="Logic Gates">
            <a:extLst>
              <a:ext uri="{FF2B5EF4-FFF2-40B4-BE49-F238E27FC236}">
                <a16:creationId xmlns:a16="http://schemas.microsoft.com/office/drawing/2014/main" id="{C97BB9C7-49EB-367A-8DF1-D4AD53266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51" y="103676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ic Gates">
            <a:extLst>
              <a:ext uri="{FF2B5EF4-FFF2-40B4-BE49-F238E27FC236}">
                <a16:creationId xmlns:a16="http://schemas.microsoft.com/office/drawing/2014/main" id="{DF9DB481-C07B-522B-EA36-D3667ECBD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929" y="1355855"/>
            <a:ext cx="17240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22281938-024D-4AE1-AF5A-A236AF4BDC04}"/>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60193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CE0B-6951-A5F5-00A1-A29EB0D6430F}"/>
              </a:ext>
            </a:extLst>
          </p:cNvPr>
          <p:cNvSpPr>
            <a:spLocks noGrp="1"/>
          </p:cNvSpPr>
          <p:nvPr>
            <p:ph type="title"/>
          </p:nvPr>
        </p:nvSpPr>
        <p:spPr/>
        <p:txBody>
          <a:bodyPr/>
          <a:lstStyle/>
          <a:p>
            <a:r>
              <a:rPr lang="en-IN" dirty="0"/>
              <a:t>Universal gates </a:t>
            </a:r>
          </a:p>
        </p:txBody>
      </p:sp>
      <p:sp>
        <p:nvSpPr>
          <p:cNvPr id="4" name="Slide Number Placeholder 3">
            <a:extLst>
              <a:ext uri="{FF2B5EF4-FFF2-40B4-BE49-F238E27FC236}">
                <a16:creationId xmlns:a16="http://schemas.microsoft.com/office/drawing/2014/main" id="{1DEE9225-1096-AE12-D407-64E5320B00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10" descr="Logic Gates">
            <a:extLst>
              <a:ext uri="{FF2B5EF4-FFF2-40B4-BE49-F238E27FC236}">
                <a16:creationId xmlns:a16="http://schemas.microsoft.com/office/drawing/2014/main" id="{B49831D7-AF70-930D-3AEE-BC45E715E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1532"/>
            <a:ext cx="28575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ogic Gates">
            <a:extLst>
              <a:ext uri="{FF2B5EF4-FFF2-40B4-BE49-F238E27FC236}">
                <a16:creationId xmlns:a16="http://schemas.microsoft.com/office/drawing/2014/main" id="{10313820-DBA7-CA98-6561-54A1DE0F8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806" y="1260607"/>
            <a:ext cx="22002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ic Gates">
            <a:extLst>
              <a:ext uri="{FF2B5EF4-FFF2-40B4-BE49-F238E27FC236}">
                <a16:creationId xmlns:a16="http://schemas.microsoft.com/office/drawing/2014/main" id="{260A6C98-FAC4-ECC6-E8D7-244EF7394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919020"/>
            <a:ext cx="2857500" cy="15906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ic Gates">
            <a:extLst>
              <a:ext uri="{FF2B5EF4-FFF2-40B4-BE49-F238E27FC236}">
                <a16:creationId xmlns:a16="http://schemas.microsoft.com/office/drawing/2014/main" id="{E21B74B9-D554-6492-D7B5-97345D57FC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806" y="3054614"/>
            <a:ext cx="2228850" cy="13716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ECA1C3B-503B-0180-DBA6-D819E2A8F950}"/>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98036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086F-FD64-253D-3240-17CBA5CECB7A}"/>
              </a:ext>
            </a:extLst>
          </p:cNvPr>
          <p:cNvSpPr>
            <a:spLocks noGrp="1"/>
          </p:cNvSpPr>
          <p:nvPr>
            <p:ph type="title"/>
          </p:nvPr>
        </p:nvSpPr>
        <p:spPr>
          <a:xfrm>
            <a:off x="821503" y="28135"/>
            <a:ext cx="6477000" cy="838200"/>
          </a:xfrm>
        </p:spPr>
        <p:txBody>
          <a:bodyPr/>
          <a:lstStyle/>
          <a:p>
            <a:r>
              <a:rPr lang="en-IN" dirty="0"/>
              <a:t>Additional gates </a:t>
            </a:r>
          </a:p>
        </p:txBody>
      </p:sp>
      <p:sp>
        <p:nvSpPr>
          <p:cNvPr id="4" name="Slide Number Placeholder 3">
            <a:extLst>
              <a:ext uri="{FF2B5EF4-FFF2-40B4-BE49-F238E27FC236}">
                <a16:creationId xmlns:a16="http://schemas.microsoft.com/office/drawing/2014/main" id="{930C0E52-8F23-B47A-09E8-60FFFA7292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4098" name="Picture 2" descr="Logic Gates">
            <a:extLst>
              <a:ext uri="{FF2B5EF4-FFF2-40B4-BE49-F238E27FC236}">
                <a16:creationId xmlns:a16="http://schemas.microsoft.com/office/drawing/2014/main" id="{8E7E0900-8D6C-C32E-5FFB-C9FBD359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01" y="1002760"/>
            <a:ext cx="28575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ic Gates">
            <a:extLst>
              <a:ext uri="{FF2B5EF4-FFF2-40B4-BE49-F238E27FC236}">
                <a16:creationId xmlns:a16="http://schemas.microsoft.com/office/drawing/2014/main" id="{1EBF9858-C64F-9A6E-88A6-6F448A0C5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003" y="936085"/>
            <a:ext cx="22288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ogic Gates">
            <a:extLst>
              <a:ext uri="{FF2B5EF4-FFF2-40B4-BE49-F238E27FC236}">
                <a16:creationId xmlns:a16="http://schemas.microsoft.com/office/drawing/2014/main" id="{EA0B8551-A453-545D-DDA4-CBBBC37B6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94" y="3089743"/>
            <a:ext cx="28575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ogic Gates">
            <a:extLst>
              <a:ext uri="{FF2B5EF4-FFF2-40B4-BE49-F238E27FC236}">
                <a16:creationId xmlns:a16="http://schemas.microsoft.com/office/drawing/2014/main" id="{E364F580-C068-043E-61AC-D103F081CC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003" y="2712159"/>
            <a:ext cx="2228850" cy="13906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AF54BEFB-96D7-57BC-B9F4-E0C6C9E66B38}"/>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71615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48" name="Google Shape;48;p1"/>
          <p:cNvSpPr txBox="1"/>
          <p:nvPr/>
        </p:nvSpPr>
        <p:spPr>
          <a:xfrm>
            <a:off x="447368" y="1025765"/>
            <a:ext cx="8047703" cy="5201598"/>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i="1" dirty="0">
                <a:solidFill>
                  <a:srgbClr val="0070C0"/>
                </a:solidFill>
                <a:effectLst/>
                <a:latin typeface="Times New Roman" panose="02020603050405020304" pitchFamily="18" charset="0"/>
                <a:cs typeface="Times New Roman" panose="02020603050405020304" pitchFamily="18" charset="0"/>
              </a:rPr>
              <a:t>What is Computer Architecture?</a:t>
            </a:r>
          </a:p>
          <a:p>
            <a:pPr marL="0" marR="0" lvl="0" indent="0" algn="just" rtl="0">
              <a:lnSpc>
                <a:spcPct val="150000"/>
              </a:lnSpc>
              <a:spcBef>
                <a:spcPts val="0"/>
              </a:spcBef>
              <a:spcAft>
                <a:spcPts val="0"/>
              </a:spcAft>
              <a:buNone/>
            </a:pPr>
            <a:r>
              <a:rPr lang="en-US" sz="2000" dirty="0">
                <a:effectLst/>
                <a:latin typeface="Times New Roman" panose="02020603050405020304" pitchFamily="18" charset="0"/>
                <a:cs typeface="Times New Roman" panose="02020603050405020304" pitchFamily="18" charset="0"/>
              </a:rPr>
              <a:t>Computer architecture is a group of rules, orders, and processes that describe the functionality and performance of computer systems. Basically, it deals with the operational </a:t>
            </a:r>
            <a:r>
              <a:rPr lang="en-US" sz="2000" dirty="0" err="1">
                <a:effectLst/>
                <a:latin typeface="Times New Roman" panose="02020603050405020304" pitchFamily="18" charset="0"/>
                <a:cs typeface="Times New Roman" panose="02020603050405020304" pitchFamily="18" charset="0"/>
              </a:rPr>
              <a:t>behaviour</a:t>
            </a:r>
            <a:r>
              <a:rPr lang="en-US" sz="2000" dirty="0">
                <a:effectLst/>
                <a:latin typeface="Times New Roman" panose="02020603050405020304" pitchFamily="18" charset="0"/>
                <a:cs typeface="Times New Roman" panose="02020603050405020304" pitchFamily="18" charset="0"/>
              </a:rPr>
              <a:t> of computer systems.</a:t>
            </a:r>
          </a:p>
          <a:p>
            <a:pPr marL="0" marR="0" lvl="0" indent="0" algn="just" rtl="0">
              <a:lnSpc>
                <a:spcPct val="150000"/>
              </a:lnSpc>
              <a:spcBef>
                <a:spcPts val="0"/>
              </a:spcBef>
              <a:spcAft>
                <a:spcPts val="0"/>
              </a:spcAft>
              <a:buNone/>
            </a:pPr>
            <a:endParaRPr lang="en-US" sz="2000" dirty="0">
              <a:effectLst/>
              <a:latin typeface="Times New Roman" panose="02020603050405020304" pitchFamily="18" charset="0"/>
              <a:cs typeface="Times New Roman" panose="02020603050405020304" pitchFamily="18" charset="0"/>
            </a:endParaRPr>
          </a:p>
          <a:p>
            <a:pPr algn="just">
              <a:lnSpc>
                <a:spcPct val="150000"/>
              </a:lnSpc>
            </a:pPr>
            <a:r>
              <a:rPr lang="en-US" sz="2000" b="1" i="1" dirty="0">
                <a:solidFill>
                  <a:srgbClr val="0070C0"/>
                </a:solidFill>
                <a:latin typeface="Times New Roman" panose="02020603050405020304" pitchFamily="18" charset="0"/>
                <a:cs typeface="Times New Roman" panose="02020603050405020304" pitchFamily="18" charset="0"/>
              </a:rPr>
              <a:t>What is Computer </a:t>
            </a:r>
            <a:r>
              <a:rPr lang="en-US" sz="2000" b="1" i="1" dirty="0" err="1">
                <a:solidFill>
                  <a:srgbClr val="0070C0"/>
                </a:solidFill>
                <a:latin typeface="Times New Roman" panose="02020603050405020304" pitchFamily="18" charset="0"/>
                <a:cs typeface="Times New Roman" panose="02020603050405020304" pitchFamily="18" charset="0"/>
              </a:rPr>
              <a:t>Organisation</a:t>
            </a:r>
            <a:r>
              <a:rPr lang="en-US" sz="2000" b="1" i="1" dirty="0">
                <a:solidFill>
                  <a:srgbClr val="0070C0"/>
                </a:solidFill>
                <a:latin typeface="Times New Roman" panose="02020603050405020304" pitchFamily="18" charset="0"/>
                <a:cs typeface="Times New Roman" panose="02020603050405020304" pitchFamily="18" charset="0"/>
              </a:rPr>
              <a:t>?</a:t>
            </a:r>
          </a:p>
          <a:p>
            <a:pPr marL="0" marR="0" lvl="0" indent="0" algn="just" rtl="0">
              <a:lnSpc>
                <a:spcPct val="150000"/>
              </a:lnSpc>
              <a:spcBef>
                <a:spcPts val="0"/>
              </a:spcBef>
              <a:spcAft>
                <a:spcPts val="0"/>
              </a:spcAft>
              <a:buNone/>
            </a:pPr>
            <a:r>
              <a:rPr lang="en-US" sz="2000" dirty="0">
                <a:effectLst/>
                <a:latin typeface="Times New Roman" panose="02020603050405020304" pitchFamily="18" charset="0"/>
                <a:cs typeface="Times New Roman" panose="02020603050405020304" pitchFamily="18" charset="0"/>
              </a:rPr>
              <a:t>Computer </a:t>
            </a:r>
            <a:r>
              <a:rPr lang="en-US" sz="2000" dirty="0" err="1">
                <a:effectLst/>
                <a:latin typeface="Times New Roman" panose="02020603050405020304" pitchFamily="18" charset="0"/>
                <a:cs typeface="Times New Roman" panose="02020603050405020304" pitchFamily="18" charset="0"/>
              </a:rPr>
              <a:t>Organisation</a:t>
            </a:r>
            <a:r>
              <a:rPr lang="en-US" sz="2000" dirty="0">
                <a:effectLst/>
                <a:latin typeface="Times New Roman" panose="02020603050405020304" pitchFamily="18" charset="0"/>
                <a:cs typeface="Times New Roman" panose="02020603050405020304" pitchFamily="18" charset="0"/>
              </a:rPr>
              <a:t> is also known as Microarchitecture. It provides deep knowledge of functionality, structuring, internal working, and implementation of a computer system. The role of computer </a:t>
            </a:r>
            <a:r>
              <a:rPr lang="en-US" sz="2000" dirty="0" err="1">
                <a:effectLst/>
                <a:latin typeface="Times New Roman" panose="02020603050405020304" pitchFamily="18" charset="0"/>
                <a:cs typeface="Times New Roman" panose="02020603050405020304" pitchFamily="18" charset="0"/>
              </a:rPr>
              <a:t>organisation</a:t>
            </a:r>
            <a:r>
              <a:rPr lang="en-US" sz="2000" dirty="0">
                <a:effectLst/>
                <a:latin typeface="Times New Roman" panose="02020603050405020304" pitchFamily="18" charset="0"/>
                <a:cs typeface="Times New Roman" panose="02020603050405020304" pitchFamily="18" charset="0"/>
              </a:rPr>
              <a:t> comes after Computer architecture.</a:t>
            </a:r>
            <a:endParaRPr lang="en-US" sz="2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extLst>
      <p:ext uri="{BB962C8B-B14F-4D97-AF65-F5344CB8AC3E}">
        <p14:creationId xmlns:p14="http://schemas.microsoft.com/office/powerpoint/2010/main" val="209616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48" name="Google Shape;48;p1"/>
          <p:cNvSpPr txBox="1"/>
          <p:nvPr/>
        </p:nvSpPr>
        <p:spPr>
          <a:xfrm>
            <a:off x="447368" y="1025765"/>
            <a:ext cx="8047703" cy="517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dirty="0">
                <a:solidFill>
                  <a:srgbClr val="0070C0"/>
                </a:solidFill>
                <a:effectLst/>
                <a:latin typeface="Times New Roman" panose="02020603050405020304" pitchFamily="18" charset="0"/>
                <a:cs typeface="Times New Roman" panose="02020603050405020304" pitchFamily="18" charset="0"/>
              </a:rPr>
              <a:t>Difference between Computer Architecture and Computer </a:t>
            </a:r>
            <a:r>
              <a:rPr lang="en-US" sz="2000" b="1" dirty="0" err="1">
                <a:solidFill>
                  <a:srgbClr val="0070C0"/>
                </a:solidFill>
                <a:effectLst/>
                <a:latin typeface="Times New Roman" panose="02020603050405020304" pitchFamily="18" charset="0"/>
                <a:cs typeface="Times New Roman" panose="02020603050405020304" pitchFamily="18" charset="0"/>
              </a:rPr>
              <a:t>Organisation</a:t>
            </a:r>
            <a:endParaRPr lang="en-US" sz="2000" b="1"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graphicFrame>
        <p:nvGraphicFramePr>
          <p:cNvPr id="2" name="Table 3">
            <a:extLst>
              <a:ext uri="{FF2B5EF4-FFF2-40B4-BE49-F238E27FC236}">
                <a16:creationId xmlns:a16="http://schemas.microsoft.com/office/drawing/2014/main" id="{D26D5E48-40CA-0221-0424-24936639CFB3}"/>
              </a:ext>
            </a:extLst>
          </p:cNvPr>
          <p:cNvGraphicFramePr>
            <a:graphicFrameLocks noGrp="1"/>
          </p:cNvGraphicFramePr>
          <p:nvPr>
            <p:extLst>
              <p:ext uri="{D42A27DB-BD31-4B8C-83A1-F6EECF244321}">
                <p14:modId xmlns:p14="http://schemas.microsoft.com/office/powerpoint/2010/main" val="3157447612"/>
              </p:ext>
            </p:extLst>
          </p:nvPr>
        </p:nvGraphicFramePr>
        <p:xfrm>
          <a:off x="521110" y="1672651"/>
          <a:ext cx="8369672" cy="4979596"/>
        </p:xfrm>
        <a:graphic>
          <a:graphicData uri="http://schemas.openxmlformats.org/drawingml/2006/table">
            <a:tbl>
              <a:tblPr firstRow="1" bandRow="1">
                <a:tableStyleId>{8A107856-5554-42FB-B03E-39F5DBC370BA}</a:tableStyleId>
              </a:tblPr>
              <a:tblGrid>
                <a:gridCol w="1127206">
                  <a:extLst>
                    <a:ext uri="{9D8B030D-6E8A-4147-A177-3AD203B41FA5}">
                      <a16:colId xmlns:a16="http://schemas.microsoft.com/office/drawing/2014/main" val="4105485601"/>
                    </a:ext>
                  </a:extLst>
                </a:gridCol>
                <a:gridCol w="3506558">
                  <a:extLst>
                    <a:ext uri="{9D8B030D-6E8A-4147-A177-3AD203B41FA5}">
                      <a16:colId xmlns:a16="http://schemas.microsoft.com/office/drawing/2014/main" val="2858775067"/>
                    </a:ext>
                  </a:extLst>
                </a:gridCol>
                <a:gridCol w="3735908">
                  <a:extLst>
                    <a:ext uri="{9D8B030D-6E8A-4147-A177-3AD203B41FA5}">
                      <a16:colId xmlns:a16="http://schemas.microsoft.com/office/drawing/2014/main" val="3620683136"/>
                    </a:ext>
                  </a:extLst>
                </a:gridCol>
              </a:tblGrid>
              <a:tr h="520588">
                <a:tc>
                  <a:txBody>
                    <a:bodyPr/>
                    <a:lstStyle/>
                    <a:p>
                      <a:pPr algn="ctr"/>
                      <a:r>
                        <a:rPr lang="en-IN" sz="1800" b="1" dirty="0"/>
                        <a:t>S. No.</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t>Computer Architecture</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t>Computer Organisation</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89204441"/>
                  </a:ext>
                </a:extLst>
              </a:tr>
              <a:tr h="693856">
                <a:tc>
                  <a:txBody>
                    <a:bodyPr/>
                    <a:lstStyle/>
                    <a:p>
                      <a:pPr algn="ctr"/>
                      <a:r>
                        <a:rPr lang="en-IN" sz="1800" b="1" dirty="0"/>
                        <a:t>1.</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They explain </a:t>
                      </a:r>
                      <a:r>
                        <a:rPr lang="en-US" sz="1800" b="1" dirty="0">
                          <a:solidFill>
                            <a:srgbClr val="FF0000"/>
                          </a:solidFill>
                        </a:rPr>
                        <a:t>what</a:t>
                      </a:r>
                      <a:r>
                        <a:rPr lang="en-US" sz="1800" dirty="0"/>
                        <a:t> a computer does.</a:t>
                      </a:r>
                      <a:endParaRPr lang="en-US" sz="1800" i="1"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They explain </a:t>
                      </a:r>
                      <a:r>
                        <a:rPr lang="en-US" sz="1800" b="1" u="none" strike="noStrike" cap="none" dirty="0">
                          <a:solidFill>
                            <a:srgbClr val="FF0000"/>
                          </a:solidFill>
                          <a:sym typeface="Arial"/>
                        </a:rPr>
                        <a:t>how</a:t>
                      </a:r>
                      <a:r>
                        <a:rPr lang="en-US" sz="1800" dirty="0"/>
                        <a:t> a computer actually does it.</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47384210"/>
                  </a:ext>
                </a:extLst>
              </a:tr>
              <a:tr h="1126301">
                <a:tc>
                  <a:txBody>
                    <a:bodyPr/>
                    <a:lstStyle/>
                    <a:p>
                      <a:pPr algn="ctr"/>
                      <a:r>
                        <a:rPr lang="en-IN" sz="1800" b="1" dirty="0"/>
                        <a:t>2.</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They majorly focus on the functional </a:t>
                      </a:r>
                      <a:r>
                        <a:rPr lang="en-US" sz="1800" dirty="0" err="1"/>
                        <a:t>behaviour</a:t>
                      </a:r>
                      <a:r>
                        <a:rPr lang="en-US" sz="1800" dirty="0"/>
                        <a:t> of computer systems.</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They majorly focus on the structural relationship and deep knowledge of the internal working of a system.</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51203687"/>
                  </a:ext>
                </a:extLst>
              </a:tr>
              <a:tr h="693856">
                <a:tc>
                  <a:txBody>
                    <a:bodyPr/>
                    <a:lstStyle/>
                    <a:p>
                      <a:pPr algn="ctr"/>
                      <a:r>
                        <a:rPr lang="en-IN" sz="1800" b="1" dirty="0"/>
                        <a:t>3.</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Computer architectures deal with high-level design matters.</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They deal with low-level design matters.</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4440157"/>
                  </a:ext>
                </a:extLst>
              </a:tr>
              <a:tr h="693856">
                <a:tc>
                  <a:txBody>
                    <a:bodyPr/>
                    <a:lstStyle/>
                    <a:p>
                      <a:pPr algn="ctr"/>
                      <a:r>
                        <a:rPr lang="en-IN" sz="1800" b="1" dirty="0"/>
                        <a:t>4.</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a:t>It comes before computer organisation.</a:t>
                      </a:r>
                      <a:endParaRPr lang="en-US" sz="180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It comes after the architecture part.</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54104994"/>
                  </a:ext>
                </a:extLst>
              </a:tr>
              <a:tr h="1126301">
                <a:tc>
                  <a:txBody>
                    <a:bodyPr/>
                    <a:lstStyle/>
                    <a:p>
                      <a:pPr algn="ctr"/>
                      <a:r>
                        <a:rPr lang="en-IN" sz="1800" b="1" dirty="0"/>
                        <a:t>5.</a:t>
                      </a:r>
                      <a:endParaRPr lang="en-IN" sz="1800" b="1"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a:t>It covers logical functions, such as registers, data types, instruction sets, and addressing modes.</a:t>
                      </a:r>
                      <a:endParaRPr lang="en-US" sz="180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t>It covers physical units like peripherals, circuit designs, and adders.</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68154411"/>
                  </a:ext>
                </a:extLst>
              </a:tr>
            </a:tbl>
          </a:graphicData>
        </a:graphic>
      </p:graphicFrame>
    </p:spTree>
    <p:extLst>
      <p:ext uri="{BB962C8B-B14F-4D97-AF65-F5344CB8AC3E}">
        <p14:creationId xmlns:p14="http://schemas.microsoft.com/office/powerpoint/2010/main" val="227334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211015"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2800" b="0" i="0" dirty="0">
                <a:solidFill>
                  <a:schemeClr val="tx1"/>
                </a:solidFill>
                <a:effectLst/>
                <a:latin typeface="Times New Roman" panose="02020603050405020304" pitchFamily="18" charset="0"/>
                <a:cs typeface="Times New Roman" panose="02020603050405020304" pitchFamily="18" charset="0"/>
              </a:rPr>
              <a:t>Introduction to Computer Organization and Architecture</a:t>
            </a:r>
            <a:endParaRPr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7" name="TextBox 6">
            <a:extLst>
              <a:ext uri="{FF2B5EF4-FFF2-40B4-BE49-F238E27FC236}">
                <a16:creationId xmlns:a16="http://schemas.microsoft.com/office/drawing/2014/main" id="{140037CA-61A1-6D15-5198-D6C6CCCED748}"/>
              </a:ext>
            </a:extLst>
          </p:cNvPr>
          <p:cNvSpPr txBox="1"/>
          <p:nvPr/>
        </p:nvSpPr>
        <p:spPr>
          <a:xfrm>
            <a:off x="109025" y="1112204"/>
            <a:ext cx="8823960" cy="3970318"/>
          </a:xfrm>
          <a:prstGeom prst="rect">
            <a:avLst/>
          </a:prstGeom>
          <a:noFill/>
        </p:spPr>
        <p:txBody>
          <a:bodyPr wrap="square">
            <a:spAutoFit/>
          </a:bodyPr>
          <a:lstStyle/>
          <a:p>
            <a:r>
              <a:rPr lang="en-IN" sz="1800" b="1" i="0" u="none" strike="noStrike" baseline="0" dirty="0">
                <a:latin typeface="Times New Roman" panose="02020603050405020304" pitchFamily="18" charset="0"/>
              </a:rPr>
              <a:t>Computer Organization and Architecture</a:t>
            </a:r>
          </a:p>
          <a:p>
            <a:pPr algn="l"/>
            <a:r>
              <a:rPr lang="en-IN" sz="1800" b="0" i="0" u="none" strike="noStrike" baseline="0" dirty="0">
                <a:latin typeface="Times New Roman" panose="02020603050405020304" pitchFamily="18" charset="0"/>
              </a:rPr>
              <a:t>Computer Architecture refers to those attributes of a system that have a direct impact on</a:t>
            </a:r>
          </a:p>
          <a:p>
            <a:pPr algn="l"/>
            <a:r>
              <a:rPr lang="en-IN" sz="1800" b="0" i="0" u="none" strike="noStrike" baseline="0" dirty="0">
                <a:latin typeface="Times New Roman" panose="02020603050405020304" pitchFamily="18" charset="0"/>
              </a:rPr>
              <a:t>the logical execution of a program. Examples:</a:t>
            </a:r>
          </a:p>
          <a:p>
            <a:pPr algn="l"/>
            <a:r>
              <a:rPr lang="en-IN" sz="1800" b="0" i="0" u="none" strike="noStrike" baseline="0" dirty="0">
                <a:latin typeface="Courier New" panose="02070309020205020404" pitchFamily="49" charset="0"/>
              </a:rPr>
              <a:t>o </a:t>
            </a:r>
            <a:r>
              <a:rPr lang="en-IN" sz="1800" b="0" i="0" u="none" strike="noStrike" baseline="0" dirty="0">
                <a:latin typeface="Times New Roman" panose="02020603050405020304" pitchFamily="18" charset="0"/>
              </a:rPr>
              <a:t>the instruction set</a:t>
            </a:r>
          </a:p>
          <a:p>
            <a:pPr algn="l"/>
            <a:r>
              <a:rPr lang="en-IN" sz="1800" b="0" i="0" u="none" strike="noStrike" baseline="0" dirty="0">
                <a:latin typeface="Courier New" panose="02070309020205020404" pitchFamily="49" charset="0"/>
              </a:rPr>
              <a:t>o </a:t>
            </a:r>
            <a:r>
              <a:rPr lang="en-IN" sz="1800" b="0" i="0" u="none" strike="noStrike" baseline="0" dirty="0">
                <a:latin typeface="Times New Roman" panose="02020603050405020304" pitchFamily="18" charset="0"/>
              </a:rPr>
              <a:t>the number of bits used to represent various data types</a:t>
            </a:r>
          </a:p>
          <a:p>
            <a:pPr algn="l"/>
            <a:r>
              <a:rPr lang="en-IN" sz="1800" b="0" i="0" u="none" strike="noStrike" baseline="0" dirty="0">
                <a:latin typeface="Courier New" panose="02070309020205020404" pitchFamily="49" charset="0"/>
              </a:rPr>
              <a:t>o </a:t>
            </a:r>
            <a:r>
              <a:rPr lang="en-IN" sz="1800" b="0" i="0" u="none" strike="noStrike" baseline="0" dirty="0">
                <a:latin typeface="Times New Roman" panose="02020603050405020304" pitchFamily="18" charset="0"/>
              </a:rPr>
              <a:t>I/O mechanisms</a:t>
            </a:r>
          </a:p>
          <a:p>
            <a:pPr algn="l"/>
            <a:r>
              <a:rPr lang="en-IN" sz="1800" b="0" i="0" u="none" strike="noStrike" baseline="0" dirty="0">
                <a:latin typeface="Courier New" panose="02070309020205020404" pitchFamily="49" charset="0"/>
              </a:rPr>
              <a:t>o </a:t>
            </a:r>
            <a:r>
              <a:rPr lang="en-IN" sz="1800" b="0" i="0" u="none" strike="noStrike" baseline="0" dirty="0">
                <a:latin typeface="Times New Roman" panose="02020603050405020304" pitchFamily="18" charset="0"/>
              </a:rPr>
              <a:t>memory addressing techniques</a:t>
            </a:r>
          </a:p>
          <a:p>
            <a:pPr algn="l"/>
            <a:endParaRPr lang="en-IN" sz="1800" b="0" i="0" u="none" strike="noStrike" baseline="0" dirty="0">
              <a:latin typeface="Times New Roman" panose="02020603050405020304" pitchFamily="18" charset="0"/>
            </a:endParaRPr>
          </a:p>
          <a:p>
            <a:pPr algn="l"/>
            <a:r>
              <a:rPr lang="en-IN" sz="1800" b="0" i="0" u="none" strike="noStrike" baseline="0" dirty="0">
                <a:latin typeface="Symbol" panose="05050102010706020507" pitchFamily="18" charset="2"/>
              </a:rPr>
              <a:t> </a:t>
            </a:r>
            <a:r>
              <a:rPr lang="en-IN" sz="1800" b="0" i="0" u="none" strike="noStrike" baseline="0" dirty="0">
                <a:latin typeface="Times New Roman" panose="02020603050405020304" pitchFamily="18" charset="0"/>
              </a:rPr>
              <a:t>Computer Organization refers to the operational units and their interconnections that</a:t>
            </a:r>
          </a:p>
          <a:p>
            <a:pPr algn="l"/>
            <a:r>
              <a:rPr lang="en-IN" sz="1800" b="0" i="0" u="none" strike="noStrike" baseline="0" dirty="0">
                <a:latin typeface="Times New Roman" panose="02020603050405020304" pitchFamily="18" charset="0"/>
              </a:rPr>
              <a:t>realize the architectural specifications. Examples are things that are transparent to the</a:t>
            </a:r>
          </a:p>
          <a:p>
            <a:pPr algn="l"/>
            <a:r>
              <a:rPr lang="en-IN" sz="1800" b="0" i="0" u="none" strike="noStrike" baseline="0" dirty="0">
                <a:latin typeface="Times New Roman" panose="02020603050405020304" pitchFamily="18" charset="0"/>
              </a:rPr>
              <a:t>programmer:</a:t>
            </a:r>
          </a:p>
          <a:p>
            <a:pPr algn="l"/>
            <a:r>
              <a:rPr lang="en-IN" sz="1800" b="0" i="0" u="none" strike="noStrike" baseline="0" dirty="0">
                <a:latin typeface="Courier New" panose="02070309020205020404" pitchFamily="49" charset="0"/>
              </a:rPr>
              <a:t>o </a:t>
            </a:r>
            <a:r>
              <a:rPr lang="en-IN" sz="1800" b="0" i="0" u="none" strike="noStrike" baseline="0" dirty="0">
                <a:latin typeface="Times New Roman" panose="02020603050405020304" pitchFamily="18" charset="0"/>
              </a:rPr>
              <a:t>control signals</a:t>
            </a:r>
          </a:p>
          <a:p>
            <a:pPr algn="l"/>
            <a:r>
              <a:rPr lang="en-IN" sz="1800" b="0" i="0" u="none" strike="noStrike" baseline="0" dirty="0">
                <a:latin typeface="Courier New" panose="02070309020205020404" pitchFamily="49" charset="0"/>
              </a:rPr>
              <a:t>o </a:t>
            </a:r>
            <a:r>
              <a:rPr lang="en-IN" sz="1800" b="0" i="0" u="none" strike="noStrike" baseline="0" dirty="0">
                <a:latin typeface="Times New Roman" panose="02020603050405020304" pitchFamily="18" charset="0"/>
              </a:rPr>
              <a:t>interfaces between computer and peripherals</a:t>
            </a:r>
          </a:p>
          <a:p>
            <a:pPr algn="l"/>
            <a:r>
              <a:rPr lang="en-IN" sz="1800" b="0" i="0" u="none" strike="noStrike" baseline="0" dirty="0">
                <a:latin typeface="Courier New" panose="02070309020205020404" pitchFamily="49" charset="0"/>
              </a:rPr>
              <a:t>o </a:t>
            </a:r>
            <a:r>
              <a:rPr lang="en-IN" sz="1800" b="0" i="0" u="none" strike="noStrike" baseline="0" dirty="0">
                <a:latin typeface="Times New Roman" panose="02020603050405020304" pitchFamily="18" charset="0"/>
              </a:rPr>
              <a:t>the memory technology being used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66C7-E83A-87DA-BF5F-5C0279F765D2}"/>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0722ED43-F9B9-607C-FD9A-C09BA01B30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 Placeholder 5">
            <a:extLst>
              <a:ext uri="{FF2B5EF4-FFF2-40B4-BE49-F238E27FC236}">
                <a16:creationId xmlns:a16="http://schemas.microsoft.com/office/drawing/2014/main" id="{D276909D-B6DC-B3AA-B04D-DADAE676CEBC}"/>
              </a:ext>
            </a:extLst>
          </p:cNvPr>
          <p:cNvSpPr>
            <a:spLocks noGrp="1"/>
          </p:cNvSpPr>
          <p:nvPr>
            <p:ph type="body" idx="1"/>
          </p:nvPr>
        </p:nvSpPr>
        <p:spPr>
          <a:xfrm>
            <a:off x="0" y="1166018"/>
            <a:ext cx="8686800" cy="4525963"/>
          </a:xfrm>
        </p:spPr>
        <p:txBody>
          <a:bodyPr/>
          <a:lstStyle/>
          <a:p>
            <a:pPr marL="114300" indent="0" algn="l">
              <a:buNone/>
            </a:pPr>
            <a:r>
              <a:rPr lang="en-IN" sz="1800" b="1" i="0" u="none" strike="noStrike" baseline="0" dirty="0">
                <a:latin typeface="Times New Roman" panose="02020603050405020304" pitchFamily="18" charset="0"/>
              </a:rPr>
              <a:t>Architecture is those attributes visible to the programmer</a:t>
            </a:r>
          </a:p>
          <a:p>
            <a:r>
              <a:rPr lang="en-IN" sz="1800" b="0" i="0" u="none" strike="noStrike" baseline="0" dirty="0">
                <a:latin typeface="Times New Roman" panose="02020603050405020304" pitchFamily="18" charset="0"/>
              </a:rPr>
              <a:t>Instruction set, number of bits used for data representation, I/O mechanisms,</a:t>
            </a:r>
          </a:p>
          <a:p>
            <a:pPr marL="114300" indent="0">
              <a:buNone/>
            </a:pPr>
            <a:r>
              <a:rPr lang="en-IN" sz="1800" b="0" i="0" u="none" strike="noStrike" baseline="0" dirty="0">
                <a:latin typeface="Times New Roman" panose="02020603050405020304" pitchFamily="18" charset="0"/>
              </a:rPr>
              <a:t>      addressing techniques. e.g. Is there a multiply instruction? Organization is how features        are implemented.</a:t>
            </a:r>
          </a:p>
          <a:p>
            <a:r>
              <a:rPr lang="en-IN" sz="1800" b="0" i="0" u="none" strike="noStrike" baseline="0" dirty="0">
                <a:latin typeface="Times New Roman" panose="02020603050405020304" pitchFamily="18" charset="0"/>
              </a:rPr>
              <a:t>Control signals, interfaces, memory technology.</a:t>
            </a:r>
            <a:r>
              <a:rPr lang="en-IN" sz="1800" b="0" i="0" u="none" strike="noStrike" baseline="0" dirty="0">
                <a:latin typeface="Courier New" panose="02070309020205020404" pitchFamily="49" charset="0"/>
              </a:rPr>
              <a:t> </a:t>
            </a:r>
            <a:r>
              <a:rPr lang="en-IN" sz="1800" b="0" i="0" u="none" strike="noStrike" baseline="0" dirty="0">
                <a:latin typeface="Times New Roman" panose="02020603050405020304" pitchFamily="18" charset="0"/>
              </a:rPr>
              <a:t>e.g. Is there a hardware multiply unit or is it done by repeated addition?</a:t>
            </a:r>
          </a:p>
          <a:p>
            <a:r>
              <a:rPr lang="en-IN" sz="1800" b="0" i="0" u="none" strike="noStrike" baseline="0" dirty="0">
                <a:latin typeface="Times New Roman" panose="02020603050405020304" pitchFamily="18" charset="0"/>
              </a:rPr>
              <a:t>All Intel x86 family share the same basic architecture</a:t>
            </a:r>
          </a:p>
          <a:p>
            <a:r>
              <a:rPr lang="en-IN" sz="1800" b="0" i="0" u="none" strike="noStrike" baseline="0" dirty="0">
                <a:latin typeface="Times New Roman" panose="02020603050405020304" pitchFamily="18" charset="0"/>
              </a:rPr>
              <a:t>The IBM System/370 family share the same basic architecture</a:t>
            </a:r>
          </a:p>
        </p:txBody>
      </p:sp>
      <p:sp>
        <p:nvSpPr>
          <p:cNvPr id="3" name="Date Placeholder 2">
            <a:extLst>
              <a:ext uri="{FF2B5EF4-FFF2-40B4-BE49-F238E27FC236}">
                <a16:creationId xmlns:a16="http://schemas.microsoft.com/office/drawing/2014/main" id="{DB79016C-FB9F-79F5-376A-A1AF1EB8B151}"/>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02647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DE8F-616B-25C4-A412-77ED9810F468}"/>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427867F6-1B84-7B98-2792-E1A0BDDC02AF}"/>
              </a:ext>
            </a:extLst>
          </p:cNvPr>
          <p:cNvSpPr>
            <a:spLocks noGrp="1"/>
          </p:cNvSpPr>
          <p:nvPr>
            <p:ph type="body" idx="1"/>
          </p:nvPr>
        </p:nvSpPr>
        <p:spPr/>
        <p:txBody>
          <a:bodyPr/>
          <a:lstStyle/>
          <a:p>
            <a:pPr marL="114300" indent="0" algn="l">
              <a:buNone/>
            </a:pPr>
            <a:r>
              <a:rPr lang="en-IN" sz="1800" b="1" i="0" u="none" strike="noStrike" baseline="0" dirty="0">
                <a:latin typeface="Times New Roman" panose="02020603050405020304" pitchFamily="18" charset="0"/>
              </a:rPr>
              <a:t>Structure and Function</a:t>
            </a:r>
          </a:p>
          <a:p>
            <a:pPr marL="114300" indent="0" algn="l">
              <a:buNone/>
            </a:pPr>
            <a:r>
              <a:rPr lang="en-IN" sz="1800" b="0" i="0" u="none" strike="noStrike" baseline="0" dirty="0">
                <a:latin typeface="Tahoma" panose="020B0604030504040204" pitchFamily="34" charset="0"/>
              </a:rPr>
              <a:t>• </a:t>
            </a:r>
            <a:r>
              <a:rPr lang="en-IN" sz="1800" b="0" i="0" u="none" strike="noStrike" baseline="0" dirty="0">
                <a:latin typeface="Times New Roman" panose="02020603050405020304" pitchFamily="18" charset="0"/>
              </a:rPr>
              <a:t>Structure is the way in which components relate to each other</a:t>
            </a:r>
          </a:p>
          <a:p>
            <a:pPr marL="114300" indent="0" algn="l">
              <a:buNone/>
            </a:pPr>
            <a:r>
              <a:rPr lang="en-IN" sz="1800" b="0" i="0" u="none" strike="noStrike" baseline="0" dirty="0">
                <a:latin typeface="Tahoma" panose="020B0604030504040204" pitchFamily="34" charset="0"/>
              </a:rPr>
              <a:t>• </a:t>
            </a:r>
            <a:r>
              <a:rPr lang="en-IN" sz="1800" b="0" i="0" u="none" strike="noStrike" baseline="0" dirty="0">
                <a:latin typeface="Times New Roman" panose="02020603050405020304" pitchFamily="18" charset="0"/>
              </a:rPr>
              <a:t>Function is the operation of individual components as part of the structure</a:t>
            </a:r>
          </a:p>
          <a:p>
            <a:pPr marL="114300" indent="0" algn="l">
              <a:buNone/>
            </a:pPr>
            <a:r>
              <a:rPr lang="en-IN" sz="1800" b="0" i="0" u="none" strike="noStrike" baseline="0" dirty="0">
                <a:latin typeface="Tahoma" panose="020B0604030504040204" pitchFamily="34" charset="0"/>
              </a:rPr>
              <a:t>• </a:t>
            </a:r>
            <a:r>
              <a:rPr lang="en-IN" sz="1800" b="0" i="0" u="none" strike="noStrike" baseline="0" dirty="0">
                <a:latin typeface="Times New Roman" panose="02020603050405020304" pitchFamily="18" charset="0"/>
              </a:rPr>
              <a:t>All computer functions are:</a:t>
            </a:r>
          </a:p>
          <a:p>
            <a:pPr marL="114300" indent="0" algn="l">
              <a:buNone/>
            </a:pPr>
            <a:r>
              <a:rPr lang="en-IN" sz="1800" b="0" i="0" u="none" strike="noStrike" baseline="0" dirty="0">
                <a:latin typeface="Courier New" panose="02070309020205020404" pitchFamily="49" charset="0"/>
              </a:rPr>
              <a:t>o </a:t>
            </a:r>
            <a:r>
              <a:rPr lang="en-IN" sz="1800" b="1" i="0" u="none" strike="noStrike" baseline="0" dirty="0">
                <a:latin typeface="Times New Roman" panose="02020603050405020304" pitchFamily="18" charset="0"/>
              </a:rPr>
              <a:t>Data processing</a:t>
            </a:r>
            <a:r>
              <a:rPr lang="en-IN" sz="1800" b="0" i="0" u="none" strike="noStrike" baseline="0" dirty="0">
                <a:latin typeface="Times New Roman" panose="02020603050405020304" pitchFamily="18" charset="0"/>
              </a:rPr>
              <a:t>: Computer must be able to process data which may take a wide</a:t>
            </a:r>
          </a:p>
          <a:p>
            <a:pPr marL="114300" indent="0" algn="l">
              <a:buNone/>
            </a:pPr>
            <a:r>
              <a:rPr lang="en-IN" sz="1800" b="0" i="0" u="none" strike="noStrike" baseline="0" dirty="0">
                <a:latin typeface="Times New Roman" panose="02020603050405020304" pitchFamily="18" charset="0"/>
              </a:rPr>
              <a:t>variety of forms and the range of processing.</a:t>
            </a:r>
          </a:p>
          <a:p>
            <a:pPr marL="114300" indent="0" algn="l">
              <a:buNone/>
            </a:pPr>
            <a:r>
              <a:rPr lang="en-IN" sz="1800" b="0" i="0" u="none" strike="noStrike" baseline="0" dirty="0">
                <a:latin typeface="Courier New" panose="02070309020205020404" pitchFamily="49" charset="0"/>
              </a:rPr>
              <a:t>o </a:t>
            </a:r>
            <a:r>
              <a:rPr lang="en-IN" sz="1800" b="1" i="0" u="none" strike="noStrike" baseline="0" dirty="0">
                <a:latin typeface="Times New Roman" panose="02020603050405020304" pitchFamily="18" charset="0"/>
              </a:rPr>
              <a:t>Data storage</a:t>
            </a:r>
            <a:r>
              <a:rPr lang="en-IN" sz="1800" b="0" i="0" u="none" strike="noStrike" baseline="0" dirty="0">
                <a:latin typeface="Times New Roman" panose="02020603050405020304" pitchFamily="18" charset="0"/>
              </a:rPr>
              <a:t>: Computer stores data either temporarily or permanently.</a:t>
            </a:r>
          </a:p>
          <a:p>
            <a:pPr marL="114300" indent="0" algn="l">
              <a:buNone/>
            </a:pPr>
            <a:r>
              <a:rPr lang="en-IN" sz="1800" b="0" i="0" u="none" strike="noStrike" baseline="0" dirty="0">
                <a:latin typeface="Courier New" panose="02070309020205020404" pitchFamily="49" charset="0"/>
              </a:rPr>
              <a:t>o </a:t>
            </a:r>
            <a:r>
              <a:rPr lang="en-IN" sz="1800" b="1" i="0" u="none" strike="noStrike" baseline="0" dirty="0">
                <a:latin typeface="Times New Roman" panose="02020603050405020304" pitchFamily="18" charset="0"/>
              </a:rPr>
              <a:t>Data movement</a:t>
            </a:r>
            <a:r>
              <a:rPr lang="en-IN" sz="1800" b="0" i="0" u="none" strike="noStrike" baseline="0" dirty="0">
                <a:latin typeface="Times New Roman" panose="02020603050405020304" pitchFamily="18" charset="0"/>
              </a:rPr>
              <a:t>: Computer must be able to move data between itself and the</a:t>
            </a:r>
          </a:p>
          <a:p>
            <a:pPr marL="114300" indent="0" algn="l">
              <a:buNone/>
            </a:pPr>
            <a:r>
              <a:rPr lang="en-IN" sz="1800" b="0" i="0" u="none" strike="noStrike" baseline="0" dirty="0">
                <a:latin typeface="Times New Roman" panose="02020603050405020304" pitchFamily="18" charset="0"/>
              </a:rPr>
              <a:t>outside world.</a:t>
            </a:r>
          </a:p>
          <a:p>
            <a:pPr marL="114300" indent="0" algn="l">
              <a:buNone/>
            </a:pPr>
            <a:r>
              <a:rPr lang="en-IN" sz="1800" b="0" i="0" u="none" strike="noStrike" baseline="0" dirty="0">
                <a:latin typeface="Courier New" panose="02070309020205020404" pitchFamily="49" charset="0"/>
              </a:rPr>
              <a:t>o </a:t>
            </a:r>
            <a:r>
              <a:rPr lang="en-IN" sz="1800" b="1" i="0" u="none" strike="noStrike" baseline="0" dirty="0">
                <a:latin typeface="Times New Roman" panose="02020603050405020304" pitchFamily="18" charset="0"/>
              </a:rPr>
              <a:t>Control</a:t>
            </a:r>
            <a:r>
              <a:rPr lang="en-IN" sz="1800" b="0" i="0" u="none" strike="noStrike" baseline="0" dirty="0">
                <a:latin typeface="Times New Roman" panose="02020603050405020304" pitchFamily="18" charset="0"/>
              </a:rPr>
              <a:t>: There must be a control of the above three functions.</a:t>
            </a:r>
            <a:endParaRPr lang="en-IN" dirty="0"/>
          </a:p>
        </p:txBody>
      </p:sp>
      <p:sp>
        <p:nvSpPr>
          <p:cNvPr id="4" name="Slide Number Placeholder 3">
            <a:extLst>
              <a:ext uri="{FF2B5EF4-FFF2-40B4-BE49-F238E27FC236}">
                <a16:creationId xmlns:a16="http://schemas.microsoft.com/office/drawing/2014/main" id="{80A08B3F-1BA6-FE1B-E1DF-B49161C8DF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Date Placeholder 4">
            <a:extLst>
              <a:ext uri="{FF2B5EF4-FFF2-40B4-BE49-F238E27FC236}">
                <a16:creationId xmlns:a16="http://schemas.microsoft.com/office/drawing/2014/main" id="{9EF548CF-5FC3-5B74-C546-20E561756C92}"/>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21442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2597-E4BD-566B-6CA1-9DAF2BA7AA41}"/>
              </a:ext>
            </a:extLst>
          </p:cNvPr>
          <p:cNvSpPr>
            <a:spLocks noGrp="1"/>
          </p:cNvSpPr>
          <p:nvPr>
            <p:ph type="title"/>
          </p:nvPr>
        </p:nvSpPr>
        <p:spPr>
          <a:xfrm>
            <a:off x="1026942" y="58578"/>
            <a:ext cx="6477000" cy="838200"/>
          </a:xfrm>
        </p:spPr>
        <p:txBody>
          <a:bodyPr/>
          <a:lstStyle/>
          <a:p>
            <a:r>
              <a:rPr lang="en-IN" dirty="0"/>
              <a:t>Functional View of Computer </a:t>
            </a:r>
          </a:p>
        </p:txBody>
      </p:sp>
      <p:sp>
        <p:nvSpPr>
          <p:cNvPr id="4" name="Slide Number Placeholder 3">
            <a:extLst>
              <a:ext uri="{FF2B5EF4-FFF2-40B4-BE49-F238E27FC236}">
                <a16:creationId xmlns:a16="http://schemas.microsoft.com/office/drawing/2014/main" id="{BFFD9A18-1451-29E2-7C94-BBED039C5B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7" name="TextBox 6">
            <a:extLst>
              <a:ext uri="{FF2B5EF4-FFF2-40B4-BE49-F238E27FC236}">
                <a16:creationId xmlns:a16="http://schemas.microsoft.com/office/drawing/2014/main" id="{A3ACCDED-BF97-D68C-03F7-9BDF1BEC168D}"/>
              </a:ext>
            </a:extLst>
          </p:cNvPr>
          <p:cNvSpPr txBox="1"/>
          <p:nvPr/>
        </p:nvSpPr>
        <p:spPr>
          <a:xfrm>
            <a:off x="2791850" y="5449913"/>
            <a:ext cx="3560299" cy="307777"/>
          </a:xfrm>
          <a:prstGeom prst="rect">
            <a:avLst/>
          </a:prstGeom>
          <a:noFill/>
        </p:spPr>
        <p:txBody>
          <a:bodyPr wrap="square">
            <a:spAutoFit/>
          </a:bodyPr>
          <a:lstStyle/>
          <a:p>
            <a:r>
              <a:rPr lang="en-IN" sz="1400" b="0" i="0" u="none" strike="noStrike" baseline="0" dirty="0">
                <a:latin typeface="Times New Roman" panose="02020603050405020304" pitchFamily="18" charset="0"/>
              </a:rPr>
              <a:t>Fig 1.1: Functional view of a computer</a:t>
            </a:r>
            <a:endParaRPr lang="en-IN" dirty="0"/>
          </a:p>
        </p:txBody>
      </p:sp>
      <p:pic>
        <p:nvPicPr>
          <p:cNvPr id="8" name="Picture 7">
            <a:extLst>
              <a:ext uri="{FF2B5EF4-FFF2-40B4-BE49-F238E27FC236}">
                <a16:creationId xmlns:a16="http://schemas.microsoft.com/office/drawing/2014/main" id="{7CA5F53E-5797-02B7-1CC1-D9C2BD60C0EC}"/>
              </a:ext>
            </a:extLst>
          </p:cNvPr>
          <p:cNvPicPr>
            <a:picLocks noChangeAspect="1"/>
          </p:cNvPicPr>
          <p:nvPr/>
        </p:nvPicPr>
        <p:blipFill>
          <a:blip r:embed="rId2"/>
          <a:stretch>
            <a:fillRect/>
          </a:stretch>
        </p:blipFill>
        <p:spPr>
          <a:xfrm>
            <a:off x="577824" y="1458592"/>
            <a:ext cx="2824681" cy="3467477"/>
          </a:xfrm>
          <a:prstGeom prst="rect">
            <a:avLst/>
          </a:prstGeom>
        </p:spPr>
      </p:pic>
      <p:pic>
        <p:nvPicPr>
          <p:cNvPr id="9" name="Picture 8">
            <a:extLst>
              <a:ext uri="{FF2B5EF4-FFF2-40B4-BE49-F238E27FC236}">
                <a16:creationId xmlns:a16="http://schemas.microsoft.com/office/drawing/2014/main" id="{97A52A46-F4DA-B408-E04F-A467E1FF763F}"/>
              </a:ext>
            </a:extLst>
          </p:cNvPr>
          <p:cNvPicPr>
            <a:picLocks noChangeAspect="1"/>
          </p:cNvPicPr>
          <p:nvPr/>
        </p:nvPicPr>
        <p:blipFill>
          <a:blip r:embed="rId3"/>
          <a:stretch>
            <a:fillRect/>
          </a:stretch>
        </p:blipFill>
        <p:spPr>
          <a:xfrm>
            <a:off x="5330483" y="1254198"/>
            <a:ext cx="2752253" cy="3467477"/>
          </a:xfrm>
          <a:prstGeom prst="rect">
            <a:avLst/>
          </a:prstGeom>
        </p:spPr>
      </p:pic>
      <p:sp>
        <p:nvSpPr>
          <p:cNvPr id="11" name="TextBox 10">
            <a:extLst>
              <a:ext uri="{FF2B5EF4-FFF2-40B4-BE49-F238E27FC236}">
                <a16:creationId xmlns:a16="http://schemas.microsoft.com/office/drawing/2014/main" id="{131CD5EB-E15A-B5C4-181A-E18C3958FDA7}"/>
              </a:ext>
            </a:extLst>
          </p:cNvPr>
          <p:cNvSpPr txBox="1"/>
          <p:nvPr/>
        </p:nvSpPr>
        <p:spPr>
          <a:xfrm>
            <a:off x="577824" y="4926069"/>
            <a:ext cx="3155080" cy="307777"/>
          </a:xfrm>
          <a:prstGeom prst="rect">
            <a:avLst/>
          </a:prstGeom>
          <a:noFill/>
        </p:spPr>
        <p:txBody>
          <a:bodyPr wrap="square">
            <a:spAutoFit/>
          </a:bodyPr>
          <a:lstStyle/>
          <a:p>
            <a:r>
              <a:rPr lang="en-IN" sz="1400" b="0" i="0" u="none" strike="noStrike" baseline="0" dirty="0">
                <a:latin typeface="Times New Roman" panose="02020603050405020304" pitchFamily="18" charset="0"/>
              </a:rPr>
              <a:t>Fig1.2: Processing from </a:t>
            </a:r>
            <a:r>
              <a:rPr lang="en-IN" sz="1400" b="0" i="0" u="none" strike="noStrike" baseline="0" dirty="0" err="1">
                <a:latin typeface="Times New Roman" panose="02020603050405020304" pitchFamily="18" charset="0"/>
              </a:rPr>
              <a:t>i</a:t>
            </a:r>
            <a:r>
              <a:rPr lang="en-IN" sz="1400" b="0" i="0" u="none" strike="noStrike" baseline="0" dirty="0">
                <a:latin typeface="Times New Roman" panose="02020603050405020304" pitchFamily="18" charset="0"/>
              </a:rPr>
              <a:t>/o to storage</a:t>
            </a:r>
            <a:endParaRPr lang="en-IN" dirty="0"/>
          </a:p>
        </p:txBody>
      </p:sp>
      <p:sp>
        <p:nvSpPr>
          <p:cNvPr id="13" name="TextBox 12">
            <a:extLst>
              <a:ext uri="{FF2B5EF4-FFF2-40B4-BE49-F238E27FC236}">
                <a16:creationId xmlns:a16="http://schemas.microsoft.com/office/drawing/2014/main" id="{1AF2098D-CD32-25D1-947D-D74ABFAF223F}"/>
              </a:ext>
            </a:extLst>
          </p:cNvPr>
          <p:cNvSpPr txBox="1"/>
          <p:nvPr/>
        </p:nvSpPr>
        <p:spPr>
          <a:xfrm>
            <a:off x="5305879" y="4862991"/>
            <a:ext cx="3260297" cy="307777"/>
          </a:xfrm>
          <a:prstGeom prst="rect">
            <a:avLst/>
          </a:prstGeom>
          <a:noFill/>
        </p:spPr>
        <p:txBody>
          <a:bodyPr wrap="square">
            <a:spAutoFit/>
          </a:bodyPr>
          <a:lstStyle/>
          <a:p>
            <a:r>
              <a:rPr lang="en-IN" sz="1400" b="0" i="0" u="none" strike="noStrike" baseline="0" dirty="0">
                <a:latin typeface="Times New Roman" panose="02020603050405020304" pitchFamily="18" charset="0"/>
              </a:rPr>
              <a:t>Fig 1.2: Processing from storage to </a:t>
            </a:r>
            <a:r>
              <a:rPr lang="en-IN" sz="1400" b="0" i="0" u="none" strike="noStrike" baseline="0" dirty="0" err="1">
                <a:latin typeface="Times New Roman" panose="02020603050405020304" pitchFamily="18" charset="0"/>
              </a:rPr>
              <a:t>i</a:t>
            </a:r>
            <a:r>
              <a:rPr lang="en-IN" sz="1400" b="0" i="0" u="none" strike="noStrike" baseline="0" dirty="0">
                <a:latin typeface="Times New Roman" panose="02020603050405020304" pitchFamily="18" charset="0"/>
              </a:rPr>
              <a:t>/o</a:t>
            </a:r>
            <a:endParaRPr lang="en-IN" dirty="0"/>
          </a:p>
        </p:txBody>
      </p:sp>
      <p:sp>
        <p:nvSpPr>
          <p:cNvPr id="3" name="Date Placeholder 2">
            <a:extLst>
              <a:ext uri="{FF2B5EF4-FFF2-40B4-BE49-F238E27FC236}">
                <a16:creationId xmlns:a16="http://schemas.microsoft.com/office/drawing/2014/main" id="{AB82531C-2F54-3B27-008E-737277B206F4}"/>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81759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9FBA-9B6F-4BFE-99A0-4AD2C04CD0C0}"/>
              </a:ext>
            </a:extLst>
          </p:cNvPr>
          <p:cNvSpPr>
            <a:spLocks noGrp="1"/>
          </p:cNvSpPr>
          <p:nvPr>
            <p:ph type="ctrTitle"/>
          </p:nvPr>
        </p:nvSpPr>
        <p:spPr>
          <a:xfrm>
            <a:off x="1066800" y="0"/>
            <a:ext cx="5486400" cy="914400"/>
          </a:xfrm>
        </p:spPr>
        <p:txBody>
          <a:bodyPr/>
          <a:lstStyle/>
          <a:p>
            <a:r>
              <a:rPr lang="en-IN" dirty="0"/>
              <a:t>Continue..</a:t>
            </a:r>
          </a:p>
        </p:txBody>
      </p:sp>
      <p:sp>
        <p:nvSpPr>
          <p:cNvPr id="3" name="Subtitle 2">
            <a:extLst>
              <a:ext uri="{FF2B5EF4-FFF2-40B4-BE49-F238E27FC236}">
                <a16:creationId xmlns:a16="http://schemas.microsoft.com/office/drawing/2014/main" id="{FC706ED0-A022-F620-5BCE-F2A8965859EC}"/>
              </a:ext>
            </a:extLst>
          </p:cNvPr>
          <p:cNvSpPr>
            <a:spLocks noGrp="1"/>
          </p:cNvSpPr>
          <p:nvPr>
            <p:ph type="subTitle" idx="1"/>
          </p:nvPr>
        </p:nvSpPr>
        <p:spPr>
          <a:xfrm>
            <a:off x="167640" y="1066800"/>
            <a:ext cx="8153400" cy="4724400"/>
          </a:xfrm>
        </p:spPr>
        <p:txBody>
          <a:bodyPr/>
          <a:lstStyle/>
          <a:p>
            <a:pPr algn="l"/>
            <a:r>
              <a:rPr lang="en-IN" sz="1800" b="0" i="0" u="none" strike="noStrike" baseline="0" dirty="0">
                <a:solidFill>
                  <a:schemeClr val="tx1"/>
                </a:solidFill>
                <a:latin typeface="Times New Roman" panose="02020603050405020304" pitchFamily="18" charset="0"/>
              </a:rPr>
              <a:t>Four main structural components:</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Central processing unit (CPU)</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Main memory</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I / O</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System interconnections</a:t>
            </a:r>
          </a:p>
          <a:p>
            <a:pPr algn="l"/>
            <a:r>
              <a:rPr lang="en-IN" sz="1800" b="0" i="0" u="none" strike="noStrike" baseline="0" dirty="0">
                <a:solidFill>
                  <a:schemeClr val="tx1"/>
                </a:solidFill>
                <a:latin typeface="Tahoma" panose="020B0604030504040204" pitchFamily="34" charset="0"/>
              </a:rPr>
              <a:t>• </a:t>
            </a:r>
            <a:r>
              <a:rPr lang="en-IN" sz="1800" b="0" i="0" u="none" strike="noStrike" baseline="0" dirty="0">
                <a:solidFill>
                  <a:schemeClr val="tx1"/>
                </a:solidFill>
                <a:latin typeface="Times New Roman" panose="02020603050405020304" pitchFamily="18" charset="0"/>
              </a:rPr>
              <a:t>CPU structural components:</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Control unit</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Arithmetic and logic unit (ALU)</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Registers</a:t>
            </a:r>
          </a:p>
          <a:p>
            <a:pPr algn="l"/>
            <a:r>
              <a:rPr lang="en-IN" sz="1800" b="0" i="0" u="none" strike="noStrike" baseline="0" dirty="0">
                <a:solidFill>
                  <a:schemeClr val="tx1"/>
                </a:solidFill>
                <a:latin typeface="Courier New" panose="02070309020205020404" pitchFamily="49" charset="0"/>
              </a:rPr>
              <a:t>o </a:t>
            </a:r>
            <a:r>
              <a:rPr lang="en-IN" sz="1800" b="0" i="0" u="none" strike="noStrike" baseline="0" dirty="0">
                <a:solidFill>
                  <a:schemeClr val="tx1"/>
                </a:solidFill>
                <a:latin typeface="Times New Roman" panose="02020603050405020304" pitchFamily="18" charset="0"/>
              </a:rPr>
              <a:t>CPU interconnections</a:t>
            </a:r>
            <a:endParaRPr lang="en-IN" dirty="0">
              <a:solidFill>
                <a:schemeClr val="tx1"/>
              </a:solidFill>
            </a:endParaRPr>
          </a:p>
        </p:txBody>
      </p:sp>
      <p:sp>
        <p:nvSpPr>
          <p:cNvPr id="4" name="Slide Number Placeholder 3">
            <a:extLst>
              <a:ext uri="{FF2B5EF4-FFF2-40B4-BE49-F238E27FC236}">
                <a16:creationId xmlns:a16="http://schemas.microsoft.com/office/drawing/2014/main" id="{670E48B0-91F0-3B92-3A78-CE91530137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Date Placeholder 4">
            <a:extLst>
              <a:ext uri="{FF2B5EF4-FFF2-40B4-BE49-F238E27FC236}">
                <a16:creationId xmlns:a16="http://schemas.microsoft.com/office/drawing/2014/main" id="{A314D1BA-C207-ACC6-DC3C-6094CE2C810F}"/>
              </a:ext>
            </a:extLst>
          </p:cNvPr>
          <p:cNvSpPr>
            <a:spLocks noGrp="1"/>
          </p:cNvSpPr>
          <p:nvPr>
            <p:ph type="dt" idx="10"/>
          </p:nvPr>
        </p:nvSpPr>
        <p:spPr/>
        <p:txBody>
          <a:bodyPr/>
          <a:lstStyle/>
          <a:p>
            <a:r>
              <a:rPr lang="en-US"/>
              <a:t>22CS016</a:t>
            </a:r>
          </a:p>
        </p:txBody>
      </p:sp>
    </p:spTree>
    <p:extLst>
      <p:ext uri="{BB962C8B-B14F-4D97-AF65-F5344CB8AC3E}">
        <p14:creationId xmlns:p14="http://schemas.microsoft.com/office/powerpoint/2010/main" val="31152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3"/>
          <p:cNvSpPr txBox="1">
            <a:spLocks noGrp="1"/>
          </p:cNvSpPr>
          <p:nvPr>
            <p:ph type="title"/>
          </p:nvPr>
        </p:nvSpPr>
        <p:spPr>
          <a:xfrm>
            <a:off x="970671" y="13496"/>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Introduction to Digital System </a:t>
            </a:r>
            <a:endParaRPr sz="2800" b="1" dirty="0">
              <a:latin typeface="Candara"/>
              <a:ea typeface="Candara"/>
              <a:cs typeface="Candara"/>
              <a:sym typeface="Candara"/>
            </a:endParaRPr>
          </a:p>
        </p:txBody>
      </p:sp>
      <p:sp>
        <p:nvSpPr>
          <p:cNvPr id="76" name="Google Shape;76;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dirty="0"/>
          </a:p>
        </p:txBody>
      </p:sp>
      <p:sp>
        <p:nvSpPr>
          <p:cNvPr id="77" name="Google Shape;7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 name="TextBox 2">
            <a:extLst>
              <a:ext uri="{FF2B5EF4-FFF2-40B4-BE49-F238E27FC236}">
                <a16:creationId xmlns:a16="http://schemas.microsoft.com/office/drawing/2014/main" id="{6C6E3A71-40DF-0CE2-C7A9-4DBA32408795}"/>
              </a:ext>
            </a:extLst>
          </p:cNvPr>
          <p:cNvSpPr txBox="1"/>
          <p:nvPr/>
        </p:nvSpPr>
        <p:spPr>
          <a:xfrm>
            <a:off x="132523" y="826056"/>
            <a:ext cx="8828598" cy="5632311"/>
          </a:xfrm>
          <a:prstGeom prst="rect">
            <a:avLst/>
          </a:prstGeom>
          <a:noFill/>
        </p:spPr>
        <p:txBody>
          <a:bodyPr wrap="square">
            <a:spAutoFit/>
          </a:bodyPr>
          <a:lstStyle/>
          <a:p>
            <a:pPr algn="just"/>
            <a:r>
              <a:rPr lang="en-IN" sz="1800" b="0" i="0" u="none" strike="noStrike" baseline="0" dirty="0">
                <a:solidFill>
                  <a:srgbClr val="000000"/>
                </a:solidFill>
                <a:latin typeface="Times New Roman" panose="02020603050405020304" pitchFamily="18" charset="0"/>
              </a:rPr>
              <a:t>A Digital system is an interconnection of digital modules and it is a system that manipulates discrete elements of information that is represented internally in the binary form. </a:t>
            </a:r>
          </a:p>
          <a:p>
            <a:pPr algn="just"/>
            <a:r>
              <a:rPr lang="en-IN" sz="1800" b="0" i="0" u="none" strike="noStrike" baseline="0" dirty="0">
                <a:solidFill>
                  <a:srgbClr val="000000"/>
                </a:solidFill>
                <a:latin typeface="Times New Roman" panose="02020603050405020304" pitchFamily="18" charset="0"/>
              </a:rPr>
              <a:t>Now a day’s digital systems are used in wide variety of industrial and consumer products such as automated industrial machinery, pocket calculators, microprocessors, digital computers, digital watches, TV games and signal processing and so on. </a:t>
            </a:r>
          </a:p>
          <a:p>
            <a:pPr algn="just"/>
            <a:r>
              <a:rPr lang="en-IN" sz="1800" b="1" i="0" u="none" strike="noStrike" baseline="0" dirty="0">
                <a:solidFill>
                  <a:srgbClr val="000000"/>
                </a:solidFill>
                <a:latin typeface="Times New Roman" panose="02020603050405020304" pitchFamily="18" charset="0"/>
              </a:rPr>
              <a:t>Characteristics of Digital systems </a:t>
            </a:r>
          </a:p>
          <a:p>
            <a:pPr algn="just"/>
            <a:r>
              <a:rPr lang="en-IN" sz="1800" b="0" i="0" u="none" strike="noStrike" baseline="0" dirty="0">
                <a:solidFill>
                  <a:srgbClr val="000000"/>
                </a:solidFill>
                <a:latin typeface="Symbol" panose="05050102010706020507" pitchFamily="18" charset="2"/>
              </a:rPr>
              <a:t> </a:t>
            </a:r>
            <a:r>
              <a:rPr lang="en-IN" sz="1800" b="0" i="0" u="none" strike="noStrike" baseline="0" dirty="0">
                <a:solidFill>
                  <a:srgbClr val="000000"/>
                </a:solidFill>
                <a:latin typeface="Times New Roman" panose="02020603050405020304" pitchFamily="18" charset="0"/>
              </a:rPr>
              <a:t>Digital systems manipulate discrete elements of information. </a:t>
            </a:r>
          </a:p>
          <a:p>
            <a:pPr algn="just"/>
            <a:r>
              <a:rPr lang="en-IN" sz="1800" b="0" i="0" u="none" strike="noStrike" baseline="0" dirty="0">
                <a:solidFill>
                  <a:srgbClr val="000000"/>
                </a:solidFill>
                <a:latin typeface="Times New Roman" panose="02020603050405020304" pitchFamily="18" charset="0"/>
              </a:rPr>
              <a:t>• Discrete elements are nothing but the digits such as 10 decimal digits or 26 letters of alphabets and so on. </a:t>
            </a:r>
          </a:p>
          <a:p>
            <a:pPr algn="just"/>
            <a:r>
              <a:rPr lang="en-IN" sz="1800" b="0" i="0" u="none" strike="noStrike" baseline="0" dirty="0">
                <a:solidFill>
                  <a:srgbClr val="000000"/>
                </a:solidFill>
                <a:latin typeface="Times New Roman" panose="02020603050405020304" pitchFamily="18" charset="0"/>
              </a:rPr>
              <a:t>• Digital systems use physical quantities called signals to represent discrete elements. </a:t>
            </a:r>
          </a:p>
          <a:p>
            <a:pPr algn="just"/>
            <a:r>
              <a:rPr lang="en-IN" sz="1800" b="0" i="0" u="none" strike="noStrike" baseline="0" dirty="0">
                <a:solidFill>
                  <a:srgbClr val="000000"/>
                </a:solidFill>
                <a:latin typeface="Times New Roman" panose="02020603050405020304" pitchFamily="18" charset="0"/>
              </a:rPr>
              <a:t>• In digital systems, the signals have two discrete values and are therefore said to be binary. </a:t>
            </a:r>
          </a:p>
          <a:p>
            <a:pPr algn="just"/>
            <a:r>
              <a:rPr lang="en-IN" sz="1800" b="0" i="0" u="none" strike="noStrike" baseline="0" dirty="0">
                <a:solidFill>
                  <a:srgbClr val="000000"/>
                </a:solidFill>
                <a:latin typeface="Times New Roman" panose="02020603050405020304" pitchFamily="18" charset="0"/>
              </a:rPr>
              <a:t>• A signal in digital system represents one binary digit called a bit. The bit has a value either 0 or 1. </a:t>
            </a:r>
          </a:p>
          <a:p>
            <a:pPr algn="just"/>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Analog systems vs Digital systems </a:t>
            </a:r>
          </a:p>
          <a:p>
            <a:r>
              <a:rPr lang="en-IN" sz="1800" b="0" i="0" u="none" strike="noStrike" baseline="0" dirty="0">
                <a:solidFill>
                  <a:srgbClr val="000000"/>
                </a:solidFill>
                <a:latin typeface="Times New Roman" panose="02020603050405020304" pitchFamily="18" charset="0"/>
              </a:rPr>
              <a:t>Analog system process information that varies continuously </a:t>
            </a:r>
            <a:r>
              <a:rPr lang="en-IN" sz="1800" b="0" i="0" u="none" strike="noStrike" baseline="0" dirty="0" err="1">
                <a:solidFill>
                  <a:srgbClr val="000000"/>
                </a:solidFill>
                <a:latin typeface="Times New Roman" panose="02020603050405020304" pitchFamily="18" charset="0"/>
              </a:rPr>
              <a:t>i.e</a:t>
            </a:r>
            <a:r>
              <a:rPr lang="en-IN" sz="1800" b="0" i="0" u="none" strike="noStrike" baseline="0" dirty="0">
                <a:solidFill>
                  <a:srgbClr val="000000"/>
                </a:solidFill>
                <a:latin typeface="Times New Roman" panose="02020603050405020304" pitchFamily="18" charset="0"/>
              </a:rPr>
              <a:t>; they process time varying signals that can take on any values across a continuous range of voltage, current or any physical parameter. </a:t>
            </a:r>
          </a:p>
          <a:p>
            <a:r>
              <a:rPr lang="en-IN" sz="1800" b="0" i="0" u="none" strike="noStrike" baseline="0" dirty="0">
                <a:solidFill>
                  <a:srgbClr val="000000"/>
                </a:solidFill>
                <a:latin typeface="Times New Roman" panose="02020603050405020304" pitchFamily="18" charset="0"/>
              </a:rPr>
              <a:t>Digital systems use digital circuits that can process digital signals which can take either 0 or 1 for binary system.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1467</Words>
  <Application>Microsoft Office PowerPoint</Application>
  <PresentationFormat>On-screen Show (4:3)</PresentationFormat>
  <Paragraphs>178</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Courier New</vt:lpstr>
      <vt:lpstr>Symbol</vt:lpstr>
      <vt:lpstr>Calibri</vt:lpstr>
      <vt:lpstr>Candara</vt:lpstr>
      <vt:lpstr>Tahoma</vt:lpstr>
      <vt:lpstr>Arial</vt:lpstr>
      <vt:lpstr>Times New Roman</vt:lpstr>
      <vt:lpstr>Office Theme</vt:lpstr>
      <vt:lpstr>PowerPoint Presentation</vt:lpstr>
      <vt:lpstr>PowerPoint Presentation</vt:lpstr>
      <vt:lpstr>PowerPoint Presentation</vt:lpstr>
      <vt:lpstr>Introduction to Computer Organization and Architecture</vt:lpstr>
      <vt:lpstr>Continue..</vt:lpstr>
      <vt:lpstr>Continue..</vt:lpstr>
      <vt:lpstr>Functional View of Computer </vt:lpstr>
      <vt:lpstr>Continue..</vt:lpstr>
      <vt:lpstr>Introduction to Digital System </vt:lpstr>
      <vt:lpstr>Continue..</vt:lpstr>
      <vt:lpstr>Continue..</vt:lpstr>
      <vt:lpstr>               NUMBER SYSTEM </vt:lpstr>
      <vt:lpstr>               Binary number system: </vt:lpstr>
      <vt:lpstr>Continue..</vt:lpstr>
      <vt:lpstr>Digital Logic gates </vt:lpstr>
      <vt:lpstr>Continue..</vt:lpstr>
      <vt:lpstr>Universal gates </vt:lpstr>
      <vt:lpstr>Additional gates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12</cp:revision>
  <dcterms:created xsi:type="dcterms:W3CDTF">2010-04-09T07:36:15Z</dcterms:created>
  <dcterms:modified xsi:type="dcterms:W3CDTF">2024-01-07T06:12:44Z</dcterms:modified>
</cp:coreProperties>
</file>