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7" r:id="rId3"/>
    <p:sldId id="281" r:id="rId5"/>
    <p:sldId id="258" r:id="rId6"/>
    <p:sldId id="305"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328" r:id="rId30"/>
    <p:sldId id="329" r:id="rId31"/>
    <p:sldId id="330" r:id="rId32"/>
  </p:sldIdLst>
  <p:sldSz cx="9144000" cy="6858000" type="screen4x3"/>
  <p:notesSz cx="6858000" cy="9144000"/>
  <p:embeddedFontLst>
    <p:embeddedFont>
      <p:font typeface="Calibri" panose="020F0502020204030204"/>
      <p:regular r:id="rId36"/>
      <p:bold r:id="rId37"/>
      <p:italic r:id="rId38"/>
      <p:boldItalic r:id="rId39"/>
    </p:embeddedFont>
    <p:embeddedFont>
      <p:font typeface="Candara" panose="020E0502030303020204"/>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88725" autoAdjust="0"/>
  </p:normalViewPr>
  <p:slideViewPr>
    <p:cSldViewPr snapToGrid="0" showGuides="1">
      <p:cViewPr varScale="1">
        <p:scale>
          <a:sx n="56" d="100"/>
          <a:sy n="56" d="100"/>
        </p:scale>
        <p:origin x="1920"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font" Target="fonts/font8.fntdata"/><Relationship Id="rId42" Type="http://schemas.openxmlformats.org/officeDocument/2006/relationships/font" Target="fonts/font7.fntdata"/><Relationship Id="rId41" Type="http://schemas.openxmlformats.org/officeDocument/2006/relationships/font" Target="fonts/font6.fntdata"/><Relationship Id="rId40" Type="http://schemas.openxmlformats.org/officeDocument/2006/relationships/font" Target="fonts/font5.fntdata"/><Relationship Id="rId4" Type="http://schemas.openxmlformats.org/officeDocument/2006/relationships/notesMaster" Target="notesMasters/notesMaster1.xml"/><Relationship Id="rId39" Type="http://schemas.openxmlformats.org/officeDocument/2006/relationships/font" Target="fonts/font4.fntdata"/><Relationship Id="rId38" Type="http://schemas.openxmlformats.org/officeDocument/2006/relationships/font" Target="fonts/font3.fntdata"/><Relationship Id="rId37" Type="http://schemas.openxmlformats.org/officeDocument/2006/relationships/font" Target="fonts/font2.fntdata"/><Relationship Id="rId36" Type="http://schemas.openxmlformats.org/officeDocument/2006/relationships/font" Target="fonts/font1.fntdata"/><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120" name="Google Shape;12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5"/>
        <p:cNvGrpSpPr/>
        <p:nvPr/>
      </p:nvGrpSpPr>
      <p:grpSpPr>
        <a:xfrm>
          <a:off x="0" y="0"/>
          <a:ext cx="0" cy="0"/>
          <a:chOff x="0" y="0"/>
          <a:chExt cx="0" cy="0"/>
        </a:xfrm>
      </p:grpSpPr>
      <p:sp>
        <p:nvSpPr>
          <p:cNvPr id="126" name="Google Shape;12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127" name="Google Shape;12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
        <p:cNvGrpSpPr/>
        <p:nvPr/>
      </p:nvGrpSpPr>
      <p:grpSpPr>
        <a:xfrm>
          <a:off x="0" y="0"/>
          <a:ext cx="0" cy="0"/>
          <a:chOff x="0" y="0"/>
          <a:chExt cx="0" cy="0"/>
        </a:xfrm>
      </p:grpSpPr>
      <p:sp>
        <p:nvSpPr>
          <p:cNvPr id="135" name="Google Shape;135;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136" name="Google Shape;13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3"/>
        <p:cNvGrpSpPr/>
        <p:nvPr/>
      </p:nvGrpSpPr>
      <p:grpSpPr>
        <a:xfrm>
          <a:off x="0" y="0"/>
          <a:ext cx="0" cy="0"/>
          <a:chOff x="0" y="0"/>
          <a:chExt cx="0" cy="0"/>
        </a:xfrm>
      </p:grpSpPr>
      <p:sp>
        <p:nvSpPr>
          <p:cNvPr id="144" name="Google Shape;144;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145" name="Google Shape;14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3"/>
        <p:cNvGrpSpPr/>
        <p:nvPr/>
      </p:nvGrpSpPr>
      <p:grpSpPr>
        <a:xfrm>
          <a:off x="0" y="0"/>
          <a:ext cx="0" cy="0"/>
          <a:chOff x="0" y="0"/>
          <a:chExt cx="0" cy="0"/>
        </a:xfrm>
      </p:grpSpPr>
      <p:sp>
        <p:nvSpPr>
          <p:cNvPr id="154" name="Google Shape;154;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155" name="Google Shape;155;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2"/>
        <p:cNvGrpSpPr/>
        <p:nvPr/>
      </p:nvGrpSpPr>
      <p:grpSpPr>
        <a:xfrm>
          <a:off x="0" y="0"/>
          <a:ext cx="0" cy="0"/>
          <a:chOff x="0" y="0"/>
          <a:chExt cx="0" cy="0"/>
        </a:xfrm>
      </p:grpSpPr>
      <p:sp>
        <p:nvSpPr>
          <p:cNvPr id="163" name="Google Shape;163;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164" name="Google Shape;16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2"/>
        <p:cNvGrpSpPr/>
        <p:nvPr/>
      </p:nvGrpSpPr>
      <p:grpSpPr>
        <a:xfrm>
          <a:off x="0" y="0"/>
          <a:ext cx="0" cy="0"/>
          <a:chOff x="0" y="0"/>
          <a:chExt cx="0" cy="0"/>
        </a:xfrm>
      </p:grpSpPr>
      <p:sp>
        <p:nvSpPr>
          <p:cNvPr id="173" name="Google Shape;173;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174" name="Google Shape;174;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2"/>
        <p:cNvGrpSpPr/>
        <p:nvPr/>
      </p:nvGrpSpPr>
      <p:grpSpPr>
        <a:xfrm>
          <a:off x="0" y="0"/>
          <a:ext cx="0" cy="0"/>
          <a:chOff x="0" y="0"/>
          <a:chExt cx="0" cy="0"/>
        </a:xfrm>
      </p:grpSpPr>
      <p:sp>
        <p:nvSpPr>
          <p:cNvPr id="183" name="Google Shape;183;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184" name="Google Shape;184;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2"/>
        <p:cNvGrpSpPr/>
        <p:nvPr/>
      </p:nvGrpSpPr>
      <p:grpSpPr>
        <a:xfrm>
          <a:off x="0" y="0"/>
          <a:ext cx="0" cy="0"/>
          <a:chOff x="0" y="0"/>
          <a:chExt cx="0" cy="0"/>
        </a:xfrm>
      </p:grpSpPr>
      <p:sp>
        <p:nvSpPr>
          <p:cNvPr id="193" name="Google Shape;193;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194" name="Google Shape;194;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2"/>
        <p:cNvGrpSpPr/>
        <p:nvPr/>
      </p:nvGrpSpPr>
      <p:grpSpPr>
        <a:xfrm>
          <a:off x="0" y="0"/>
          <a:ext cx="0" cy="0"/>
          <a:chOff x="0" y="0"/>
          <a:chExt cx="0" cy="0"/>
        </a:xfrm>
      </p:grpSpPr>
      <p:sp>
        <p:nvSpPr>
          <p:cNvPr id="203" name="Google Shape;203;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204" name="Google Shape;20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211" name="Google Shape;211;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8"/>
        <p:cNvGrpSpPr/>
        <p:nvPr/>
      </p:nvGrpSpPr>
      <p:grpSpPr>
        <a:xfrm>
          <a:off x="0" y="0"/>
          <a:ext cx="0" cy="0"/>
          <a:chOff x="0" y="0"/>
          <a:chExt cx="0" cy="0"/>
        </a:xfrm>
      </p:grpSpPr>
      <p:sp>
        <p:nvSpPr>
          <p:cNvPr id="219" name="Google Shape;219;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220" name="Google Shape;220;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9"/>
        <p:cNvGrpSpPr/>
        <p:nvPr/>
      </p:nvGrpSpPr>
      <p:grpSpPr>
        <a:xfrm>
          <a:off x="0" y="0"/>
          <a:ext cx="0" cy="0"/>
          <a:chOff x="0" y="0"/>
          <a:chExt cx="0" cy="0"/>
        </a:xfrm>
      </p:grpSpPr>
      <p:sp>
        <p:nvSpPr>
          <p:cNvPr id="230" name="Google Shape;230;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231" name="Google Shape;231;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0"/>
        <p:cNvGrpSpPr/>
        <p:nvPr/>
      </p:nvGrpSpPr>
      <p:grpSpPr>
        <a:xfrm>
          <a:off x="0" y="0"/>
          <a:ext cx="0" cy="0"/>
          <a:chOff x="0" y="0"/>
          <a:chExt cx="0" cy="0"/>
        </a:xfrm>
      </p:grpSpPr>
      <p:sp>
        <p:nvSpPr>
          <p:cNvPr id="241" name="Google Shape;241;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242" name="Google Shape;242;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1"/>
        <p:cNvGrpSpPr/>
        <p:nvPr/>
      </p:nvGrpSpPr>
      <p:grpSpPr>
        <a:xfrm>
          <a:off x="0" y="0"/>
          <a:ext cx="0" cy="0"/>
          <a:chOff x="0" y="0"/>
          <a:chExt cx="0" cy="0"/>
        </a:xfrm>
      </p:grpSpPr>
      <p:sp>
        <p:nvSpPr>
          <p:cNvPr id="252" name="Google Shape;252;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253" name="Google Shape;253;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9"/>
        <p:cNvGrpSpPr/>
        <p:nvPr/>
      </p:nvGrpSpPr>
      <p:grpSpPr>
        <a:xfrm>
          <a:off x="0" y="0"/>
          <a:ext cx="0" cy="0"/>
          <a:chOff x="0" y="0"/>
          <a:chExt cx="0" cy="0"/>
        </a:xfrm>
      </p:grpSpPr>
      <p:sp>
        <p:nvSpPr>
          <p:cNvPr id="260" name="Google Shape;260;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261" name="Google Shape;261;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
        <p:cNvGrpSpPr/>
        <p:nvPr/>
      </p:nvGrpSpPr>
      <p:grpSpPr>
        <a:xfrm>
          <a:off x="0" y="0"/>
          <a:ext cx="0" cy="0"/>
          <a:chOff x="0" y="0"/>
          <a:chExt cx="0" cy="0"/>
        </a:xfrm>
      </p:grpSpPr>
      <p:sp>
        <p:nvSpPr>
          <p:cNvPr id="52" name="Google Shape;5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53" name="Google Shape;5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0"/>
        <p:cNvGrpSpPr/>
        <p:nvPr/>
      </p:nvGrpSpPr>
      <p:grpSpPr>
        <a:xfrm>
          <a:off x="0" y="0"/>
          <a:ext cx="0" cy="0"/>
          <a:chOff x="0" y="0"/>
          <a:chExt cx="0" cy="0"/>
        </a:xfrm>
      </p:grpSpPr>
      <p:sp>
        <p:nvSpPr>
          <p:cNvPr id="61" name="Google Shape;61;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62" name="Google Shape;6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
        <p:cNvGrpSpPr/>
        <p:nvPr/>
      </p:nvGrpSpPr>
      <p:grpSpPr>
        <a:xfrm>
          <a:off x="0" y="0"/>
          <a:ext cx="0" cy="0"/>
          <a:chOff x="0" y="0"/>
          <a:chExt cx="0" cy="0"/>
        </a:xfrm>
      </p:grpSpPr>
      <p:sp>
        <p:nvSpPr>
          <p:cNvPr id="70" name="Google Shape;70;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71" name="Google Shape;7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8"/>
        <p:cNvGrpSpPr/>
        <p:nvPr/>
      </p:nvGrpSpPr>
      <p:grpSpPr>
        <a:xfrm>
          <a:off x="0" y="0"/>
          <a:ext cx="0" cy="0"/>
          <a:chOff x="0" y="0"/>
          <a:chExt cx="0" cy="0"/>
        </a:xfrm>
      </p:grpSpPr>
      <p:sp>
        <p:nvSpPr>
          <p:cNvPr id="79" name="Google Shape;79;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80" name="Google Shape;8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90" name="Google Shape;9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7"/>
        <p:cNvGrpSpPr/>
        <p:nvPr/>
      </p:nvGrpSpPr>
      <p:grpSpPr>
        <a:xfrm>
          <a:off x="0" y="0"/>
          <a:ext cx="0" cy="0"/>
          <a:chOff x="0" y="0"/>
          <a:chExt cx="0" cy="0"/>
        </a:xfrm>
      </p:grpSpPr>
      <p:sp>
        <p:nvSpPr>
          <p:cNvPr id="98" name="Google Shape;98;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99" name="Google Shape;9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8"/>
        <p:cNvGrpSpPr/>
        <p:nvPr/>
      </p:nvGrpSpPr>
      <p:grpSpPr>
        <a:xfrm>
          <a:off x="0" y="0"/>
          <a:ext cx="0" cy="0"/>
          <a:chOff x="0" y="0"/>
          <a:chExt cx="0" cy="0"/>
        </a:xfrm>
      </p:grpSpPr>
      <p:sp>
        <p:nvSpPr>
          <p:cNvPr id="109" name="Google Shape;10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110" name="Google Shape;11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srcRect b="10713"/>
          <a:stretch>
            <a:fillRect/>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8" name="Google Shape;28;p8" descr="LOGO.gif"/>
            <p:cNvPicPr preferRelativeResize="0"/>
            <p:nvPr/>
          </p:nvPicPr>
          <p:blipFill rotWithShape="1">
            <a:blip r:embed="rId2"/>
            <a:srcRect b="10713"/>
            <a:stretch>
              <a:fillRect/>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30" name="Google Shape;30;p8" descr="logo.jpg"/>
          <p:cNvPicPr preferRelativeResize="0"/>
          <p:nvPr/>
        </p:nvPicPr>
        <p:blipFill rotWithShape="1">
          <a:blip r:embed="rId3"/>
          <a:srcRect/>
          <a:stretch>
            <a:fill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7" name="Google Shape;17;p7" descr="LOGO.gif"/>
          <p:cNvPicPr preferRelativeResize="0"/>
          <p:nvPr/>
        </p:nvPicPr>
        <p:blipFill rotWithShape="1">
          <a:blip r:embed="rId2"/>
          <a:srcRect b="10713"/>
          <a:stretch>
            <a:fillRect/>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2"/>
          <a:srcRect b="10713"/>
          <a:stretch>
            <a:fillRect/>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1" name="Google Shape;21;p7" descr="LOGO.gif"/>
            <p:cNvPicPr preferRelativeResize="0"/>
            <p:nvPr/>
          </p:nvPicPr>
          <p:blipFill rotWithShape="1">
            <a:blip r:embed="rId2"/>
            <a:srcRect b="10713"/>
            <a:stretch>
              <a:fillRect/>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23" name="Google Shape;23;p7" descr="logo.jpg"/>
          <p:cNvPicPr preferRelativeResize="0"/>
          <p:nvPr/>
        </p:nvPicPr>
        <p:blipFill rotWithShape="1">
          <a:blip r:embed="rId3"/>
          <a:srcRect/>
          <a:stretch>
            <a:fill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49" name="Google Shape;49;p11"/>
          <p:cNvSpPr txBox="1"/>
          <p:nvPr/>
        </p:nvSpPr>
        <p:spPr>
          <a:xfrm>
            <a:off x="548148" y="1638886"/>
            <a:ext cx="8047703" cy="2567353"/>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panose="020B0604020202020204"/>
              <a:buNone/>
            </a:pPr>
            <a:r>
              <a:rPr lang="en-US" sz="3200" b="1" i="0" u="none" strike="noStrike" cap="none" dirty="0">
                <a:solidFill>
                  <a:srgbClr val="FF0000"/>
                </a:solidFill>
                <a:latin typeface="Times New Roman" panose="02020603050405020304" pitchFamily="18" charset="0"/>
                <a:ea typeface="Candara" panose="020E0502030303020204"/>
                <a:cs typeface="Times New Roman" panose="02020603050405020304" pitchFamily="18" charset="0"/>
                <a:sym typeface="Candara" panose="020E0502030303020204"/>
              </a:rPr>
              <a:t>TOPICS: </a:t>
            </a:r>
            <a:endParaRPr lang="en-US" sz="3200" b="1" i="0" u="none" strike="noStrike" cap="none" dirty="0">
              <a:solidFill>
                <a:srgbClr val="FF0000"/>
              </a:solidFill>
              <a:latin typeface="Times New Roman" panose="02020603050405020304" pitchFamily="18" charset="0"/>
              <a:ea typeface="Candara" panose="020E0502030303020204"/>
              <a:cs typeface="Times New Roman" panose="02020603050405020304" pitchFamily="18" charset="0"/>
              <a:sym typeface="Candara" panose="020E0502030303020204"/>
            </a:endParaRPr>
          </a:p>
          <a:p>
            <a:pPr marL="0" marR="0" lvl="0" indent="0" algn="ctr" rtl="0">
              <a:lnSpc>
                <a:spcPct val="100000"/>
              </a:lnSpc>
              <a:spcBef>
                <a:spcPts val="0"/>
              </a:spcBef>
              <a:spcAft>
                <a:spcPts val="0"/>
              </a:spcAft>
              <a:buClr>
                <a:srgbClr val="000000"/>
              </a:buClr>
              <a:buSzPts val="2800"/>
              <a:buFont typeface="Arial" panose="020B0604020202020204"/>
              <a:buNone/>
            </a:pPr>
            <a:r>
              <a:rPr lang="en-US" sz="24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Computer Organization and Architecture</a:t>
            </a:r>
            <a:endParaRPr lang="en-US" sz="2400" b="0"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endParaRPr>
          </a:p>
          <a:p>
            <a:pPr marL="0" marR="0" lvl="0" indent="0" algn="ctr" rtl="0">
              <a:lnSpc>
                <a:spcPct val="100000"/>
              </a:lnSpc>
              <a:spcBef>
                <a:spcPts val="0"/>
              </a:spcBef>
              <a:spcAft>
                <a:spcPts val="0"/>
              </a:spcAft>
              <a:buClr>
                <a:srgbClr val="000000"/>
              </a:buClr>
              <a:buSzPts val="2800"/>
              <a:buFont typeface="Arial" panose="020B0604020202020204"/>
              <a:buNone/>
            </a:pPr>
            <a:endParaRPr lang="en-US" sz="24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ctr" rtl="0">
              <a:lnSpc>
                <a:spcPct val="100000"/>
              </a:lnSpc>
              <a:spcBef>
                <a:spcPts val="0"/>
              </a:spcBef>
              <a:spcAft>
                <a:spcPts val="0"/>
              </a:spcAft>
              <a:buClr>
                <a:srgbClr val="000000"/>
              </a:buClr>
              <a:buSzPts val="2000"/>
              <a:buFont typeface="Arial" panose="020B0604020202020204"/>
              <a:buNone/>
            </a:pPr>
            <a:r>
              <a:rPr lang="en-US" sz="2400" b="0" i="0" u="none" strike="noStrike" cap="none" dirty="0">
                <a:solidFill>
                  <a:schemeClr val="accent4"/>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Basic Computer Organization:  Instruction Codes, Computer Registers, Computer Instructions</a:t>
            </a:r>
            <a:endParaRPr sz="2400" b="1"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13" name="Google Shape;113;p18"/>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panose="020B0604020202020204"/>
              <a:buNone/>
            </a:pP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5" name="Google Shape;115;p18"/>
          <p:cNvSpPr/>
          <p:nvPr/>
        </p:nvSpPr>
        <p:spPr>
          <a:xfrm>
            <a:off x="4360985" y="2475602"/>
            <a:ext cx="4360984" cy="21287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It is the address of the operand in a computation-type instruction or the target address in a branch-type instruction.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effective address in the instruction of the figures are </a:t>
            </a:r>
            <a:r>
              <a:rPr lang="en-US"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457 </a:t>
            </a: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and</a:t>
            </a:r>
            <a:r>
              <a:rPr lang="en-US"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1350.</a:t>
            </a: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1000"/>
              </a:spcBef>
              <a:spcAft>
                <a:spcPts val="0"/>
              </a:spcAft>
              <a:buClr>
                <a:srgbClr val="000000"/>
              </a:buClr>
              <a:buSzPts val="1600"/>
              <a:buFont typeface="Arial" panose="020B0604020202020204"/>
              <a:buNone/>
            </a:pP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6" name="Google Shape;116;p18"/>
          <p:cNvSpPr/>
          <p:nvPr/>
        </p:nvSpPr>
        <p:spPr>
          <a:xfrm>
            <a:off x="3262657" y="1207162"/>
            <a:ext cx="288572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Effective Address</a:t>
            </a:r>
            <a:endParaRPr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17" name="Google Shape;117;p18"/>
          <p:cNvPicPr preferRelativeResize="0"/>
          <p:nvPr/>
        </p:nvPicPr>
        <p:blipFill rotWithShape="1">
          <a:blip r:embed="rId1"/>
          <a:srcRect/>
          <a:stretch>
            <a:fillRect/>
          </a:stretch>
        </p:blipFill>
        <p:spPr>
          <a:xfrm>
            <a:off x="305754" y="1786597"/>
            <a:ext cx="3956758" cy="486742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3" name="Google Shape;123;p19"/>
          <p:cNvSpPr txBox="1"/>
          <p:nvPr/>
        </p:nvSpPr>
        <p:spPr>
          <a:xfrm>
            <a:off x="517706" y="2644726"/>
            <a:ext cx="8047703" cy="2082019"/>
          </a:xfrm>
          <a:prstGeom prst="rect">
            <a:avLst/>
          </a:prstGeom>
          <a:noFill/>
          <a:ln>
            <a:noFill/>
          </a:ln>
        </p:spPr>
        <p:txBody>
          <a:bodyPr spcFirstLastPara="1" wrap="square" lIns="91425" tIns="33100" rIns="91425" bIns="45700" anchor="ctr" anchorCtr="0">
            <a:noAutofit/>
          </a:bodyPr>
          <a:lstStyle/>
          <a:p>
            <a:pPr marL="0" marR="0" lvl="0" indent="0" algn="ctr" rtl="0">
              <a:lnSpc>
                <a:spcPct val="150000"/>
              </a:lnSpc>
              <a:spcBef>
                <a:spcPts val="0"/>
              </a:spcBef>
              <a:spcAft>
                <a:spcPts val="0"/>
              </a:spcAft>
              <a:buClr>
                <a:srgbClr val="000000"/>
              </a:buClr>
              <a:buSzPts val="5400"/>
              <a:buFont typeface="Arial" panose="020B0604020202020204"/>
              <a:buNone/>
            </a:pPr>
            <a:r>
              <a:rPr lang="en-US" sz="5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Computer Registers</a:t>
            </a:r>
            <a:endParaRPr sz="5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30" name="Google Shape;130;p1"/>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panose="020B0604020202020204"/>
              <a:buNone/>
            </a:pP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2" name="Google Shape;132;p1"/>
          <p:cNvSpPr/>
          <p:nvPr/>
        </p:nvSpPr>
        <p:spPr>
          <a:xfrm>
            <a:off x="3262657" y="1207162"/>
            <a:ext cx="3265638" cy="13849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Basic Computer Registers and Memory</a:t>
            </a:r>
            <a:endParaRPr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33" name="Google Shape;133;p1"/>
          <p:cNvPicPr preferRelativeResize="0"/>
          <p:nvPr/>
        </p:nvPicPr>
        <p:blipFill rotWithShape="1">
          <a:blip r:embed="rId1"/>
          <a:srcRect/>
          <a:stretch>
            <a:fillRect/>
          </a:stretch>
        </p:blipFill>
        <p:spPr>
          <a:xfrm>
            <a:off x="928468" y="2841673"/>
            <a:ext cx="7413674" cy="368573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39" name="Google Shape;139;p20"/>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panose="020B0604020202020204"/>
              <a:buNone/>
            </a:pP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1" name="Google Shape;141;p20"/>
          <p:cNvSpPr/>
          <p:nvPr/>
        </p:nvSpPr>
        <p:spPr>
          <a:xfrm>
            <a:off x="787791" y="2011369"/>
            <a:ext cx="7835704" cy="4303742"/>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Need of Registers?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1000"/>
              </a:spcBef>
              <a:spcAft>
                <a:spcPts val="0"/>
              </a:spcAft>
              <a:buClr>
                <a:srgbClr val="000000"/>
              </a:buClr>
              <a:buSzPts val="1400"/>
              <a:buFont typeface="Noto Sans Symbols"/>
              <a:buChar char="▪"/>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Computer instructions are normally stored in consecutive memory locations and are executed sequentially one at a time.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1000"/>
              </a:spcBef>
              <a:spcAft>
                <a:spcPts val="0"/>
              </a:spcAft>
              <a:buClr>
                <a:srgbClr val="000000"/>
              </a:buClr>
              <a:buSzPts val="1400"/>
              <a:buFont typeface="Noto Sans Symbols"/>
              <a:buChar char="▪"/>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control reads an instruction from a specific address in memory and executes it. It then continues by reading the next instruction in sequence and executes it, and so 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1000"/>
              </a:spcBef>
              <a:spcAft>
                <a:spcPts val="0"/>
              </a:spcAft>
              <a:buClr>
                <a:srgbClr val="000000"/>
              </a:buClr>
              <a:buSzPts val="1400"/>
              <a:buFont typeface="Noto Sans Symbols"/>
              <a:buChar char="▪"/>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This type of instruction sequencing needs a </a:t>
            </a:r>
            <a:r>
              <a:rPr lang="en-US"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counter</a:t>
            </a: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to calculate the address of the next instruction after execution of the current instruction is completed.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1000"/>
              </a:spcBef>
              <a:spcAft>
                <a:spcPts val="0"/>
              </a:spcAft>
              <a:buClr>
                <a:srgbClr val="000000"/>
              </a:buClr>
              <a:buSzPts val="1400"/>
              <a:buFont typeface="Noto Sans Symbols"/>
              <a:buChar char="▪"/>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It is also necessary to provide a register in the control unit for storing the </a:t>
            </a:r>
            <a:r>
              <a:rPr lang="en-US"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instruction code</a:t>
            </a: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after it is read from memory.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1000"/>
              </a:spcBef>
              <a:spcAft>
                <a:spcPts val="0"/>
              </a:spcAft>
              <a:buClr>
                <a:srgbClr val="000000"/>
              </a:buClr>
              <a:buSzPts val="1400"/>
              <a:buFont typeface="Noto Sans Symbols"/>
              <a:buChar char="▪"/>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computer needs </a:t>
            </a:r>
            <a:r>
              <a:rPr lang="en-US"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processor registers</a:t>
            </a: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for manipulating data and a register for holding a memory </a:t>
            </a:r>
            <a:r>
              <a:rPr lang="en-US"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address</a:t>
            </a: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228600" algn="l" rtl="0">
              <a:lnSpc>
                <a:spcPct val="100000"/>
              </a:lnSpc>
              <a:spcBef>
                <a:spcPts val="0"/>
              </a:spcBef>
              <a:spcAft>
                <a:spcPts val="0"/>
              </a:spcAft>
              <a:buClr>
                <a:schemeClr val="accent5"/>
              </a:buClr>
              <a:buSzPts val="1400"/>
              <a:buFont typeface="Ubuntu"/>
              <a:buNone/>
            </a:pP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2" name="Google Shape;142;p20"/>
          <p:cNvSpPr/>
          <p:nvPr/>
        </p:nvSpPr>
        <p:spPr>
          <a:xfrm>
            <a:off x="3262657" y="1207162"/>
            <a:ext cx="3265638"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Computer Registers</a:t>
            </a:r>
            <a:endParaRPr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48" name="Google Shape;148;p21"/>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panose="020B0604020202020204"/>
              <a:buNone/>
            </a:pP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0" name="Google Shape;150;p21"/>
          <p:cNvSpPr/>
          <p:nvPr/>
        </p:nvSpPr>
        <p:spPr>
          <a:xfrm>
            <a:off x="787791" y="2011369"/>
            <a:ext cx="7835704" cy="338554"/>
          </a:xfrm>
          <a:prstGeom prst="rect">
            <a:avLst/>
          </a:prstGeom>
          <a:noFill/>
          <a:ln>
            <a:noFill/>
          </a:ln>
        </p:spPr>
        <p:txBody>
          <a:bodyPr spcFirstLastPara="1" wrap="square" lIns="91425" tIns="45700" rIns="91425" bIns="45700" anchor="t" anchorCtr="0">
            <a:spAutoFit/>
          </a:bodyPr>
          <a:lstStyle/>
          <a:p>
            <a:pPr marL="457200" marR="0" lvl="0" indent="-317500" algn="l"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1" name="Google Shape;151;p21"/>
          <p:cNvSpPr/>
          <p:nvPr/>
        </p:nvSpPr>
        <p:spPr>
          <a:xfrm>
            <a:off x="2024700" y="1179026"/>
            <a:ext cx="579678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List of Registers for Basic Computer</a:t>
            </a:r>
            <a:endParaRPr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52" name="Google Shape;152;p21"/>
          <p:cNvPicPr preferRelativeResize="0"/>
          <p:nvPr/>
        </p:nvPicPr>
        <p:blipFill rotWithShape="1">
          <a:blip r:embed="rId1"/>
          <a:srcRect/>
          <a:stretch>
            <a:fillRect/>
          </a:stretch>
        </p:blipFill>
        <p:spPr>
          <a:xfrm>
            <a:off x="1041009" y="2043113"/>
            <a:ext cx="7230794" cy="430141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58" name="Google Shape;158;p22"/>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panose="020B0604020202020204"/>
              <a:buNone/>
            </a:pP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60" name="Google Shape;160;p22"/>
          <p:cNvSpPr/>
          <p:nvPr/>
        </p:nvSpPr>
        <p:spPr>
          <a:xfrm>
            <a:off x="787791" y="2011369"/>
            <a:ext cx="7835704" cy="4411464"/>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Need of Common Bus System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0" algn="l" rtl="0">
              <a:lnSpc>
                <a:spcPct val="100000"/>
              </a:lnSpc>
              <a:spcBef>
                <a:spcPts val="1000"/>
              </a:spcBef>
              <a:spcAft>
                <a:spcPts val="0"/>
              </a:spcAft>
              <a:buClr>
                <a:srgbClr val="000000"/>
              </a:buClr>
              <a:buSzPts val="1800"/>
              <a:buFont typeface="Arial" panose="020B0604020202020204"/>
              <a:buNone/>
            </a:pPr>
            <a:endParaRPr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1000"/>
              </a:spcBef>
              <a:spcAft>
                <a:spcPts val="0"/>
              </a:spcAft>
              <a:buClr>
                <a:srgbClr val="000000"/>
              </a:buClr>
              <a:buSzPts val="1400"/>
              <a:buFont typeface="Noto Sans Symbols"/>
              <a:buChar char="▪"/>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basic computer has eight registers, a memory unit, and a control unit.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1000"/>
              </a:spcBef>
              <a:spcAft>
                <a:spcPts val="0"/>
              </a:spcAft>
              <a:buClr>
                <a:srgbClr val="000000"/>
              </a:buClr>
              <a:buSzPts val="1800"/>
              <a:buFont typeface="Arial" panose="020B0604020202020204"/>
              <a:buNone/>
            </a:pP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1000"/>
              </a:spcBef>
              <a:spcAft>
                <a:spcPts val="0"/>
              </a:spcAft>
              <a:buClr>
                <a:srgbClr val="000000"/>
              </a:buClr>
              <a:buSzPts val="1400"/>
              <a:buFont typeface="Noto Sans Symbols"/>
              <a:buChar char="▪"/>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Paths must be provided to transfer information from one register to another and between memory and registers.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1000"/>
              </a:spcBef>
              <a:spcAft>
                <a:spcPts val="0"/>
              </a:spcAft>
              <a:buClr>
                <a:srgbClr val="000000"/>
              </a:buClr>
              <a:buSzPts val="1800"/>
              <a:buFont typeface="Arial" panose="020B0604020202020204"/>
              <a:buNone/>
            </a:pP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1000"/>
              </a:spcBef>
              <a:spcAft>
                <a:spcPts val="0"/>
              </a:spcAft>
              <a:buClr>
                <a:srgbClr val="000000"/>
              </a:buClr>
              <a:buSzPts val="1400"/>
              <a:buFont typeface="Noto Sans Symbols"/>
              <a:buChar char="▪"/>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number of wires will be excessive if connections are made between the outputs of each register and the inputs of the other registers.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1000"/>
              </a:spcBef>
              <a:spcAft>
                <a:spcPts val="0"/>
              </a:spcAft>
              <a:buClr>
                <a:srgbClr val="000000"/>
              </a:buClr>
              <a:buSzPts val="1800"/>
              <a:buFont typeface="Arial" panose="020B0604020202020204"/>
              <a:buNone/>
            </a:pP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1000"/>
              </a:spcBef>
              <a:spcAft>
                <a:spcPts val="0"/>
              </a:spcAft>
              <a:buClr>
                <a:srgbClr val="000000"/>
              </a:buClr>
              <a:buSzPts val="1400"/>
              <a:buFont typeface="Noto Sans Symbols"/>
              <a:buChar char="▪"/>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Hence more efficient scheme with a common bus is used.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61" name="Google Shape;161;p22"/>
          <p:cNvSpPr/>
          <p:nvPr/>
        </p:nvSpPr>
        <p:spPr>
          <a:xfrm>
            <a:off x="3262657" y="1207162"/>
            <a:ext cx="3459601"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Common Bus System</a:t>
            </a:r>
            <a:endParaRPr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67" name="Google Shape;167;p23"/>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panose="020B0604020202020204"/>
              <a:buNone/>
            </a:pP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69" name="Google Shape;169;p23"/>
          <p:cNvSpPr/>
          <p:nvPr/>
        </p:nvSpPr>
        <p:spPr>
          <a:xfrm>
            <a:off x="3262657" y="1207162"/>
            <a:ext cx="3459601"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Common Bus System</a:t>
            </a:r>
            <a:endParaRPr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70" name="Google Shape;170;p23"/>
          <p:cNvPicPr preferRelativeResize="0"/>
          <p:nvPr/>
        </p:nvPicPr>
        <p:blipFill rotWithShape="1">
          <a:blip r:embed="rId1"/>
          <a:srcRect/>
          <a:stretch>
            <a:fillRect/>
          </a:stretch>
        </p:blipFill>
        <p:spPr>
          <a:xfrm>
            <a:off x="286267" y="1941342"/>
            <a:ext cx="4538951" cy="4529796"/>
          </a:xfrm>
          <a:prstGeom prst="rect">
            <a:avLst/>
          </a:prstGeom>
          <a:noFill/>
          <a:ln>
            <a:noFill/>
          </a:ln>
        </p:spPr>
      </p:pic>
      <p:sp>
        <p:nvSpPr>
          <p:cNvPr id="171" name="Google Shape;171;p23"/>
          <p:cNvSpPr/>
          <p:nvPr/>
        </p:nvSpPr>
        <p:spPr>
          <a:xfrm>
            <a:off x="4572000" y="2180490"/>
            <a:ext cx="4403188" cy="4031873"/>
          </a:xfrm>
          <a:prstGeom prst="rect">
            <a:avLst/>
          </a:prstGeom>
          <a:noFill/>
          <a:ln>
            <a:noFill/>
          </a:ln>
        </p:spPr>
        <p:txBody>
          <a:bodyPr spcFirstLastPara="1" wrap="square" lIns="91425" tIns="45700" rIns="91425" bIns="45700" anchor="t" anchorCtr="0">
            <a:spAutoFit/>
          </a:bodyPr>
          <a:lstStyle/>
          <a:p>
            <a:pPr marL="457200" marR="0" lvl="0" indent="-317500" algn="l" rtl="0">
              <a:lnSpc>
                <a:spcPct val="100000"/>
              </a:lnSpc>
              <a:spcBef>
                <a:spcPts val="0"/>
              </a:spcBef>
              <a:spcAft>
                <a:spcPts val="0"/>
              </a:spcAft>
              <a:buClr>
                <a:schemeClr val="accent5"/>
              </a:buClr>
              <a:buSzPts val="1400"/>
              <a:buFont typeface="Ubuntu"/>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outputs of seven registers and memory are connected to the common bus.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0"/>
              </a:spcBef>
              <a:spcAft>
                <a:spcPts val="0"/>
              </a:spcAft>
              <a:buClr>
                <a:schemeClr val="accent5"/>
              </a:buClr>
              <a:buSzPts val="1400"/>
              <a:buFont typeface="Ubuntu"/>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specific output that is selected for the bus lines at any given time is determined from the binary value of the selection variables S</a:t>
            </a:r>
            <a:r>
              <a:rPr lang="en-US" sz="1600" b="0"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2</a:t>
            </a: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S</a:t>
            </a:r>
            <a:r>
              <a:rPr lang="en-US" sz="1600" b="0"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1</a:t>
            </a: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and S</a:t>
            </a:r>
            <a:r>
              <a:rPr lang="en-US" sz="1600" b="0"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0</a:t>
            </a: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0"/>
              </a:spcBef>
              <a:spcAft>
                <a:spcPts val="0"/>
              </a:spcAft>
              <a:buClr>
                <a:schemeClr val="accent5"/>
              </a:buClr>
              <a:buSzPts val="1400"/>
              <a:buFont typeface="Ubuntu"/>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number along each output shows the decimal equivalent of the required binary selection.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0"/>
              </a:spcBef>
              <a:spcAft>
                <a:spcPts val="0"/>
              </a:spcAft>
              <a:buClr>
                <a:schemeClr val="accent5"/>
              </a:buClr>
              <a:buSzPts val="1400"/>
              <a:buFont typeface="Ubuntu"/>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For example, the number along the output of DR is 3. The 16-bit outputs of DR are placed on the bus lines when S</a:t>
            </a:r>
            <a:r>
              <a:rPr lang="en-US" sz="1600" b="0"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2</a:t>
            </a: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S</a:t>
            </a:r>
            <a:r>
              <a:rPr lang="en-US" sz="1600" b="0"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1</a:t>
            </a: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S</a:t>
            </a:r>
            <a:r>
              <a:rPr lang="en-US" sz="1600" b="0"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0</a:t>
            </a: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=011 since this is the binary value of decimal 3.</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77" name="Google Shape;177;p24"/>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panose="020B0604020202020204"/>
              <a:buNone/>
            </a:pP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9" name="Google Shape;179;p24"/>
          <p:cNvSpPr/>
          <p:nvPr/>
        </p:nvSpPr>
        <p:spPr>
          <a:xfrm>
            <a:off x="3262657" y="1207162"/>
            <a:ext cx="3459601"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Common Bus System</a:t>
            </a:r>
            <a:endParaRPr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80" name="Google Shape;180;p24"/>
          <p:cNvPicPr preferRelativeResize="0"/>
          <p:nvPr/>
        </p:nvPicPr>
        <p:blipFill rotWithShape="1">
          <a:blip r:embed="rId1"/>
          <a:srcRect/>
          <a:stretch>
            <a:fillRect/>
          </a:stretch>
        </p:blipFill>
        <p:spPr>
          <a:xfrm>
            <a:off x="286267" y="1941342"/>
            <a:ext cx="4637425" cy="4529796"/>
          </a:xfrm>
          <a:prstGeom prst="rect">
            <a:avLst/>
          </a:prstGeom>
          <a:noFill/>
          <a:ln>
            <a:noFill/>
          </a:ln>
        </p:spPr>
      </p:pic>
      <p:sp>
        <p:nvSpPr>
          <p:cNvPr id="181" name="Google Shape;181;p24"/>
          <p:cNvSpPr/>
          <p:nvPr/>
        </p:nvSpPr>
        <p:spPr>
          <a:xfrm>
            <a:off x="4572000" y="2352639"/>
            <a:ext cx="4572000" cy="3539430"/>
          </a:xfrm>
          <a:prstGeom prst="rect">
            <a:avLst/>
          </a:prstGeom>
          <a:noFill/>
          <a:ln>
            <a:noFill/>
          </a:ln>
        </p:spPr>
        <p:txBody>
          <a:bodyPr spcFirstLastPara="1" wrap="square" lIns="91425" tIns="45700" rIns="91425" bIns="45700" anchor="t" anchorCtr="0">
            <a:spAutoFit/>
          </a:bodyPr>
          <a:lstStyle/>
          <a:p>
            <a:pPr marL="457200" marR="0" lvl="0" indent="-317500" algn="l" rtl="0">
              <a:lnSpc>
                <a:spcPct val="100000"/>
              </a:lnSpc>
              <a:spcBef>
                <a:spcPts val="0"/>
              </a:spcBef>
              <a:spcAft>
                <a:spcPts val="0"/>
              </a:spcAft>
              <a:buClr>
                <a:schemeClr val="accent5"/>
              </a:buClr>
              <a:buSzPts val="1400"/>
              <a:buFont typeface="Ubuntu"/>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lines from the common bus are connected to the inputs of each register and the data inputs of the memory.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0"/>
              </a:spcBef>
              <a:spcAft>
                <a:spcPts val="0"/>
              </a:spcAft>
              <a:buClr>
                <a:schemeClr val="accent5"/>
              </a:buClr>
              <a:buSzPts val="1400"/>
              <a:buFont typeface="Ubuntu"/>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particular register whose LD (load) input is enabled receives the data from the bus during the next clock pulse transition.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0"/>
              </a:spcBef>
              <a:spcAft>
                <a:spcPts val="0"/>
              </a:spcAft>
              <a:buClr>
                <a:schemeClr val="accent5"/>
              </a:buClr>
              <a:buSzPts val="1400"/>
              <a:buFont typeface="Ubuntu"/>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memory receives the contents of the bus when its write input is activated.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0"/>
              </a:spcBef>
              <a:spcAft>
                <a:spcPts val="0"/>
              </a:spcAft>
              <a:buClr>
                <a:schemeClr val="accent5"/>
              </a:buClr>
              <a:buSzPts val="1400"/>
              <a:buFont typeface="Ubuntu"/>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memory places its 16-bit output onto the bus when the read input is activated and S</a:t>
            </a:r>
            <a:r>
              <a:rPr lang="en-US" sz="1600" b="0"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2</a:t>
            </a: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S</a:t>
            </a:r>
            <a:r>
              <a:rPr lang="en-US" sz="1600" b="0"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1</a:t>
            </a: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S</a:t>
            </a:r>
            <a:r>
              <a:rPr lang="en-US" sz="1600" b="0" i="0" u="none" strike="noStrike" cap="none" baseline="-25000">
                <a:solidFill>
                  <a:srgbClr val="000000"/>
                </a:solidFill>
                <a:latin typeface="Times New Roman" panose="02020603050405020304"/>
                <a:ea typeface="Times New Roman" panose="02020603050405020304"/>
                <a:cs typeface="Times New Roman" panose="02020603050405020304"/>
                <a:sym typeface="Times New Roman" panose="02020603050405020304"/>
              </a:rPr>
              <a:t>0</a:t>
            </a: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=111.</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87" name="Google Shape;187;p25"/>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panose="020B0604020202020204"/>
              <a:buNone/>
            </a:pP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9" name="Google Shape;189;p25"/>
          <p:cNvSpPr/>
          <p:nvPr/>
        </p:nvSpPr>
        <p:spPr>
          <a:xfrm>
            <a:off x="3262657" y="1207162"/>
            <a:ext cx="3459601"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Common Bus System</a:t>
            </a:r>
            <a:endParaRPr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90" name="Google Shape;190;p25"/>
          <p:cNvPicPr preferRelativeResize="0"/>
          <p:nvPr/>
        </p:nvPicPr>
        <p:blipFill rotWithShape="1">
          <a:blip r:embed="rId1"/>
          <a:srcRect/>
          <a:stretch>
            <a:fillRect/>
          </a:stretch>
        </p:blipFill>
        <p:spPr>
          <a:xfrm>
            <a:off x="286267" y="1941342"/>
            <a:ext cx="4764035" cy="4529796"/>
          </a:xfrm>
          <a:prstGeom prst="rect">
            <a:avLst/>
          </a:prstGeom>
          <a:noFill/>
          <a:ln>
            <a:noFill/>
          </a:ln>
        </p:spPr>
      </p:pic>
      <p:sp>
        <p:nvSpPr>
          <p:cNvPr id="191" name="Google Shape;191;p25"/>
          <p:cNvSpPr/>
          <p:nvPr/>
        </p:nvSpPr>
        <p:spPr>
          <a:xfrm>
            <a:off x="4775981" y="2082018"/>
            <a:ext cx="4368019" cy="3693319"/>
          </a:xfrm>
          <a:prstGeom prst="rect">
            <a:avLst/>
          </a:prstGeom>
          <a:noFill/>
          <a:ln>
            <a:noFill/>
          </a:ln>
        </p:spPr>
        <p:txBody>
          <a:bodyPr spcFirstLastPara="1" wrap="square" lIns="91425" tIns="45700" rIns="91425" bIns="45700" anchor="t" anchorCtr="0">
            <a:spAutoFit/>
          </a:bodyPr>
          <a:lstStyle/>
          <a:p>
            <a:pPr marL="457200" marR="0" lvl="0" indent="-317500" algn="l" rtl="0">
              <a:lnSpc>
                <a:spcPct val="100000"/>
              </a:lnSpc>
              <a:spcBef>
                <a:spcPts val="0"/>
              </a:spcBef>
              <a:spcAft>
                <a:spcPts val="0"/>
              </a:spcAft>
              <a:buClr>
                <a:schemeClr val="accent5"/>
              </a:buClr>
              <a:buSzPts val="1400"/>
              <a:buFont typeface="Ubuntu"/>
              <a:buChar char="●"/>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INPR is connected to provide information to the bus but OUTR can only receive information from the bus.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0"/>
              </a:spcBef>
              <a:spcAft>
                <a:spcPts val="0"/>
              </a:spcAft>
              <a:buClr>
                <a:schemeClr val="accent5"/>
              </a:buClr>
              <a:buSzPts val="1400"/>
              <a:buFont typeface="Ubuntu"/>
              <a:buChar char="●"/>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This is because INPR receives a character from an input device which is then transferred to AC.</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0"/>
              </a:spcBef>
              <a:spcAft>
                <a:spcPts val="0"/>
              </a:spcAft>
              <a:buClr>
                <a:schemeClr val="accent5"/>
              </a:buClr>
              <a:buSzPts val="1400"/>
              <a:buFont typeface="Ubuntu"/>
              <a:buChar char="●"/>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OUTR receives a character from AC and delivers it to an output device.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0"/>
              </a:spcBef>
              <a:spcAft>
                <a:spcPts val="0"/>
              </a:spcAft>
              <a:buClr>
                <a:schemeClr val="accent5"/>
              </a:buClr>
              <a:buSzPts val="1400"/>
              <a:buFont typeface="Ubuntu"/>
              <a:buChar char="●"/>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There is no transfer from OUTR to any of the other registers.</a:t>
            </a: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97" name="Google Shape;197;p26"/>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panose="020B0604020202020204"/>
              <a:buNone/>
            </a:pP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9" name="Google Shape;199;p26"/>
          <p:cNvSpPr/>
          <p:nvPr/>
        </p:nvSpPr>
        <p:spPr>
          <a:xfrm>
            <a:off x="3262657" y="1207162"/>
            <a:ext cx="3459601"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Common Bus System</a:t>
            </a:r>
            <a:endParaRPr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00" name="Google Shape;200;p26"/>
          <p:cNvPicPr preferRelativeResize="0"/>
          <p:nvPr/>
        </p:nvPicPr>
        <p:blipFill rotWithShape="1">
          <a:blip r:embed="rId1"/>
          <a:srcRect/>
          <a:stretch>
            <a:fillRect/>
          </a:stretch>
        </p:blipFill>
        <p:spPr>
          <a:xfrm>
            <a:off x="286267" y="1941342"/>
            <a:ext cx="4707764" cy="4529796"/>
          </a:xfrm>
          <a:prstGeom prst="rect">
            <a:avLst/>
          </a:prstGeom>
          <a:noFill/>
          <a:ln>
            <a:noFill/>
          </a:ln>
        </p:spPr>
      </p:pic>
      <p:sp>
        <p:nvSpPr>
          <p:cNvPr id="201" name="Google Shape;201;p26"/>
          <p:cNvSpPr/>
          <p:nvPr/>
        </p:nvSpPr>
        <p:spPr>
          <a:xfrm>
            <a:off x="4572000" y="2259375"/>
            <a:ext cx="4572000" cy="4031873"/>
          </a:xfrm>
          <a:prstGeom prst="rect">
            <a:avLst/>
          </a:prstGeom>
          <a:noFill/>
          <a:ln>
            <a:noFill/>
          </a:ln>
        </p:spPr>
        <p:txBody>
          <a:bodyPr spcFirstLastPara="1" wrap="square" lIns="91425" tIns="45700" rIns="91425" bIns="45700" anchor="t" anchorCtr="0">
            <a:spAutoFit/>
          </a:bodyPr>
          <a:lstStyle/>
          <a:p>
            <a:pPr marL="457200" marR="0" lvl="0" indent="-317500" algn="l" rtl="0">
              <a:lnSpc>
                <a:spcPct val="100000"/>
              </a:lnSpc>
              <a:spcBef>
                <a:spcPts val="0"/>
              </a:spcBef>
              <a:spcAft>
                <a:spcPts val="0"/>
              </a:spcAft>
              <a:buClr>
                <a:schemeClr val="accent5"/>
              </a:buClr>
              <a:buSzPts val="1400"/>
              <a:buFont typeface="Ubuntu"/>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inputs of AC come from an adder and logic circuit.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0"/>
              </a:spcBef>
              <a:spcAft>
                <a:spcPts val="0"/>
              </a:spcAft>
              <a:buClr>
                <a:schemeClr val="accent5"/>
              </a:buClr>
              <a:buSzPts val="1400"/>
              <a:buFont typeface="Ubuntu"/>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This circuit has three sets of inputs.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0"/>
              </a:spcBef>
              <a:spcAft>
                <a:spcPts val="0"/>
              </a:spcAft>
              <a:buClr>
                <a:srgbClr val="000000"/>
              </a:buClr>
              <a:buSzPts val="1600"/>
              <a:buFont typeface="Arial" panose="020B0604020202020204"/>
              <a:buNone/>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0"/>
              </a:spcBef>
              <a:spcAft>
                <a:spcPts val="0"/>
              </a:spcAft>
              <a:buClr>
                <a:schemeClr val="accent5"/>
              </a:buClr>
              <a:buSzPts val="1400"/>
              <a:buFont typeface="Ubuntu"/>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One set of 16-bit inputs come from the outputs of AC. They are used to implement register micro-operations such as complement AC and shift AC.</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0"/>
              </a:spcBef>
              <a:spcAft>
                <a:spcPts val="0"/>
              </a:spcAft>
              <a:buClr>
                <a:schemeClr val="accent5"/>
              </a:buClr>
              <a:buSzPts val="1400"/>
              <a:buFont typeface="Ubuntu"/>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Another set of 16-bit inputs come from the data register DR. The inputs from DR and AC are used for arithmetic and logic micro-operations.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0"/>
              </a:spcBef>
              <a:spcAft>
                <a:spcPts val="0"/>
              </a:spcAft>
              <a:buClr>
                <a:schemeClr val="accent5"/>
              </a:buClr>
              <a:buSzPts val="1400"/>
              <a:buFont typeface="Ubuntu"/>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 third set of 8-bit inputs come from the input register INPR.</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49" name="Google Shape;49;p11"/>
          <p:cNvSpPr txBox="1"/>
          <p:nvPr/>
        </p:nvSpPr>
        <p:spPr>
          <a:xfrm>
            <a:off x="517706" y="2644726"/>
            <a:ext cx="8047703" cy="2082019"/>
          </a:xfrm>
          <a:prstGeom prst="rect">
            <a:avLst/>
          </a:prstGeom>
          <a:noFill/>
          <a:ln>
            <a:noFill/>
          </a:ln>
        </p:spPr>
        <p:txBody>
          <a:bodyPr spcFirstLastPara="1" wrap="square" lIns="91425" tIns="33100" rIns="91425" bIns="45700" anchor="ctr" anchorCtr="0">
            <a:noAutofit/>
          </a:bodyPr>
          <a:lstStyle/>
          <a:p>
            <a:pPr marL="0" marR="0" lvl="0" indent="0" algn="ctr" rtl="0">
              <a:lnSpc>
                <a:spcPct val="150000"/>
              </a:lnSpc>
              <a:spcBef>
                <a:spcPts val="0"/>
              </a:spcBef>
              <a:spcAft>
                <a:spcPts val="0"/>
              </a:spcAft>
              <a:buClr>
                <a:srgbClr val="000000"/>
              </a:buClr>
              <a:buSzPts val="5400"/>
              <a:buFont typeface="Arial" panose="020B0604020202020204"/>
              <a:buNone/>
            </a:pPr>
            <a:r>
              <a:rPr lang="en-US" sz="5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Instruction Codes</a:t>
            </a:r>
            <a:endParaRPr sz="5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207" name="Google Shape;207;p27"/>
          <p:cNvSpPr txBox="1"/>
          <p:nvPr/>
        </p:nvSpPr>
        <p:spPr>
          <a:xfrm>
            <a:off x="517706" y="2644726"/>
            <a:ext cx="8047703" cy="2082019"/>
          </a:xfrm>
          <a:prstGeom prst="rect">
            <a:avLst/>
          </a:prstGeom>
          <a:noFill/>
          <a:ln>
            <a:noFill/>
          </a:ln>
        </p:spPr>
        <p:txBody>
          <a:bodyPr spcFirstLastPara="1" wrap="square" lIns="91425" tIns="33100" rIns="91425" bIns="45700" anchor="ctr" anchorCtr="0">
            <a:noAutofit/>
          </a:bodyPr>
          <a:lstStyle/>
          <a:p>
            <a:pPr marL="0" marR="0" lvl="0" indent="0" algn="ctr" rtl="0">
              <a:lnSpc>
                <a:spcPct val="150000"/>
              </a:lnSpc>
              <a:spcBef>
                <a:spcPts val="0"/>
              </a:spcBef>
              <a:spcAft>
                <a:spcPts val="0"/>
              </a:spcAft>
              <a:buClr>
                <a:srgbClr val="000000"/>
              </a:buClr>
              <a:buSzPts val="5400"/>
              <a:buFont typeface="Arial" panose="020B0604020202020204"/>
              <a:buNone/>
            </a:pPr>
            <a:r>
              <a:rPr lang="en-US" sz="5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Computer Instructions</a:t>
            </a:r>
            <a:endParaRPr sz="5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214" name="Google Shape;214;p28"/>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panose="020B0604020202020204"/>
              <a:buNone/>
            </a:pP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6" name="Google Shape;216;p28"/>
          <p:cNvSpPr/>
          <p:nvPr/>
        </p:nvSpPr>
        <p:spPr>
          <a:xfrm>
            <a:off x="787791" y="2011369"/>
            <a:ext cx="7835704" cy="2436564"/>
          </a:xfrm>
          <a:prstGeom prst="rect">
            <a:avLst/>
          </a:prstGeom>
          <a:noFill/>
          <a:ln>
            <a:noFill/>
          </a:ln>
        </p:spPr>
        <p:txBody>
          <a:bodyPr spcFirstLastPara="1" wrap="square" lIns="91425" tIns="45700" rIns="91425" bIns="45700" anchor="t" anchorCtr="0">
            <a:spAutoFit/>
          </a:bodyPr>
          <a:lstStyle/>
          <a:p>
            <a:pPr marL="457200" marR="0" lvl="0" indent="-317500" algn="l" rtl="0">
              <a:lnSpc>
                <a:spcPct val="100000"/>
              </a:lnSpc>
              <a:spcBef>
                <a:spcPts val="0"/>
              </a:spcBef>
              <a:spcAft>
                <a:spcPts val="0"/>
              </a:spcAft>
              <a:buClr>
                <a:srgbClr val="000000"/>
              </a:buClr>
              <a:buSzPts val="1400"/>
              <a:buFont typeface="Noto Sans Symbols"/>
              <a:buChar char="▪"/>
            </a:pPr>
            <a:r>
              <a:rPr lang="en-US"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rPr>
              <a:t>The basic computer has three instruction code formats each having 16 bits: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1000"/>
              </a:spcBef>
              <a:spcAft>
                <a:spcPts val="0"/>
              </a:spcAft>
              <a:buClr>
                <a:srgbClr val="000000"/>
              </a:buClr>
              <a:buSzPts val="1800"/>
              <a:buFont typeface="Arial" panose="020B0604020202020204"/>
              <a:buNone/>
            </a:pPr>
            <a:endParaRPr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914400" marR="0" lvl="1" indent="-317500" algn="l" rtl="0">
              <a:lnSpc>
                <a:spcPct val="100000"/>
              </a:lnSpc>
              <a:spcBef>
                <a:spcPts val="0"/>
              </a:spcBef>
              <a:spcAft>
                <a:spcPts val="0"/>
              </a:spcAft>
              <a:buClr>
                <a:srgbClr val="000000"/>
              </a:buClr>
              <a:buSzPts val="1400"/>
              <a:buFont typeface="Arial" panose="020B0604020202020204"/>
              <a:buChar char="○"/>
            </a:pPr>
            <a:r>
              <a:rPr lang="en-US"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rPr>
              <a:t>Memory reference instructions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914400" marR="0" lvl="1" indent="-317500" algn="l" rtl="0">
              <a:lnSpc>
                <a:spcPct val="100000"/>
              </a:lnSpc>
              <a:spcBef>
                <a:spcPts val="0"/>
              </a:spcBef>
              <a:spcAft>
                <a:spcPts val="0"/>
              </a:spcAft>
              <a:buClr>
                <a:srgbClr val="000000"/>
              </a:buClr>
              <a:buSzPts val="1400"/>
              <a:buFont typeface="Arial" panose="020B0604020202020204"/>
              <a:buChar char="○"/>
            </a:pPr>
            <a:r>
              <a:rPr lang="en-US"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rPr>
              <a:t>Register reference instructions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914400" marR="0" lvl="1" indent="-317500" algn="l" rtl="0">
              <a:lnSpc>
                <a:spcPct val="100000"/>
              </a:lnSpc>
              <a:spcBef>
                <a:spcPts val="0"/>
              </a:spcBef>
              <a:spcAft>
                <a:spcPts val="0"/>
              </a:spcAft>
              <a:buClr>
                <a:srgbClr val="000000"/>
              </a:buClr>
              <a:buSzPts val="1400"/>
              <a:buFont typeface="Arial" panose="020B0604020202020204"/>
              <a:buChar char="○"/>
            </a:pPr>
            <a:r>
              <a:rPr lang="en-US"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rPr>
              <a:t>I/O instructions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914400" marR="0" lvl="1" indent="-31750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0"/>
              </a:spcBef>
              <a:spcAft>
                <a:spcPts val="0"/>
              </a:spcAft>
              <a:buClr>
                <a:srgbClr val="000000"/>
              </a:buClr>
              <a:buSzPts val="1400"/>
              <a:buFont typeface="Noto Sans Symbols"/>
              <a:buChar char="▪"/>
            </a:pPr>
            <a:r>
              <a:rPr lang="en-US"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rPr>
              <a:t> The opcode part of the instruction contains three bits and the meaning of the remaining 13 bits depends on the operation code encountered.</a:t>
            </a:r>
            <a:endParaRPr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7" name="Google Shape;217;p28"/>
          <p:cNvSpPr/>
          <p:nvPr/>
        </p:nvSpPr>
        <p:spPr>
          <a:xfrm>
            <a:off x="3262657" y="1207162"/>
            <a:ext cx="3148619"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Instruction Format</a:t>
            </a:r>
            <a:endParaRPr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223" name="Google Shape;223;p29"/>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panose="020B0604020202020204"/>
              <a:buNone/>
            </a:pP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5" name="Google Shape;225;p29"/>
          <p:cNvSpPr/>
          <p:nvPr/>
        </p:nvSpPr>
        <p:spPr>
          <a:xfrm>
            <a:off x="787791" y="2011369"/>
            <a:ext cx="7835704" cy="1980029"/>
          </a:xfrm>
          <a:prstGeom prst="rect">
            <a:avLst/>
          </a:prstGeom>
          <a:noFill/>
          <a:ln>
            <a:noFill/>
          </a:ln>
        </p:spPr>
        <p:txBody>
          <a:bodyPr spcFirstLastPara="1" wrap="square" lIns="91425" tIns="45700" rIns="91425" bIns="45700" anchor="t" anchorCtr="0">
            <a:spAutoFit/>
          </a:bodyPr>
          <a:lstStyle/>
          <a:p>
            <a:pPr marL="457200" marR="0" lvl="0" indent="-317500" algn="l" rtl="0">
              <a:lnSpc>
                <a:spcPct val="100000"/>
              </a:lnSpc>
              <a:spcBef>
                <a:spcPts val="0"/>
              </a:spcBef>
              <a:spcAft>
                <a:spcPts val="0"/>
              </a:spcAft>
              <a:buClr>
                <a:srgbClr val="000000"/>
              </a:buClr>
              <a:buSzPts val="1400"/>
              <a:buFont typeface="Noto Sans Symbols"/>
              <a:buChar char="▪"/>
            </a:pPr>
            <a:r>
              <a:rPr lang="en-US"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rPr>
              <a:t>Bits 0-11 for specifying address.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1000"/>
              </a:spcBef>
              <a:spcAft>
                <a:spcPts val="0"/>
              </a:spcAft>
              <a:buClr>
                <a:srgbClr val="000000"/>
              </a:buClr>
              <a:buSzPts val="1800"/>
              <a:buFont typeface="Arial" panose="020B0604020202020204"/>
              <a:buNone/>
            </a:pPr>
            <a:endParaRPr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0"/>
              </a:spcBef>
              <a:spcAft>
                <a:spcPts val="0"/>
              </a:spcAft>
              <a:buClr>
                <a:srgbClr val="000000"/>
              </a:buClr>
              <a:buSzPts val="1400"/>
              <a:buFont typeface="Noto Sans Symbols"/>
              <a:buChar char="▪"/>
            </a:pPr>
            <a:r>
              <a:rPr lang="en-US"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rPr>
              <a:t>Bits 12-14 for specifying address.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0"/>
              </a:spcBef>
              <a:spcAft>
                <a:spcPts val="0"/>
              </a:spcAft>
              <a:buClr>
                <a:srgbClr val="000000"/>
              </a:buClr>
              <a:buSzPts val="1400"/>
              <a:buFont typeface="Noto Sans Symbols"/>
              <a:buChar char="▪"/>
            </a:pPr>
            <a:r>
              <a:rPr lang="en-US"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rPr>
              <a:t>15th bit specifies addressing modes. (0 for direct and 1 for indirect)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1000"/>
              </a:spcBef>
              <a:spcAft>
                <a:spcPts val="0"/>
              </a:spcAft>
              <a:buClr>
                <a:srgbClr val="000000"/>
              </a:buClr>
              <a:buSzPts val="1600"/>
              <a:buFont typeface="Arial" panose="020B0604020202020204"/>
              <a:buNone/>
            </a:pP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6" name="Google Shape;226;p29"/>
          <p:cNvSpPr/>
          <p:nvPr/>
        </p:nvSpPr>
        <p:spPr>
          <a:xfrm>
            <a:off x="1926227" y="1164959"/>
            <a:ext cx="5067413"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Memory Reference Instructions</a:t>
            </a:r>
            <a:endParaRPr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27" name="Google Shape;227;p29"/>
          <p:cNvPicPr preferRelativeResize="0"/>
          <p:nvPr/>
        </p:nvPicPr>
        <p:blipFill rotWithShape="1">
          <a:blip r:embed="rId1"/>
          <a:srcRect/>
          <a:stretch>
            <a:fillRect/>
          </a:stretch>
        </p:blipFill>
        <p:spPr>
          <a:xfrm>
            <a:off x="1557633" y="3801082"/>
            <a:ext cx="5969714" cy="1052272"/>
          </a:xfrm>
          <a:prstGeom prst="rect">
            <a:avLst/>
          </a:prstGeom>
          <a:noFill/>
          <a:ln>
            <a:noFill/>
          </a:ln>
        </p:spPr>
      </p:pic>
      <p:sp>
        <p:nvSpPr>
          <p:cNvPr id="228" name="Google Shape;228;p29"/>
          <p:cNvSpPr/>
          <p:nvPr/>
        </p:nvSpPr>
        <p:spPr>
          <a:xfrm>
            <a:off x="1174651" y="5151327"/>
            <a:ext cx="5535637" cy="1477328"/>
          </a:xfrm>
          <a:prstGeom prst="rect">
            <a:avLst/>
          </a:prstGeom>
          <a:noFill/>
          <a:ln>
            <a:noFill/>
          </a:ln>
        </p:spPr>
        <p:txBody>
          <a:bodyPr spcFirstLastPara="1" wrap="square" lIns="91425" tIns="45700" rIns="91425" bIns="45700" anchor="t" anchorCtr="0">
            <a:spAutoFit/>
          </a:bodyPr>
          <a:lstStyle/>
          <a:p>
            <a:pPr marL="457200" marR="0" lvl="0" indent="-31750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rPr>
              <a:t>Opcode = 000 through 110</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rPr>
              <a:t>I=0 or 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rPr>
              <a:t>Eg:</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914400" marR="0" lvl="1" indent="-317500" algn="l" rtl="0">
              <a:lnSpc>
                <a:spcPct val="100000"/>
              </a:lnSpc>
              <a:spcBef>
                <a:spcPts val="0"/>
              </a:spcBef>
              <a:spcAft>
                <a:spcPts val="0"/>
              </a:spcAft>
              <a:buClr>
                <a:srgbClr val="000000"/>
              </a:buClr>
              <a:buSzPts val="1400"/>
              <a:buFont typeface="Arial" panose="020B0604020202020204"/>
              <a:buChar char="○"/>
            </a:pPr>
            <a:r>
              <a:rPr lang="en-US"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rPr>
              <a:t>AND - 0xxx(direct) or 8xxx(indirect)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914400" marR="0" lvl="1" indent="-317500" algn="l" rtl="0">
              <a:lnSpc>
                <a:spcPct val="100000"/>
              </a:lnSpc>
              <a:spcBef>
                <a:spcPts val="0"/>
              </a:spcBef>
              <a:spcAft>
                <a:spcPts val="0"/>
              </a:spcAft>
              <a:buClr>
                <a:srgbClr val="000000"/>
              </a:buClr>
              <a:buSzPts val="1400"/>
              <a:buFont typeface="Arial" panose="020B0604020202020204"/>
              <a:buChar char="○"/>
            </a:pPr>
            <a:r>
              <a:rPr lang="en-US"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rPr>
              <a:t>ADD - 1xxx or 9xxx</a:t>
            </a:r>
            <a:endParaRPr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234" name="Google Shape;234;p30"/>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panose="020B0604020202020204"/>
              <a:buNone/>
            </a:pP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6" name="Google Shape;236;p30"/>
          <p:cNvSpPr/>
          <p:nvPr/>
        </p:nvSpPr>
        <p:spPr>
          <a:xfrm>
            <a:off x="787791" y="2011369"/>
            <a:ext cx="7835704" cy="2236510"/>
          </a:xfrm>
          <a:prstGeom prst="rect">
            <a:avLst/>
          </a:prstGeom>
          <a:noFill/>
          <a:ln>
            <a:noFill/>
          </a:ln>
        </p:spPr>
        <p:txBody>
          <a:bodyPr spcFirstLastPara="1" wrap="square" lIns="91425" tIns="45700" rIns="91425" bIns="45700" anchor="t" anchorCtr="0">
            <a:spAutoFit/>
          </a:bodyPr>
          <a:lstStyle/>
          <a:p>
            <a:pPr marL="457200" marR="0" lvl="0" indent="-317500" algn="l" rtl="0">
              <a:lnSpc>
                <a:spcPct val="100000"/>
              </a:lnSpc>
              <a:spcBef>
                <a:spcPts val="0"/>
              </a:spcBef>
              <a:spcAft>
                <a:spcPts val="0"/>
              </a:spcAft>
              <a:buClr>
                <a:srgbClr val="000000"/>
              </a:buClr>
              <a:buSzPts val="1400"/>
              <a:buFont typeface="Noto Sans Symbols"/>
              <a:buChar char="▪"/>
            </a:pPr>
            <a:r>
              <a:rPr lang="en-US"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rPr>
              <a:t>Recognized by the operation code 111 with a 0 in the 15th bit of the instruction.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1000"/>
              </a:spcBef>
              <a:spcAft>
                <a:spcPts val="0"/>
              </a:spcAft>
              <a:buClr>
                <a:srgbClr val="000000"/>
              </a:buClr>
              <a:buSzPts val="1400"/>
              <a:buFont typeface="Noto Sans Symbols"/>
              <a:buChar char="▪"/>
            </a:pPr>
            <a:r>
              <a:rPr lang="en-US"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rPr>
              <a:t>Specifies an operation on or a test of the AC register.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1000"/>
              </a:spcBef>
              <a:spcAft>
                <a:spcPts val="0"/>
              </a:spcAft>
              <a:buClr>
                <a:srgbClr val="000000"/>
              </a:buClr>
              <a:buSzPts val="1400"/>
              <a:buFont typeface="Noto Sans Symbols"/>
              <a:buChar char="▪"/>
            </a:pPr>
            <a:r>
              <a:rPr lang="en-US"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rPr>
              <a:t>An operand from memory is not needed.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1000"/>
              </a:spcBef>
              <a:spcAft>
                <a:spcPts val="0"/>
              </a:spcAft>
              <a:buClr>
                <a:srgbClr val="000000"/>
              </a:buClr>
              <a:buSzPts val="1400"/>
              <a:buFont typeface="Noto Sans Symbols"/>
              <a:buChar char="▪"/>
            </a:pPr>
            <a:r>
              <a:rPr lang="en-US"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rPr>
              <a:t>Therefore the 12 bits are used to specify the operation to be executed.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1000"/>
              </a:spcBef>
              <a:spcAft>
                <a:spcPts val="0"/>
              </a:spcAft>
              <a:buClr>
                <a:srgbClr val="000000"/>
              </a:buClr>
              <a:buSzPts val="1600"/>
              <a:buFont typeface="Arial" panose="020B0604020202020204"/>
              <a:buNone/>
            </a:pP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7" name="Google Shape;237;p30"/>
          <p:cNvSpPr/>
          <p:nvPr/>
        </p:nvSpPr>
        <p:spPr>
          <a:xfrm>
            <a:off x="2306054" y="1207162"/>
            <a:ext cx="5027338"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Register Reference Instructions</a:t>
            </a:r>
            <a:endParaRPr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38" name="Google Shape;238;p30"/>
          <p:cNvPicPr preferRelativeResize="0"/>
          <p:nvPr/>
        </p:nvPicPr>
        <p:blipFill rotWithShape="1">
          <a:blip r:embed="rId1"/>
          <a:srcRect/>
          <a:stretch>
            <a:fillRect/>
          </a:stretch>
        </p:blipFill>
        <p:spPr>
          <a:xfrm>
            <a:off x="1322101" y="4140559"/>
            <a:ext cx="6204113" cy="811268"/>
          </a:xfrm>
          <a:prstGeom prst="rect">
            <a:avLst/>
          </a:prstGeom>
          <a:noFill/>
          <a:ln>
            <a:noFill/>
          </a:ln>
        </p:spPr>
      </p:pic>
      <p:sp>
        <p:nvSpPr>
          <p:cNvPr id="239" name="Google Shape;239;p30"/>
          <p:cNvSpPr/>
          <p:nvPr/>
        </p:nvSpPr>
        <p:spPr>
          <a:xfrm>
            <a:off x="1188721" y="5240161"/>
            <a:ext cx="4572000" cy="923330"/>
          </a:xfrm>
          <a:prstGeom prst="rect">
            <a:avLst/>
          </a:prstGeom>
          <a:noFill/>
          <a:ln>
            <a:noFill/>
          </a:ln>
        </p:spPr>
        <p:txBody>
          <a:bodyPr spcFirstLastPara="1" wrap="square" lIns="91425" tIns="45700" rIns="91425" bIns="45700" anchor="t" anchorCtr="0">
            <a:spAutoFit/>
          </a:bodyPr>
          <a:lstStyle/>
          <a:p>
            <a:pPr marL="457200" marR="0" lvl="0" indent="-31750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rPr>
              <a:t>Eg:</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914400" marR="0" lvl="1" indent="-317500" algn="l" rtl="0">
              <a:lnSpc>
                <a:spcPct val="100000"/>
              </a:lnSpc>
              <a:spcBef>
                <a:spcPts val="0"/>
              </a:spcBef>
              <a:spcAft>
                <a:spcPts val="0"/>
              </a:spcAft>
              <a:buClr>
                <a:srgbClr val="000000"/>
              </a:buClr>
              <a:buSzPts val="1400"/>
              <a:buFont typeface="Arial" panose="020B0604020202020204"/>
              <a:buChar char="○"/>
            </a:pPr>
            <a:r>
              <a:rPr lang="en-US"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rPr>
              <a:t>CLA - 7800 : Clear AC</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914400" marR="0" lvl="1" indent="-317500" algn="l" rtl="0">
              <a:lnSpc>
                <a:spcPct val="100000"/>
              </a:lnSpc>
              <a:spcBef>
                <a:spcPts val="0"/>
              </a:spcBef>
              <a:spcAft>
                <a:spcPts val="0"/>
              </a:spcAft>
              <a:buClr>
                <a:srgbClr val="000000"/>
              </a:buClr>
              <a:buSzPts val="1400"/>
              <a:buFont typeface="Arial" panose="020B0604020202020204"/>
              <a:buChar char="○"/>
            </a:pPr>
            <a:r>
              <a:rPr lang="en-US"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rPr>
              <a:t>CLE - 7400 : Clear E</a:t>
            </a:r>
            <a:endParaRPr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245" name="Google Shape;245;p31"/>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panose="020B0604020202020204"/>
              <a:buNone/>
            </a:pP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47" name="Google Shape;247;p31"/>
          <p:cNvSpPr/>
          <p:nvPr/>
        </p:nvSpPr>
        <p:spPr>
          <a:xfrm>
            <a:off x="787791" y="2011369"/>
            <a:ext cx="7835704" cy="1831271"/>
          </a:xfrm>
          <a:prstGeom prst="rect">
            <a:avLst/>
          </a:prstGeom>
          <a:noFill/>
          <a:ln>
            <a:noFill/>
          </a:ln>
        </p:spPr>
        <p:txBody>
          <a:bodyPr spcFirstLastPara="1" wrap="square" lIns="91425" tIns="45700" rIns="91425" bIns="45700" anchor="t" anchorCtr="0">
            <a:spAutoFit/>
          </a:bodyPr>
          <a:lstStyle/>
          <a:p>
            <a:pPr marL="457200" marR="0" lvl="0" indent="-317500" algn="l" rtl="0">
              <a:lnSpc>
                <a:spcPct val="100000"/>
              </a:lnSpc>
              <a:spcBef>
                <a:spcPts val="0"/>
              </a:spcBef>
              <a:spcAft>
                <a:spcPts val="0"/>
              </a:spcAft>
              <a:buClr>
                <a:srgbClr val="000000"/>
              </a:buClr>
              <a:buSzPts val="1400"/>
              <a:buFont typeface="Noto Sans Symbols"/>
              <a:buChar char="▪"/>
            </a:pPr>
            <a:r>
              <a:rPr lang="en-US"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rPr>
              <a:t>These instructions are needed for transferring information to and from AC register.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1000"/>
              </a:spcBef>
              <a:spcAft>
                <a:spcPts val="0"/>
              </a:spcAft>
              <a:buClr>
                <a:srgbClr val="000000"/>
              </a:buClr>
              <a:buSzPts val="1400"/>
              <a:buFont typeface="Noto Sans Symbols"/>
              <a:buChar char="▪"/>
            </a:pPr>
            <a:r>
              <a:rPr lang="en-US"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rPr>
              <a:t>Recognized by the opcode 111 and a 1 in the 15th bit.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1000"/>
              </a:spcBef>
              <a:spcAft>
                <a:spcPts val="0"/>
              </a:spcAft>
              <a:buClr>
                <a:srgbClr val="000000"/>
              </a:buClr>
              <a:buSzPts val="1400"/>
              <a:buFont typeface="Noto Sans Symbols"/>
              <a:buChar char="▪"/>
            </a:pPr>
            <a:r>
              <a:rPr lang="en-US"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rPr>
              <a:t>Bits 0-11 specify the type of I/O Operation performed.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1000"/>
              </a:spcBef>
              <a:spcAft>
                <a:spcPts val="0"/>
              </a:spcAft>
              <a:buClr>
                <a:srgbClr val="000000"/>
              </a:buClr>
              <a:buSzPts val="1600"/>
              <a:buFont typeface="Arial" panose="020B0604020202020204"/>
              <a:buNone/>
            </a:pP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48" name="Google Shape;248;p31"/>
          <p:cNvSpPr/>
          <p:nvPr/>
        </p:nvSpPr>
        <p:spPr>
          <a:xfrm>
            <a:off x="2277919" y="1193094"/>
            <a:ext cx="4232249"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Input-Output Instructions</a:t>
            </a:r>
            <a:endParaRPr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49" name="Google Shape;249;p31"/>
          <p:cNvPicPr preferRelativeResize="0"/>
          <p:nvPr/>
        </p:nvPicPr>
        <p:blipFill rotWithShape="1">
          <a:blip r:embed="rId1"/>
          <a:srcRect/>
          <a:stretch>
            <a:fillRect/>
          </a:stretch>
        </p:blipFill>
        <p:spPr>
          <a:xfrm>
            <a:off x="1405524" y="3646297"/>
            <a:ext cx="6022218" cy="799094"/>
          </a:xfrm>
          <a:prstGeom prst="rect">
            <a:avLst/>
          </a:prstGeom>
          <a:noFill/>
          <a:ln>
            <a:noFill/>
          </a:ln>
        </p:spPr>
      </p:pic>
      <p:sp>
        <p:nvSpPr>
          <p:cNvPr id="250" name="Google Shape;250;p31"/>
          <p:cNvSpPr/>
          <p:nvPr/>
        </p:nvSpPr>
        <p:spPr>
          <a:xfrm>
            <a:off x="1005840" y="4804062"/>
            <a:ext cx="5648178" cy="923330"/>
          </a:xfrm>
          <a:prstGeom prst="rect">
            <a:avLst/>
          </a:prstGeom>
          <a:noFill/>
          <a:ln>
            <a:noFill/>
          </a:ln>
        </p:spPr>
        <p:txBody>
          <a:bodyPr spcFirstLastPara="1" wrap="square" lIns="91425" tIns="45700" rIns="91425" bIns="45700" anchor="t" anchorCtr="0">
            <a:spAutoFit/>
          </a:bodyPr>
          <a:lstStyle/>
          <a:p>
            <a:pPr marL="457200" marR="0" lvl="0" indent="-31750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rPr>
              <a:t>Eg:</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914400" marR="0" lvl="1" indent="-317500" algn="l" rtl="0">
              <a:lnSpc>
                <a:spcPct val="100000"/>
              </a:lnSpc>
              <a:spcBef>
                <a:spcPts val="0"/>
              </a:spcBef>
              <a:spcAft>
                <a:spcPts val="0"/>
              </a:spcAft>
              <a:buClr>
                <a:srgbClr val="000000"/>
              </a:buClr>
              <a:buSzPts val="1400"/>
              <a:buFont typeface="Arial" panose="020B0604020202020204"/>
              <a:buChar char="○"/>
            </a:pPr>
            <a:r>
              <a:rPr lang="en-US"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rPr>
              <a:t>INP - F800 : Input characters to AC</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914400" marR="0" lvl="1" indent="-317500" algn="l" rtl="0">
              <a:lnSpc>
                <a:spcPct val="100000"/>
              </a:lnSpc>
              <a:spcBef>
                <a:spcPts val="0"/>
              </a:spcBef>
              <a:spcAft>
                <a:spcPts val="0"/>
              </a:spcAft>
              <a:buClr>
                <a:srgbClr val="000000"/>
              </a:buClr>
              <a:buSzPts val="1400"/>
              <a:buFont typeface="Arial" panose="020B0604020202020204"/>
              <a:buChar char="○"/>
            </a:pPr>
            <a:r>
              <a:rPr lang="en-US"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rPr>
              <a:t>OUT - F400 : Output characters from AC</a:t>
            </a:r>
            <a:endParaRPr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256" name="Google Shape;256;p32"/>
          <p:cNvSpPr txBox="1"/>
          <p:nvPr/>
        </p:nvSpPr>
        <p:spPr>
          <a:xfrm>
            <a:off x="419233" y="121330"/>
            <a:ext cx="8047703" cy="517900"/>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Basic Computer Instructions</a:t>
            </a:r>
            <a:endParaRPr sz="2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58" name="Google Shape;258;p32"/>
          <p:cNvPicPr preferRelativeResize="0"/>
          <p:nvPr/>
        </p:nvPicPr>
        <p:blipFill rotWithShape="1">
          <a:blip r:embed="rId1"/>
          <a:srcRect/>
          <a:stretch>
            <a:fillRect/>
          </a:stretch>
        </p:blipFill>
        <p:spPr>
          <a:xfrm>
            <a:off x="675005" y="896620"/>
            <a:ext cx="7271385" cy="4585970"/>
          </a:xfrm>
          <a:prstGeom prst="rect">
            <a:avLst/>
          </a:prstGeom>
          <a:noFill/>
          <a:ln>
            <a:noFill/>
          </a:ln>
        </p:spPr>
      </p:pic>
      <p:sp>
        <p:nvSpPr>
          <p:cNvPr id="2" name="Text Box 1"/>
          <p:cNvSpPr txBox="1"/>
          <p:nvPr/>
        </p:nvSpPr>
        <p:spPr>
          <a:xfrm>
            <a:off x="419100" y="5403215"/>
            <a:ext cx="8425180" cy="953135"/>
          </a:xfrm>
          <a:prstGeom prst="rect">
            <a:avLst/>
          </a:prstGeom>
          <a:noFill/>
        </p:spPr>
        <p:txBody>
          <a:bodyPr wrap="square" rtlCol="0" anchor="t">
            <a:spAutoFit/>
          </a:bodyPr>
          <a:p>
            <a:pPr algn="l"/>
            <a:r>
              <a:rPr lang="en-US" b="1"/>
              <a:t> </a:t>
            </a:r>
            <a:r>
              <a:rPr lang="en-IN" altLang="en-US" b="1"/>
              <a:t>T</a:t>
            </a:r>
            <a:r>
              <a:rPr lang="en-US" b="1"/>
              <a:t>he first seven instructions will be carried on accumulator or carry bit, E bit.   the next 4 skip instructions will add one to PC register only if their condition is met.</a:t>
            </a:r>
            <a:r>
              <a:rPr lang="en-IN" altLang="en-US" b="1"/>
              <a:t> T</a:t>
            </a:r>
            <a:r>
              <a:rPr lang="en-US" b="1"/>
              <a:t>hose conditions will be</a:t>
            </a:r>
            <a:r>
              <a:rPr lang="en-IN" altLang="en-US" b="1"/>
              <a:t> Accumulator is positive, A15=0   Accumulator is negative, A15=1,  Accumulator is zero, </a:t>
            </a:r>
            <a:endParaRPr lang="en-IN" altLang="en-US" b="1"/>
          </a:p>
          <a:p>
            <a:pPr algn="l"/>
            <a:r>
              <a:rPr lang="en-IN" altLang="en-US" b="1"/>
              <a:t>A0 to A15 are zero,  E is 0, carry bit is zero.</a:t>
            </a:r>
            <a:r>
              <a:rPr lang="en-US"/>
              <a:t>  </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264" name="Google Shape;264;p33"/>
          <p:cNvSpPr txBox="1"/>
          <p:nvPr/>
        </p:nvSpPr>
        <p:spPr>
          <a:xfrm>
            <a:off x="447368" y="1025765"/>
            <a:ext cx="8047703" cy="517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panose="020B0604020202020204"/>
              <a:buNone/>
            </a:pP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66" name="Google Shape;266;p33"/>
          <p:cNvSpPr/>
          <p:nvPr/>
        </p:nvSpPr>
        <p:spPr>
          <a:xfrm>
            <a:off x="675249" y="2377440"/>
            <a:ext cx="8088923" cy="3544560"/>
          </a:xfrm>
          <a:prstGeom prst="rect">
            <a:avLst/>
          </a:prstGeom>
          <a:noFill/>
          <a:ln>
            <a:noFill/>
          </a:ln>
        </p:spPr>
        <p:txBody>
          <a:bodyPr spcFirstLastPara="1" wrap="square" lIns="91425" tIns="45700" rIns="91425" bIns="45700" anchor="t" anchorCtr="0">
            <a:spAutoFit/>
          </a:bodyPr>
          <a:lstStyle/>
          <a:p>
            <a:pPr marL="457200" marR="0" lvl="0" indent="-317500" algn="l" rtl="0">
              <a:lnSpc>
                <a:spcPct val="100000"/>
              </a:lnSpc>
              <a:spcBef>
                <a:spcPts val="0"/>
              </a:spcBef>
              <a:spcAft>
                <a:spcPts val="0"/>
              </a:spcAft>
              <a:buClr>
                <a:srgbClr val="000000"/>
              </a:buClr>
              <a:buSzPts val="1400"/>
              <a:buFont typeface="Noto Sans Symbols"/>
              <a:buChar char="▪"/>
            </a:pPr>
            <a:r>
              <a:rPr lang="en-US"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rPr>
              <a:t>The set of instructions are said to be complete if the computer includes a sufficient number of instructions in each of the following categories: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1000"/>
              </a:spcBef>
              <a:spcAft>
                <a:spcPts val="0"/>
              </a:spcAft>
              <a:buClr>
                <a:srgbClr val="000000"/>
              </a:buClr>
              <a:buSzPts val="1800"/>
              <a:buFont typeface="Arial" panose="020B0604020202020204"/>
              <a:buNone/>
            </a:pPr>
            <a:endParaRPr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914400" marR="0" lvl="1" indent="-317500" algn="l" rtl="0">
              <a:lnSpc>
                <a:spcPct val="100000"/>
              </a:lnSpc>
              <a:spcBef>
                <a:spcPts val="0"/>
              </a:spcBef>
              <a:spcAft>
                <a:spcPts val="0"/>
              </a:spcAft>
              <a:buClr>
                <a:srgbClr val="000000"/>
              </a:buClr>
              <a:buSzPts val="1400"/>
              <a:buFont typeface="Arial" panose="020B0604020202020204"/>
              <a:buChar char="•"/>
            </a:pPr>
            <a:r>
              <a:rPr lang="en-US"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rPr>
              <a:t>Arithmetic, logical, and shift instructions.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914400" marR="0" lvl="1" indent="-31750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914400" marR="0" lvl="1" indent="-317500" algn="l" rtl="0">
              <a:lnSpc>
                <a:spcPct val="100000"/>
              </a:lnSpc>
              <a:spcBef>
                <a:spcPts val="0"/>
              </a:spcBef>
              <a:spcAft>
                <a:spcPts val="0"/>
              </a:spcAft>
              <a:buClr>
                <a:srgbClr val="000000"/>
              </a:buClr>
              <a:buSzPts val="1400"/>
              <a:buFont typeface="Arial" panose="020B0604020202020204"/>
              <a:buChar char="•"/>
            </a:pPr>
            <a:r>
              <a:rPr lang="en-US"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rPr>
              <a:t>Instructions for moving information to and from memory and processor registers.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914400" marR="0" lvl="1" indent="-31750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914400" marR="0" lvl="1" indent="-317500" algn="l" rtl="0">
              <a:lnSpc>
                <a:spcPct val="100000"/>
              </a:lnSpc>
              <a:spcBef>
                <a:spcPts val="0"/>
              </a:spcBef>
              <a:spcAft>
                <a:spcPts val="0"/>
              </a:spcAft>
              <a:buClr>
                <a:srgbClr val="000000"/>
              </a:buClr>
              <a:buSzPts val="1400"/>
              <a:buFont typeface="Arial" panose="020B0604020202020204"/>
              <a:buChar char="•"/>
            </a:pPr>
            <a:r>
              <a:rPr lang="en-US"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rPr>
              <a:t>Program control instructions.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914400" marR="0" lvl="1" indent="-31750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914400" marR="0" lvl="1" indent="-317500" algn="l" rtl="0">
              <a:lnSpc>
                <a:spcPct val="100000"/>
              </a:lnSpc>
              <a:spcBef>
                <a:spcPts val="0"/>
              </a:spcBef>
              <a:spcAft>
                <a:spcPts val="0"/>
              </a:spcAft>
              <a:buClr>
                <a:srgbClr val="000000"/>
              </a:buClr>
              <a:buSzPts val="1400"/>
              <a:buFont typeface="Arial" panose="020B0604020202020204"/>
              <a:buChar char="•"/>
            </a:pPr>
            <a:r>
              <a:rPr lang="en-US" sz="1800" b="0" i="0" u="none" strike="noStrike" cap="none">
                <a:solidFill>
                  <a:srgbClr val="434343"/>
                </a:solidFill>
                <a:latin typeface="Times New Roman" panose="02020603050405020304"/>
                <a:ea typeface="Times New Roman" panose="02020603050405020304"/>
                <a:cs typeface="Times New Roman" panose="02020603050405020304"/>
                <a:sym typeface="Times New Roman" panose="02020603050405020304"/>
              </a:rPr>
              <a:t>Input and output instructions.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914400" marR="0" lvl="1" indent="-31750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67" name="Google Shape;267;p33"/>
          <p:cNvSpPr/>
          <p:nvPr/>
        </p:nvSpPr>
        <p:spPr>
          <a:xfrm>
            <a:off x="2592823" y="1404109"/>
            <a:ext cx="403347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Instruction Set Completeness</a:t>
            </a:r>
            <a:endParaRPr sz="2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a:xfrm>
            <a:off x="295275" y="1371600"/>
            <a:ext cx="8526145" cy="4526280"/>
          </a:xfrm>
        </p:spPr>
        <p:txBody>
          <a:bodyPr/>
          <a:p>
            <a:pPr algn="just"/>
            <a:r>
              <a:rPr lang="en-US" sz="2000"/>
              <a:t>Input Output &amp; Interrupts   </a:t>
            </a:r>
            <a:endParaRPr lang="en-US" sz="2000"/>
          </a:p>
          <a:p>
            <a:pPr algn="just"/>
            <a:r>
              <a:rPr lang="en-US" sz="2000"/>
              <a:t>Computer must communicate with external device to receive and send data with it.   </a:t>
            </a:r>
            <a:endParaRPr lang="en-US" sz="2000"/>
          </a:p>
          <a:p>
            <a:pPr algn="just"/>
            <a:r>
              <a:rPr lang="en-US" sz="2000"/>
              <a:t>Instructions and data must come to computer from external input device. Computational result must be transmitted to user through an output device.   </a:t>
            </a:r>
            <a:endParaRPr lang="en-US" sz="2000"/>
          </a:p>
          <a:p>
            <a:pPr algn="just"/>
            <a:r>
              <a:rPr lang="en-US" sz="2000"/>
              <a:t>Input Output Configuration  </a:t>
            </a:r>
            <a:endParaRPr lang="en-US" sz="2000"/>
          </a:p>
          <a:p>
            <a:pPr algn="just"/>
            <a:r>
              <a:rPr lang="en-US" sz="2000"/>
              <a:t>The terminal sends and receives 8 bit data converted to serial information and receives serial information and convert it back to parallel 8 bits.    The serial info from the keyboard is received serially and shifted into INPR.  </a:t>
            </a:r>
            <a:endParaRPr lang="en-US" sz="2000"/>
          </a:p>
          <a:p>
            <a:pPr algn="just"/>
            <a:r>
              <a:rPr lang="en-US" sz="2000"/>
              <a:t>The serial info for the printer is stored in the OUTR and converted to serial and sends to the printer. </a:t>
            </a:r>
            <a:endParaRPr lang="en-US" sz="20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a:xfrm>
            <a:off x="276225" y="1952625"/>
            <a:ext cx="8573770" cy="4526280"/>
          </a:xfrm>
        </p:spPr>
        <p:txBody>
          <a:bodyPr/>
          <a:p>
            <a:pPr algn="just"/>
            <a:r>
              <a:rPr lang="en-US" sz="2400"/>
              <a:t>The 1 bit FGI is a control flip flop that sets to 1 when new data is available in input device and cleared to m0 (by processor) when computer receives it (needed to synchronize time difference between processor and input device).    </a:t>
            </a:r>
            <a:endParaRPr lang="en-US" sz="2400"/>
          </a:p>
          <a:p>
            <a:pPr algn="just"/>
            <a:r>
              <a:rPr lang="en-US" sz="2400"/>
              <a:t>When key is pressed in keyboard its code is shifted to serial and shifted to INPR and FGI is set (by the device). This insures that data in INPR will be untouched by another key pressed till it’s cleared by the processor.   </a:t>
            </a:r>
            <a:endParaRPr lang="en-US" sz="2400"/>
          </a:p>
          <a:p>
            <a:pPr algn="just"/>
            <a:r>
              <a:rPr lang="en-US" sz="2400"/>
              <a:t>First the FGO is set to 1 (usually by the device) and processor scans that flag. If FGO is 1 then it will transfer AC to OUTR and clears FGO to 0. The output device accepts data in OUTR and sets FGO to 1 indicating it ready for another transfer.  </a:t>
            </a:r>
            <a:endParaRPr lang="en-US" sz="24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5" name="Picture 4"/>
          <p:cNvPicPr>
            <a:picLocks noChangeAspect="1"/>
          </p:cNvPicPr>
          <p:nvPr/>
        </p:nvPicPr>
        <p:blipFill>
          <a:blip r:embed="rId1"/>
          <a:srcRect l="18618" t="27852" r="42068" b="49734"/>
          <a:stretch>
            <a:fillRect/>
          </a:stretch>
        </p:blipFill>
        <p:spPr>
          <a:xfrm>
            <a:off x="740410" y="652780"/>
            <a:ext cx="4170045" cy="133731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p>
            <a:endParaRPr lang="en-US" sz="2400"/>
          </a:p>
          <a:p>
            <a:endParaRPr lang="en-US" sz="2400"/>
          </a:p>
          <a:p>
            <a:endParaRPr lang="en-US" sz="2400"/>
          </a:p>
          <a:p>
            <a:endParaRPr lang="en-US" sz="2400"/>
          </a:p>
          <a:p>
            <a:r>
              <a:rPr lang="en-US" sz="2400"/>
              <a:t>INP instruction transfer data from INPR register to AC0 to AC7 and clears FGI=0   </a:t>
            </a:r>
            <a:endParaRPr lang="en-US" sz="2400"/>
          </a:p>
          <a:p>
            <a:r>
              <a:rPr lang="en-US" sz="2400"/>
              <a:t>OUT instruction transfers AC0 to AC7 to OUTR and clears FGO=0   </a:t>
            </a:r>
            <a:endParaRPr lang="en-US" sz="2400"/>
          </a:p>
          <a:p>
            <a:r>
              <a:rPr lang="en-US" sz="2400"/>
              <a:t>The next 2 instructions scans flags and skip next instruction if flag=1 (usually designed for branching to different locations in program based on value of FGI or FGI flags). </a:t>
            </a:r>
            <a:endParaRPr lang="en-US" sz="2400"/>
          </a:p>
          <a:p>
            <a:r>
              <a:rPr lang="en-US" sz="2400"/>
              <a:t>The last 2 instructions sets and clear Interrupt Enable flip flop </a:t>
            </a:r>
            <a:endParaRPr lang="en-US" sz="24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5" name="Picture 4"/>
          <p:cNvPicPr>
            <a:picLocks noChangeAspect="1"/>
          </p:cNvPicPr>
          <p:nvPr/>
        </p:nvPicPr>
        <p:blipFill>
          <a:blip r:embed="rId1"/>
          <a:srcRect l="15106" t="35136" r="25266" b="25223"/>
          <a:stretch>
            <a:fillRect/>
          </a:stretch>
        </p:blipFill>
        <p:spPr>
          <a:xfrm>
            <a:off x="457200" y="882015"/>
            <a:ext cx="5649595" cy="21126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56" name="Google Shape;56;p12"/>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panose="020B0604020202020204"/>
              <a:buNone/>
            </a:pP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8" name="Google Shape;58;p12"/>
          <p:cNvSpPr/>
          <p:nvPr/>
        </p:nvSpPr>
        <p:spPr>
          <a:xfrm>
            <a:off x="787791" y="2011369"/>
            <a:ext cx="7835704" cy="4160113"/>
          </a:xfrm>
          <a:prstGeom prst="rect">
            <a:avLst/>
          </a:prstGeom>
          <a:noFill/>
          <a:ln>
            <a:noFill/>
          </a:ln>
        </p:spPr>
        <p:txBody>
          <a:bodyPr spcFirstLastPara="1" wrap="square" lIns="91425" tIns="45700" rIns="91425" bIns="45700" anchor="t" anchorCtr="0">
            <a:spAutoFit/>
          </a:bodyPr>
          <a:lstStyle/>
          <a:p>
            <a:pPr marL="457200" marR="0" lvl="0" indent="-317500" algn="l" rtl="0">
              <a:lnSpc>
                <a:spcPct val="100000"/>
              </a:lnSpc>
              <a:spcBef>
                <a:spcPts val="0"/>
              </a:spcBef>
              <a:spcAft>
                <a:spcPts val="0"/>
              </a:spcAft>
              <a:buClr>
                <a:schemeClr val="accent5"/>
              </a:buClr>
              <a:buSzPts val="1400"/>
              <a:buFont typeface="Ubuntu"/>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organization of the computer is defined by its internal registers, the timing and control structure, and the set of instructions that it uses.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1000"/>
              </a:spcBef>
              <a:spcAft>
                <a:spcPts val="0"/>
              </a:spcAft>
              <a:buClr>
                <a:srgbClr val="000000"/>
              </a:buClr>
              <a:buSzPts val="1600"/>
              <a:buFont typeface="Arial" panose="020B0604020202020204"/>
              <a:buNone/>
            </a:pP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0"/>
              </a:spcBef>
              <a:spcAft>
                <a:spcPts val="0"/>
              </a:spcAft>
              <a:buClr>
                <a:schemeClr val="accent5"/>
              </a:buClr>
              <a:buSzPts val="1400"/>
              <a:buFont typeface="Ubuntu"/>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 </a:t>
            </a:r>
            <a:r>
              <a:rPr lang="en-US" sz="16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computer instruction</a:t>
            </a: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is a binary code that specifies a sequence of micro-operations for the computer.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0"/>
              </a:spcBef>
              <a:spcAft>
                <a:spcPts val="0"/>
              </a:spcAft>
              <a:buClr>
                <a:schemeClr val="accent5"/>
              </a:buClr>
              <a:buSzPts val="1400"/>
              <a:buFont typeface="Ubuntu"/>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An </a:t>
            </a:r>
            <a:r>
              <a:rPr lang="en-US" sz="16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instruction code</a:t>
            </a: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is a group of bits that instruct the computer to perform a specific operation.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0"/>
              </a:spcBef>
              <a:spcAft>
                <a:spcPts val="0"/>
              </a:spcAft>
              <a:buClr>
                <a:schemeClr val="accent5"/>
              </a:buClr>
              <a:buSzPts val="1400"/>
              <a:buFont typeface="Ubuntu"/>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Instruction code is usually divided into two parts.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914400" marR="0" lvl="1" indent="-317500" algn="l" rtl="0">
              <a:lnSpc>
                <a:spcPct val="100000"/>
              </a:lnSpc>
              <a:spcBef>
                <a:spcPts val="0"/>
              </a:spcBef>
              <a:spcAft>
                <a:spcPts val="0"/>
              </a:spcAft>
              <a:buClr>
                <a:schemeClr val="accent5"/>
              </a:buClr>
              <a:buSzPts val="1400"/>
              <a:buFont typeface="Ubuntu"/>
              <a:buChar char="○"/>
            </a:pPr>
            <a:r>
              <a:rPr lang="en-US" sz="16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Operation part</a:t>
            </a: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 Group of bits that define such operations as add, subtract, multiply, shift, and complement.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914400" marR="0" lvl="1" indent="-317500" algn="l" rtl="0">
              <a:lnSpc>
                <a:spcPct val="100000"/>
              </a:lnSpc>
              <a:spcBef>
                <a:spcPts val="0"/>
              </a:spcBef>
              <a:spcAft>
                <a:spcPts val="0"/>
              </a:spcAft>
              <a:buClr>
                <a:schemeClr val="accent5"/>
              </a:buClr>
              <a:buSzPts val="1400"/>
              <a:buFont typeface="Ubuntu"/>
              <a:buChar char="○"/>
            </a:pPr>
            <a:r>
              <a:rPr lang="en-US" sz="16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Address part</a:t>
            </a: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 Contains registers or memory words where the address of operand is found or the result is to be stored.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914400" marR="0" lvl="1" indent="-317500" algn="l"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0"/>
              </a:spcBef>
              <a:spcAft>
                <a:spcPts val="0"/>
              </a:spcAft>
              <a:buClr>
                <a:schemeClr val="accent5"/>
              </a:buClr>
              <a:buSzPts val="1400"/>
              <a:buFont typeface="Ubuntu"/>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Each computer has its own instruction code format. </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9" name="Google Shape;59;p12"/>
          <p:cNvSpPr/>
          <p:nvPr/>
        </p:nvSpPr>
        <p:spPr>
          <a:xfrm>
            <a:off x="3262657" y="1207162"/>
            <a:ext cx="2929008"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Instruction Codes</a:t>
            </a:r>
            <a:endParaRPr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p>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5" name="Picture 4" descr="3_types_of_computer_instruction_code_formats-f"/>
          <p:cNvPicPr>
            <a:picLocks noChangeAspect="1"/>
          </p:cNvPicPr>
          <p:nvPr/>
        </p:nvPicPr>
        <p:blipFill>
          <a:blip r:embed="rId1"/>
          <a:srcRect l="7644" t="7427" r="6768" b="10298"/>
          <a:stretch>
            <a:fillRect/>
          </a:stretch>
        </p:blipFill>
        <p:spPr>
          <a:xfrm>
            <a:off x="600710" y="57150"/>
            <a:ext cx="7632700" cy="66033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65" name="Google Shape;65;p13"/>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panose="020B0604020202020204"/>
              <a:buNone/>
            </a:pP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7" name="Google Shape;67;p13"/>
          <p:cNvSpPr/>
          <p:nvPr/>
        </p:nvSpPr>
        <p:spPr>
          <a:xfrm>
            <a:off x="787791" y="2011369"/>
            <a:ext cx="7835704" cy="3344505"/>
          </a:xfrm>
          <a:prstGeom prst="rect">
            <a:avLst/>
          </a:prstGeom>
          <a:noFill/>
          <a:ln>
            <a:noFill/>
          </a:ln>
        </p:spPr>
        <p:txBody>
          <a:bodyPr spcFirstLastPara="1" wrap="square" lIns="91425" tIns="45700" rIns="91425" bIns="45700" anchor="t" anchorCtr="0">
            <a:spAutoFit/>
          </a:bodyPr>
          <a:lstStyle/>
          <a:p>
            <a:pPr marL="457200" marR="0" lvl="0" indent="-317500" algn="l" rtl="0">
              <a:lnSpc>
                <a:spcPct val="100000"/>
              </a:lnSpc>
              <a:spcBef>
                <a:spcPts val="0"/>
              </a:spcBef>
              <a:spcAft>
                <a:spcPts val="0"/>
              </a:spcAft>
              <a:buClr>
                <a:schemeClr val="accent5"/>
              </a:buClr>
              <a:buSzPts val="1400"/>
              <a:buFont typeface="Noto Sans Symbols"/>
              <a:buChar char="▪"/>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a:t>
            </a:r>
            <a:r>
              <a:rPr lang="en-US"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operation code (op-code)</a:t>
            </a: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of an instruction is a group of bits that define such operations as add, subtract, multiply, shift, and complement.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1000"/>
              </a:spcBef>
              <a:spcAft>
                <a:spcPts val="0"/>
              </a:spcAft>
              <a:buClr>
                <a:srgbClr val="000000"/>
              </a:buClr>
              <a:buSzPts val="1800"/>
              <a:buFont typeface="Arial" panose="020B0604020202020204"/>
              <a:buNone/>
            </a:pP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1000"/>
              </a:spcBef>
              <a:spcAft>
                <a:spcPts val="0"/>
              </a:spcAft>
              <a:buClr>
                <a:schemeClr val="accent5"/>
              </a:buClr>
              <a:buSzPts val="1400"/>
              <a:buFont typeface="Noto Sans Symbols"/>
              <a:buChar char="▪"/>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number of bits required for the operation code of an instruction depends on the total number of operations available in the computer (n bits for 2</a:t>
            </a:r>
            <a:r>
              <a:rPr lang="en-US" sz="1800" b="0" i="0" u="none" strike="noStrike" cap="none" baseline="30000">
                <a:solidFill>
                  <a:srgbClr val="000000"/>
                </a:solidFill>
                <a:latin typeface="Times New Roman" panose="02020603050405020304"/>
                <a:ea typeface="Times New Roman" panose="02020603050405020304"/>
                <a:cs typeface="Times New Roman" panose="02020603050405020304"/>
                <a:sym typeface="Times New Roman" panose="02020603050405020304"/>
              </a:rPr>
              <a:t>n</a:t>
            </a: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operations).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1000"/>
              </a:spcBef>
              <a:spcAft>
                <a:spcPts val="0"/>
              </a:spcAft>
              <a:buClr>
                <a:srgbClr val="000000"/>
              </a:buClr>
              <a:buSzPts val="1800"/>
              <a:buFont typeface="Arial" panose="020B0604020202020204"/>
              <a:buNone/>
            </a:pP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1000"/>
              </a:spcBef>
              <a:spcAft>
                <a:spcPts val="0"/>
              </a:spcAft>
              <a:buClr>
                <a:schemeClr val="accent5"/>
              </a:buClr>
              <a:buSzPts val="1400"/>
              <a:buFont typeface="Noto Sans Symbols"/>
              <a:buChar char="▪"/>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An operation code is sometimes called a </a:t>
            </a:r>
            <a:r>
              <a:rPr lang="en-US"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macro-operation</a:t>
            </a: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because it specifies a set of micro-operations.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228600" algn="l" rtl="0">
              <a:lnSpc>
                <a:spcPct val="100000"/>
              </a:lnSpc>
              <a:spcBef>
                <a:spcPts val="0"/>
              </a:spcBef>
              <a:spcAft>
                <a:spcPts val="0"/>
              </a:spcAft>
              <a:buClr>
                <a:schemeClr val="accent5"/>
              </a:buClr>
              <a:buSzPts val="1400"/>
              <a:buFont typeface="Ubuntu"/>
              <a:buNone/>
            </a:pP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8" name="Google Shape;68;p13"/>
          <p:cNvSpPr/>
          <p:nvPr/>
        </p:nvSpPr>
        <p:spPr>
          <a:xfrm>
            <a:off x="3262657" y="1207162"/>
            <a:ext cx="2648481"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Operation Code</a:t>
            </a:r>
            <a:endParaRPr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74" name="Google Shape;74;p14"/>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panose="020B0604020202020204"/>
              <a:buNone/>
            </a:pP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6" name="Google Shape;76;p14"/>
          <p:cNvSpPr/>
          <p:nvPr/>
        </p:nvSpPr>
        <p:spPr>
          <a:xfrm>
            <a:off x="773723" y="2363061"/>
            <a:ext cx="7835704" cy="2990562"/>
          </a:xfrm>
          <a:prstGeom prst="rect">
            <a:avLst/>
          </a:prstGeom>
          <a:noFill/>
          <a:ln>
            <a:noFill/>
          </a:ln>
        </p:spPr>
        <p:txBody>
          <a:bodyPr spcFirstLastPara="1" wrap="square" lIns="91425" tIns="45700" rIns="91425" bIns="45700" anchor="t" anchorCtr="0">
            <a:spAutoFit/>
          </a:bodyPr>
          <a:lstStyle/>
          <a:p>
            <a:pPr marL="457200" marR="0" lvl="0" indent="-317500" algn="l" rtl="0">
              <a:lnSpc>
                <a:spcPct val="100000"/>
              </a:lnSpc>
              <a:spcBef>
                <a:spcPts val="0"/>
              </a:spcBef>
              <a:spcAft>
                <a:spcPts val="0"/>
              </a:spcAft>
              <a:buClr>
                <a:srgbClr val="000000"/>
              </a:buClr>
              <a:buSzPts val="1400"/>
              <a:buFont typeface="Courier New" panose="02070309020205020404"/>
              <a:buChar char="o"/>
            </a:pPr>
            <a:r>
              <a:rPr lang="en-US" sz="1800" b="0"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Simplest way to organize computer is to have one processor register(Accumulator AC) and an instruction code format with two parts: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1000"/>
              </a:spcBef>
              <a:spcAft>
                <a:spcPts val="0"/>
              </a:spcAft>
              <a:buClr>
                <a:srgbClr val="000000"/>
              </a:buClr>
              <a:buSzPts val="1800"/>
              <a:buFont typeface="Arial" panose="020B0604020202020204"/>
              <a:buNone/>
            </a:pPr>
            <a:endParaRPr sz="1800" b="0"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914400" marR="0" lvl="1" indent="-317500" algn="l" rtl="0">
              <a:lnSpc>
                <a:spcPct val="100000"/>
              </a:lnSpc>
              <a:spcBef>
                <a:spcPts val="0"/>
              </a:spcBef>
              <a:spcAft>
                <a:spcPts val="0"/>
              </a:spcAft>
              <a:buClr>
                <a:srgbClr val="000000"/>
              </a:buClr>
              <a:buSzPts val="1400"/>
              <a:buFont typeface="Arial" panose="020B0604020202020204"/>
              <a:buChar char="○"/>
            </a:pPr>
            <a:r>
              <a:rPr lang="en-US" sz="18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First</a:t>
            </a:r>
            <a:r>
              <a:rPr lang="en-US" sz="1800" b="0"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-Operation to be performed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914400" marR="0" lvl="1" indent="-317500" algn="l" rtl="0">
              <a:lnSpc>
                <a:spcPct val="100000"/>
              </a:lnSpc>
              <a:spcBef>
                <a:spcPts val="0"/>
              </a:spcBef>
              <a:spcAft>
                <a:spcPts val="0"/>
              </a:spcAft>
              <a:buClr>
                <a:srgbClr val="000000"/>
              </a:buClr>
              <a:buSzPts val="1400"/>
              <a:buFont typeface="Arial" panose="020B0604020202020204"/>
              <a:buChar char="○"/>
            </a:pPr>
            <a:r>
              <a:rPr lang="en-US" sz="18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Second </a:t>
            </a:r>
            <a:r>
              <a:rPr lang="en-US" sz="1800" b="0"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Address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914400" marR="0" lvl="1" indent="-31750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0"/>
              </a:spcBef>
              <a:spcAft>
                <a:spcPts val="0"/>
              </a:spcAft>
              <a:buClr>
                <a:srgbClr val="000000"/>
              </a:buClr>
              <a:buSzPts val="1400"/>
              <a:buFont typeface="Courier New" panose="02070309020205020404"/>
              <a:buChar char="o"/>
            </a:pPr>
            <a:r>
              <a:rPr lang="en-US" sz="1800" b="0"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 memory address tells the control where to find an operand in memory.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0"/>
              </a:spcBef>
              <a:spcAft>
                <a:spcPts val="0"/>
              </a:spcAft>
              <a:buClr>
                <a:srgbClr val="000000"/>
              </a:buClr>
              <a:buSzPts val="1400"/>
              <a:buFont typeface="Courier New" panose="02070309020205020404"/>
              <a:buChar char="o"/>
            </a:pPr>
            <a:r>
              <a:rPr lang="en-US" sz="1800" b="0"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This operand is read from memory and used as the data to be operated on together with the data stored in the processor register.</a:t>
            </a:r>
            <a:endParaRPr sz="1800" b="0"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77" name="Google Shape;77;p14"/>
          <p:cNvSpPr/>
          <p:nvPr/>
        </p:nvSpPr>
        <p:spPr>
          <a:xfrm>
            <a:off x="2193512" y="1263432"/>
            <a:ext cx="4791697"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Stored Program Organization</a:t>
            </a:r>
            <a:endParaRPr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83" name="Google Shape;83;p15"/>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panose="020B0604020202020204"/>
              <a:buNone/>
            </a:pP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5" name="Google Shape;85;p15"/>
          <p:cNvSpPr/>
          <p:nvPr/>
        </p:nvSpPr>
        <p:spPr>
          <a:xfrm>
            <a:off x="2306054" y="1263432"/>
            <a:ext cx="4791697"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Stored Program Organization</a:t>
            </a:r>
            <a:endParaRPr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86" name="Google Shape;86;p15"/>
          <p:cNvPicPr preferRelativeResize="0"/>
          <p:nvPr/>
        </p:nvPicPr>
        <p:blipFill rotWithShape="1">
          <a:blip r:embed="rId1"/>
          <a:srcRect l="797" r="787"/>
          <a:stretch>
            <a:fillRect/>
          </a:stretch>
        </p:blipFill>
        <p:spPr>
          <a:xfrm>
            <a:off x="559219" y="1997612"/>
            <a:ext cx="4069052" cy="4403188"/>
          </a:xfrm>
          <a:prstGeom prst="rect">
            <a:avLst/>
          </a:prstGeom>
          <a:noFill/>
          <a:ln>
            <a:noFill/>
          </a:ln>
        </p:spPr>
      </p:pic>
      <p:sp>
        <p:nvSpPr>
          <p:cNvPr id="87" name="Google Shape;87;p15"/>
          <p:cNvSpPr/>
          <p:nvPr/>
        </p:nvSpPr>
        <p:spPr>
          <a:xfrm>
            <a:off x="4572000" y="2532182"/>
            <a:ext cx="4572000" cy="2585323"/>
          </a:xfrm>
          <a:prstGeom prst="rect">
            <a:avLst/>
          </a:prstGeom>
          <a:noFill/>
          <a:ln>
            <a:noFill/>
          </a:ln>
        </p:spPr>
        <p:txBody>
          <a:bodyPr spcFirstLastPara="1" wrap="square" lIns="91425" tIns="45700" rIns="91425" bIns="45700" anchor="t" anchorCtr="0">
            <a:spAutoFit/>
          </a:bodyPr>
          <a:lstStyle/>
          <a:p>
            <a:pPr marL="457200" marR="0" lvl="0" indent="-317500" algn="l" rtl="0">
              <a:lnSpc>
                <a:spcPct val="100000"/>
              </a:lnSpc>
              <a:spcBef>
                <a:spcPts val="0"/>
              </a:spcBef>
              <a:spcAft>
                <a:spcPts val="0"/>
              </a:spcAft>
              <a:buClr>
                <a:schemeClr val="accent5"/>
              </a:buClr>
              <a:buSzPts val="1400"/>
              <a:buFont typeface="Ubuntu"/>
              <a:buChar char="●"/>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Instructions are stored in one section of the memory and data in another.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0"/>
              </a:spcBef>
              <a:spcAft>
                <a:spcPts val="0"/>
              </a:spcAft>
              <a:buClr>
                <a:schemeClr val="accent5"/>
              </a:buClr>
              <a:buSzPts val="1400"/>
              <a:buFont typeface="Ubuntu"/>
              <a:buChar char="●"/>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For a memory unit with 4096 words we need 12 bits to specify an address since 2</a:t>
            </a:r>
            <a:r>
              <a:rPr lang="en-US" sz="1800" b="0" i="0" u="none" strike="noStrike" cap="none" baseline="30000">
                <a:solidFill>
                  <a:srgbClr val="000000"/>
                </a:solidFill>
                <a:latin typeface="Times New Roman" panose="02020603050405020304"/>
                <a:ea typeface="Times New Roman" panose="02020603050405020304"/>
                <a:cs typeface="Times New Roman" panose="02020603050405020304"/>
                <a:sym typeface="Times New Roman" panose="02020603050405020304"/>
              </a:rPr>
              <a:t>12</a:t>
            </a: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=4096.</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0"/>
              </a:spcBef>
              <a:spcAft>
                <a:spcPts val="0"/>
              </a:spcAft>
              <a:buClr>
                <a:schemeClr val="accent5"/>
              </a:buClr>
              <a:buSzPts val="1400"/>
              <a:buFont typeface="Ubuntu"/>
              <a:buChar char="●"/>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4 bits are available for opcode to specify one out of 16 possible operations.</a:t>
            </a: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93" name="Google Shape;93;p16"/>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panose="020B0604020202020204"/>
              <a:buNone/>
            </a:pP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5" name="Google Shape;95;p16"/>
          <p:cNvSpPr/>
          <p:nvPr/>
        </p:nvSpPr>
        <p:spPr>
          <a:xfrm>
            <a:off x="801859" y="2306791"/>
            <a:ext cx="7835704" cy="3354765"/>
          </a:xfrm>
          <a:prstGeom prst="rect">
            <a:avLst/>
          </a:prstGeom>
          <a:noFill/>
          <a:ln>
            <a:noFill/>
          </a:ln>
        </p:spPr>
        <p:txBody>
          <a:bodyPr spcFirstLastPara="1" wrap="square" lIns="91425" tIns="45700" rIns="91425" bIns="45700" anchor="t" anchorCtr="0">
            <a:spAutoFit/>
          </a:bodyPr>
          <a:lstStyle/>
          <a:p>
            <a:pPr marL="457200" marR="0" lvl="0" indent="-317500" algn="l" rtl="0">
              <a:lnSpc>
                <a:spcPct val="100000"/>
              </a:lnSpc>
              <a:spcBef>
                <a:spcPts val="0"/>
              </a:spcBef>
              <a:spcAft>
                <a:spcPts val="0"/>
              </a:spcAft>
              <a:buClr>
                <a:schemeClr val="accent5"/>
              </a:buClr>
              <a:buSzPts val="1400"/>
              <a:buFont typeface="Noto Sans Symbols"/>
              <a:buChar char="▪"/>
            </a:pPr>
            <a:r>
              <a:rPr lang="en-US" sz="1800" b="0"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 control reads a 16-bit instruction from the program portion of memory.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1000"/>
              </a:spcBef>
              <a:spcAft>
                <a:spcPts val="0"/>
              </a:spcAft>
              <a:buClr>
                <a:srgbClr val="000000"/>
              </a:buClr>
              <a:buSzPts val="1800"/>
              <a:buFont typeface="Arial" panose="020B0604020202020204"/>
              <a:buNone/>
            </a:pPr>
            <a:endParaRPr sz="1800" b="0"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1000"/>
              </a:spcBef>
              <a:spcAft>
                <a:spcPts val="0"/>
              </a:spcAft>
              <a:buClr>
                <a:schemeClr val="accent5"/>
              </a:buClr>
              <a:buSzPts val="1400"/>
              <a:buFont typeface="Noto Sans Symbols"/>
              <a:buChar char="▪"/>
            </a:pPr>
            <a:r>
              <a:rPr lang="en-US" sz="1800" b="0"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It uses the 12-bit address part of the instruction to read a 16-bit operand from the data portion of memory.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1000"/>
              </a:spcBef>
              <a:spcAft>
                <a:spcPts val="0"/>
              </a:spcAft>
              <a:buClr>
                <a:srgbClr val="000000"/>
              </a:buClr>
              <a:buSzPts val="1800"/>
              <a:buFont typeface="Arial" panose="020B0604020202020204"/>
              <a:buNone/>
            </a:pPr>
            <a:endParaRPr sz="1800" b="0"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1000"/>
              </a:spcBef>
              <a:spcAft>
                <a:spcPts val="0"/>
              </a:spcAft>
              <a:buClr>
                <a:schemeClr val="accent5"/>
              </a:buClr>
              <a:buSzPts val="1400"/>
              <a:buFont typeface="Noto Sans Symbols"/>
              <a:buChar char="▪"/>
            </a:pPr>
            <a:r>
              <a:rPr lang="en-US" sz="1800" b="0"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It then executes the operation specified by the operation code.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1000"/>
              </a:spcBef>
              <a:spcAft>
                <a:spcPts val="0"/>
              </a:spcAft>
              <a:buClr>
                <a:srgbClr val="000000"/>
              </a:buClr>
              <a:buSzPts val="1800"/>
              <a:buFont typeface="Arial" panose="020B0604020202020204"/>
              <a:buNone/>
            </a:pPr>
            <a:endParaRPr sz="1800" b="0"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1000"/>
              </a:spcBef>
              <a:spcAft>
                <a:spcPts val="0"/>
              </a:spcAft>
              <a:buClr>
                <a:schemeClr val="accent5"/>
              </a:buClr>
              <a:buSzPts val="1400"/>
              <a:buFont typeface="Noto Sans Symbols"/>
              <a:buChar char="▪"/>
            </a:pPr>
            <a:r>
              <a:rPr lang="en-US" sz="1800" b="0"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 operation is performed with the memory operand and the content of AC.</a:t>
            </a:r>
            <a:endParaRPr sz="1800" b="0" i="1"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6" name="Google Shape;96;p16"/>
          <p:cNvSpPr/>
          <p:nvPr/>
        </p:nvSpPr>
        <p:spPr>
          <a:xfrm>
            <a:off x="4036380" y="1319704"/>
            <a:ext cx="1003801"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Steps</a:t>
            </a:r>
            <a:endParaRPr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02" name="Google Shape;102;p17"/>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panose="020B0604020202020204"/>
              <a:buNone/>
            </a:pP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 name="Google Shape;104;p17"/>
          <p:cNvSpPr/>
          <p:nvPr/>
        </p:nvSpPr>
        <p:spPr>
          <a:xfrm>
            <a:off x="787791" y="2011369"/>
            <a:ext cx="7835704" cy="338554"/>
          </a:xfrm>
          <a:prstGeom prst="rect">
            <a:avLst/>
          </a:prstGeom>
          <a:noFill/>
          <a:ln>
            <a:noFill/>
          </a:ln>
        </p:spPr>
        <p:txBody>
          <a:bodyPr spcFirstLastPara="1" wrap="square" lIns="91425" tIns="45700" rIns="91425" bIns="45700" anchor="t" anchorCtr="0">
            <a:spAutoFit/>
          </a:bodyPr>
          <a:lstStyle/>
          <a:p>
            <a:pPr marL="457200" marR="0" lvl="0" indent="-228600" algn="l" rtl="0">
              <a:lnSpc>
                <a:spcPct val="100000"/>
              </a:lnSpc>
              <a:spcBef>
                <a:spcPts val="0"/>
              </a:spcBef>
              <a:spcAft>
                <a:spcPts val="0"/>
              </a:spcAft>
              <a:buClr>
                <a:schemeClr val="accent5"/>
              </a:buClr>
              <a:buSzPts val="1400"/>
              <a:buFont typeface="Ubuntu"/>
              <a:buNone/>
            </a:pP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5" name="Google Shape;105;p17"/>
          <p:cNvSpPr/>
          <p:nvPr/>
        </p:nvSpPr>
        <p:spPr>
          <a:xfrm>
            <a:off x="1644873" y="1150892"/>
            <a:ext cx="6067688"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Direct and Indirect Addressing Modes</a:t>
            </a:r>
            <a:endParaRPr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6" name="Google Shape;106;p17"/>
          <p:cNvSpPr/>
          <p:nvPr/>
        </p:nvSpPr>
        <p:spPr>
          <a:xfrm>
            <a:off x="4086664" y="2194558"/>
            <a:ext cx="4572000" cy="4375557"/>
          </a:xfrm>
          <a:prstGeom prst="rect">
            <a:avLst/>
          </a:prstGeom>
          <a:noFill/>
          <a:ln>
            <a:noFill/>
          </a:ln>
        </p:spPr>
        <p:txBody>
          <a:bodyPr spcFirstLastPara="1" wrap="square" lIns="91425" tIns="45700" rIns="91425" bIns="45700" anchor="t" anchorCtr="0">
            <a:spAutoFit/>
          </a:bodyPr>
          <a:lstStyle/>
          <a:p>
            <a:pPr marL="457200" marR="0" lvl="0" indent="-317500" algn="l" rtl="0">
              <a:lnSpc>
                <a:spcPct val="100000"/>
              </a:lnSpc>
              <a:spcBef>
                <a:spcPts val="0"/>
              </a:spcBef>
              <a:spcAft>
                <a:spcPts val="0"/>
              </a:spcAft>
              <a:buClr>
                <a:srgbClr val="000000"/>
              </a:buClr>
              <a:buSzPts val="1400"/>
              <a:buFont typeface="Noto Sans Symbols"/>
              <a:buChar char="❑"/>
            </a:pPr>
            <a:r>
              <a:rPr lang="en-US" sz="1800" b="0"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Following </a:t>
            </a:r>
            <a:r>
              <a:rPr lang="en-US" sz="18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Addressing Modes</a:t>
            </a:r>
            <a:r>
              <a:rPr lang="en-US" sz="1800" b="0"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are used for address portion of the instruction code.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1000"/>
              </a:spcBef>
              <a:spcAft>
                <a:spcPts val="0"/>
              </a:spcAft>
              <a:buClr>
                <a:srgbClr val="000000"/>
              </a:buClr>
              <a:buSzPts val="1800"/>
              <a:buFont typeface="Arial" panose="020B0604020202020204"/>
              <a:buNone/>
            </a:pPr>
            <a:endParaRPr sz="1800" b="0"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914400" marR="0" lvl="1" indent="-317500" algn="l" rtl="0">
              <a:lnSpc>
                <a:spcPct val="100000"/>
              </a:lnSpc>
              <a:spcBef>
                <a:spcPts val="0"/>
              </a:spcBef>
              <a:spcAft>
                <a:spcPts val="0"/>
              </a:spcAft>
              <a:buClr>
                <a:srgbClr val="000000"/>
              </a:buClr>
              <a:buSzPts val="1400"/>
              <a:buFont typeface="Arial" panose="020B0604020202020204"/>
              <a:buChar char="○"/>
            </a:pPr>
            <a:r>
              <a:rPr lang="en-US" sz="18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Immediate</a:t>
            </a:r>
            <a:r>
              <a:rPr lang="en-US" sz="1800" b="0"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The address part specifies an operand.</a:t>
            </a:r>
            <a:br>
              <a:rPr lang="en-US" sz="1800" b="0"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br>
            <a:r>
              <a:rPr lang="en-US" sz="1800" b="0"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Eg: ADD 5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914400" marR="0" lvl="1" indent="-317500" algn="l" rtl="0">
              <a:lnSpc>
                <a:spcPct val="100000"/>
              </a:lnSpc>
              <a:spcBef>
                <a:spcPts val="0"/>
              </a:spcBef>
              <a:spcAft>
                <a:spcPts val="0"/>
              </a:spcAft>
              <a:buClr>
                <a:srgbClr val="000000"/>
              </a:buClr>
              <a:buSzPts val="1400"/>
              <a:buFont typeface="Arial" panose="020B0604020202020204"/>
              <a:buChar char="○"/>
            </a:pPr>
            <a:r>
              <a:rPr lang="en-US" sz="18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Direct</a:t>
            </a:r>
            <a:r>
              <a:rPr lang="en-US" sz="1800" b="0"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The address part specifies the address of an operand.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914400" marR="0" lvl="1" indent="-317500" algn="l" rtl="0">
              <a:lnSpc>
                <a:spcPct val="100000"/>
              </a:lnSpc>
              <a:spcBef>
                <a:spcPts val="0"/>
              </a:spcBef>
              <a:spcAft>
                <a:spcPts val="0"/>
              </a:spcAft>
              <a:buClr>
                <a:srgbClr val="000000"/>
              </a:buClr>
              <a:buSzPts val="1400"/>
              <a:buFont typeface="Arial" panose="020B0604020202020204"/>
              <a:buChar char="○"/>
            </a:pPr>
            <a:r>
              <a:rPr lang="en-US" sz="18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Indirect</a:t>
            </a:r>
            <a:r>
              <a:rPr lang="en-US" sz="1800" b="0"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The address part specifies a pointer(another address) where the address of the operand can be found.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914400" marR="0" lvl="1" indent="-31750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0"/>
              </a:spcBef>
              <a:spcAft>
                <a:spcPts val="0"/>
              </a:spcAft>
              <a:buClr>
                <a:srgbClr val="000000"/>
              </a:buClr>
              <a:buSzPts val="1400"/>
              <a:buFont typeface="Noto Sans Symbols"/>
              <a:buChar char="❑"/>
            </a:pPr>
            <a:r>
              <a:rPr lang="en-US" sz="1800" b="0"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One bit of the instruction code(</a:t>
            </a:r>
            <a:r>
              <a:rPr lang="en-US" sz="1800" b="1"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a:t>
            </a:r>
            <a:r>
              <a:rPr lang="en-US" sz="1800" b="0"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can be used to distinguish between a direct and an indirect address.</a:t>
            </a:r>
            <a:endParaRPr sz="1800" b="0"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pic>
        <p:nvPicPr>
          <p:cNvPr id="107" name="Google Shape;107;p17"/>
          <p:cNvPicPr preferRelativeResize="0"/>
          <p:nvPr/>
        </p:nvPicPr>
        <p:blipFill rotWithShape="1">
          <a:blip r:embed="rId1"/>
          <a:srcRect/>
          <a:stretch>
            <a:fillRect/>
          </a:stretch>
        </p:blipFill>
        <p:spPr>
          <a:xfrm>
            <a:off x="305754" y="1786597"/>
            <a:ext cx="3956758" cy="4867421"/>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9530</Words>
  <Application>WPS Presentation</Application>
  <PresentationFormat>On-screen Show (4:3)</PresentationFormat>
  <Paragraphs>293</Paragraphs>
  <Slides>29</Slides>
  <Notes>25</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29</vt:i4>
      </vt:variant>
    </vt:vector>
  </HeadingPairs>
  <TitlesOfParts>
    <vt:vector size="45" baseType="lpstr">
      <vt:lpstr>Arial</vt:lpstr>
      <vt:lpstr>SimSun</vt:lpstr>
      <vt:lpstr>Wingdings</vt:lpstr>
      <vt:lpstr>Arial</vt:lpstr>
      <vt:lpstr>Calibri</vt:lpstr>
      <vt:lpstr>Times New Roman</vt:lpstr>
      <vt:lpstr>Candara</vt:lpstr>
      <vt:lpstr>Times New Roman</vt:lpstr>
      <vt:lpstr>Ubuntu</vt:lpstr>
      <vt:lpstr>Ubuntu Mono</vt:lpstr>
      <vt:lpstr>Noto Sans Symbols</vt:lpstr>
      <vt:lpstr>Noto Sans</vt:lpstr>
      <vt:lpstr>Courier New</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veeramanickam</cp:lastModifiedBy>
  <cp:revision>13</cp:revision>
  <dcterms:created xsi:type="dcterms:W3CDTF">2010-04-09T07:36:00Z</dcterms:created>
  <dcterms:modified xsi:type="dcterms:W3CDTF">2024-01-31T12:00:27Z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0871A697638B407AB888C85F6AA76C93_13</vt:lpwstr>
  </property>
  <property fmtid="{D5CDD505-2E9C-101B-9397-08002B2CF9AE}" pid="3" name="KSOProductBuildVer">
    <vt:lpwstr>1033-12.2.0.13431</vt:lpwstr>
  </property>
</Properties>
</file>