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5" r:id="rId5"/>
    <p:sldId id="266" r:id="rId6"/>
    <p:sldId id="267" r:id="rId7"/>
    <p:sldId id="258" r:id="rId8"/>
    <p:sldId id="268" r:id="rId9"/>
    <p:sldId id="259" r:id="rId10"/>
    <p:sldId id="260" r:id="rId11"/>
    <p:sldId id="261" r:id="rId12"/>
    <p:sldId id="264" r:id="rId13"/>
  </p:sldIdLst>
  <p:sldSz cx="9144000" cy="6858000" type="screen4x3"/>
  <p:notesSz cx="9906000" cy="6819900"/>
  <p:embeddedFontLst>
    <p:embeddedFont>
      <p:font typeface="Calibri" panose="020F0502020204030204"/>
      <p:regular r:id="rId17"/>
    </p:embeddedFont>
    <p:embeddedFont>
      <p:font typeface="Noto Sans Symbols"/>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904"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94731" autoAdjust="0"/>
  </p:normalViewPr>
  <p:slideViewPr>
    <p:cSldViewPr snapToGrid="0" showGuides="1">
      <p:cViewPr varScale="1">
        <p:scale>
          <a:sx n="79" d="100"/>
          <a:sy n="79" d="100"/>
        </p:scale>
        <p:origin x="760" y="44"/>
      </p:cViewPr>
      <p:guideLst>
        <p:guide orient="horz" pos="2160"/>
        <p:guide pos="29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51325" y="511475"/>
            <a:ext cx="6604325" cy="2557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90600" y="3239450"/>
            <a:ext cx="7924800" cy="30689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930275" y="3303587"/>
            <a:ext cx="7448550" cy="3128962"/>
          </a:xfrm>
          <a:prstGeom prst="rect">
            <a:avLst/>
          </a:prstGeom>
          <a:noFill/>
          <a:ln>
            <a:noFill/>
          </a:ln>
        </p:spPr>
        <p:txBody>
          <a:bodyPr spcFirstLastPara="1" wrap="square" lIns="92925" tIns="46450" rIns="92925" bIns="46450" anchor="t" anchorCtr="0">
            <a:noAutofit/>
          </a:bodyPr>
          <a:lstStyle/>
          <a:p>
            <a:pPr marL="0" marR="0" lvl="0" indent="0" algn="l" rtl="0">
              <a:lnSpc>
                <a:spcPct val="100000"/>
              </a:lnSpc>
              <a:spcBef>
                <a:spcPts val="0"/>
              </a:spcBef>
              <a:spcAft>
                <a:spcPts val="0"/>
              </a:spcAft>
              <a:buSzPts val="1100"/>
              <a:buNone/>
            </a:pPr>
            <a:endParaRPr sz="1800"/>
          </a:p>
        </p:txBody>
      </p:sp>
      <p:sp>
        <p:nvSpPr>
          <p:cNvPr id="33" name="Google Shape;33;p1: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
        <p:cNvGrpSpPr/>
        <p:nvPr/>
      </p:nvGrpSpPr>
      <p:grpSpPr>
        <a:xfrm>
          <a:off x="0" y="0"/>
          <a:ext cx="0" cy="0"/>
          <a:chOff x="0" y="0"/>
          <a:chExt cx="0" cy="0"/>
        </a:xfrm>
      </p:grpSpPr>
      <p:sp>
        <p:nvSpPr>
          <p:cNvPr id="45" name="Google Shape;45;p19:notes"/>
          <p:cNvSpPr txBox="1">
            <a:spLocks noGrp="1"/>
          </p:cNvSpPr>
          <p:nvPr>
            <p:ph type="body" idx="1"/>
          </p:nvPr>
        </p:nvSpPr>
        <p:spPr>
          <a:xfrm>
            <a:off x="930275" y="3303587"/>
            <a:ext cx="7448550" cy="3128962"/>
          </a:xfrm>
          <a:prstGeom prst="rect">
            <a:avLst/>
          </a:prstGeom>
          <a:noFill/>
          <a:ln>
            <a:noFill/>
          </a:ln>
        </p:spPr>
        <p:txBody>
          <a:bodyPr spcFirstLastPara="1" wrap="square" lIns="92925" tIns="46450" rIns="92925" bIns="46450" anchor="t" anchorCtr="0">
            <a:noAutofit/>
          </a:bodyPr>
          <a:lstStyle/>
          <a:p>
            <a:pPr marL="0" marR="0" lvl="0" indent="0" algn="l" rtl="0">
              <a:lnSpc>
                <a:spcPct val="100000"/>
              </a:lnSpc>
              <a:spcBef>
                <a:spcPts val="0"/>
              </a:spcBef>
              <a:spcAft>
                <a:spcPts val="0"/>
              </a:spcAft>
              <a:buSzPts val="1100"/>
              <a:buNone/>
            </a:pPr>
            <a:endParaRPr sz="1800"/>
          </a:p>
        </p:txBody>
      </p:sp>
      <p:sp>
        <p:nvSpPr>
          <p:cNvPr id="46" name="Google Shape;46;p19: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930275" y="3303587"/>
            <a:ext cx="7448550" cy="3128962"/>
          </a:xfrm>
          <a:prstGeom prst="rect">
            <a:avLst/>
          </a:prstGeom>
          <a:noFill/>
          <a:ln>
            <a:noFill/>
          </a:ln>
        </p:spPr>
        <p:txBody>
          <a:bodyPr spcFirstLastPara="1" wrap="square" lIns="92925" tIns="46450" rIns="92925" bIns="46450" anchor="t" anchorCtr="0">
            <a:noAutofit/>
          </a:bodyPr>
          <a:lstStyle/>
          <a:p>
            <a:pPr marL="0" marR="0" lvl="0" indent="0" algn="l" rtl="0">
              <a:lnSpc>
                <a:spcPct val="100000"/>
              </a:lnSpc>
              <a:spcBef>
                <a:spcPts val="0"/>
              </a:spcBef>
              <a:spcAft>
                <a:spcPts val="0"/>
              </a:spcAft>
              <a:buSzPts val="1100"/>
              <a:buNone/>
            </a:pPr>
            <a:endParaRPr sz="1800"/>
          </a:p>
        </p:txBody>
      </p:sp>
      <p:sp>
        <p:nvSpPr>
          <p:cNvPr id="163" name="Google Shape;163;p20: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21:notes"/>
          <p:cNvSpPr txBox="1">
            <a:spLocks noGrp="1"/>
          </p:cNvSpPr>
          <p:nvPr>
            <p:ph type="body" idx="1"/>
          </p:nvPr>
        </p:nvSpPr>
        <p:spPr>
          <a:xfrm>
            <a:off x="930275" y="3303587"/>
            <a:ext cx="7448550" cy="3128962"/>
          </a:xfrm>
          <a:prstGeom prst="rect">
            <a:avLst/>
          </a:prstGeom>
          <a:noFill/>
          <a:ln>
            <a:noFill/>
          </a:ln>
        </p:spPr>
        <p:txBody>
          <a:bodyPr spcFirstLastPara="1" wrap="square" lIns="92925" tIns="46450" rIns="92925" bIns="46450" anchor="t" anchorCtr="0">
            <a:noAutofit/>
          </a:bodyPr>
          <a:lstStyle/>
          <a:p>
            <a:pPr marL="0" marR="0" lvl="0" indent="0" algn="l" rtl="0">
              <a:lnSpc>
                <a:spcPct val="100000"/>
              </a:lnSpc>
              <a:spcBef>
                <a:spcPts val="0"/>
              </a:spcBef>
              <a:spcAft>
                <a:spcPts val="0"/>
              </a:spcAft>
              <a:buSzPts val="1100"/>
              <a:buNone/>
            </a:pPr>
            <a:endParaRPr sz="1800"/>
          </a:p>
        </p:txBody>
      </p:sp>
      <p:sp>
        <p:nvSpPr>
          <p:cNvPr id="172" name="Google Shape;172;p21: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23:notes"/>
          <p:cNvSpPr txBox="1">
            <a:spLocks noGrp="1"/>
          </p:cNvSpPr>
          <p:nvPr>
            <p:ph type="body" idx="1"/>
          </p:nvPr>
        </p:nvSpPr>
        <p:spPr>
          <a:xfrm>
            <a:off x="930275" y="3303587"/>
            <a:ext cx="7448550" cy="3128962"/>
          </a:xfrm>
          <a:prstGeom prst="rect">
            <a:avLst/>
          </a:prstGeom>
          <a:noFill/>
          <a:ln>
            <a:noFill/>
          </a:ln>
        </p:spPr>
        <p:txBody>
          <a:bodyPr spcFirstLastPara="1" wrap="square" lIns="92925" tIns="46450" rIns="92925" bIns="46450" anchor="t" anchorCtr="0">
            <a:noAutofit/>
          </a:bodyPr>
          <a:lstStyle/>
          <a:p>
            <a:pPr marL="0" marR="0" lvl="0" indent="0" algn="l" rtl="0">
              <a:lnSpc>
                <a:spcPct val="100000"/>
              </a:lnSpc>
              <a:spcBef>
                <a:spcPts val="0"/>
              </a:spcBef>
              <a:spcAft>
                <a:spcPts val="0"/>
              </a:spcAft>
              <a:buSzPts val="1100"/>
              <a:buNone/>
            </a:pPr>
            <a:endParaRPr sz="1800"/>
          </a:p>
        </p:txBody>
      </p:sp>
      <p:sp>
        <p:nvSpPr>
          <p:cNvPr id="179" name="Google Shape;179;p23: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4"/>
        <p:cNvGrpSpPr/>
        <p:nvPr/>
      </p:nvGrpSpPr>
      <p:grpSpPr>
        <a:xfrm>
          <a:off x="0" y="0"/>
          <a:ext cx="0" cy="0"/>
          <a:chOff x="0" y="0"/>
          <a:chExt cx="0" cy="0"/>
        </a:xfrm>
      </p:grpSpPr>
      <p:sp>
        <p:nvSpPr>
          <p:cNvPr id="305" name="Google Shape;305;p24:notes"/>
          <p:cNvSpPr txBox="1">
            <a:spLocks noGrp="1"/>
          </p:cNvSpPr>
          <p:nvPr>
            <p:ph type="body" idx="1"/>
          </p:nvPr>
        </p:nvSpPr>
        <p:spPr>
          <a:xfrm>
            <a:off x="930275" y="3303587"/>
            <a:ext cx="7448550" cy="3128962"/>
          </a:xfrm>
          <a:prstGeom prst="rect">
            <a:avLst/>
          </a:prstGeom>
          <a:noFill/>
          <a:ln>
            <a:noFill/>
          </a:ln>
        </p:spPr>
        <p:txBody>
          <a:bodyPr spcFirstLastPara="1" wrap="square" lIns="92925" tIns="46450" rIns="92925" bIns="46450" anchor="t" anchorCtr="0">
            <a:noAutofit/>
          </a:bodyPr>
          <a:lstStyle/>
          <a:p>
            <a:pPr marL="0" marR="0" lvl="0" indent="0" algn="l" rtl="0">
              <a:lnSpc>
                <a:spcPct val="100000"/>
              </a:lnSpc>
              <a:spcBef>
                <a:spcPts val="0"/>
              </a:spcBef>
              <a:spcAft>
                <a:spcPts val="0"/>
              </a:spcAft>
              <a:buSzPts val="1100"/>
              <a:buNone/>
            </a:pPr>
            <a:endParaRPr sz="1800"/>
          </a:p>
        </p:txBody>
      </p:sp>
      <p:sp>
        <p:nvSpPr>
          <p:cNvPr id="306" name="Google Shape;306;p24: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5"/>
        <p:cNvGrpSpPr/>
        <p:nvPr/>
      </p:nvGrpSpPr>
      <p:grpSpPr>
        <a:xfrm>
          <a:off x="0" y="0"/>
          <a:ext cx="0" cy="0"/>
          <a:chOff x="0" y="0"/>
          <a:chExt cx="0" cy="0"/>
        </a:xfrm>
      </p:grpSpPr>
      <p:sp>
        <p:nvSpPr>
          <p:cNvPr id="26" name="Google Shape;26;p42"/>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42"/>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3200"/>
              <a:buNone/>
              <a:defRPr>
                <a:solidFill>
                  <a:schemeClr val="dk1"/>
                </a:solidFill>
              </a:defRPr>
            </a:lvl1pPr>
            <a:lvl2pPr lvl="1" algn="ctr">
              <a:lnSpc>
                <a:spcPct val="100000"/>
              </a:lnSpc>
              <a:spcBef>
                <a:spcPts val="420"/>
              </a:spcBef>
              <a:spcAft>
                <a:spcPts val="0"/>
              </a:spcAft>
              <a:buClr>
                <a:srgbClr val="888888"/>
              </a:buClr>
              <a:buSzPts val="28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00"/>
              </a:spcBef>
              <a:spcAft>
                <a:spcPts val="0"/>
              </a:spcAft>
              <a:buClr>
                <a:srgbClr val="888888"/>
              </a:buClr>
              <a:buSzPts val="2000"/>
              <a:buNone/>
              <a:defRPr>
                <a:solidFill>
                  <a:srgbClr val="888888"/>
                </a:solidFill>
              </a:defRPr>
            </a:lvl4pPr>
            <a:lvl5pPr lvl="4" algn="ctr">
              <a:lnSpc>
                <a:spcPct val="100000"/>
              </a:lnSpc>
              <a:spcBef>
                <a:spcPts val="300"/>
              </a:spcBef>
              <a:spcAft>
                <a:spcPts val="0"/>
              </a:spcAft>
              <a:buClr>
                <a:srgbClr val="888888"/>
              </a:buClr>
              <a:buSzPts val="20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p:txBody>
      </p:sp>
      <p:sp>
        <p:nvSpPr>
          <p:cNvPr id="28" name="Google Shape;28;p42"/>
          <p:cNvSpPr txBox="1">
            <a:spLocks noGrp="1"/>
          </p:cNvSpPr>
          <p:nvPr>
            <p:ph type="dt" idx="10"/>
          </p:nvPr>
        </p:nvSpPr>
        <p:spPr>
          <a:xfrm>
            <a:off x="228600" y="6324600"/>
            <a:ext cx="2133600" cy="38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txBox="1">
            <a:spLocks noGrp="1"/>
          </p:cNvSpPr>
          <p:nvPr>
            <p:ph type="ftr" idx="11"/>
          </p:nvPr>
        </p:nvSpPr>
        <p:spPr>
          <a:xfrm>
            <a:off x="2971800" y="6248400"/>
            <a:ext cx="30480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22CS016</a:t>
            </a:r>
            <a:endParaRPr lang="en-IN"/>
          </a:p>
        </p:txBody>
      </p:sp>
      <p:sp>
        <p:nvSpPr>
          <p:cNvPr id="30" name="Google Shape;30;p42"/>
          <p:cNvSpPr txBox="1">
            <a:spLocks noGrp="1"/>
          </p:cNvSpPr>
          <p:nvPr>
            <p:ph type="sldNum" idx="12"/>
          </p:nvPr>
        </p:nvSpPr>
        <p:spPr>
          <a:xfrm>
            <a:off x="6705600" y="6356350"/>
            <a:ext cx="2209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p:nvPr/>
        </p:nvSpPr>
        <p:spPr>
          <a:xfrm>
            <a:off x="0" y="0"/>
            <a:ext cx="9144000" cy="838200"/>
          </a:xfrm>
          <a:prstGeom prst="rect">
            <a:avLst/>
          </a:prstGeom>
          <a:solidFill>
            <a:srgbClr val="FF3300"/>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 name="Google Shape;7;p41"/>
          <p:cNvSpPr txBox="1"/>
          <p:nvPr/>
        </p:nvSpPr>
        <p:spPr>
          <a:xfrm rot="10800000" flipH="1">
            <a:off x="0" y="6705600"/>
            <a:ext cx="9144000" cy="198437"/>
          </a:xfrm>
          <a:prstGeom prst="rect">
            <a:avLst/>
          </a:prstGeom>
          <a:solidFill>
            <a:srgbClr val="FF0000"/>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8" name="Google Shape;8;p41" descr="logo.jpg"/>
          <p:cNvPicPr preferRelativeResize="0"/>
          <p:nvPr/>
        </p:nvPicPr>
        <p:blipFill rotWithShape="1">
          <a:blip r:embed="rId2"/>
          <a:srcRect/>
          <a:stretch>
            <a:fillRect/>
          </a:stretch>
        </p:blipFill>
        <p:spPr>
          <a:xfrm>
            <a:off x="6553200" y="228600"/>
            <a:ext cx="1920875" cy="609600"/>
          </a:xfrm>
          <a:prstGeom prst="rect">
            <a:avLst/>
          </a:prstGeom>
          <a:noFill/>
          <a:ln>
            <a:noFill/>
          </a:ln>
        </p:spPr>
      </p:pic>
      <p:grpSp>
        <p:nvGrpSpPr>
          <p:cNvPr id="9" name="Google Shape;9;p41"/>
          <p:cNvGrpSpPr/>
          <p:nvPr/>
        </p:nvGrpSpPr>
        <p:grpSpPr>
          <a:xfrm>
            <a:off x="6146800" y="0"/>
            <a:ext cx="2997200" cy="876300"/>
            <a:chOff x="6096000" y="3924300"/>
            <a:chExt cx="2997200" cy="876300"/>
          </a:xfrm>
        </p:grpSpPr>
        <p:sp>
          <p:nvSpPr>
            <p:cNvPr id="10" name="Google Shape;10;p41"/>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 name="Google Shape;11;p41"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12" name="Google Shape;12;p41"/>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3" name="Google Shape;13;p41" descr="University_logo.jpg"/>
            <p:cNvPicPr preferRelativeResize="0"/>
            <p:nvPr/>
          </p:nvPicPr>
          <p:blipFill rotWithShape="1">
            <a:blip r:embed="rId4"/>
            <a:srcRect/>
            <a:stretch>
              <a:fillRect/>
            </a:stretch>
          </p:blipFill>
          <p:spPr>
            <a:xfrm>
              <a:off x="6572250" y="4257209"/>
              <a:ext cx="1876609" cy="457666"/>
            </a:xfrm>
            <a:prstGeom prst="rect">
              <a:avLst/>
            </a:prstGeom>
            <a:noFill/>
            <a:ln>
              <a:noFill/>
            </a:ln>
          </p:spPr>
        </p:pic>
      </p:grpSp>
      <p:pic>
        <p:nvPicPr>
          <p:cNvPr id="14" name="Google Shape;14;p41"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5" name="Google Shape;15;p41"/>
          <p:cNvGrpSpPr/>
          <p:nvPr/>
        </p:nvGrpSpPr>
        <p:grpSpPr>
          <a:xfrm>
            <a:off x="6146800" y="0"/>
            <a:ext cx="2997200" cy="876300"/>
            <a:chOff x="6096000" y="3924300"/>
            <a:chExt cx="2997200" cy="876300"/>
          </a:xfrm>
        </p:grpSpPr>
        <p:sp>
          <p:nvSpPr>
            <p:cNvPr id="16" name="Google Shape;16;p41"/>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7" name="Google Shape;17;p41"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18" name="Google Shape;18;p41"/>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pic>
        <p:nvPicPr>
          <p:cNvPr id="19" name="Google Shape;19;p41" descr="logo.jpg"/>
          <p:cNvPicPr preferRelativeResize="0"/>
          <p:nvPr/>
        </p:nvPicPr>
        <p:blipFill rotWithShape="1">
          <a:blip r:embed="rId2"/>
          <a:srcRect/>
          <a:stretch>
            <a:fillRect/>
          </a:stretch>
        </p:blipFill>
        <p:spPr>
          <a:xfrm>
            <a:off x="6553200" y="228600"/>
            <a:ext cx="1920875" cy="609600"/>
          </a:xfrm>
          <a:prstGeom prst="rect">
            <a:avLst/>
          </a:prstGeom>
          <a:noFill/>
          <a:ln>
            <a:noFill/>
          </a:ln>
        </p:spPr>
      </p:pic>
      <p:sp>
        <p:nvSpPr>
          <p:cNvPr id="20" name="Google Shape;20;p4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 name="Google Shape;21;p41"/>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 name="Google Shape;22;p41"/>
          <p:cNvSpPr txBox="1">
            <a:spLocks noGrp="1"/>
          </p:cNvSpPr>
          <p:nvPr>
            <p:ph type="dt" idx="10"/>
          </p:nvPr>
        </p:nvSpPr>
        <p:spPr>
          <a:xfrm>
            <a:off x="228600" y="6324600"/>
            <a:ext cx="2133600" cy="381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3" name="Google Shape;23;p41"/>
          <p:cNvSpPr txBox="1">
            <a:spLocks noGrp="1"/>
          </p:cNvSpPr>
          <p:nvPr>
            <p:ph type="ftr" idx="11"/>
          </p:nvPr>
        </p:nvSpPr>
        <p:spPr>
          <a:xfrm>
            <a:off x="2971800" y="6248400"/>
            <a:ext cx="30480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a:t>22CS016</a:t>
            </a:r>
            <a:endParaRPr lang="en-IN"/>
          </a:p>
        </p:txBody>
      </p:sp>
      <p:sp>
        <p:nvSpPr>
          <p:cNvPr id="24" name="Google Shape;24;p41"/>
          <p:cNvSpPr txBox="1">
            <a:spLocks noGrp="1"/>
          </p:cNvSpPr>
          <p:nvPr>
            <p:ph type="sldNum" idx="12"/>
          </p:nvPr>
        </p:nvSpPr>
        <p:spPr>
          <a:xfrm>
            <a:off x="6705600" y="6356350"/>
            <a:ext cx="2209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900"/>
              <a:buFont typeface="Calibri" panose="020F0502020204030204"/>
              <a:buNone/>
              <a:defRPr sz="9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panose="020F0502020204030204"/>
                <a:ea typeface="Calibri" panose="020F0502020204030204"/>
                <a:cs typeface="Calibri" panose="020F0502020204030204"/>
                <a:sym typeface="Calibri" panose="020F0502020204030204"/>
              </a:rPr>
              <a:t> </a:t>
            </a:r>
            <a:endParaRPr lang="en-US" sz="3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1"/>
          <p:cNvSpPr txBox="1"/>
          <p:nvPr/>
        </p:nvSpPr>
        <p:spPr>
          <a:xfrm>
            <a:off x="0" y="2556647"/>
            <a:ext cx="9144000" cy="1482725"/>
          </a:xfrm>
          <a:prstGeom prst="rect">
            <a:avLst/>
          </a:prstGeom>
          <a:noFill/>
          <a:ln>
            <a:noFill/>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3600"/>
              <a:buFont typeface="Calibri" panose="020F0502020204030204"/>
              <a:buNone/>
            </a:pPr>
            <a:r>
              <a:rPr lang="en-IN" sz="2800" b="1" dirty="0">
                <a:solidFill>
                  <a:srgbClr val="008011"/>
                </a:solidFill>
                <a:sym typeface="Calibri" panose="020F0502020204030204"/>
              </a:rPr>
              <a:t>Timing</a:t>
            </a:r>
            <a:r>
              <a:rPr lang="en-IN" sz="36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a:t>
            </a:r>
            <a:r>
              <a:rPr lang="en-IN" sz="2800" b="1" dirty="0">
                <a:solidFill>
                  <a:srgbClr val="008011"/>
                </a:solidFill>
                <a:sym typeface="Calibri" panose="020F0502020204030204"/>
              </a:rPr>
              <a:t>and Control, Instruction Cycle</a:t>
            </a:r>
            <a:endParaRPr lang="en-IN" sz="2800" b="1" dirty="0">
              <a:solidFill>
                <a:srgbClr val="008011"/>
              </a:solidFill>
              <a:sym typeface="Calibri" panose="020F0502020204030204"/>
            </a:endParaRPr>
          </a:p>
          <a:p>
            <a:pPr marL="0" marR="0" lvl="0" indent="0" algn="ctr" rtl="0">
              <a:lnSpc>
                <a:spcPct val="87000"/>
              </a:lnSpc>
              <a:spcBef>
                <a:spcPts val="0"/>
              </a:spcBef>
              <a:spcAft>
                <a:spcPts val="0"/>
              </a:spcAft>
              <a:buClr>
                <a:srgbClr val="000000"/>
              </a:buClr>
              <a:buSzPts val="3600"/>
              <a:buFont typeface="Calibri" panose="020F0502020204030204"/>
              <a:buNone/>
            </a:pPr>
            <a:r>
              <a:rPr lang="en-IN" sz="2800" b="1" dirty="0">
                <a:solidFill>
                  <a:srgbClr val="008011"/>
                </a:solidFill>
                <a:sym typeface="Calibri" panose="020F0502020204030204"/>
              </a:rPr>
              <a:t>(Lecture 15-16)</a:t>
            </a:r>
            <a:endParaRPr lang="en-IN" sz="2800" b="1" dirty="0">
              <a:solidFill>
                <a:srgbClr val="008011"/>
              </a:solidFill>
              <a:sym typeface="Calibri" panose="020F0502020204030204"/>
            </a:endParaRPr>
          </a:p>
          <a:p>
            <a:pPr marL="0" marR="0" lvl="0" indent="0" algn="ctr" rtl="0">
              <a:lnSpc>
                <a:spcPct val="87000"/>
              </a:lnSpc>
              <a:spcBef>
                <a:spcPts val="0"/>
              </a:spcBef>
              <a:spcAft>
                <a:spcPts val="0"/>
              </a:spcAft>
              <a:buClr>
                <a:srgbClr val="000000"/>
              </a:buClr>
              <a:buSzPts val="3600"/>
              <a:buFont typeface="Calibri" panose="020F0502020204030204"/>
              <a:buNone/>
            </a:pPr>
            <a:endParaRPr lang="en-IN"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4"/>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panose="020F0502020204030204"/>
                <a:ea typeface="Calibri" panose="020F0502020204030204"/>
                <a:cs typeface="Calibri" panose="020F0502020204030204"/>
                <a:sym typeface="Calibri" panose="020F0502020204030204"/>
              </a:rPr>
              <a:t> </a:t>
            </a:r>
            <a:endParaRPr lang="en-US" sz="3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24"/>
          <p:cNvSpPr txBox="1"/>
          <p:nvPr/>
        </p:nvSpPr>
        <p:spPr>
          <a:xfrm>
            <a:off x="1028712" y="104650"/>
            <a:ext cx="5237100" cy="319200"/>
          </a:xfrm>
          <a:prstGeom prst="rect">
            <a:avLst/>
          </a:prstGeom>
          <a:noFill/>
          <a:ln>
            <a:noFill/>
          </a:ln>
        </p:spPr>
        <p:txBody>
          <a:bodyPr spcFirstLastPara="1" wrap="square" lIns="63500" tIns="25400" rIns="63500" bIns="25400" anchor="t" anchorCtr="0">
            <a:spAutoFit/>
          </a:bodyPr>
          <a:lstStyle/>
          <a:p>
            <a:pPr marL="0" marR="0" lvl="0" indent="0" algn="ctr" rtl="0">
              <a:lnSpc>
                <a:spcPct val="87000"/>
              </a:lnSpc>
              <a:spcBef>
                <a:spcPts val="0"/>
              </a:spcBef>
              <a:spcAft>
                <a:spcPts val="0"/>
              </a:spcAft>
              <a:buClr>
                <a:srgbClr val="008011"/>
              </a:buClr>
              <a:buSzPts val="2000"/>
              <a:buFont typeface="Arial" panose="020B0604020202020204"/>
              <a:buNone/>
            </a:pPr>
            <a:r>
              <a:rPr lang="en-US" sz="2000" b="1" i="0" u="none" strike="noStrike" cap="none">
                <a:solidFill>
                  <a:srgbClr val="008011"/>
                </a:solidFill>
                <a:latin typeface="Arial" panose="020B0604020202020204"/>
                <a:ea typeface="Arial" panose="020B0604020202020204"/>
                <a:cs typeface="Arial" panose="020B0604020202020204"/>
                <a:sym typeface="Arial" panose="020B0604020202020204"/>
              </a:rPr>
              <a:t>REGISTER  REFERENCE  INSTRUCTIONS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1" name="Google Shape;311;p24"/>
          <p:cNvSpPr txBox="1"/>
          <p:nvPr/>
        </p:nvSpPr>
        <p:spPr>
          <a:xfrm>
            <a:off x="1444625" y="1290637"/>
            <a:ext cx="5364162" cy="779462"/>
          </a:xfrm>
          <a:prstGeom prst="rect">
            <a:avLst/>
          </a:prstGeom>
          <a:noFill/>
          <a:ln>
            <a:noFill/>
          </a:ln>
        </p:spPr>
        <p:txBody>
          <a:bodyPr spcFirstLastPara="1" wrap="square" lIns="63500" tIns="25400" rIns="63500" bIns="25400" anchor="t" anchorCtr="0">
            <a:spAutoFit/>
          </a:bodyPr>
          <a:lstStyle/>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D</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7</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 1,  I =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Register Ref. Instr. is specified in b</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0</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 b</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11</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of IR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85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Execution starts with timing signal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p24"/>
          <p:cNvSpPr txBox="1"/>
          <p:nvPr/>
        </p:nvSpPr>
        <p:spPr>
          <a:xfrm>
            <a:off x="2384425" y="2687637"/>
            <a:ext cx="127000" cy="503237"/>
          </a:xfrm>
          <a:prstGeom prst="rect">
            <a:avLst/>
          </a:prstGeom>
          <a:noFill/>
          <a:ln>
            <a:noFill/>
          </a:ln>
        </p:spPr>
        <p:txBody>
          <a:bodyPr spcFirstLastPara="1" wrap="square" lIns="63500" tIns="25400" rIns="63500" bIns="25400" anchor="t" anchorCtr="0">
            <a:spAutoFit/>
          </a:bodyPr>
          <a:lstStyle/>
          <a:p>
            <a:pPr marL="0" marR="0" lvl="0" indent="0" algn="l" rtl="0">
              <a:lnSpc>
                <a:spcPct val="85000"/>
              </a:lnSpc>
              <a:spcBef>
                <a:spcPts val="0"/>
              </a:spcBef>
              <a:spcAft>
                <a:spcPts val="0"/>
              </a:spcAft>
              <a:buClr>
                <a:schemeClr val="dk1"/>
              </a:buClr>
              <a:buSzPts val="1800"/>
              <a:buFont typeface="Arial" panose="020B0604020202020204"/>
              <a:buNone/>
            </a:pP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24"/>
          <p:cNvSpPr txBox="1"/>
          <p:nvPr/>
        </p:nvSpPr>
        <p:spPr>
          <a:xfrm>
            <a:off x="554037" y="914400"/>
            <a:ext cx="5769000" cy="3366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Register Reference Instructions are identified when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7" name="Picture 6"/>
          <p:cNvPicPr>
            <a:picLocks noChangeAspect="1"/>
          </p:cNvPicPr>
          <p:nvPr/>
        </p:nvPicPr>
        <p:blipFill>
          <a:blip r:embed="rId1"/>
          <a:stretch>
            <a:fillRect/>
          </a:stretch>
        </p:blipFill>
        <p:spPr>
          <a:xfrm>
            <a:off x="1028712" y="2500440"/>
            <a:ext cx="5372088" cy="41188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controlunit"/>
          <p:cNvPicPr>
            <a:picLocks noChangeAspect="1"/>
          </p:cNvPicPr>
          <p:nvPr/>
        </p:nvPicPr>
        <p:blipFill>
          <a:blip r:embed="rId1"/>
          <a:stretch>
            <a:fillRect/>
          </a:stretch>
        </p:blipFill>
        <p:spPr>
          <a:xfrm>
            <a:off x="301625" y="1072515"/>
            <a:ext cx="8613775" cy="5283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2800" b="1" dirty="0">
                <a:solidFill>
                  <a:srgbClr val="008011"/>
                </a:solidFill>
                <a:sym typeface="+mn-ea"/>
              </a:rPr>
              <a:t>What is a Control Unit?</a:t>
            </a:r>
            <a:endParaRPr lang="en-US" sz="2800" b="1" dirty="0">
              <a:solidFill>
                <a:srgbClr val="008011"/>
              </a:solidFill>
              <a:sym typeface="+mn-ea"/>
            </a:endParaRPr>
          </a:p>
        </p:txBody>
      </p:sp>
      <p:sp>
        <p:nvSpPr>
          <p:cNvPr id="3" name="Subtitle 2"/>
          <p:cNvSpPr>
            <a:spLocks noGrp="1"/>
          </p:cNvSpPr>
          <p:nvPr>
            <p:ph type="subTitle" idx="1"/>
          </p:nvPr>
        </p:nvSpPr>
        <p:spPr>
          <a:xfrm>
            <a:off x="493395" y="1200150"/>
            <a:ext cx="7894955" cy="4724400"/>
          </a:xfrm>
        </p:spPr>
        <p:txBody>
          <a:bodyPr/>
          <a:p>
            <a:pPr marL="238125" indent="-8890" algn="just"/>
            <a:r>
              <a:rPr lang="en-US" sz="1800">
                <a:latin typeface="Times New Roman" panose="02020603050405020304" charset="0"/>
                <a:cs typeface="Times New Roman" panose="02020603050405020304" charset="0"/>
              </a:rPr>
              <a:t>The Control Unit is the part of the computer’s central processing unit (CPU), which directs the operation of the processor. It was included as part of the Von Neumann Architecture by John von Neumann. </a:t>
            </a:r>
            <a:endParaRPr lang="en-US" sz="1800">
              <a:latin typeface="Times New Roman" panose="02020603050405020304" charset="0"/>
              <a:cs typeface="Times New Roman" panose="02020603050405020304" charset="0"/>
            </a:endParaRPr>
          </a:p>
          <a:p>
            <a:pPr marL="238125" indent="-8890" algn="just"/>
            <a:r>
              <a:rPr lang="en-US" sz="1800">
                <a:latin typeface="Times New Roman" panose="02020603050405020304" charset="0"/>
                <a:cs typeface="Times New Roman" panose="02020603050405020304" charset="0"/>
              </a:rPr>
              <a:t>It is the responsibility of the control unit to tell the computer’s memory, arithmetic/logic unit, and input and output devices how to respond to the instructions that have been sent to the processor. </a:t>
            </a:r>
            <a:endParaRPr lang="en-US" sz="1800">
              <a:latin typeface="Times New Roman" panose="02020603050405020304" charset="0"/>
              <a:cs typeface="Times New Roman" panose="02020603050405020304" charset="0"/>
            </a:endParaRPr>
          </a:p>
          <a:p>
            <a:pPr marL="238125" indent="-8890" algn="just"/>
            <a:endParaRPr lang="en-US" sz="1800">
              <a:latin typeface="Times New Roman" panose="02020603050405020304" charset="0"/>
              <a:cs typeface="Times New Roman" panose="02020603050405020304" charset="0"/>
            </a:endParaRPr>
          </a:p>
          <a:p>
            <a:pPr marL="238125" indent="-8890" algn="just"/>
            <a:r>
              <a:rPr lang="en-US" sz="1800">
                <a:latin typeface="Times New Roman" panose="02020603050405020304" charset="0"/>
                <a:cs typeface="Times New Roman" panose="02020603050405020304" charset="0"/>
              </a:rPr>
              <a:t>It fetches internal instructions of the programs from the main memory to the processor instruction register, and based on this register contents, the control unit generates a control signal that supervises the execution of these instructions. </a:t>
            </a:r>
            <a:endParaRPr lang="en-US" sz="1800">
              <a:latin typeface="Times New Roman" panose="02020603050405020304" charset="0"/>
              <a:cs typeface="Times New Roman" panose="02020603050405020304" charset="0"/>
            </a:endParaRPr>
          </a:p>
          <a:p>
            <a:pPr marL="238125" indent="-8890" algn="just"/>
            <a:endParaRPr lang="en-US" sz="1800">
              <a:latin typeface="Times New Roman" panose="02020603050405020304" charset="0"/>
              <a:cs typeface="Times New Roman" panose="02020603050405020304" charset="0"/>
            </a:endParaRPr>
          </a:p>
          <a:p>
            <a:pPr marL="238125" indent="-8890" algn="just"/>
            <a:r>
              <a:rPr lang="en-US" sz="1800">
                <a:latin typeface="Times New Roman" panose="02020603050405020304" charset="0"/>
                <a:cs typeface="Times New Roman" panose="02020603050405020304" charset="0"/>
              </a:rPr>
              <a:t>A control unit works by receiving input information which it converts into control signals, which are then sent to the central processor. The computer’s processor then tells the attached hardware what operations to perform. </a:t>
            </a:r>
            <a:endParaRPr lang="en-US" sz="1800">
              <a:latin typeface="Times New Roman" panose="02020603050405020304" charset="0"/>
              <a:cs typeface="Times New Roman" panose="02020603050405020304" charset="0"/>
            </a:endParaRPr>
          </a:p>
          <a:p>
            <a:pPr marL="238125" indent="-8890" algn="just"/>
            <a:endParaRPr lang="en-US" sz="1800">
              <a:latin typeface="Times New Roman" panose="02020603050405020304" charset="0"/>
              <a:cs typeface="Times New Roman" panose="02020603050405020304" charset="0"/>
            </a:endParaRPr>
          </a:p>
          <a:p>
            <a:pPr marL="238125" indent="-8890" algn="just"/>
            <a:r>
              <a:rPr lang="en-US" sz="1800">
                <a:latin typeface="Times New Roman" panose="02020603050405020304" charset="0"/>
                <a:cs typeface="Times New Roman" panose="02020603050405020304" charset="0"/>
              </a:rPr>
              <a:t>The functions that a control unit performs are dependent on the type of CPU because the architecture of the CPU varies from manufacturer to manufacturer.</a:t>
            </a:r>
            <a:endParaRPr 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2800" b="1" dirty="0">
                <a:solidFill>
                  <a:srgbClr val="008011"/>
                </a:solidFill>
                <a:sym typeface="+mn-ea"/>
              </a:rPr>
              <a:t>Functions of the Control Unit</a:t>
            </a:r>
            <a:endParaRPr lang="en-US" sz="2800" b="1" dirty="0">
              <a:solidFill>
                <a:srgbClr val="008011"/>
              </a:solidFill>
            </a:endParaRPr>
          </a:p>
        </p:txBody>
      </p:sp>
      <p:sp>
        <p:nvSpPr>
          <p:cNvPr id="3" name="Subtitle 2"/>
          <p:cNvSpPr>
            <a:spLocks noGrp="1"/>
          </p:cNvSpPr>
          <p:nvPr>
            <p:ph type="subTitle" idx="1"/>
          </p:nvPr>
        </p:nvSpPr>
        <p:spPr>
          <a:xfrm>
            <a:off x="533400" y="885825"/>
            <a:ext cx="8153400" cy="4724400"/>
          </a:xfrm>
        </p:spPr>
        <p:txBody>
          <a:bodyPr/>
          <a:p>
            <a:pPr marL="238125" indent="-8890" algn="just">
              <a:buNone/>
            </a:pPr>
            <a:r>
              <a:rPr lang="en-US" sz="1800">
                <a:latin typeface="Times New Roman" panose="02020603050405020304" charset="0"/>
                <a:cs typeface="Times New Roman" panose="02020603050405020304" charset="0"/>
              </a:rPr>
              <a:t>It coordinates the sequence of data movements into, out of, and between a processor’s many sub-units.</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It interprets instructions.</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It controls data flow inside the processor.</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It receives external instructions or commands to which it converts to sequence of control signals.</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It controls many execution units(i.e. ALU, data buffers and registers) contained within a CPU.</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It also handles multiple tasks, such as fetching, decoding, execution handling and storing results.</a:t>
            </a:r>
            <a:endParaRPr 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introduction-to-control-unit"/>
          <p:cNvPicPr>
            <a:picLocks noChangeAspect="1"/>
          </p:cNvPicPr>
          <p:nvPr/>
        </p:nvPicPr>
        <p:blipFill>
          <a:blip r:embed="rId1"/>
          <a:srcRect l="4329" t="12641" r="4222" b="11972"/>
          <a:stretch>
            <a:fillRect/>
          </a:stretch>
        </p:blipFill>
        <p:spPr>
          <a:xfrm>
            <a:off x="544195" y="4074795"/>
            <a:ext cx="8185785" cy="2600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9"/>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panose="020F0502020204030204"/>
                <a:ea typeface="Calibri" panose="020F0502020204030204"/>
                <a:cs typeface="Calibri" panose="020F0502020204030204"/>
                <a:sym typeface="Calibri" panose="020F0502020204030204"/>
              </a:rPr>
              <a:t> </a:t>
            </a:r>
            <a:endParaRPr lang="en-US" sz="3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19"/>
          <p:cNvSpPr txBox="1"/>
          <p:nvPr/>
        </p:nvSpPr>
        <p:spPr>
          <a:xfrm>
            <a:off x="1190625" y="246062"/>
            <a:ext cx="4295775" cy="422275"/>
          </a:xfrm>
          <a:prstGeom prst="rect">
            <a:avLst/>
          </a:prstGeom>
          <a:noFill/>
          <a:ln>
            <a:noFill/>
          </a:ln>
        </p:spPr>
        <p:txBody>
          <a:bodyPr spcFirstLastPara="1" wrap="square" lIns="63500" tIns="25400" rIns="63500" bIns="25400" anchor="t" anchorCtr="0">
            <a:spAutoFit/>
          </a:bodyPr>
          <a:lstStyle/>
          <a:p>
            <a:pPr marL="0" marR="0" lvl="0" indent="0" algn="ctr" rtl="0">
              <a:lnSpc>
                <a:spcPct val="87000"/>
              </a:lnSpc>
              <a:spcBef>
                <a:spcPts val="0"/>
              </a:spcBef>
              <a:spcAft>
                <a:spcPts val="0"/>
              </a:spcAft>
              <a:buClr>
                <a:srgbClr val="008011"/>
              </a:buClr>
              <a:buSzPts val="2800"/>
              <a:buFont typeface="Arial" panose="020B0604020202020204"/>
              <a:buNone/>
            </a:pPr>
            <a:r>
              <a:rPr lang="en-US" sz="2800" b="1" i="0" u="none" strike="noStrike" cap="none" dirty="0">
                <a:solidFill>
                  <a:srgbClr val="008011"/>
                </a:solidFill>
                <a:latin typeface="Arial" panose="020B0604020202020204"/>
                <a:ea typeface="Arial" panose="020B0604020202020204"/>
                <a:cs typeface="Arial" panose="020B0604020202020204"/>
                <a:sym typeface="Arial" panose="020B0604020202020204"/>
              </a:rPr>
              <a:t>TIMING  AND  CONTROL</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19"/>
          <p:cNvSpPr txBox="1"/>
          <p:nvPr/>
        </p:nvSpPr>
        <p:spPr>
          <a:xfrm>
            <a:off x="457200" y="1165225"/>
            <a:ext cx="3892550" cy="309562"/>
          </a:xfrm>
          <a:prstGeom prst="rect">
            <a:avLst/>
          </a:prstGeom>
          <a:noFill/>
          <a:ln>
            <a:noFill/>
          </a:ln>
        </p:spPr>
        <p:txBody>
          <a:bodyPr spcFirstLastPara="1" wrap="square" lIns="63500" tIns="25400" rIns="63500" bIns="25400" anchor="t" anchorCtr="0">
            <a:spAutoFit/>
          </a:bodyPr>
          <a:lstStyle/>
          <a:p>
            <a:pPr marL="0" marR="0" lvl="0" indent="0" algn="l" rtl="0">
              <a:lnSpc>
                <a:spcPct val="85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Control unit of Basic Computer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19"/>
          <p:cNvSpPr txBox="1"/>
          <p:nvPr/>
        </p:nvSpPr>
        <p:spPr>
          <a:xfrm>
            <a:off x="1984375" y="1973262"/>
            <a:ext cx="2970212" cy="1762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2" name="Google Shape;52;p19"/>
          <p:cNvSpPr txBox="1"/>
          <p:nvPr/>
        </p:nvSpPr>
        <p:spPr>
          <a:xfrm>
            <a:off x="2524125" y="1752600"/>
            <a:ext cx="18669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Instruction register (IR)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3" name="Google Shape;53;p19"/>
          <p:cNvCxnSpPr/>
          <p:nvPr/>
        </p:nvCxnSpPr>
        <p:spPr>
          <a:xfrm>
            <a:off x="2330450" y="1973262"/>
            <a:ext cx="0" cy="185737"/>
          </a:xfrm>
          <a:prstGeom prst="straightConnector1">
            <a:avLst/>
          </a:prstGeom>
          <a:noFill/>
          <a:ln w="25400" cap="flat" cmpd="sng">
            <a:solidFill>
              <a:srgbClr val="000000"/>
            </a:solidFill>
            <a:prstDash val="solid"/>
            <a:miter lim="800000"/>
            <a:headEnd type="none" w="sm" len="sm"/>
            <a:tailEnd type="none" w="sm" len="sm"/>
          </a:ln>
        </p:spPr>
      </p:cxnSp>
      <p:sp>
        <p:nvSpPr>
          <p:cNvPr id="54" name="Google Shape;54;p19"/>
          <p:cNvSpPr txBox="1"/>
          <p:nvPr/>
        </p:nvSpPr>
        <p:spPr>
          <a:xfrm>
            <a:off x="1973262" y="1941512"/>
            <a:ext cx="3492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15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19"/>
          <p:cNvSpPr txBox="1"/>
          <p:nvPr/>
        </p:nvSpPr>
        <p:spPr>
          <a:xfrm>
            <a:off x="2446337" y="1936750"/>
            <a:ext cx="10287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14    13    12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6" name="Google Shape;56;p19"/>
          <p:cNvCxnSpPr/>
          <p:nvPr/>
        </p:nvCxnSpPr>
        <p:spPr>
          <a:xfrm>
            <a:off x="3475037" y="1973262"/>
            <a:ext cx="0" cy="185737"/>
          </a:xfrm>
          <a:prstGeom prst="straightConnector1">
            <a:avLst/>
          </a:prstGeom>
          <a:noFill/>
          <a:ln w="25400" cap="flat" cmpd="sng">
            <a:solidFill>
              <a:srgbClr val="000000"/>
            </a:solidFill>
            <a:prstDash val="solid"/>
            <a:miter lim="800000"/>
            <a:headEnd type="none" w="sm" len="sm"/>
            <a:tailEnd type="none" w="sm" len="sm"/>
          </a:ln>
        </p:spPr>
      </p:cxnSp>
      <p:sp>
        <p:nvSpPr>
          <p:cNvPr id="57" name="Google Shape;57;p19"/>
          <p:cNvSpPr txBox="1"/>
          <p:nvPr/>
        </p:nvSpPr>
        <p:spPr>
          <a:xfrm>
            <a:off x="3886200" y="1941512"/>
            <a:ext cx="5699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11 - 0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19"/>
          <p:cNvSpPr txBox="1"/>
          <p:nvPr/>
        </p:nvSpPr>
        <p:spPr>
          <a:xfrm>
            <a:off x="2413000" y="2711450"/>
            <a:ext cx="1258887" cy="5429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9" name="Google Shape;59;p19"/>
          <p:cNvSpPr txBox="1"/>
          <p:nvPr/>
        </p:nvSpPr>
        <p:spPr>
          <a:xfrm>
            <a:off x="2752725" y="2757487"/>
            <a:ext cx="51911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3 x 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9"/>
          <p:cNvSpPr txBox="1"/>
          <p:nvPr/>
        </p:nvSpPr>
        <p:spPr>
          <a:xfrm>
            <a:off x="2613025" y="2895600"/>
            <a:ext cx="773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decoder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19"/>
          <p:cNvSpPr txBox="1"/>
          <p:nvPr/>
        </p:nvSpPr>
        <p:spPr>
          <a:xfrm>
            <a:off x="2386012" y="3055937"/>
            <a:ext cx="12827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 7  6 5 4 3  2 1 0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62" name="Google Shape;62;p19"/>
          <p:cNvCxnSpPr/>
          <p:nvPr/>
        </p:nvCxnSpPr>
        <p:spPr>
          <a:xfrm>
            <a:off x="2544762" y="3265487"/>
            <a:ext cx="0" cy="504825"/>
          </a:xfrm>
          <a:prstGeom prst="straightConnector1">
            <a:avLst/>
          </a:prstGeom>
          <a:noFill/>
          <a:ln w="25400" cap="flat" cmpd="sng">
            <a:solidFill>
              <a:srgbClr val="000000"/>
            </a:solidFill>
            <a:prstDash val="solid"/>
            <a:miter lim="800000"/>
            <a:headEnd type="none" w="sm" len="sm"/>
            <a:tailEnd type="none" w="sm" len="sm"/>
          </a:ln>
        </p:spPr>
      </p:cxnSp>
      <p:sp>
        <p:nvSpPr>
          <p:cNvPr id="63" name="Google Shape;63;p19"/>
          <p:cNvSpPr/>
          <p:nvPr/>
        </p:nvSpPr>
        <p:spPr>
          <a:xfrm>
            <a:off x="2649537" y="3394075"/>
            <a:ext cx="95250"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4" name="Google Shape;64;p19"/>
          <p:cNvCxnSpPr/>
          <p:nvPr/>
        </p:nvCxnSpPr>
        <p:spPr>
          <a:xfrm>
            <a:off x="2695575" y="3265487"/>
            <a:ext cx="0" cy="138112"/>
          </a:xfrm>
          <a:prstGeom prst="straightConnector1">
            <a:avLst/>
          </a:prstGeom>
          <a:noFill/>
          <a:ln w="25400" cap="flat" cmpd="sng">
            <a:solidFill>
              <a:srgbClr val="000000"/>
            </a:solidFill>
            <a:prstDash val="solid"/>
            <a:miter lim="800000"/>
            <a:headEnd type="none" w="sm" len="sm"/>
            <a:tailEnd type="none" w="sm" len="sm"/>
          </a:ln>
        </p:spPr>
      </p:cxnSp>
      <p:sp>
        <p:nvSpPr>
          <p:cNvPr id="65" name="Google Shape;65;p19"/>
          <p:cNvSpPr/>
          <p:nvPr/>
        </p:nvSpPr>
        <p:spPr>
          <a:xfrm>
            <a:off x="2787650" y="3394075"/>
            <a:ext cx="95250"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6" name="Google Shape;66;p19"/>
          <p:cNvCxnSpPr/>
          <p:nvPr/>
        </p:nvCxnSpPr>
        <p:spPr>
          <a:xfrm>
            <a:off x="2833687" y="3265487"/>
            <a:ext cx="0" cy="142875"/>
          </a:xfrm>
          <a:prstGeom prst="straightConnector1">
            <a:avLst/>
          </a:prstGeom>
          <a:noFill/>
          <a:ln w="25400" cap="flat" cmpd="sng">
            <a:solidFill>
              <a:srgbClr val="000000"/>
            </a:solidFill>
            <a:prstDash val="solid"/>
            <a:miter lim="800000"/>
            <a:headEnd type="none" w="sm" len="sm"/>
            <a:tailEnd type="none" w="sm" len="sm"/>
          </a:ln>
        </p:spPr>
      </p:cxnSp>
      <p:sp>
        <p:nvSpPr>
          <p:cNvPr id="67" name="Google Shape;67;p19"/>
          <p:cNvSpPr/>
          <p:nvPr/>
        </p:nvSpPr>
        <p:spPr>
          <a:xfrm>
            <a:off x="2924175" y="3394075"/>
            <a:ext cx="96837"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8" name="Google Shape;68;p19"/>
          <p:cNvCxnSpPr/>
          <p:nvPr/>
        </p:nvCxnSpPr>
        <p:spPr>
          <a:xfrm>
            <a:off x="2971800" y="3265487"/>
            <a:ext cx="0" cy="149225"/>
          </a:xfrm>
          <a:prstGeom prst="straightConnector1">
            <a:avLst/>
          </a:prstGeom>
          <a:noFill/>
          <a:ln w="25400" cap="flat" cmpd="sng">
            <a:solidFill>
              <a:srgbClr val="000000"/>
            </a:solidFill>
            <a:prstDash val="solid"/>
            <a:miter lim="800000"/>
            <a:headEnd type="none" w="sm" len="sm"/>
            <a:tailEnd type="none" w="sm" len="sm"/>
          </a:ln>
        </p:spPr>
      </p:cxnSp>
      <p:sp>
        <p:nvSpPr>
          <p:cNvPr id="69" name="Google Shape;69;p19"/>
          <p:cNvSpPr/>
          <p:nvPr/>
        </p:nvSpPr>
        <p:spPr>
          <a:xfrm>
            <a:off x="3076575" y="3394075"/>
            <a:ext cx="95250"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0" name="Google Shape;70;p19"/>
          <p:cNvCxnSpPr/>
          <p:nvPr/>
        </p:nvCxnSpPr>
        <p:spPr>
          <a:xfrm>
            <a:off x="3124200" y="3265487"/>
            <a:ext cx="0" cy="149225"/>
          </a:xfrm>
          <a:prstGeom prst="straightConnector1">
            <a:avLst/>
          </a:prstGeom>
          <a:noFill/>
          <a:ln w="25400" cap="flat" cmpd="sng">
            <a:solidFill>
              <a:srgbClr val="000000"/>
            </a:solidFill>
            <a:prstDash val="solid"/>
            <a:miter lim="800000"/>
            <a:headEnd type="none" w="sm" len="sm"/>
            <a:tailEnd type="none" w="sm" len="sm"/>
          </a:ln>
        </p:spPr>
      </p:cxnSp>
      <p:sp>
        <p:nvSpPr>
          <p:cNvPr id="71" name="Google Shape;71;p19"/>
          <p:cNvSpPr/>
          <p:nvPr/>
        </p:nvSpPr>
        <p:spPr>
          <a:xfrm>
            <a:off x="3214687" y="3394075"/>
            <a:ext cx="96837"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2" name="Google Shape;72;p19"/>
          <p:cNvCxnSpPr/>
          <p:nvPr/>
        </p:nvCxnSpPr>
        <p:spPr>
          <a:xfrm>
            <a:off x="3255962" y="3260725"/>
            <a:ext cx="0" cy="153987"/>
          </a:xfrm>
          <a:prstGeom prst="straightConnector1">
            <a:avLst/>
          </a:prstGeom>
          <a:noFill/>
          <a:ln w="25400" cap="flat" cmpd="sng">
            <a:solidFill>
              <a:srgbClr val="000000"/>
            </a:solidFill>
            <a:prstDash val="solid"/>
            <a:miter lim="800000"/>
            <a:headEnd type="none" w="sm" len="sm"/>
            <a:tailEnd type="none" w="sm" len="sm"/>
          </a:ln>
        </p:spPr>
      </p:cxnSp>
      <p:sp>
        <p:nvSpPr>
          <p:cNvPr id="73" name="Google Shape;73;p19"/>
          <p:cNvSpPr/>
          <p:nvPr/>
        </p:nvSpPr>
        <p:spPr>
          <a:xfrm>
            <a:off x="3352800" y="3394075"/>
            <a:ext cx="95250"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4" name="Google Shape;74;p19"/>
          <p:cNvCxnSpPr/>
          <p:nvPr/>
        </p:nvCxnSpPr>
        <p:spPr>
          <a:xfrm>
            <a:off x="3400425" y="3265487"/>
            <a:ext cx="0" cy="149225"/>
          </a:xfrm>
          <a:prstGeom prst="straightConnector1">
            <a:avLst/>
          </a:prstGeom>
          <a:noFill/>
          <a:ln w="25400" cap="flat" cmpd="sng">
            <a:solidFill>
              <a:srgbClr val="000000"/>
            </a:solidFill>
            <a:prstDash val="solid"/>
            <a:miter lim="800000"/>
            <a:headEnd type="none" w="sm" len="sm"/>
            <a:tailEnd type="none" w="sm" len="sm"/>
          </a:ln>
        </p:spPr>
      </p:cxnSp>
      <p:cxnSp>
        <p:nvCxnSpPr>
          <p:cNvPr id="75" name="Google Shape;75;p19"/>
          <p:cNvCxnSpPr/>
          <p:nvPr/>
        </p:nvCxnSpPr>
        <p:spPr>
          <a:xfrm>
            <a:off x="3544887" y="3254375"/>
            <a:ext cx="0" cy="244475"/>
          </a:xfrm>
          <a:prstGeom prst="straightConnector1">
            <a:avLst/>
          </a:prstGeom>
          <a:noFill/>
          <a:ln w="25400" cap="flat" cmpd="sng">
            <a:solidFill>
              <a:srgbClr val="000000"/>
            </a:solidFill>
            <a:prstDash val="solid"/>
            <a:miter lim="800000"/>
            <a:headEnd type="none" w="sm" len="sm"/>
            <a:tailEnd type="none" w="sm" len="sm"/>
          </a:ln>
        </p:spPr>
      </p:cxnSp>
      <p:sp>
        <p:nvSpPr>
          <p:cNvPr id="76" name="Google Shape;76;p19"/>
          <p:cNvSpPr/>
          <p:nvPr/>
        </p:nvSpPr>
        <p:spPr>
          <a:xfrm>
            <a:off x="2573337" y="2601912"/>
            <a:ext cx="95250"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7" name="Google Shape;77;p19"/>
          <p:cNvCxnSpPr/>
          <p:nvPr/>
        </p:nvCxnSpPr>
        <p:spPr>
          <a:xfrm>
            <a:off x="2620962" y="2154237"/>
            <a:ext cx="0" cy="457200"/>
          </a:xfrm>
          <a:prstGeom prst="straightConnector1">
            <a:avLst/>
          </a:prstGeom>
          <a:noFill/>
          <a:ln w="25400" cap="flat" cmpd="sng">
            <a:solidFill>
              <a:srgbClr val="000000"/>
            </a:solidFill>
            <a:prstDash val="solid"/>
            <a:miter lim="800000"/>
            <a:headEnd type="none" w="sm" len="sm"/>
            <a:tailEnd type="none" w="sm" len="sm"/>
          </a:ln>
        </p:spPr>
      </p:cxnSp>
      <p:sp>
        <p:nvSpPr>
          <p:cNvPr id="78" name="Google Shape;78;p19"/>
          <p:cNvSpPr/>
          <p:nvPr/>
        </p:nvSpPr>
        <p:spPr>
          <a:xfrm>
            <a:off x="2924175" y="2601912"/>
            <a:ext cx="96837"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9" name="Google Shape;79;p19"/>
          <p:cNvCxnSpPr/>
          <p:nvPr/>
        </p:nvCxnSpPr>
        <p:spPr>
          <a:xfrm>
            <a:off x="2971800" y="2139950"/>
            <a:ext cx="0" cy="471487"/>
          </a:xfrm>
          <a:prstGeom prst="straightConnector1">
            <a:avLst/>
          </a:prstGeom>
          <a:noFill/>
          <a:ln w="25400" cap="flat" cmpd="sng">
            <a:solidFill>
              <a:srgbClr val="000000"/>
            </a:solidFill>
            <a:prstDash val="solid"/>
            <a:miter lim="800000"/>
            <a:headEnd type="none" w="sm" len="sm"/>
            <a:tailEnd type="none" w="sm" len="sm"/>
          </a:ln>
        </p:spPr>
      </p:cxnSp>
      <p:sp>
        <p:nvSpPr>
          <p:cNvPr id="80" name="Google Shape;80;p19"/>
          <p:cNvSpPr/>
          <p:nvPr/>
        </p:nvSpPr>
        <p:spPr>
          <a:xfrm>
            <a:off x="3290887" y="2601912"/>
            <a:ext cx="95250"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81" name="Google Shape;81;p19"/>
          <p:cNvCxnSpPr/>
          <p:nvPr/>
        </p:nvCxnSpPr>
        <p:spPr>
          <a:xfrm>
            <a:off x="3336925" y="2154237"/>
            <a:ext cx="0" cy="447675"/>
          </a:xfrm>
          <a:prstGeom prst="straightConnector1">
            <a:avLst/>
          </a:prstGeom>
          <a:noFill/>
          <a:ln w="25400" cap="flat" cmpd="sng">
            <a:solidFill>
              <a:srgbClr val="000000"/>
            </a:solidFill>
            <a:prstDash val="solid"/>
            <a:miter lim="800000"/>
            <a:headEnd type="none" w="sm" len="sm"/>
            <a:tailEnd type="none" w="sm" len="sm"/>
          </a:ln>
        </p:spPr>
      </p:cxnSp>
      <p:sp>
        <p:nvSpPr>
          <p:cNvPr id="82" name="Google Shape;82;p19"/>
          <p:cNvSpPr txBox="1"/>
          <p:nvPr/>
        </p:nvSpPr>
        <p:spPr>
          <a:xfrm>
            <a:off x="4903787" y="2828925"/>
            <a:ext cx="1258887" cy="188118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3" name="Google Shape;83;p19"/>
          <p:cNvSpPr txBox="1"/>
          <p:nvPr/>
        </p:nvSpPr>
        <p:spPr>
          <a:xfrm>
            <a:off x="2041525" y="3443287"/>
            <a:ext cx="177800" cy="19526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4" name="Google Shape;84;p19"/>
          <p:cNvSpPr txBox="1"/>
          <p:nvPr/>
        </p:nvSpPr>
        <p:spPr>
          <a:xfrm>
            <a:off x="2020887" y="3430587"/>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19"/>
          <p:cNvSpPr/>
          <p:nvPr/>
        </p:nvSpPr>
        <p:spPr>
          <a:xfrm>
            <a:off x="2070100" y="3335337"/>
            <a:ext cx="95250"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86" name="Google Shape;86;p19"/>
          <p:cNvCxnSpPr/>
          <p:nvPr/>
        </p:nvCxnSpPr>
        <p:spPr>
          <a:xfrm>
            <a:off x="2108200" y="2154237"/>
            <a:ext cx="0" cy="1219200"/>
          </a:xfrm>
          <a:prstGeom prst="straightConnector1">
            <a:avLst/>
          </a:prstGeom>
          <a:noFill/>
          <a:ln w="25400" cap="flat" cmpd="sng">
            <a:solidFill>
              <a:srgbClr val="000000"/>
            </a:solidFill>
            <a:prstDash val="solid"/>
            <a:miter lim="800000"/>
            <a:headEnd type="none" w="sm" len="sm"/>
            <a:tailEnd type="none" w="sm" len="sm"/>
          </a:ln>
        </p:spPr>
      </p:cxnSp>
      <p:sp>
        <p:nvSpPr>
          <p:cNvPr id="87" name="Google Shape;87;p19"/>
          <p:cNvSpPr/>
          <p:nvPr/>
        </p:nvSpPr>
        <p:spPr>
          <a:xfrm>
            <a:off x="4779962" y="3451225"/>
            <a:ext cx="119062" cy="76200"/>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88" name="Google Shape;88;p19"/>
          <p:cNvCxnSpPr/>
          <p:nvPr/>
        </p:nvCxnSpPr>
        <p:spPr>
          <a:xfrm>
            <a:off x="3557587" y="3498850"/>
            <a:ext cx="1220787" cy="0"/>
          </a:xfrm>
          <a:prstGeom prst="straightConnector1">
            <a:avLst/>
          </a:prstGeom>
          <a:noFill/>
          <a:ln w="25400" cap="flat" cmpd="sng">
            <a:solidFill>
              <a:srgbClr val="000000"/>
            </a:solidFill>
            <a:prstDash val="solid"/>
            <a:miter lim="800000"/>
            <a:headEnd type="none" w="sm" len="sm"/>
            <a:tailEnd type="none" w="sm" len="sm"/>
          </a:ln>
        </p:spPr>
      </p:cxnSp>
      <p:sp>
        <p:nvSpPr>
          <p:cNvPr id="89" name="Google Shape;89;p19"/>
          <p:cNvSpPr/>
          <p:nvPr/>
        </p:nvSpPr>
        <p:spPr>
          <a:xfrm>
            <a:off x="4779962" y="3729037"/>
            <a:ext cx="119062" cy="74612"/>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90" name="Google Shape;90;p19"/>
          <p:cNvCxnSpPr/>
          <p:nvPr/>
        </p:nvCxnSpPr>
        <p:spPr>
          <a:xfrm>
            <a:off x="2551112" y="3775075"/>
            <a:ext cx="2227262" cy="0"/>
          </a:xfrm>
          <a:prstGeom prst="straightConnector1">
            <a:avLst/>
          </a:prstGeom>
          <a:noFill/>
          <a:ln w="25400" cap="flat" cmpd="sng">
            <a:solidFill>
              <a:srgbClr val="000000"/>
            </a:solidFill>
            <a:prstDash val="solid"/>
            <a:miter lim="800000"/>
            <a:headEnd type="none" w="sm" len="sm"/>
            <a:tailEnd type="none" w="sm" len="sm"/>
          </a:ln>
        </p:spPr>
      </p:cxnSp>
      <p:sp>
        <p:nvSpPr>
          <p:cNvPr id="91" name="Google Shape;91;p19"/>
          <p:cNvSpPr/>
          <p:nvPr/>
        </p:nvSpPr>
        <p:spPr>
          <a:xfrm>
            <a:off x="4779962" y="3956050"/>
            <a:ext cx="119062" cy="74612"/>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92" name="Google Shape;92;p19"/>
          <p:cNvCxnSpPr/>
          <p:nvPr/>
        </p:nvCxnSpPr>
        <p:spPr>
          <a:xfrm>
            <a:off x="2117725" y="4002087"/>
            <a:ext cx="2660650" cy="0"/>
          </a:xfrm>
          <a:prstGeom prst="straightConnector1">
            <a:avLst/>
          </a:prstGeom>
          <a:noFill/>
          <a:ln w="25400" cap="flat" cmpd="sng">
            <a:solidFill>
              <a:srgbClr val="000000"/>
            </a:solidFill>
            <a:prstDash val="solid"/>
            <a:miter lim="800000"/>
            <a:headEnd type="none" w="sm" len="sm"/>
            <a:tailEnd type="none" w="sm" len="sm"/>
          </a:ln>
        </p:spPr>
      </p:cxnSp>
      <p:sp>
        <p:nvSpPr>
          <p:cNvPr id="93" name="Google Shape;93;p19"/>
          <p:cNvSpPr txBox="1"/>
          <p:nvPr/>
        </p:nvSpPr>
        <p:spPr>
          <a:xfrm>
            <a:off x="4021137" y="3243262"/>
            <a:ext cx="2905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19"/>
          <p:cNvSpPr txBox="1"/>
          <p:nvPr/>
        </p:nvSpPr>
        <p:spPr>
          <a:xfrm>
            <a:off x="4141787" y="3292475"/>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19"/>
          <p:cNvSpPr/>
          <p:nvPr/>
        </p:nvSpPr>
        <p:spPr>
          <a:xfrm>
            <a:off x="4779962" y="4173537"/>
            <a:ext cx="119062" cy="76200"/>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96" name="Google Shape;96;p19"/>
          <p:cNvCxnSpPr/>
          <p:nvPr/>
        </p:nvCxnSpPr>
        <p:spPr>
          <a:xfrm>
            <a:off x="2551112" y="4221162"/>
            <a:ext cx="2227262" cy="0"/>
          </a:xfrm>
          <a:prstGeom prst="straightConnector1">
            <a:avLst/>
          </a:prstGeom>
          <a:noFill/>
          <a:ln w="25400" cap="flat" cmpd="sng">
            <a:solidFill>
              <a:srgbClr val="000000"/>
            </a:solidFill>
            <a:prstDash val="solid"/>
            <a:miter lim="800000"/>
            <a:headEnd type="none" w="sm" len="sm"/>
            <a:tailEnd type="none" w="sm" len="sm"/>
          </a:ln>
        </p:spPr>
      </p:cxnSp>
      <p:cxnSp>
        <p:nvCxnSpPr>
          <p:cNvPr id="97" name="Google Shape;97;p19"/>
          <p:cNvCxnSpPr/>
          <p:nvPr/>
        </p:nvCxnSpPr>
        <p:spPr>
          <a:xfrm>
            <a:off x="2544762" y="4225925"/>
            <a:ext cx="0" cy="500062"/>
          </a:xfrm>
          <a:prstGeom prst="straightConnector1">
            <a:avLst/>
          </a:prstGeom>
          <a:noFill/>
          <a:ln w="25400" cap="flat" cmpd="sng">
            <a:solidFill>
              <a:srgbClr val="000000"/>
            </a:solidFill>
            <a:prstDash val="solid"/>
            <a:miter lim="800000"/>
            <a:headEnd type="none" w="sm" len="sm"/>
            <a:tailEnd type="none" w="sm" len="sm"/>
          </a:ln>
        </p:spPr>
      </p:cxnSp>
      <p:sp>
        <p:nvSpPr>
          <p:cNvPr id="98" name="Google Shape;98;p19"/>
          <p:cNvSpPr/>
          <p:nvPr/>
        </p:nvSpPr>
        <p:spPr>
          <a:xfrm>
            <a:off x="4779962" y="4459287"/>
            <a:ext cx="119062"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99" name="Google Shape;99;p19"/>
          <p:cNvCxnSpPr/>
          <p:nvPr/>
        </p:nvCxnSpPr>
        <p:spPr>
          <a:xfrm>
            <a:off x="3771900" y="4508500"/>
            <a:ext cx="1006475" cy="0"/>
          </a:xfrm>
          <a:prstGeom prst="straightConnector1">
            <a:avLst/>
          </a:prstGeom>
          <a:noFill/>
          <a:ln w="25400" cap="flat" cmpd="sng">
            <a:solidFill>
              <a:srgbClr val="000000"/>
            </a:solidFill>
            <a:prstDash val="solid"/>
            <a:miter lim="800000"/>
            <a:headEnd type="none" w="sm" len="sm"/>
            <a:tailEnd type="none" w="sm" len="sm"/>
          </a:ln>
        </p:spPr>
      </p:cxnSp>
      <p:cxnSp>
        <p:nvCxnSpPr>
          <p:cNvPr id="100" name="Google Shape;100;p19"/>
          <p:cNvCxnSpPr/>
          <p:nvPr/>
        </p:nvCxnSpPr>
        <p:spPr>
          <a:xfrm>
            <a:off x="3765550" y="4508500"/>
            <a:ext cx="0" cy="217487"/>
          </a:xfrm>
          <a:prstGeom prst="straightConnector1">
            <a:avLst/>
          </a:prstGeom>
          <a:noFill/>
          <a:ln w="25400" cap="flat" cmpd="sng">
            <a:solidFill>
              <a:srgbClr val="000000"/>
            </a:solidFill>
            <a:prstDash val="solid"/>
            <a:miter lim="800000"/>
            <a:headEnd type="none" w="sm" len="sm"/>
            <a:tailEnd type="none" w="sm" len="sm"/>
          </a:ln>
        </p:spPr>
      </p:cxnSp>
      <p:sp>
        <p:nvSpPr>
          <p:cNvPr id="101" name="Google Shape;101;p19"/>
          <p:cNvSpPr txBox="1"/>
          <p:nvPr/>
        </p:nvSpPr>
        <p:spPr>
          <a:xfrm>
            <a:off x="2413000" y="4729162"/>
            <a:ext cx="1546225" cy="5461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2" name="Google Shape;102;p19"/>
          <p:cNvSpPr txBox="1"/>
          <p:nvPr/>
        </p:nvSpPr>
        <p:spPr>
          <a:xfrm>
            <a:off x="2371725" y="4729162"/>
            <a:ext cx="154146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15   14  . . . .  2  1  0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19"/>
          <p:cNvSpPr/>
          <p:nvPr/>
        </p:nvSpPr>
        <p:spPr>
          <a:xfrm>
            <a:off x="2787650" y="4497387"/>
            <a:ext cx="95250" cy="95250"/>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4" name="Google Shape;104;p19"/>
          <p:cNvCxnSpPr/>
          <p:nvPr/>
        </p:nvCxnSpPr>
        <p:spPr>
          <a:xfrm rot="10800000">
            <a:off x="2833687" y="4572000"/>
            <a:ext cx="0" cy="157162"/>
          </a:xfrm>
          <a:prstGeom prst="straightConnector1">
            <a:avLst/>
          </a:prstGeom>
          <a:noFill/>
          <a:ln w="25400" cap="flat" cmpd="sng">
            <a:solidFill>
              <a:srgbClr val="000000"/>
            </a:solidFill>
            <a:prstDash val="solid"/>
            <a:miter lim="800000"/>
            <a:headEnd type="none" w="sm" len="sm"/>
            <a:tailEnd type="none" w="sm" len="sm"/>
          </a:ln>
        </p:spPr>
      </p:cxnSp>
      <p:sp>
        <p:nvSpPr>
          <p:cNvPr id="105" name="Google Shape;105;p19"/>
          <p:cNvSpPr/>
          <p:nvPr/>
        </p:nvSpPr>
        <p:spPr>
          <a:xfrm>
            <a:off x="3427412" y="4497387"/>
            <a:ext cx="96837" cy="95250"/>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6" name="Google Shape;106;p19"/>
          <p:cNvCxnSpPr/>
          <p:nvPr/>
        </p:nvCxnSpPr>
        <p:spPr>
          <a:xfrm rot="10800000">
            <a:off x="3475037" y="4572000"/>
            <a:ext cx="0" cy="157162"/>
          </a:xfrm>
          <a:prstGeom prst="straightConnector1">
            <a:avLst/>
          </a:prstGeom>
          <a:noFill/>
          <a:ln w="25400" cap="flat" cmpd="sng">
            <a:solidFill>
              <a:srgbClr val="000000"/>
            </a:solidFill>
            <a:prstDash val="solid"/>
            <a:miter lim="800000"/>
            <a:headEnd type="none" w="sm" len="sm"/>
            <a:tailEnd type="none" w="sm" len="sm"/>
          </a:ln>
        </p:spPr>
      </p:cxnSp>
      <p:sp>
        <p:nvSpPr>
          <p:cNvPr id="107" name="Google Shape;107;p19"/>
          <p:cNvSpPr/>
          <p:nvPr/>
        </p:nvSpPr>
        <p:spPr>
          <a:xfrm>
            <a:off x="3567112" y="4497387"/>
            <a:ext cx="96837" cy="95250"/>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8" name="Google Shape;108;p19"/>
          <p:cNvCxnSpPr/>
          <p:nvPr/>
        </p:nvCxnSpPr>
        <p:spPr>
          <a:xfrm rot="10800000">
            <a:off x="3614737" y="4572000"/>
            <a:ext cx="0" cy="157162"/>
          </a:xfrm>
          <a:prstGeom prst="straightConnector1">
            <a:avLst/>
          </a:prstGeom>
          <a:noFill/>
          <a:ln w="25400" cap="flat" cmpd="sng">
            <a:solidFill>
              <a:srgbClr val="000000"/>
            </a:solidFill>
            <a:prstDash val="solid"/>
            <a:miter lim="800000"/>
            <a:headEnd type="none" w="sm" len="sm"/>
            <a:tailEnd type="none" w="sm" len="sm"/>
          </a:ln>
        </p:spPr>
      </p:cxnSp>
      <p:sp>
        <p:nvSpPr>
          <p:cNvPr id="109" name="Google Shape;109;p19"/>
          <p:cNvSpPr txBox="1"/>
          <p:nvPr/>
        </p:nvSpPr>
        <p:spPr>
          <a:xfrm>
            <a:off x="2776537" y="4887912"/>
            <a:ext cx="603250"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4 x 16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19"/>
          <p:cNvSpPr txBox="1"/>
          <p:nvPr/>
        </p:nvSpPr>
        <p:spPr>
          <a:xfrm>
            <a:off x="2687637" y="5029200"/>
            <a:ext cx="773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decoder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19"/>
          <p:cNvSpPr txBox="1"/>
          <p:nvPr/>
        </p:nvSpPr>
        <p:spPr>
          <a:xfrm>
            <a:off x="2838450" y="5559425"/>
            <a:ext cx="50323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4-bit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19"/>
          <p:cNvSpPr txBox="1"/>
          <p:nvPr/>
        </p:nvSpPr>
        <p:spPr>
          <a:xfrm>
            <a:off x="2624137" y="5700712"/>
            <a:ext cx="882650"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sequence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19"/>
          <p:cNvSpPr txBox="1"/>
          <p:nvPr/>
        </p:nvSpPr>
        <p:spPr>
          <a:xfrm>
            <a:off x="2711450" y="5835650"/>
            <a:ext cx="739775"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counter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19"/>
          <p:cNvSpPr txBox="1"/>
          <p:nvPr/>
        </p:nvSpPr>
        <p:spPr>
          <a:xfrm>
            <a:off x="2825750" y="5975350"/>
            <a:ext cx="4937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(SC)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19"/>
          <p:cNvSpPr txBox="1"/>
          <p:nvPr/>
        </p:nvSpPr>
        <p:spPr>
          <a:xfrm>
            <a:off x="2551112" y="5583237"/>
            <a:ext cx="1120775" cy="5921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9"/>
          <p:cNvSpPr/>
          <p:nvPr/>
        </p:nvSpPr>
        <p:spPr>
          <a:xfrm>
            <a:off x="2711450" y="5280025"/>
            <a:ext cx="96837" cy="93662"/>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7" name="Google Shape;117;p19"/>
          <p:cNvCxnSpPr/>
          <p:nvPr/>
        </p:nvCxnSpPr>
        <p:spPr>
          <a:xfrm rot="10800000">
            <a:off x="2759075" y="5353050"/>
            <a:ext cx="0" cy="230187"/>
          </a:xfrm>
          <a:prstGeom prst="straightConnector1">
            <a:avLst/>
          </a:prstGeom>
          <a:noFill/>
          <a:ln w="25400" cap="flat" cmpd="sng">
            <a:solidFill>
              <a:srgbClr val="000000"/>
            </a:solidFill>
            <a:prstDash val="solid"/>
            <a:miter lim="800000"/>
            <a:headEnd type="none" w="sm" len="sm"/>
            <a:tailEnd type="none" w="sm" len="sm"/>
          </a:ln>
        </p:spPr>
      </p:cxnSp>
      <p:sp>
        <p:nvSpPr>
          <p:cNvPr id="118" name="Google Shape;118;p19"/>
          <p:cNvSpPr/>
          <p:nvPr/>
        </p:nvSpPr>
        <p:spPr>
          <a:xfrm>
            <a:off x="2924175" y="5280025"/>
            <a:ext cx="96837" cy="93662"/>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9" name="Google Shape;119;p19"/>
          <p:cNvSpPr/>
          <p:nvPr/>
        </p:nvSpPr>
        <p:spPr>
          <a:xfrm>
            <a:off x="3140075" y="5280025"/>
            <a:ext cx="95250" cy="93662"/>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0" name="Google Shape;120;p19"/>
          <p:cNvCxnSpPr/>
          <p:nvPr/>
        </p:nvCxnSpPr>
        <p:spPr>
          <a:xfrm rot="10800000">
            <a:off x="3186112" y="5353050"/>
            <a:ext cx="0" cy="230187"/>
          </a:xfrm>
          <a:prstGeom prst="straightConnector1">
            <a:avLst/>
          </a:prstGeom>
          <a:noFill/>
          <a:ln w="25400" cap="flat" cmpd="sng">
            <a:solidFill>
              <a:srgbClr val="000000"/>
            </a:solidFill>
            <a:prstDash val="solid"/>
            <a:miter lim="800000"/>
            <a:headEnd type="none" w="sm" len="sm"/>
            <a:tailEnd type="none" w="sm" len="sm"/>
          </a:ln>
        </p:spPr>
      </p:cxnSp>
      <p:sp>
        <p:nvSpPr>
          <p:cNvPr id="121" name="Google Shape;121;p19"/>
          <p:cNvSpPr/>
          <p:nvPr/>
        </p:nvSpPr>
        <p:spPr>
          <a:xfrm>
            <a:off x="3352800" y="5280025"/>
            <a:ext cx="95250" cy="93662"/>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2" name="Google Shape;122;p19"/>
          <p:cNvCxnSpPr/>
          <p:nvPr/>
        </p:nvCxnSpPr>
        <p:spPr>
          <a:xfrm rot="10800000">
            <a:off x="3400425" y="5353050"/>
            <a:ext cx="0" cy="230187"/>
          </a:xfrm>
          <a:prstGeom prst="straightConnector1">
            <a:avLst/>
          </a:prstGeom>
          <a:noFill/>
          <a:ln w="25400" cap="flat" cmpd="sng">
            <a:solidFill>
              <a:srgbClr val="000000"/>
            </a:solidFill>
            <a:prstDash val="solid"/>
            <a:miter lim="800000"/>
            <a:headEnd type="none" w="sm" len="sm"/>
            <a:tailEnd type="none" w="sm" len="sm"/>
          </a:ln>
        </p:spPr>
      </p:cxnSp>
      <p:sp>
        <p:nvSpPr>
          <p:cNvPr id="123" name="Google Shape;123;p19"/>
          <p:cNvSpPr/>
          <p:nvPr/>
        </p:nvSpPr>
        <p:spPr>
          <a:xfrm>
            <a:off x="3689350" y="5643562"/>
            <a:ext cx="120650" cy="76200"/>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4" name="Google Shape;124;p19"/>
          <p:cNvCxnSpPr/>
          <p:nvPr/>
        </p:nvCxnSpPr>
        <p:spPr>
          <a:xfrm>
            <a:off x="3795712" y="5686425"/>
            <a:ext cx="517525" cy="0"/>
          </a:xfrm>
          <a:prstGeom prst="straightConnector1">
            <a:avLst/>
          </a:prstGeom>
          <a:noFill/>
          <a:ln w="25400" cap="flat" cmpd="sng">
            <a:solidFill>
              <a:srgbClr val="000000"/>
            </a:solidFill>
            <a:prstDash val="solid"/>
            <a:miter lim="800000"/>
            <a:headEnd type="none" w="sm" len="sm"/>
            <a:tailEnd type="none" w="sm" len="sm"/>
          </a:ln>
        </p:spPr>
      </p:cxnSp>
      <p:sp>
        <p:nvSpPr>
          <p:cNvPr id="125" name="Google Shape;125;p19"/>
          <p:cNvSpPr txBox="1"/>
          <p:nvPr/>
        </p:nvSpPr>
        <p:spPr>
          <a:xfrm>
            <a:off x="4329112" y="5532437"/>
            <a:ext cx="13144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Increment (INR)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19"/>
          <p:cNvSpPr/>
          <p:nvPr/>
        </p:nvSpPr>
        <p:spPr>
          <a:xfrm>
            <a:off x="3689350" y="5811837"/>
            <a:ext cx="120650" cy="76200"/>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7" name="Google Shape;127;p19"/>
          <p:cNvCxnSpPr/>
          <p:nvPr/>
        </p:nvCxnSpPr>
        <p:spPr>
          <a:xfrm>
            <a:off x="3795712" y="5854700"/>
            <a:ext cx="517525" cy="0"/>
          </a:xfrm>
          <a:prstGeom prst="straightConnector1">
            <a:avLst/>
          </a:prstGeom>
          <a:noFill/>
          <a:ln w="25400" cap="flat" cmpd="sng">
            <a:solidFill>
              <a:srgbClr val="000000"/>
            </a:solidFill>
            <a:prstDash val="solid"/>
            <a:miter lim="800000"/>
            <a:headEnd type="none" w="sm" len="sm"/>
            <a:tailEnd type="none" w="sm" len="sm"/>
          </a:ln>
        </p:spPr>
      </p:cxnSp>
      <p:sp>
        <p:nvSpPr>
          <p:cNvPr id="128" name="Google Shape;128;p19"/>
          <p:cNvSpPr txBox="1"/>
          <p:nvPr/>
        </p:nvSpPr>
        <p:spPr>
          <a:xfrm>
            <a:off x="4318000" y="5732462"/>
            <a:ext cx="10175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Clear (CLR)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19"/>
          <p:cNvSpPr/>
          <p:nvPr/>
        </p:nvSpPr>
        <p:spPr>
          <a:xfrm>
            <a:off x="3689350" y="6040437"/>
            <a:ext cx="120650" cy="74612"/>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30" name="Google Shape;130;p19"/>
          <p:cNvCxnSpPr/>
          <p:nvPr/>
        </p:nvCxnSpPr>
        <p:spPr>
          <a:xfrm>
            <a:off x="3795712" y="6081712"/>
            <a:ext cx="517525" cy="0"/>
          </a:xfrm>
          <a:prstGeom prst="straightConnector1">
            <a:avLst/>
          </a:prstGeom>
          <a:noFill/>
          <a:ln w="25400" cap="flat" cmpd="sng">
            <a:solidFill>
              <a:srgbClr val="000000"/>
            </a:solidFill>
            <a:prstDash val="solid"/>
            <a:miter lim="800000"/>
            <a:headEnd type="none" w="sm" len="sm"/>
            <a:tailEnd type="none" w="sm" len="sm"/>
          </a:ln>
        </p:spPr>
      </p:cxnSp>
      <p:sp>
        <p:nvSpPr>
          <p:cNvPr id="131" name="Google Shape;131;p19"/>
          <p:cNvSpPr txBox="1"/>
          <p:nvPr/>
        </p:nvSpPr>
        <p:spPr>
          <a:xfrm>
            <a:off x="4324350" y="5959475"/>
            <a:ext cx="5953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Clock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19"/>
          <p:cNvSpPr/>
          <p:nvPr/>
        </p:nvSpPr>
        <p:spPr>
          <a:xfrm>
            <a:off x="3525837" y="6016625"/>
            <a:ext cx="141287" cy="111125"/>
          </a:xfrm>
          <a:custGeom>
            <a:avLst/>
            <a:gdLst/>
            <a:ahLst/>
            <a:cxnLst/>
            <a:rect l="l" t="t" r="r" b="b"/>
            <a:pathLst>
              <a:path w="89" h="89" extrusionOk="0">
                <a:moveTo>
                  <a:pt x="88" y="0"/>
                </a:moveTo>
                <a:lnTo>
                  <a:pt x="0" y="48"/>
                </a:lnTo>
                <a:lnTo>
                  <a:pt x="88" y="88"/>
                </a:lnTo>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3" name="Google Shape;133;p19"/>
          <p:cNvSpPr/>
          <p:nvPr/>
        </p:nvSpPr>
        <p:spPr>
          <a:xfrm>
            <a:off x="5492750" y="2722562"/>
            <a:ext cx="96837" cy="92075"/>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34" name="Google Shape;134;p19"/>
          <p:cNvCxnSpPr/>
          <p:nvPr/>
        </p:nvCxnSpPr>
        <p:spPr>
          <a:xfrm rot="10800000">
            <a:off x="5540375" y="2230437"/>
            <a:ext cx="0" cy="520700"/>
          </a:xfrm>
          <a:prstGeom prst="straightConnector1">
            <a:avLst/>
          </a:prstGeom>
          <a:noFill/>
          <a:ln w="25400" cap="flat" cmpd="sng">
            <a:solidFill>
              <a:srgbClr val="000000"/>
            </a:solidFill>
            <a:prstDash val="solid"/>
            <a:miter lim="800000"/>
            <a:headEnd type="none" w="sm" len="sm"/>
            <a:tailEnd type="none" w="sm" len="sm"/>
          </a:ln>
        </p:spPr>
      </p:cxnSp>
      <p:sp>
        <p:nvSpPr>
          <p:cNvPr id="135" name="Google Shape;135;p19"/>
          <p:cNvSpPr txBox="1"/>
          <p:nvPr/>
        </p:nvSpPr>
        <p:spPr>
          <a:xfrm>
            <a:off x="5083175" y="2003425"/>
            <a:ext cx="108902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Other inputs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9"/>
          <p:cNvSpPr/>
          <p:nvPr/>
        </p:nvSpPr>
        <p:spPr>
          <a:xfrm>
            <a:off x="7046912" y="3668712"/>
            <a:ext cx="119062" cy="76200"/>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37" name="Google Shape;137;p19"/>
          <p:cNvCxnSpPr/>
          <p:nvPr/>
        </p:nvCxnSpPr>
        <p:spPr>
          <a:xfrm>
            <a:off x="6162675" y="3711575"/>
            <a:ext cx="912812" cy="0"/>
          </a:xfrm>
          <a:prstGeom prst="straightConnector1">
            <a:avLst/>
          </a:prstGeom>
          <a:noFill/>
          <a:ln w="25400" cap="flat" cmpd="sng">
            <a:solidFill>
              <a:srgbClr val="000000"/>
            </a:solidFill>
            <a:prstDash val="solid"/>
            <a:miter lim="800000"/>
            <a:headEnd type="none" w="sm" len="sm"/>
            <a:tailEnd type="none" w="sm" len="sm"/>
          </a:ln>
        </p:spPr>
      </p:cxnSp>
      <p:sp>
        <p:nvSpPr>
          <p:cNvPr id="138" name="Google Shape;138;p19"/>
          <p:cNvSpPr txBox="1"/>
          <p:nvPr/>
        </p:nvSpPr>
        <p:spPr>
          <a:xfrm>
            <a:off x="7097712" y="3538537"/>
            <a:ext cx="723900" cy="527050"/>
          </a:xfrm>
          <a:prstGeom prst="rect">
            <a:avLst/>
          </a:prstGeom>
          <a:noFill/>
          <a:ln>
            <a:noFill/>
          </a:ln>
        </p:spPr>
        <p:txBody>
          <a:bodyPr spcFirstLastPara="1" wrap="square" lIns="90475" tIns="44450" rIns="90475" bIns="44450" anchor="t" anchorCtr="0">
            <a:spAutoFit/>
          </a:bodyPr>
          <a:lstStyle/>
          <a:p>
            <a:pPr marL="0" marR="0" lvl="0" indent="0" algn="l" rtl="0">
              <a:lnSpc>
                <a:spcPct val="8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Control</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8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signals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39" name="Google Shape;139;p19"/>
          <p:cNvGrpSpPr/>
          <p:nvPr/>
        </p:nvGrpSpPr>
        <p:grpSpPr>
          <a:xfrm>
            <a:off x="4435475" y="3490912"/>
            <a:ext cx="180975" cy="361950"/>
            <a:chOff x="2222" y="2510"/>
            <a:chExt cx="115" cy="293"/>
          </a:xfrm>
        </p:grpSpPr>
        <p:sp>
          <p:nvSpPr>
            <p:cNvPr id="140" name="Google Shape;140;p19"/>
            <p:cNvSpPr txBox="1"/>
            <p:nvPr/>
          </p:nvSpPr>
          <p:spPr>
            <a:xfrm>
              <a:off x="2230" y="2510"/>
              <a:ext cx="100" cy="20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1" name="Google Shape;141;p19"/>
            <p:cNvSpPr txBox="1"/>
            <p:nvPr/>
          </p:nvSpPr>
          <p:spPr>
            <a:xfrm>
              <a:off x="2222" y="2558"/>
              <a:ext cx="115" cy="20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2" name="Google Shape;142;p19"/>
            <p:cNvSpPr txBox="1"/>
            <p:nvPr/>
          </p:nvSpPr>
          <p:spPr>
            <a:xfrm>
              <a:off x="2230" y="2597"/>
              <a:ext cx="100" cy="20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43" name="Google Shape;143;p19"/>
          <p:cNvGrpSpPr/>
          <p:nvPr/>
        </p:nvGrpSpPr>
        <p:grpSpPr>
          <a:xfrm>
            <a:off x="4435475" y="4224337"/>
            <a:ext cx="180975" cy="360362"/>
            <a:chOff x="2222" y="3102"/>
            <a:chExt cx="115" cy="293"/>
          </a:xfrm>
        </p:grpSpPr>
        <p:sp>
          <p:nvSpPr>
            <p:cNvPr id="144" name="Google Shape;144;p19"/>
            <p:cNvSpPr txBox="1"/>
            <p:nvPr/>
          </p:nvSpPr>
          <p:spPr>
            <a:xfrm>
              <a:off x="2230" y="3102"/>
              <a:ext cx="100" cy="20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5" name="Google Shape;145;p19"/>
            <p:cNvSpPr txBox="1"/>
            <p:nvPr/>
          </p:nvSpPr>
          <p:spPr>
            <a:xfrm>
              <a:off x="2222" y="3146"/>
              <a:ext cx="115" cy="20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6" name="Google Shape;146;p19"/>
            <p:cNvSpPr txBox="1"/>
            <p:nvPr/>
          </p:nvSpPr>
          <p:spPr>
            <a:xfrm>
              <a:off x="2230" y="3189"/>
              <a:ext cx="100" cy="20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47" name="Google Shape;147;p19"/>
          <p:cNvSpPr txBox="1"/>
          <p:nvPr/>
        </p:nvSpPr>
        <p:spPr>
          <a:xfrm>
            <a:off x="4021137" y="3532187"/>
            <a:ext cx="2905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9"/>
          <p:cNvSpPr txBox="1"/>
          <p:nvPr/>
        </p:nvSpPr>
        <p:spPr>
          <a:xfrm>
            <a:off x="4017962" y="4016375"/>
            <a:ext cx="2746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19"/>
          <p:cNvSpPr txBox="1"/>
          <p:nvPr/>
        </p:nvSpPr>
        <p:spPr>
          <a:xfrm>
            <a:off x="4008437" y="4283075"/>
            <a:ext cx="2746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19"/>
          <p:cNvSpPr txBox="1"/>
          <p:nvPr/>
        </p:nvSpPr>
        <p:spPr>
          <a:xfrm>
            <a:off x="4141787" y="3581400"/>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19"/>
          <p:cNvSpPr txBox="1"/>
          <p:nvPr/>
        </p:nvSpPr>
        <p:spPr>
          <a:xfrm>
            <a:off x="4097337" y="4037012"/>
            <a:ext cx="3492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15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19"/>
          <p:cNvSpPr txBox="1"/>
          <p:nvPr/>
        </p:nvSpPr>
        <p:spPr>
          <a:xfrm>
            <a:off x="4097337" y="4332287"/>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53" name="Google Shape;153;p19"/>
          <p:cNvCxnSpPr/>
          <p:nvPr/>
        </p:nvCxnSpPr>
        <p:spPr>
          <a:xfrm>
            <a:off x="2114550" y="3629025"/>
            <a:ext cx="0" cy="381000"/>
          </a:xfrm>
          <a:prstGeom prst="straightConnector1">
            <a:avLst/>
          </a:prstGeom>
          <a:noFill/>
          <a:ln w="25400" cap="flat" cmpd="sng">
            <a:solidFill>
              <a:srgbClr val="000000"/>
            </a:solidFill>
            <a:prstDash val="solid"/>
            <a:miter lim="800000"/>
            <a:headEnd type="none" w="sm" len="sm"/>
            <a:tailEnd type="none" w="sm" len="sm"/>
          </a:ln>
        </p:spPr>
      </p:cxnSp>
      <p:cxnSp>
        <p:nvCxnSpPr>
          <p:cNvPr id="154" name="Google Shape;154;p19"/>
          <p:cNvCxnSpPr/>
          <p:nvPr/>
        </p:nvCxnSpPr>
        <p:spPr>
          <a:xfrm rot="10800000">
            <a:off x="2976562" y="5346700"/>
            <a:ext cx="0" cy="230187"/>
          </a:xfrm>
          <a:prstGeom prst="straightConnector1">
            <a:avLst/>
          </a:prstGeom>
          <a:noFill/>
          <a:ln w="25400" cap="flat" cmpd="sng">
            <a:solidFill>
              <a:srgbClr val="000000"/>
            </a:solidFill>
            <a:prstDash val="solid"/>
            <a:miter lim="800000"/>
            <a:headEnd type="none" w="sm" len="sm"/>
            <a:tailEnd type="none" w="sm" len="sm"/>
          </a:ln>
        </p:spPr>
      </p:cxnSp>
      <p:sp>
        <p:nvSpPr>
          <p:cNvPr id="155" name="Google Shape;155;p19"/>
          <p:cNvSpPr txBox="1"/>
          <p:nvPr/>
        </p:nvSpPr>
        <p:spPr>
          <a:xfrm>
            <a:off x="4918075" y="3400425"/>
            <a:ext cx="1244600" cy="58737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Combinational</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Control</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logic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56" name="Google Shape;156;p19"/>
          <p:cNvCxnSpPr/>
          <p:nvPr/>
        </p:nvCxnSpPr>
        <p:spPr>
          <a:xfrm>
            <a:off x="6257925" y="3657600"/>
            <a:ext cx="95250" cy="95250"/>
          </a:xfrm>
          <a:prstGeom prst="straightConnector1">
            <a:avLst/>
          </a:prstGeom>
          <a:noFill/>
          <a:ln w="9525" cap="flat" cmpd="sng">
            <a:solidFill>
              <a:srgbClr val="000000"/>
            </a:solidFill>
            <a:prstDash val="solid"/>
            <a:miter lim="800000"/>
            <a:headEnd type="none" w="sm" len="sm"/>
            <a:tailEnd type="none" w="sm" len="sm"/>
          </a:ln>
        </p:spPr>
      </p:cxnSp>
      <p:cxnSp>
        <p:nvCxnSpPr>
          <p:cNvPr id="157" name="Google Shape;157;p19"/>
          <p:cNvCxnSpPr/>
          <p:nvPr/>
        </p:nvCxnSpPr>
        <p:spPr>
          <a:xfrm>
            <a:off x="5495925" y="2619375"/>
            <a:ext cx="85725" cy="38100"/>
          </a:xfrm>
          <a:prstGeom prst="straightConnector1">
            <a:avLst/>
          </a:prstGeom>
          <a:noFill/>
          <a:ln w="9525" cap="flat" cmpd="sng">
            <a:solidFill>
              <a:srgbClr val="000000"/>
            </a:solidFill>
            <a:prstDash val="solid"/>
            <a:miter lim="800000"/>
            <a:headEnd type="none" w="sm" len="sm"/>
            <a:tailEnd type="none" w="sm" len="sm"/>
          </a:ln>
        </p:spPr>
      </p:cxnSp>
      <p:cxnSp>
        <p:nvCxnSpPr>
          <p:cNvPr id="158" name="Google Shape;158;p19"/>
          <p:cNvCxnSpPr/>
          <p:nvPr/>
        </p:nvCxnSpPr>
        <p:spPr>
          <a:xfrm>
            <a:off x="4200525" y="2152650"/>
            <a:ext cx="0" cy="904875"/>
          </a:xfrm>
          <a:prstGeom prst="straightConnector1">
            <a:avLst/>
          </a:prstGeom>
          <a:noFill/>
          <a:ln w="19050" cap="flat" cmpd="sng">
            <a:solidFill>
              <a:srgbClr val="000000"/>
            </a:solidFill>
            <a:prstDash val="solid"/>
            <a:miter lim="800000"/>
            <a:headEnd type="none" w="sm" len="sm"/>
            <a:tailEnd type="none" w="sm" len="sm"/>
          </a:ln>
        </p:spPr>
      </p:cxnSp>
      <p:cxnSp>
        <p:nvCxnSpPr>
          <p:cNvPr id="159" name="Google Shape;159;p19"/>
          <p:cNvCxnSpPr/>
          <p:nvPr/>
        </p:nvCxnSpPr>
        <p:spPr>
          <a:xfrm>
            <a:off x="4200525" y="3048000"/>
            <a:ext cx="685800" cy="0"/>
          </a:xfrm>
          <a:prstGeom prst="straightConnector1">
            <a:avLst/>
          </a:prstGeom>
          <a:noFill/>
          <a:ln w="19050" cap="flat" cmpd="sng">
            <a:solidFill>
              <a:srgbClr val="000000"/>
            </a:solidFill>
            <a:prstDash val="solid"/>
            <a:miter lim="800000"/>
            <a:headEnd type="none" w="sm" len="sm"/>
            <a:tailEnd type="triangle" w="med" len="med"/>
          </a:ln>
        </p:spPr>
      </p:cxnSp>
      <p:sp>
        <p:nvSpPr>
          <p:cNvPr id="160" name="Google Shape;160;p19"/>
          <p:cNvSpPr txBox="1"/>
          <p:nvPr/>
        </p:nvSpPr>
        <p:spPr>
          <a:xfrm>
            <a:off x="1219200" y="2343150"/>
            <a:ext cx="5438775" cy="4076700"/>
          </a:xfrm>
          <a:prstGeom prst="rect">
            <a:avLst/>
          </a:prstGeom>
          <a:noFill/>
          <a:ln w="38100" cap="rnd"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2800" b="1" dirty="0">
                <a:solidFill>
                  <a:srgbClr val="008011"/>
                </a:solidFill>
                <a:sym typeface="+mn-ea"/>
              </a:rPr>
              <a:t>Hardwired Contro</a:t>
            </a:r>
            <a:r>
              <a:rPr lang="en-IN" altLang="en-US" sz="2800" b="1" dirty="0">
                <a:solidFill>
                  <a:srgbClr val="008011"/>
                </a:solidFill>
                <a:sym typeface="+mn-ea"/>
              </a:rPr>
              <a:t>l</a:t>
            </a:r>
            <a:endParaRPr lang="en-IN" altLang="en-US" sz="2800" b="1" dirty="0">
              <a:solidFill>
                <a:srgbClr val="008011"/>
              </a:solidFill>
              <a:sym typeface="+mn-ea"/>
            </a:endParaRPr>
          </a:p>
        </p:txBody>
      </p:sp>
      <p:sp>
        <p:nvSpPr>
          <p:cNvPr id="3" name="Subtitle 2"/>
          <p:cNvSpPr>
            <a:spLocks noGrp="1"/>
          </p:cNvSpPr>
          <p:nvPr>
            <p:ph type="subTitle" idx="1"/>
          </p:nvPr>
        </p:nvSpPr>
        <p:spPr/>
        <p:txBody>
          <a:bodyPr/>
          <a:p>
            <a:pPr marL="238125" indent="-8890" algn="just">
              <a:buNone/>
            </a:pPr>
            <a:r>
              <a:rPr lang="en-US" sz="1800">
                <a:latin typeface="Times New Roman" panose="02020603050405020304" charset="0"/>
                <a:cs typeface="Times New Roman" panose="02020603050405020304" charset="0"/>
              </a:rPr>
              <a:t>The Hardwired Control organization involves the control logic to be implemented with gates, flip-flops, decoders, and other digital circuits.</a:t>
            </a:r>
            <a:endParaRPr lang="en-US" sz="1800">
              <a:latin typeface="Times New Roman" panose="02020603050405020304" charset="0"/>
              <a:cs typeface="Times New Roman" panose="02020603050405020304" charset="0"/>
            </a:endParaRPr>
          </a:p>
          <a:p>
            <a:pPr marL="238125" indent="-8890" algn="just">
              <a:buNone/>
            </a:pP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A Hard-wired Control consists of two decoders, a sequence counter, and a number of logic gates.</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An instruction fetched from the memory unit is placed in the instruction register (IR).</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The component of an instruction register includes; I bit, the operation code, and bits 0 through 11.</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The operation code in bits 12 through 14 are coded with a 3 x 8 decoder.</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The outputs of the decoder are designated by the symbols D0 through D7.</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The operation code at bit 15 is transferred to a flip-flop designated by the symbol I.</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The operation codes from Bits 0 through 11 are applied to the control logic gates.</a:t>
            </a:r>
            <a:endParaRPr lang="en-US" sz="1800">
              <a:latin typeface="Times New Roman" panose="02020603050405020304" charset="0"/>
              <a:cs typeface="Times New Roman" panose="02020603050405020304" charset="0"/>
            </a:endParaRPr>
          </a:p>
          <a:p>
            <a:pPr marL="238125" indent="-8890" algn="just">
              <a:buNone/>
            </a:pPr>
            <a:r>
              <a:rPr lang="en-US" sz="1800">
                <a:latin typeface="Times New Roman" panose="02020603050405020304" charset="0"/>
                <a:cs typeface="Times New Roman" panose="02020603050405020304" charset="0"/>
              </a:rPr>
              <a:t>The Sequence counter (SC) can count in binary from 0 through 15.</a:t>
            </a:r>
            <a:endParaRPr 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panose="020F0502020204030204"/>
                <a:ea typeface="Calibri" panose="020F0502020204030204"/>
                <a:cs typeface="Calibri" panose="020F0502020204030204"/>
                <a:sym typeface="Calibri" panose="020F0502020204030204"/>
              </a:rPr>
              <a:t> </a:t>
            </a:r>
            <a:endParaRPr lang="en-US" sz="3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20"/>
          <p:cNvSpPr txBox="1"/>
          <p:nvPr/>
        </p:nvSpPr>
        <p:spPr>
          <a:xfrm>
            <a:off x="1562100" y="246050"/>
            <a:ext cx="4586100" cy="426300"/>
          </a:xfrm>
          <a:prstGeom prst="rect">
            <a:avLst/>
          </a:prstGeom>
          <a:noFill/>
          <a:ln>
            <a:noFill/>
          </a:ln>
        </p:spPr>
        <p:txBody>
          <a:bodyPr spcFirstLastPara="1" wrap="square" lIns="63500" tIns="25400" rIns="63500" bIns="25400" anchor="t" anchorCtr="0">
            <a:spAutoFit/>
          </a:bodyPr>
          <a:lstStyle/>
          <a:p>
            <a:pPr marL="0" marR="0" lvl="0" indent="0" algn="ctr" rtl="0">
              <a:lnSpc>
                <a:spcPct val="87000"/>
              </a:lnSpc>
              <a:spcBef>
                <a:spcPts val="0"/>
              </a:spcBef>
              <a:spcAft>
                <a:spcPts val="0"/>
              </a:spcAft>
              <a:buClr>
                <a:srgbClr val="008011"/>
              </a:buClr>
              <a:buSzPts val="2800"/>
              <a:buFont typeface="Arial" panose="020B0604020202020204"/>
              <a:buNone/>
            </a:pPr>
            <a:r>
              <a:rPr lang="en-US" sz="2800" b="1" i="0" u="none" strike="noStrike" cap="none">
                <a:solidFill>
                  <a:srgbClr val="008011"/>
                </a:solidFill>
                <a:latin typeface="Arial" panose="020B0604020202020204"/>
                <a:ea typeface="Arial" panose="020B0604020202020204"/>
                <a:cs typeface="Arial" panose="020B0604020202020204"/>
                <a:sym typeface="Arial" panose="020B0604020202020204"/>
              </a:rPr>
              <a:t>TIMING  SIGNALS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7" name="Google Shape;167;p20"/>
          <p:cNvPicPr preferRelativeResize="0"/>
          <p:nvPr/>
        </p:nvPicPr>
        <p:blipFill rotWithShape="1">
          <a:blip r:embed="rId1"/>
          <a:srcRect/>
          <a:stretch>
            <a:fillRect/>
          </a:stretch>
        </p:blipFill>
        <p:spPr>
          <a:xfrm>
            <a:off x="1387475" y="2552700"/>
            <a:ext cx="6632575" cy="3778250"/>
          </a:xfrm>
          <a:prstGeom prst="rect">
            <a:avLst/>
          </a:prstGeom>
          <a:noFill/>
          <a:ln>
            <a:noFill/>
          </a:ln>
        </p:spPr>
      </p:pic>
      <p:sp>
        <p:nvSpPr>
          <p:cNvPr id="168" name="Google Shape;168;p20"/>
          <p:cNvSpPr txBox="1"/>
          <p:nvPr/>
        </p:nvSpPr>
        <p:spPr>
          <a:xfrm>
            <a:off x="466725" y="830262"/>
            <a:ext cx="8008937" cy="1289050"/>
          </a:xfrm>
          <a:prstGeom prst="rect">
            <a:avLst/>
          </a:prstGeom>
          <a:noFill/>
          <a:ln>
            <a:noFill/>
          </a:ln>
        </p:spPr>
        <p:txBody>
          <a:bodyPr spcFirstLastPara="1" wrap="square" lIns="63500" tIns="25400" rIns="63500" bIns="25400" anchor="t" anchorCtr="0">
            <a:spAutoFit/>
          </a:bodyPr>
          <a:lstStyle/>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Generated by 4-bit sequence counter and 4×16 decoder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The SC can be incremented or cleared.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chemeClr val="dk1"/>
              </a:buClr>
              <a:buSzPts val="1800"/>
              <a:buFont typeface="Arial" panose="020B0604020202020204"/>
              <a:buNone/>
            </a:pP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Example: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0</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2</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3</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4</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0</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 .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Assume: At time 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4</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SC is cleared to 0 if decoder output D3 is active.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20"/>
          <p:cNvSpPr txBox="1"/>
          <p:nvPr/>
        </p:nvSpPr>
        <p:spPr>
          <a:xfrm>
            <a:off x="3140075" y="2165350"/>
            <a:ext cx="2155825" cy="339725"/>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D</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3</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T</a:t>
            </a:r>
            <a:r>
              <a:rPr lang="en-US" sz="1800" b="1" i="0" u="none" strike="noStrike" cap="none" baseline="-25000">
                <a:solidFill>
                  <a:srgbClr val="000000"/>
                </a:solidFill>
                <a:latin typeface="Arial" panose="020B0604020202020204"/>
                <a:ea typeface="Arial" panose="020B0604020202020204"/>
                <a:cs typeface="Arial" panose="020B0604020202020204"/>
                <a:sym typeface="Arial" panose="020B0604020202020204"/>
              </a:rPr>
              <a:t>4</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SC ←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panose="020F0502020204030204"/>
                <a:ea typeface="Calibri" panose="020F0502020204030204"/>
                <a:cs typeface="Calibri" panose="020F0502020204030204"/>
                <a:sym typeface="Calibri" panose="020F0502020204030204"/>
              </a:rPr>
              <a:t> </a:t>
            </a:r>
            <a:endParaRPr lang="en-US" sz="3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21"/>
          <p:cNvSpPr txBox="1"/>
          <p:nvPr/>
        </p:nvSpPr>
        <p:spPr>
          <a:xfrm>
            <a:off x="-465137" y="239712"/>
            <a:ext cx="8809037" cy="434975"/>
          </a:xfrm>
          <a:prstGeom prst="rect">
            <a:avLst/>
          </a:prstGeom>
          <a:noFill/>
          <a:ln>
            <a:noFill/>
          </a:ln>
        </p:spPr>
        <p:txBody>
          <a:bodyPr spcFirstLastPara="1" wrap="square" lIns="63500" tIns="25400" rIns="63500" bIns="25400" anchor="t" anchorCtr="0">
            <a:spAutoFit/>
          </a:bodyPr>
          <a:lstStyle/>
          <a:p>
            <a:pPr marL="0" marR="0" lvl="0" indent="0" algn="ctr" rtl="0">
              <a:lnSpc>
                <a:spcPct val="90000"/>
              </a:lnSpc>
              <a:spcBef>
                <a:spcPts val="0"/>
              </a:spcBef>
              <a:spcAft>
                <a:spcPts val="0"/>
              </a:spcAft>
              <a:buClr>
                <a:srgbClr val="008011"/>
              </a:buClr>
              <a:buSzPts val="2800"/>
              <a:buFont typeface="Arial" panose="020B0604020202020204"/>
              <a:buNone/>
            </a:pPr>
            <a:r>
              <a:rPr lang="en-US" sz="2800" b="1" i="0" u="none" strike="noStrike" cap="none">
                <a:solidFill>
                  <a:srgbClr val="008011"/>
                </a:solidFill>
                <a:latin typeface="Arial" panose="020B0604020202020204"/>
                <a:ea typeface="Arial" panose="020B0604020202020204"/>
                <a:cs typeface="Arial" panose="020B0604020202020204"/>
                <a:sym typeface="Arial" panose="020B0604020202020204"/>
              </a:rPr>
              <a:t>INSTRUCTION  CYCLE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21"/>
          <p:cNvSpPr txBox="1"/>
          <p:nvPr/>
        </p:nvSpPr>
        <p:spPr>
          <a:xfrm>
            <a:off x="457200" y="1209675"/>
            <a:ext cx="8010525" cy="4525962"/>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rgbClr val="000000"/>
              </a:buClr>
              <a:buSzPts val="2000"/>
              <a:buFont typeface="Arial" panose="020B0604020202020204"/>
              <a:buChar char="•"/>
            </a:pPr>
            <a:r>
              <a:rPr lang="en-US" sz="2000" b="1" i="0" u="none" strike="noStrike" cap="none" dirty="0">
                <a:solidFill>
                  <a:srgbClr val="000000"/>
                </a:solidFill>
                <a:latin typeface="Arial" panose="020B0604020202020204"/>
                <a:ea typeface="Arial" panose="020B0604020202020204"/>
                <a:cs typeface="Arial" panose="020B0604020202020204"/>
                <a:sym typeface="Arial" panose="020B0604020202020204"/>
              </a:rPr>
              <a:t>In Basic Computer, a machine instruction is executed in the following cycle:</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800100" marR="0" lvl="1" indent="-342900" algn="l" rtl="0">
              <a:lnSpc>
                <a:spcPct val="90000"/>
              </a:lnSpc>
              <a:spcBef>
                <a:spcPts val="480"/>
              </a:spcBef>
              <a:spcAft>
                <a:spcPts val="0"/>
              </a:spcAft>
              <a:buClr>
                <a:srgbClr val="4C4CFF"/>
              </a:buClr>
              <a:buSzPts val="1600"/>
              <a:buFont typeface="Arial" panose="020B0604020202020204"/>
              <a:buAutoNum type="arabicPeriod"/>
            </a:pPr>
            <a:r>
              <a:rPr lang="en-US" sz="1600" b="1" i="0" u="none" strike="noStrike" cap="none" dirty="0">
                <a:solidFill>
                  <a:srgbClr val="4C4CFF"/>
                </a:solidFill>
                <a:latin typeface="Arial" panose="020B0604020202020204"/>
                <a:ea typeface="Arial" panose="020B0604020202020204"/>
                <a:cs typeface="Arial" panose="020B0604020202020204"/>
                <a:sym typeface="Arial" panose="020B0604020202020204"/>
              </a:rPr>
              <a:t>Fetch an instruction </a:t>
            </a:r>
            <a:r>
              <a:rPr lang="en-US" sz="1600" b="1" i="0" u="none" strike="noStrike" cap="none" dirty="0">
                <a:solidFill>
                  <a:srgbClr val="000000"/>
                </a:solidFill>
                <a:latin typeface="Arial" panose="020B0604020202020204"/>
                <a:ea typeface="Arial" panose="020B0604020202020204"/>
                <a:cs typeface="Arial" panose="020B0604020202020204"/>
                <a:sym typeface="Arial" panose="020B0604020202020204"/>
              </a:rPr>
              <a:t>from memory</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800100" marR="0" lvl="1" indent="-342900" algn="l" rtl="0">
              <a:lnSpc>
                <a:spcPct val="90000"/>
              </a:lnSpc>
              <a:spcBef>
                <a:spcPts val="480"/>
              </a:spcBef>
              <a:spcAft>
                <a:spcPts val="0"/>
              </a:spcAft>
              <a:buClr>
                <a:srgbClr val="4C4CFF"/>
              </a:buClr>
              <a:buSzPts val="1600"/>
              <a:buFont typeface="Arial" panose="020B0604020202020204"/>
              <a:buAutoNum type="arabicPeriod"/>
            </a:pPr>
            <a:r>
              <a:rPr lang="en-US" sz="1600" b="1" i="0" u="none" strike="noStrike" cap="none" dirty="0">
                <a:solidFill>
                  <a:srgbClr val="4C4CFF"/>
                </a:solidFill>
                <a:latin typeface="Arial" panose="020B0604020202020204"/>
                <a:ea typeface="Arial" panose="020B0604020202020204"/>
                <a:cs typeface="Arial" panose="020B0604020202020204"/>
                <a:sym typeface="Arial" panose="020B0604020202020204"/>
              </a:rPr>
              <a:t>Decode</a:t>
            </a:r>
            <a:r>
              <a:rPr lang="en-US" sz="1600" b="1" i="0" u="none" strike="noStrike" cap="none" dirty="0">
                <a:solidFill>
                  <a:srgbClr val="000000"/>
                </a:solidFill>
                <a:latin typeface="Arial" panose="020B0604020202020204"/>
                <a:ea typeface="Arial" panose="020B0604020202020204"/>
                <a:cs typeface="Arial" panose="020B0604020202020204"/>
                <a:sym typeface="Arial" panose="020B0604020202020204"/>
              </a:rPr>
              <a:t> the instruction and calculate effective</a:t>
            </a:r>
            <a:r>
              <a:rPr lang="en-US" sz="1600" b="1" i="0" u="none" strike="noStrike" cap="none" dirty="0">
                <a:solidFill>
                  <a:srgbClr val="4C4CFF"/>
                </a:solidFill>
                <a:latin typeface="Arial" panose="020B0604020202020204"/>
                <a:ea typeface="Arial" panose="020B0604020202020204"/>
                <a:cs typeface="Arial" panose="020B0604020202020204"/>
                <a:sym typeface="Arial" panose="020B0604020202020204"/>
              </a:rPr>
              <a:t> address </a:t>
            </a:r>
            <a:r>
              <a:rPr lang="en-US" sz="1600" b="1" i="0" u="none" strike="noStrike" cap="none" dirty="0">
                <a:solidFill>
                  <a:srgbClr val="000000"/>
                </a:solidFill>
                <a:latin typeface="Arial" panose="020B0604020202020204"/>
                <a:ea typeface="Arial" panose="020B0604020202020204"/>
                <a:cs typeface="Arial" panose="020B0604020202020204"/>
                <a:sym typeface="Arial" panose="020B0604020202020204"/>
              </a:rPr>
              <a:t>(EA)</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800100" marR="0" lvl="1" indent="-342900" algn="l" rtl="0">
              <a:lnSpc>
                <a:spcPct val="90000"/>
              </a:lnSpc>
              <a:spcBef>
                <a:spcPts val="480"/>
              </a:spcBef>
              <a:spcAft>
                <a:spcPts val="0"/>
              </a:spcAft>
              <a:buClr>
                <a:srgbClr val="000000"/>
              </a:buClr>
              <a:buSzPts val="1600"/>
              <a:buFont typeface="Arial" panose="020B0604020202020204"/>
              <a:buAutoNum type="arabicPeriod"/>
            </a:pPr>
            <a:r>
              <a:rPr lang="en-US" sz="1600" b="1" i="0" u="none" strike="noStrike" cap="none" dirty="0">
                <a:solidFill>
                  <a:srgbClr val="000000"/>
                </a:solidFill>
                <a:latin typeface="Arial" panose="020B0604020202020204"/>
                <a:ea typeface="Arial" panose="020B0604020202020204"/>
                <a:cs typeface="Arial" panose="020B0604020202020204"/>
                <a:sym typeface="Arial" panose="020B0604020202020204"/>
              </a:rPr>
              <a:t>Read the EA from memory if the instruction has an indirect address</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800100" marR="0" lvl="1" indent="-342900" algn="l" rtl="0">
              <a:lnSpc>
                <a:spcPct val="90000"/>
              </a:lnSpc>
              <a:spcBef>
                <a:spcPts val="480"/>
              </a:spcBef>
              <a:spcAft>
                <a:spcPts val="0"/>
              </a:spcAft>
              <a:buClr>
                <a:srgbClr val="000000"/>
              </a:buClr>
              <a:buSzPts val="1600"/>
              <a:buFont typeface="Arial" panose="020B0604020202020204"/>
              <a:buNone/>
            </a:pPr>
            <a:r>
              <a:rPr lang="en-US" sz="1600" b="1"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1600" b="1" i="0" u="none" strike="noStrike" cap="none" dirty="0">
                <a:solidFill>
                  <a:srgbClr val="4C4CFF"/>
                </a:solidFill>
                <a:latin typeface="Arial" panose="020B0604020202020204"/>
                <a:ea typeface="Arial" panose="020B0604020202020204"/>
                <a:cs typeface="Arial" panose="020B0604020202020204"/>
                <a:sym typeface="Arial" panose="020B0604020202020204"/>
              </a:rPr>
              <a:t>Fetch operand</a:t>
            </a:r>
            <a:r>
              <a:rPr lang="en-US" sz="1600" b="1" i="0" u="none" strike="noStrike" cap="none" dirty="0">
                <a:solidFill>
                  <a:srgbClr val="000000"/>
                </a:solidFill>
                <a:latin typeface="Arial" panose="020B0604020202020204"/>
                <a:ea typeface="Arial" panose="020B0604020202020204"/>
                <a:cs typeface="Arial" panose="020B0604020202020204"/>
                <a:sym typeface="Arial" panose="020B0604020202020204"/>
              </a:rPr>
              <a:t>)</a:t>
            </a:r>
            <a:endParaRPr lang="en-US" dirty="0"/>
          </a:p>
          <a:p>
            <a:pPr marL="800100" marR="0" lvl="1" indent="-342900" algn="l" rtl="0">
              <a:lnSpc>
                <a:spcPct val="90000"/>
              </a:lnSpc>
              <a:spcBef>
                <a:spcPts val="480"/>
              </a:spcBef>
              <a:spcAft>
                <a:spcPts val="0"/>
              </a:spcAft>
              <a:buClr>
                <a:srgbClr val="000000"/>
              </a:buClr>
              <a:buSzPts val="1600"/>
              <a:buFont typeface="Arial" panose="020B0604020202020204"/>
              <a:buNone/>
            </a:pPr>
            <a:r>
              <a:rPr lang="en-US" sz="1600" b="1" i="0" u="none" strike="noStrike" cap="none" dirty="0">
                <a:solidFill>
                  <a:srgbClr val="4C4CFF"/>
                </a:solidFill>
                <a:latin typeface="Arial" panose="020B0604020202020204"/>
                <a:ea typeface="Arial" panose="020B0604020202020204"/>
                <a:cs typeface="Arial" panose="020B0604020202020204"/>
                <a:sym typeface="Arial" panose="020B0604020202020204"/>
              </a:rPr>
              <a:t>4.   Execute </a:t>
            </a:r>
            <a:r>
              <a:rPr lang="en-US" sz="1600" b="1" i="0" u="none" strike="noStrike" cap="none" dirty="0">
                <a:solidFill>
                  <a:srgbClr val="000000"/>
                </a:solidFill>
                <a:latin typeface="Arial" panose="020B0604020202020204"/>
                <a:ea typeface="Arial" panose="020B0604020202020204"/>
                <a:cs typeface="Arial" panose="020B0604020202020204"/>
                <a:sym typeface="Arial" panose="020B0604020202020204"/>
              </a:rPr>
              <a:t>the instruction</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800100" marR="0" lvl="1" indent="-241300" algn="l" rtl="0">
              <a:lnSpc>
                <a:spcPct val="90000"/>
              </a:lnSpc>
              <a:spcBef>
                <a:spcPts val="480"/>
              </a:spcBef>
              <a:spcAft>
                <a:spcPts val="0"/>
              </a:spcAft>
              <a:buClr>
                <a:schemeClr val="dk1"/>
              </a:buClr>
              <a:buSzPts val="1600"/>
              <a:buFont typeface="Arial" panose="020B0604020202020204"/>
              <a:buNone/>
            </a:pPr>
            <a:endParaRPr sz="16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90000"/>
              </a:lnSpc>
              <a:spcBef>
                <a:spcPts val="600"/>
              </a:spcBef>
              <a:spcAft>
                <a:spcPts val="0"/>
              </a:spcAft>
              <a:buClr>
                <a:srgbClr val="000000"/>
              </a:buClr>
              <a:buSzPts val="2000"/>
              <a:buFont typeface="Arial" panose="020B0604020202020204"/>
              <a:buChar char="•"/>
            </a:pPr>
            <a:r>
              <a:rPr lang="en-US" sz="2000" b="1" i="0" u="none" strike="noStrike" cap="none" dirty="0">
                <a:solidFill>
                  <a:srgbClr val="000000"/>
                </a:solidFill>
                <a:latin typeface="Arial" panose="020B0604020202020204"/>
                <a:ea typeface="Arial" panose="020B0604020202020204"/>
                <a:cs typeface="Arial" panose="020B0604020202020204"/>
                <a:sym typeface="Arial" panose="020B0604020202020204"/>
              </a:rPr>
              <a:t>After an instruction is executed, the cycle starts again at step 1, for the next instruction</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90000"/>
              </a:lnSpc>
              <a:spcBef>
                <a:spcPts val="600"/>
              </a:spcBef>
              <a:spcAft>
                <a:spcPts val="0"/>
              </a:spcAft>
              <a:buClr>
                <a:schemeClr val="dk1"/>
              </a:buClr>
              <a:buSzPts val="2000"/>
              <a:buFont typeface="Arial" panose="020B0604020202020204"/>
              <a:buNone/>
            </a:pPr>
            <a:endParaRPr sz="2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90000"/>
              </a:lnSpc>
              <a:spcBef>
                <a:spcPts val="600"/>
              </a:spcBef>
              <a:spcAft>
                <a:spcPts val="0"/>
              </a:spcAft>
              <a:buClr>
                <a:srgbClr val="000000"/>
              </a:buClr>
              <a:buSzPts val="2000"/>
              <a:buFont typeface="Arial" panose="020B0604020202020204"/>
              <a:buChar char="•"/>
            </a:pPr>
            <a:r>
              <a:rPr lang="en-US" sz="2000" b="1" i="1" u="none" strike="noStrike" cap="none" dirty="0">
                <a:solidFill>
                  <a:srgbClr val="000000"/>
                </a:solidFill>
                <a:latin typeface="Arial" panose="020B0604020202020204"/>
                <a:ea typeface="Arial" panose="020B0604020202020204"/>
                <a:cs typeface="Arial" panose="020B0604020202020204"/>
                <a:sym typeface="Arial" panose="020B0604020202020204"/>
              </a:rPr>
              <a:t>Note</a:t>
            </a:r>
            <a:r>
              <a:rPr lang="en-US" sz="2000" b="1" i="0" u="none" strike="noStrike" cap="none" dirty="0">
                <a:solidFill>
                  <a:srgbClr val="000000"/>
                </a:solidFill>
                <a:latin typeface="Arial" panose="020B0604020202020204"/>
                <a:ea typeface="Arial" panose="020B0604020202020204"/>
                <a:cs typeface="Arial" panose="020B0604020202020204"/>
                <a:sym typeface="Arial" panose="020B0604020202020204"/>
              </a:rPr>
              <a:t>: Every different processor has its own (different) 			instruction cycle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90000"/>
              </a:lnSpc>
              <a:spcBef>
                <a:spcPts val="600"/>
              </a:spcBef>
              <a:spcAft>
                <a:spcPts val="0"/>
              </a:spcAft>
              <a:buClr>
                <a:schemeClr val="dk1"/>
              </a:buClr>
              <a:buSzPts val="2000"/>
              <a:buFont typeface="Arial" panose="020B0604020202020204"/>
              <a:buNone/>
            </a:pPr>
            <a:endParaRPr sz="2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panose="020F0502020204030204"/>
                <a:ea typeface="Calibri" panose="020F0502020204030204"/>
                <a:cs typeface="Calibri" panose="020F0502020204030204"/>
                <a:sym typeface="Calibri" panose="020F0502020204030204"/>
              </a:rPr>
              <a:t> </a:t>
            </a:r>
            <a:endParaRPr lang="en-US" sz="30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3"/>
          <p:cNvSpPr txBox="1"/>
          <p:nvPr/>
        </p:nvSpPr>
        <p:spPr>
          <a:xfrm>
            <a:off x="781025" y="309450"/>
            <a:ext cx="5502300" cy="319200"/>
          </a:xfrm>
          <a:prstGeom prst="rect">
            <a:avLst/>
          </a:prstGeom>
          <a:noFill/>
          <a:ln>
            <a:noFill/>
          </a:ln>
        </p:spPr>
        <p:txBody>
          <a:bodyPr spcFirstLastPara="1" wrap="square" lIns="63500" tIns="25400" rIns="63500" bIns="25400" anchor="t" anchorCtr="0">
            <a:spAutoFit/>
          </a:bodyPr>
          <a:lstStyle/>
          <a:p>
            <a:pPr marL="0" marR="0" lvl="0" indent="0" algn="ctr" rtl="0">
              <a:lnSpc>
                <a:spcPct val="87000"/>
              </a:lnSpc>
              <a:spcBef>
                <a:spcPts val="0"/>
              </a:spcBef>
              <a:spcAft>
                <a:spcPts val="0"/>
              </a:spcAft>
              <a:buClr>
                <a:srgbClr val="008011"/>
              </a:buClr>
              <a:buSzPts val="2000"/>
              <a:buFont typeface="Arial" panose="020B0604020202020204"/>
              <a:buNone/>
            </a:pPr>
            <a:r>
              <a:rPr lang="en-US" sz="2000" b="1" i="0" u="none" strike="noStrike" cap="none">
                <a:solidFill>
                  <a:srgbClr val="008011"/>
                </a:solidFill>
                <a:latin typeface="Arial" panose="020B0604020202020204"/>
                <a:ea typeface="Arial" panose="020B0604020202020204"/>
                <a:cs typeface="Arial" panose="020B0604020202020204"/>
                <a:sym typeface="Arial" panose="020B0604020202020204"/>
              </a:rPr>
              <a:t>DETERMINE  THE  TYPE  OF  INSTRUCTION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23"/>
          <p:cNvSpPr txBox="1"/>
          <p:nvPr/>
        </p:nvSpPr>
        <p:spPr>
          <a:xfrm>
            <a:off x="1389062" y="5548312"/>
            <a:ext cx="34925" cy="157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4" name="Google Shape;184;p23"/>
          <p:cNvSpPr txBox="1"/>
          <p:nvPr/>
        </p:nvSpPr>
        <p:spPr>
          <a:xfrm>
            <a:off x="6283325" y="3427412"/>
            <a:ext cx="9556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 0 (direct)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23"/>
          <p:cNvSpPr txBox="1"/>
          <p:nvPr/>
        </p:nvSpPr>
        <p:spPr>
          <a:xfrm>
            <a:off x="952500" y="5534025"/>
            <a:ext cx="7104062" cy="931862"/>
          </a:xfrm>
          <a:prstGeom prst="rect">
            <a:avLst/>
          </a:prstGeom>
          <a:noFill/>
          <a:ln>
            <a:noFill/>
          </a:ln>
        </p:spPr>
        <p:txBody>
          <a:bodyPr spcFirstLastPara="1" wrap="square" lIns="63500" tIns="25400" rIns="63500" bIns="25400" anchor="t" anchorCtr="0">
            <a:spAutoFit/>
          </a:bodyPr>
          <a:lstStyle/>
          <a:p>
            <a:pPr marL="0" marR="0" lvl="0" indent="0" algn="l" rtl="0">
              <a:lnSpc>
                <a:spcPct val="66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D'</a:t>
            </a: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7</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IT</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3</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AR </a:t>
            </a:r>
            <a:r>
              <a:rPr lang="en-US" sz="1800" b="1" i="0" u="none" strike="noStrike" cap="none">
                <a:solidFill>
                  <a:srgbClr val="000000"/>
                </a:solidFill>
                <a:latin typeface="Noto Sans Symbols"/>
                <a:ea typeface="Noto Sans Symbols"/>
                <a:cs typeface="Noto Sans Symbols"/>
                <a:sym typeface="Noto Sans Symbols"/>
              </a:rPr>
              <a:t>← </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M[AR]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66000"/>
              </a:lnSpc>
              <a:spcBef>
                <a:spcPts val="34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D'</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7</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I'T</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3</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Nothing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66000"/>
              </a:lnSpc>
              <a:spcBef>
                <a:spcPts val="34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D</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7</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I'T</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3</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Execute a register-reference instr.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66000"/>
              </a:lnSpc>
              <a:spcBef>
                <a:spcPts val="340"/>
              </a:spcBef>
              <a:spcAft>
                <a:spcPts val="0"/>
              </a:spcAft>
              <a:buClr>
                <a:srgbClr val="000000"/>
              </a:buClr>
              <a:buSzPts val="1800"/>
              <a:buFont typeface="Arial" panose="020B0604020202020204"/>
              <a:buNone/>
            </a:pP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D</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7</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IT</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3</a:t>
            </a:r>
            <a:r>
              <a:rPr lang="en-US" sz="1800" b="1" i="0" u="none" strike="noStrike" cap="none">
                <a:solidFill>
                  <a:srgbClr val="000000"/>
                </a:solidFill>
                <a:latin typeface="Arial" panose="020B0604020202020204"/>
                <a:ea typeface="Arial" panose="020B0604020202020204"/>
                <a:cs typeface="Arial" panose="020B0604020202020204"/>
                <a:sym typeface="Arial" panose="020B0604020202020204"/>
              </a:rPr>
              <a:t>:	Execute an input-output instr.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23"/>
          <p:cNvSpPr txBox="1"/>
          <p:nvPr/>
        </p:nvSpPr>
        <p:spPr>
          <a:xfrm>
            <a:off x="3687762" y="857250"/>
            <a:ext cx="700087" cy="346075"/>
          </a:xfrm>
          <a:prstGeom prst="rect">
            <a:avLst/>
          </a:prstGeom>
          <a:noFill/>
          <a:ln>
            <a:noFill/>
          </a:ln>
        </p:spPr>
        <p:txBody>
          <a:bodyPr spcFirstLastPara="1" wrap="square" lIns="90475" tIns="44450" rIns="90475" bIns="44450" anchor="t" anchorCtr="0">
            <a:spAutoFit/>
          </a:bodyPr>
          <a:lstStyle/>
          <a:p>
            <a:pPr marL="0" marR="0" lvl="0" indent="0" algn="l" rtl="0">
              <a:lnSpc>
                <a:spcPct val="7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Start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7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SC </a:t>
            </a:r>
            <a:r>
              <a:rPr lang="en-US" sz="1200" b="1" i="0" u="none" strike="noStrike" cap="none">
                <a:solidFill>
                  <a:srgbClr val="000000"/>
                </a:solidFill>
                <a:latin typeface="Noto Sans Symbols"/>
                <a:ea typeface="Noto Sans Symbols"/>
                <a:cs typeface="Noto Sans Symbols"/>
                <a:sym typeface="Noto Sans Symbols"/>
              </a:rPr>
              <a:t>←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23"/>
          <p:cNvSpPr txBox="1"/>
          <p:nvPr/>
        </p:nvSpPr>
        <p:spPr>
          <a:xfrm>
            <a:off x="3589337" y="868362"/>
            <a:ext cx="801687" cy="2905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p23"/>
          <p:cNvSpPr txBox="1"/>
          <p:nvPr/>
        </p:nvSpPr>
        <p:spPr>
          <a:xfrm>
            <a:off x="3489325" y="1431925"/>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AR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3"/>
          <p:cNvSpPr txBox="1"/>
          <p:nvPr/>
        </p:nvSpPr>
        <p:spPr>
          <a:xfrm>
            <a:off x="3797300" y="1431925"/>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23"/>
          <p:cNvSpPr txBox="1"/>
          <p:nvPr/>
        </p:nvSpPr>
        <p:spPr>
          <a:xfrm>
            <a:off x="4041775" y="1431925"/>
            <a:ext cx="392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PC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23"/>
          <p:cNvSpPr txBox="1"/>
          <p:nvPr/>
        </p:nvSpPr>
        <p:spPr>
          <a:xfrm>
            <a:off x="3454400" y="1444625"/>
            <a:ext cx="1019175" cy="2032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2" name="Google Shape;192;p23"/>
          <p:cNvSpPr/>
          <p:nvPr/>
        </p:nvSpPr>
        <p:spPr>
          <a:xfrm>
            <a:off x="3954462" y="13350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93" name="Google Shape;193;p23"/>
          <p:cNvCxnSpPr/>
          <p:nvPr/>
        </p:nvCxnSpPr>
        <p:spPr>
          <a:xfrm>
            <a:off x="4000500" y="1152525"/>
            <a:ext cx="0" cy="192087"/>
          </a:xfrm>
          <a:prstGeom prst="straightConnector1">
            <a:avLst/>
          </a:prstGeom>
          <a:noFill/>
          <a:ln w="25400" cap="flat" cmpd="sng">
            <a:solidFill>
              <a:srgbClr val="000000"/>
            </a:solidFill>
            <a:prstDash val="solid"/>
            <a:miter lim="800000"/>
            <a:headEnd type="none" w="sm" len="sm"/>
            <a:tailEnd type="none" w="sm" len="sm"/>
          </a:ln>
        </p:spPr>
      </p:cxnSp>
      <p:sp>
        <p:nvSpPr>
          <p:cNvPr id="194" name="Google Shape;194;p23"/>
          <p:cNvSpPr/>
          <p:nvPr/>
        </p:nvSpPr>
        <p:spPr>
          <a:xfrm>
            <a:off x="3536950" y="13350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95" name="Google Shape;195;p23"/>
          <p:cNvCxnSpPr/>
          <p:nvPr/>
        </p:nvCxnSpPr>
        <p:spPr>
          <a:xfrm rot="10800000">
            <a:off x="3582987" y="1252537"/>
            <a:ext cx="0" cy="112712"/>
          </a:xfrm>
          <a:prstGeom prst="straightConnector1">
            <a:avLst/>
          </a:prstGeom>
          <a:noFill/>
          <a:ln w="25400" cap="flat" cmpd="sng">
            <a:solidFill>
              <a:srgbClr val="000000"/>
            </a:solidFill>
            <a:prstDash val="solid"/>
            <a:miter lim="800000"/>
            <a:headEnd type="none" w="sm" len="sm"/>
            <a:tailEnd type="none" w="sm" len="sm"/>
          </a:ln>
        </p:spPr>
      </p:cxnSp>
      <p:sp>
        <p:nvSpPr>
          <p:cNvPr id="196" name="Google Shape;196;p23"/>
          <p:cNvSpPr txBox="1"/>
          <p:nvPr/>
        </p:nvSpPr>
        <p:spPr>
          <a:xfrm>
            <a:off x="4435475" y="13208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23"/>
          <p:cNvSpPr txBox="1"/>
          <p:nvPr/>
        </p:nvSpPr>
        <p:spPr>
          <a:xfrm>
            <a:off x="2935287" y="1885950"/>
            <a:ext cx="3333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23"/>
          <p:cNvSpPr txBox="1"/>
          <p:nvPr/>
        </p:nvSpPr>
        <p:spPr>
          <a:xfrm>
            <a:off x="3168650" y="18875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23"/>
          <p:cNvSpPr txBox="1"/>
          <p:nvPr/>
        </p:nvSpPr>
        <p:spPr>
          <a:xfrm>
            <a:off x="3414712" y="1885950"/>
            <a:ext cx="6715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M[AR],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23"/>
          <p:cNvSpPr txBox="1"/>
          <p:nvPr/>
        </p:nvSpPr>
        <p:spPr>
          <a:xfrm>
            <a:off x="3981450" y="1885950"/>
            <a:ext cx="392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PC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23"/>
          <p:cNvSpPr txBox="1"/>
          <p:nvPr/>
        </p:nvSpPr>
        <p:spPr>
          <a:xfrm>
            <a:off x="4233862" y="18875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23"/>
          <p:cNvSpPr txBox="1"/>
          <p:nvPr/>
        </p:nvSpPr>
        <p:spPr>
          <a:xfrm>
            <a:off x="4460875" y="1885950"/>
            <a:ext cx="6508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PC + 1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23"/>
          <p:cNvSpPr txBox="1"/>
          <p:nvPr/>
        </p:nvSpPr>
        <p:spPr>
          <a:xfrm>
            <a:off x="2962275" y="1898650"/>
            <a:ext cx="2200275" cy="2143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04" name="Google Shape;204;p23"/>
          <p:cNvSpPr/>
          <p:nvPr/>
        </p:nvSpPr>
        <p:spPr>
          <a:xfrm>
            <a:off x="3954462" y="1789112"/>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5" name="Google Shape;205;p23"/>
          <p:cNvCxnSpPr/>
          <p:nvPr/>
        </p:nvCxnSpPr>
        <p:spPr>
          <a:xfrm>
            <a:off x="4000500" y="1666875"/>
            <a:ext cx="0" cy="131762"/>
          </a:xfrm>
          <a:prstGeom prst="straightConnector1">
            <a:avLst/>
          </a:prstGeom>
          <a:noFill/>
          <a:ln w="25400" cap="flat" cmpd="sng">
            <a:solidFill>
              <a:srgbClr val="000000"/>
            </a:solidFill>
            <a:prstDash val="solid"/>
            <a:miter lim="800000"/>
            <a:headEnd type="none" w="sm" len="sm"/>
            <a:tailEnd type="none" w="sm" len="sm"/>
          </a:ln>
        </p:spPr>
      </p:cxnSp>
      <p:sp>
        <p:nvSpPr>
          <p:cNvPr id="206" name="Google Shape;206;p23"/>
          <p:cNvSpPr txBox="1"/>
          <p:nvPr/>
        </p:nvSpPr>
        <p:spPr>
          <a:xfrm>
            <a:off x="5100637" y="17145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23"/>
          <p:cNvSpPr txBox="1"/>
          <p:nvPr/>
        </p:nvSpPr>
        <p:spPr>
          <a:xfrm>
            <a:off x="2935287" y="2514600"/>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AR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23"/>
          <p:cNvSpPr txBox="1"/>
          <p:nvPr/>
        </p:nvSpPr>
        <p:spPr>
          <a:xfrm>
            <a:off x="3206750" y="2514600"/>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23"/>
          <p:cNvSpPr txBox="1"/>
          <p:nvPr/>
        </p:nvSpPr>
        <p:spPr>
          <a:xfrm>
            <a:off x="3414712" y="2514600"/>
            <a:ext cx="781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IR(0-11),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23"/>
          <p:cNvSpPr txBox="1"/>
          <p:nvPr/>
        </p:nvSpPr>
        <p:spPr>
          <a:xfrm>
            <a:off x="4176712" y="2514600"/>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23"/>
          <p:cNvSpPr txBox="1"/>
          <p:nvPr/>
        </p:nvSpPr>
        <p:spPr>
          <a:xfrm>
            <a:off x="4259262" y="2505075"/>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23"/>
          <p:cNvSpPr txBox="1"/>
          <p:nvPr/>
        </p:nvSpPr>
        <p:spPr>
          <a:xfrm>
            <a:off x="4460875" y="2514600"/>
            <a:ext cx="6032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IR(15)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23"/>
          <p:cNvSpPr txBox="1"/>
          <p:nvPr/>
        </p:nvSpPr>
        <p:spPr>
          <a:xfrm>
            <a:off x="2800350" y="2352675"/>
            <a:ext cx="22479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Decode Opcode in IR(12-14),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23"/>
          <p:cNvSpPr txBox="1"/>
          <p:nvPr/>
        </p:nvSpPr>
        <p:spPr>
          <a:xfrm>
            <a:off x="2752725" y="2355850"/>
            <a:ext cx="2557462" cy="38258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15" name="Google Shape;215;p23"/>
          <p:cNvSpPr/>
          <p:nvPr/>
        </p:nvSpPr>
        <p:spPr>
          <a:xfrm>
            <a:off x="3954462" y="224472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16" name="Google Shape;216;p23"/>
          <p:cNvCxnSpPr/>
          <p:nvPr/>
        </p:nvCxnSpPr>
        <p:spPr>
          <a:xfrm>
            <a:off x="4000500" y="2133600"/>
            <a:ext cx="0" cy="120650"/>
          </a:xfrm>
          <a:prstGeom prst="straightConnector1">
            <a:avLst/>
          </a:prstGeom>
          <a:noFill/>
          <a:ln w="25400" cap="flat" cmpd="sng">
            <a:solidFill>
              <a:srgbClr val="000000"/>
            </a:solidFill>
            <a:prstDash val="solid"/>
            <a:miter lim="800000"/>
            <a:headEnd type="none" w="sm" len="sm"/>
            <a:tailEnd type="none" w="sm" len="sm"/>
          </a:ln>
        </p:spPr>
      </p:cxnSp>
      <p:sp>
        <p:nvSpPr>
          <p:cNvPr id="217" name="Google Shape;217;p23"/>
          <p:cNvSpPr txBox="1"/>
          <p:nvPr/>
        </p:nvSpPr>
        <p:spPr>
          <a:xfrm>
            <a:off x="5235575" y="21717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p23"/>
          <p:cNvSpPr/>
          <p:nvPr/>
        </p:nvSpPr>
        <p:spPr>
          <a:xfrm>
            <a:off x="3967162" y="2932112"/>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19" name="Google Shape;219;p23"/>
          <p:cNvCxnSpPr/>
          <p:nvPr/>
        </p:nvCxnSpPr>
        <p:spPr>
          <a:xfrm>
            <a:off x="4013200" y="2749550"/>
            <a:ext cx="0" cy="212725"/>
          </a:xfrm>
          <a:prstGeom prst="straightConnector1">
            <a:avLst/>
          </a:prstGeom>
          <a:noFill/>
          <a:ln w="25400" cap="flat" cmpd="sng">
            <a:solidFill>
              <a:srgbClr val="000000"/>
            </a:solidFill>
            <a:prstDash val="solid"/>
            <a:miter lim="800000"/>
            <a:headEnd type="none" w="sm" len="sm"/>
            <a:tailEnd type="none" w="sm" len="sm"/>
          </a:ln>
        </p:spPr>
      </p:cxnSp>
      <p:grpSp>
        <p:nvGrpSpPr>
          <p:cNvPr id="220" name="Google Shape;220;p23"/>
          <p:cNvGrpSpPr/>
          <p:nvPr/>
        </p:nvGrpSpPr>
        <p:grpSpPr>
          <a:xfrm>
            <a:off x="3730625" y="3006725"/>
            <a:ext cx="515937" cy="420687"/>
            <a:chOff x="1696" y="3024"/>
            <a:chExt cx="376" cy="368"/>
          </a:xfrm>
        </p:grpSpPr>
        <p:cxnSp>
          <p:nvCxnSpPr>
            <p:cNvPr id="221" name="Google Shape;221;p23"/>
            <p:cNvCxnSpPr/>
            <p:nvPr/>
          </p:nvCxnSpPr>
          <p:spPr>
            <a:xfrm flipH="1">
              <a:off x="1696" y="3024"/>
              <a:ext cx="208" cy="168"/>
            </a:xfrm>
            <a:prstGeom prst="straightConnector1">
              <a:avLst/>
            </a:prstGeom>
            <a:noFill/>
            <a:ln w="25400" cap="flat" cmpd="sng">
              <a:solidFill>
                <a:srgbClr val="000000"/>
              </a:solidFill>
              <a:prstDash val="solid"/>
              <a:miter lim="800000"/>
              <a:headEnd type="none" w="sm" len="sm"/>
              <a:tailEnd type="none" w="sm" len="sm"/>
            </a:ln>
          </p:spPr>
        </p:cxnSp>
        <p:cxnSp>
          <p:nvCxnSpPr>
            <p:cNvPr id="222" name="Google Shape;222;p23"/>
            <p:cNvCxnSpPr/>
            <p:nvPr/>
          </p:nvCxnSpPr>
          <p:spPr>
            <a:xfrm>
              <a:off x="1896" y="3024"/>
              <a:ext cx="176" cy="168"/>
            </a:xfrm>
            <a:prstGeom prst="straightConnector1">
              <a:avLst/>
            </a:prstGeom>
            <a:noFill/>
            <a:ln w="25400" cap="flat" cmpd="sng">
              <a:solidFill>
                <a:srgbClr val="000000"/>
              </a:solidFill>
              <a:prstDash val="solid"/>
              <a:miter lim="800000"/>
              <a:headEnd type="none" w="sm" len="sm"/>
              <a:tailEnd type="none" w="sm" len="sm"/>
            </a:ln>
          </p:spPr>
        </p:cxnSp>
        <p:cxnSp>
          <p:nvCxnSpPr>
            <p:cNvPr id="223" name="Google Shape;223;p23"/>
            <p:cNvCxnSpPr/>
            <p:nvPr/>
          </p:nvCxnSpPr>
          <p:spPr>
            <a:xfrm rot="10800000">
              <a:off x="1696" y="3184"/>
              <a:ext cx="208" cy="208"/>
            </a:xfrm>
            <a:prstGeom prst="straightConnector1">
              <a:avLst/>
            </a:prstGeom>
            <a:noFill/>
            <a:ln w="25400" cap="flat" cmpd="sng">
              <a:solidFill>
                <a:srgbClr val="000000"/>
              </a:solidFill>
              <a:prstDash val="solid"/>
              <a:miter lim="800000"/>
              <a:headEnd type="none" w="sm" len="sm"/>
              <a:tailEnd type="none" w="sm" len="sm"/>
            </a:ln>
          </p:spPr>
        </p:cxnSp>
        <p:cxnSp>
          <p:nvCxnSpPr>
            <p:cNvPr id="224" name="Google Shape;224;p23"/>
            <p:cNvCxnSpPr/>
            <p:nvPr/>
          </p:nvCxnSpPr>
          <p:spPr>
            <a:xfrm rot="10800000" flipH="1">
              <a:off x="1896" y="3184"/>
              <a:ext cx="176" cy="208"/>
            </a:xfrm>
            <a:prstGeom prst="straightConnector1">
              <a:avLst/>
            </a:prstGeom>
            <a:noFill/>
            <a:ln w="25400" cap="flat" cmpd="sng">
              <a:solidFill>
                <a:srgbClr val="000000"/>
              </a:solidFill>
              <a:prstDash val="solid"/>
              <a:miter lim="800000"/>
              <a:headEnd type="none" w="sm" len="sm"/>
              <a:tailEnd type="none" w="sm" len="sm"/>
            </a:ln>
          </p:spPr>
        </p:cxnSp>
      </p:grpSp>
      <p:sp>
        <p:nvSpPr>
          <p:cNvPr id="225" name="Google Shape;225;p23"/>
          <p:cNvSpPr txBox="1"/>
          <p:nvPr/>
        </p:nvSpPr>
        <p:spPr>
          <a:xfrm>
            <a:off x="3797300" y="3100387"/>
            <a:ext cx="377825"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D</a:t>
            </a:r>
            <a:r>
              <a:rPr lang="en-US" sz="1200" b="1" i="0" u="none" strike="noStrike" cap="none">
                <a:solidFill>
                  <a:srgbClr val="FF0000"/>
                </a:solidFill>
                <a:latin typeface="Arial" panose="020B0604020202020204"/>
                <a:ea typeface="Arial" panose="020B0604020202020204"/>
                <a:cs typeface="Arial" panose="020B0604020202020204"/>
                <a:sym typeface="Arial" panose="020B0604020202020204"/>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26" name="Google Shape;226;p23"/>
          <p:cNvCxnSpPr/>
          <p:nvPr/>
        </p:nvCxnSpPr>
        <p:spPr>
          <a:xfrm rot="10800000" flipH="1">
            <a:off x="4252912" y="3205162"/>
            <a:ext cx="1746250" cy="4762"/>
          </a:xfrm>
          <a:prstGeom prst="straightConnector1">
            <a:avLst/>
          </a:prstGeom>
          <a:noFill/>
          <a:ln w="25400" cap="flat" cmpd="sng">
            <a:solidFill>
              <a:srgbClr val="000000"/>
            </a:solidFill>
            <a:prstDash val="solid"/>
            <a:miter lim="800000"/>
            <a:headEnd type="none" w="sm" len="sm"/>
            <a:tailEnd type="none" w="sm" len="sm"/>
          </a:ln>
        </p:spPr>
      </p:cxnSp>
      <p:cxnSp>
        <p:nvCxnSpPr>
          <p:cNvPr id="227" name="Google Shape;227;p23"/>
          <p:cNvCxnSpPr/>
          <p:nvPr/>
        </p:nvCxnSpPr>
        <p:spPr>
          <a:xfrm>
            <a:off x="3035300" y="3209925"/>
            <a:ext cx="701675" cy="3175"/>
          </a:xfrm>
          <a:prstGeom prst="straightConnector1">
            <a:avLst/>
          </a:prstGeom>
          <a:noFill/>
          <a:ln w="25400" cap="flat" cmpd="sng">
            <a:solidFill>
              <a:srgbClr val="000000"/>
            </a:solidFill>
            <a:prstDash val="solid"/>
            <a:miter lim="800000"/>
            <a:headEnd type="none" w="sm" len="sm"/>
            <a:tailEnd type="none" w="sm" len="sm"/>
          </a:ln>
        </p:spPr>
      </p:cxnSp>
      <p:sp>
        <p:nvSpPr>
          <p:cNvPr id="228" name="Google Shape;228;p23"/>
          <p:cNvSpPr txBox="1"/>
          <p:nvPr/>
        </p:nvSpPr>
        <p:spPr>
          <a:xfrm>
            <a:off x="4262437" y="2979737"/>
            <a:ext cx="3054350"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 0 (Memory-reference) =&gt;opcode ≠ </a:t>
            </a:r>
            <a:r>
              <a:rPr lang="en-US" sz="1200" b="1" i="0" u="none" strike="noStrike" cap="none">
                <a:solidFill>
                  <a:srgbClr val="FF0000"/>
                </a:solidFill>
                <a:latin typeface="Arial" panose="020B0604020202020204"/>
                <a:ea typeface="Arial" panose="020B0604020202020204"/>
                <a:cs typeface="Arial" panose="020B0604020202020204"/>
                <a:sym typeface="Arial" panose="020B0604020202020204"/>
              </a:rPr>
              <a:t>111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 name="Google Shape;229;p23"/>
          <p:cNvSpPr txBox="1"/>
          <p:nvPr/>
        </p:nvSpPr>
        <p:spPr>
          <a:xfrm>
            <a:off x="2098675" y="2979737"/>
            <a:ext cx="159226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(Register or I/O) =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30" name="Google Shape;230;p23"/>
          <p:cNvCxnSpPr/>
          <p:nvPr/>
        </p:nvCxnSpPr>
        <p:spPr>
          <a:xfrm flipH="1">
            <a:off x="5729287" y="3446462"/>
            <a:ext cx="306387" cy="223837"/>
          </a:xfrm>
          <a:prstGeom prst="straightConnector1">
            <a:avLst/>
          </a:prstGeom>
          <a:noFill/>
          <a:ln w="25400" cap="flat" cmpd="sng">
            <a:solidFill>
              <a:srgbClr val="000000"/>
            </a:solidFill>
            <a:prstDash val="solid"/>
            <a:miter lim="800000"/>
            <a:headEnd type="none" w="sm" len="sm"/>
            <a:tailEnd type="none" w="sm" len="sm"/>
          </a:ln>
        </p:spPr>
      </p:cxnSp>
      <p:cxnSp>
        <p:nvCxnSpPr>
          <p:cNvPr id="231" name="Google Shape;231;p23"/>
          <p:cNvCxnSpPr/>
          <p:nvPr/>
        </p:nvCxnSpPr>
        <p:spPr>
          <a:xfrm>
            <a:off x="6024562" y="3446462"/>
            <a:ext cx="269875" cy="223837"/>
          </a:xfrm>
          <a:prstGeom prst="straightConnector1">
            <a:avLst/>
          </a:prstGeom>
          <a:noFill/>
          <a:ln w="25400" cap="flat" cmpd="sng">
            <a:solidFill>
              <a:srgbClr val="000000"/>
            </a:solidFill>
            <a:prstDash val="solid"/>
            <a:miter lim="800000"/>
            <a:headEnd type="none" w="sm" len="sm"/>
            <a:tailEnd type="none" w="sm" len="sm"/>
          </a:ln>
        </p:spPr>
      </p:cxnSp>
      <p:cxnSp>
        <p:nvCxnSpPr>
          <p:cNvPr id="232" name="Google Shape;232;p23"/>
          <p:cNvCxnSpPr/>
          <p:nvPr/>
        </p:nvCxnSpPr>
        <p:spPr>
          <a:xfrm rot="10800000">
            <a:off x="5729287" y="3659187"/>
            <a:ext cx="306387" cy="254000"/>
          </a:xfrm>
          <a:prstGeom prst="straightConnector1">
            <a:avLst/>
          </a:prstGeom>
          <a:noFill/>
          <a:ln w="25400" cap="flat" cmpd="sng">
            <a:solidFill>
              <a:srgbClr val="000000"/>
            </a:solidFill>
            <a:prstDash val="solid"/>
            <a:miter lim="800000"/>
            <a:headEnd type="none" w="sm" len="sm"/>
            <a:tailEnd type="none" w="sm" len="sm"/>
          </a:ln>
        </p:spPr>
      </p:cxnSp>
      <p:cxnSp>
        <p:nvCxnSpPr>
          <p:cNvPr id="233" name="Google Shape;233;p23"/>
          <p:cNvCxnSpPr/>
          <p:nvPr/>
        </p:nvCxnSpPr>
        <p:spPr>
          <a:xfrm rot="10800000" flipH="1">
            <a:off x="6024562" y="3659187"/>
            <a:ext cx="269875" cy="254000"/>
          </a:xfrm>
          <a:prstGeom prst="straightConnector1">
            <a:avLst/>
          </a:prstGeom>
          <a:noFill/>
          <a:ln w="25400" cap="flat" cmpd="sng">
            <a:solidFill>
              <a:srgbClr val="000000"/>
            </a:solidFill>
            <a:prstDash val="solid"/>
            <a:miter lim="800000"/>
            <a:headEnd type="none" w="sm" len="sm"/>
            <a:tailEnd type="none" w="sm" len="sm"/>
          </a:ln>
        </p:spPr>
      </p:cxnSp>
      <p:sp>
        <p:nvSpPr>
          <p:cNvPr id="234" name="Google Shape;234;p23"/>
          <p:cNvSpPr txBox="1"/>
          <p:nvPr/>
        </p:nvSpPr>
        <p:spPr>
          <a:xfrm>
            <a:off x="5880100" y="3571875"/>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35" name="Google Shape;235;p23"/>
          <p:cNvCxnSpPr/>
          <p:nvPr/>
        </p:nvCxnSpPr>
        <p:spPr>
          <a:xfrm flipH="1">
            <a:off x="2727325" y="3446462"/>
            <a:ext cx="320675" cy="223837"/>
          </a:xfrm>
          <a:prstGeom prst="straightConnector1">
            <a:avLst/>
          </a:prstGeom>
          <a:noFill/>
          <a:ln w="25400" cap="flat" cmpd="sng">
            <a:solidFill>
              <a:srgbClr val="000000"/>
            </a:solidFill>
            <a:prstDash val="solid"/>
            <a:miter lim="800000"/>
            <a:headEnd type="none" w="sm" len="sm"/>
            <a:tailEnd type="none" w="sm" len="sm"/>
          </a:ln>
        </p:spPr>
      </p:cxnSp>
      <p:cxnSp>
        <p:nvCxnSpPr>
          <p:cNvPr id="236" name="Google Shape;236;p23"/>
          <p:cNvCxnSpPr/>
          <p:nvPr/>
        </p:nvCxnSpPr>
        <p:spPr>
          <a:xfrm>
            <a:off x="3035300" y="3446462"/>
            <a:ext cx="258762" cy="223837"/>
          </a:xfrm>
          <a:prstGeom prst="straightConnector1">
            <a:avLst/>
          </a:prstGeom>
          <a:noFill/>
          <a:ln w="25400" cap="flat" cmpd="sng">
            <a:solidFill>
              <a:srgbClr val="000000"/>
            </a:solidFill>
            <a:prstDash val="solid"/>
            <a:miter lim="800000"/>
            <a:headEnd type="none" w="sm" len="sm"/>
            <a:tailEnd type="none" w="sm" len="sm"/>
          </a:ln>
        </p:spPr>
      </p:cxnSp>
      <p:cxnSp>
        <p:nvCxnSpPr>
          <p:cNvPr id="237" name="Google Shape;237;p23"/>
          <p:cNvCxnSpPr/>
          <p:nvPr/>
        </p:nvCxnSpPr>
        <p:spPr>
          <a:xfrm rot="10800000">
            <a:off x="2727325" y="3659187"/>
            <a:ext cx="320675" cy="254000"/>
          </a:xfrm>
          <a:prstGeom prst="straightConnector1">
            <a:avLst/>
          </a:prstGeom>
          <a:noFill/>
          <a:ln w="25400" cap="flat" cmpd="sng">
            <a:solidFill>
              <a:srgbClr val="000000"/>
            </a:solidFill>
            <a:prstDash val="solid"/>
            <a:miter lim="800000"/>
            <a:headEnd type="none" w="sm" len="sm"/>
            <a:tailEnd type="none" w="sm" len="sm"/>
          </a:ln>
        </p:spPr>
      </p:cxnSp>
      <p:cxnSp>
        <p:nvCxnSpPr>
          <p:cNvPr id="238" name="Google Shape;238;p23"/>
          <p:cNvCxnSpPr/>
          <p:nvPr/>
        </p:nvCxnSpPr>
        <p:spPr>
          <a:xfrm rot="10800000" flipH="1">
            <a:off x="3035300" y="3659187"/>
            <a:ext cx="258762" cy="254000"/>
          </a:xfrm>
          <a:prstGeom prst="straightConnector1">
            <a:avLst/>
          </a:prstGeom>
          <a:noFill/>
          <a:ln w="25400" cap="flat" cmpd="sng">
            <a:solidFill>
              <a:srgbClr val="000000"/>
            </a:solidFill>
            <a:prstDash val="solid"/>
            <a:miter lim="800000"/>
            <a:headEnd type="none" w="sm" len="sm"/>
            <a:tailEnd type="none" w="sm" len="sm"/>
          </a:ln>
        </p:spPr>
      </p:cxnSp>
      <p:sp>
        <p:nvSpPr>
          <p:cNvPr id="239" name="Google Shape;239;p23"/>
          <p:cNvSpPr txBox="1"/>
          <p:nvPr/>
        </p:nvSpPr>
        <p:spPr>
          <a:xfrm>
            <a:off x="2905125" y="3575050"/>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23"/>
          <p:cNvSpPr txBox="1"/>
          <p:nvPr/>
        </p:nvSpPr>
        <p:spPr>
          <a:xfrm>
            <a:off x="3562350" y="4071937"/>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Execute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23"/>
          <p:cNvSpPr txBox="1"/>
          <p:nvPr/>
        </p:nvSpPr>
        <p:spPr>
          <a:xfrm>
            <a:off x="3168650" y="4211637"/>
            <a:ext cx="147161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register-reference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23"/>
          <p:cNvSpPr txBox="1"/>
          <p:nvPr/>
        </p:nvSpPr>
        <p:spPr>
          <a:xfrm>
            <a:off x="3463925" y="4354512"/>
            <a:ext cx="96996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instruction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23"/>
          <p:cNvSpPr txBox="1"/>
          <p:nvPr/>
        </p:nvSpPr>
        <p:spPr>
          <a:xfrm>
            <a:off x="3549650" y="45259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panose="020B0604020202020204"/>
              <a:buNone/>
            </a:pPr>
            <a:r>
              <a:rPr lang="en-US" sz="1200" b="1" i="0" u="none" strike="noStrike" cap="none">
                <a:solidFill>
                  <a:srgbClr val="FF0000"/>
                </a:solidFill>
                <a:latin typeface="Arial" panose="020B0604020202020204"/>
                <a:ea typeface="Arial" panose="020B0604020202020204"/>
                <a:cs typeface="Arial" panose="020B0604020202020204"/>
                <a:sym typeface="Arial" panose="020B0604020202020204"/>
              </a:rPr>
              <a:t>SC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3"/>
          <p:cNvSpPr txBox="1"/>
          <p:nvPr/>
        </p:nvSpPr>
        <p:spPr>
          <a:xfrm>
            <a:off x="3841750" y="45259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3"/>
          <p:cNvSpPr txBox="1"/>
          <p:nvPr/>
        </p:nvSpPr>
        <p:spPr>
          <a:xfrm>
            <a:off x="4116387" y="45259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23"/>
          <p:cNvSpPr txBox="1"/>
          <p:nvPr/>
        </p:nvSpPr>
        <p:spPr>
          <a:xfrm>
            <a:off x="2038350" y="4071937"/>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Execute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23"/>
          <p:cNvSpPr txBox="1"/>
          <p:nvPr/>
        </p:nvSpPr>
        <p:spPr>
          <a:xfrm>
            <a:off x="1878012" y="4211637"/>
            <a:ext cx="1082675"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input-output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23"/>
          <p:cNvSpPr txBox="1"/>
          <p:nvPr/>
        </p:nvSpPr>
        <p:spPr>
          <a:xfrm>
            <a:off x="1939925" y="4354512"/>
            <a:ext cx="96996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instruction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23"/>
          <p:cNvSpPr txBox="1"/>
          <p:nvPr/>
        </p:nvSpPr>
        <p:spPr>
          <a:xfrm>
            <a:off x="2024062" y="45259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panose="020B0604020202020204"/>
              <a:buNone/>
            </a:pPr>
            <a:r>
              <a:rPr lang="en-US" sz="1200" b="1" i="0" u="none" strike="noStrike" cap="none">
                <a:solidFill>
                  <a:srgbClr val="FF0000"/>
                </a:solidFill>
                <a:latin typeface="Arial" panose="020B0604020202020204"/>
                <a:ea typeface="Arial" panose="020B0604020202020204"/>
                <a:cs typeface="Arial" panose="020B0604020202020204"/>
                <a:sym typeface="Arial" panose="020B0604020202020204"/>
              </a:rPr>
              <a:t>SC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23"/>
          <p:cNvSpPr txBox="1"/>
          <p:nvPr/>
        </p:nvSpPr>
        <p:spPr>
          <a:xfrm>
            <a:off x="2303462" y="45259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23"/>
          <p:cNvSpPr txBox="1"/>
          <p:nvPr/>
        </p:nvSpPr>
        <p:spPr>
          <a:xfrm>
            <a:off x="2578100" y="45259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23"/>
          <p:cNvSpPr txBox="1"/>
          <p:nvPr/>
        </p:nvSpPr>
        <p:spPr>
          <a:xfrm>
            <a:off x="5334000" y="4071937"/>
            <a:ext cx="6286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M[AR]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23"/>
          <p:cNvSpPr txBox="1"/>
          <p:nvPr/>
        </p:nvSpPr>
        <p:spPr>
          <a:xfrm>
            <a:off x="5141912" y="40719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23"/>
          <p:cNvSpPr txBox="1"/>
          <p:nvPr/>
        </p:nvSpPr>
        <p:spPr>
          <a:xfrm>
            <a:off x="4878387" y="4071937"/>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AR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23"/>
          <p:cNvSpPr txBox="1"/>
          <p:nvPr/>
        </p:nvSpPr>
        <p:spPr>
          <a:xfrm>
            <a:off x="6199187" y="4062412"/>
            <a:ext cx="75882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Nothing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23"/>
          <p:cNvSpPr/>
          <p:nvPr/>
        </p:nvSpPr>
        <p:spPr>
          <a:xfrm>
            <a:off x="2982912" y="3381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57" name="Google Shape;257;p23"/>
          <p:cNvCxnSpPr/>
          <p:nvPr/>
        </p:nvCxnSpPr>
        <p:spPr>
          <a:xfrm rot="10800000">
            <a:off x="3035300" y="3224212"/>
            <a:ext cx="0" cy="171450"/>
          </a:xfrm>
          <a:prstGeom prst="straightConnector1">
            <a:avLst/>
          </a:prstGeom>
          <a:noFill/>
          <a:ln w="25400" cap="flat" cmpd="sng">
            <a:solidFill>
              <a:srgbClr val="000000"/>
            </a:solidFill>
            <a:prstDash val="solid"/>
            <a:miter lim="800000"/>
            <a:headEnd type="none" w="sm" len="sm"/>
            <a:tailEnd type="none" w="sm" len="sm"/>
          </a:ln>
        </p:spPr>
      </p:cxnSp>
      <p:sp>
        <p:nvSpPr>
          <p:cNvPr id="258" name="Google Shape;258;p23"/>
          <p:cNvSpPr/>
          <p:nvPr/>
        </p:nvSpPr>
        <p:spPr>
          <a:xfrm>
            <a:off x="5972175" y="3357562"/>
            <a:ext cx="93662"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59" name="Google Shape;259;p23"/>
          <p:cNvCxnSpPr/>
          <p:nvPr/>
        </p:nvCxnSpPr>
        <p:spPr>
          <a:xfrm rot="10800000">
            <a:off x="6011862" y="3198812"/>
            <a:ext cx="0" cy="171450"/>
          </a:xfrm>
          <a:prstGeom prst="straightConnector1">
            <a:avLst/>
          </a:prstGeom>
          <a:noFill/>
          <a:ln w="25400" cap="flat" cmpd="sng">
            <a:solidFill>
              <a:srgbClr val="000000"/>
            </a:solidFill>
            <a:prstDash val="solid"/>
            <a:miter lim="800000"/>
            <a:headEnd type="none" w="sm" len="sm"/>
            <a:tailEnd type="none" w="sm" len="sm"/>
          </a:ln>
        </p:spPr>
      </p:cxnSp>
      <p:sp>
        <p:nvSpPr>
          <p:cNvPr id="260" name="Google Shape;260;p23"/>
          <p:cNvSpPr txBox="1"/>
          <p:nvPr/>
        </p:nvSpPr>
        <p:spPr>
          <a:xfrm>
            <a:off x="1916112" y="4073525"/>
            <a:ext cx="1020762" cy="6826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1" name="Google Shape;261;p23"/>
          <p:cNvSpPr txBox="1"/>
          <p:nvPr/>
        </p:nvSpPr>
        <p:spPr>
          <a:xfrm>
            <a:off x="3170237" y="4073525"/>
            <a:ext cx="1512887" cy="6731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2" name="Google Shape;262;p23"/>
          <p:cNvSpPr txBox="1"/>
          <p:nvPr/>
        </p:nvSpPr>
        <p:spPr>
          <a:xfrm>
            <a:off x="4916487" y="4073525"/>
            <a:ext cx="1020762" cy="2111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3" name="Google Shape;263;p23"/>
          <p:cNvSpPr txBox="1"/>
          <p:nvPr/>
        </p:nvSpPr>
        <p:spPr>
          <a:xfrm>
            <a:off x="6172200" y="4073525"/>
            <a:ext cx="811212" cy="2111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4" name="Google Shape;264;p23"/>
          <p:cNvSpPr/>
          <p:nvPr/>
        </p:nvSpPr>
        <p:spPr>
          <a:xfrm>
            <a:off x="2355850" y="39639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65" name="Google Shape;265;p23"/>
          <p:cNvCxnSpPr/>
          <p:nvPr/>
        </p:nvCxnSpPr>
        <p:spPr>
          <a:xfrm rot="10800000">
            <a:off x="2401887" y="3668712"/>
            <a:ext cx="0" cy="323850"/>
          </a:xfrm>
          <a:prstGeom prst="straightConnector1">
            <a:avLst/>
          </a:prstGeom>
          <a:noFill/>
          <a:ln w="25400" cap="flat" cmpd="sng">
            <a:solidFill>
              <a:srgbClr val="000000"/>
            </a:solidFill>
            <a:prstDash val="solid"/>
            <a:miter lim="800000"/>
            <a:headEnd type="none" w="sm" len="sm"/>
            <a:tailEnd type="none" w="sm" len="sm"/>
          </a:ln>
        </p:spPr>
      </p:cxnSp>
      <p:sp>
        <p:nvSpPr>
          <p:cNvPr id="266" name="Google Shape;266;p23"/>
          <p:cNvSpPr/>
          <p:nvPr/>
        </p:nvSpPr>
        <p:spPr>
          <a:xfrm>
            <a:off x="3954462" y="39639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67" name="Google Shape;267;p23"/>
          <p:cNvCxnSpPr/>
          <p:nvPr/>
        </p:nvCxnSpPr>
        <p:spPr>
          <a:xfrm rot="10800000">
            <a:off x="4000500" y="3678237"/>
            <a:ext cx="0" cy="314325"/>
          </a:xfrm>
          <a:prstGeom prst="straightConnector1">
            <a:avLst/>
          </a:prstGeom>
          <a:noFill/>
          <a:ln w="25400" cap="flat" cmpd="sng">
            <a:solidFill>
              <a:srgbClr val="000000"/>
            </a:solidFill>
            <a:prstDash val="solid"/>
            <a:miter lim="800000"/>
            <a:headEnd type="none" w="sm" len="sm"/>
            <a:tailEnd type="none" w="sm" len="sm"/>
          </a:ln>
        </p:spPr>
      </p:cxnSp>
      <p:sp>
        <p:nvSpPr>
          <p:cNvPr id="268" name="Google Shape;268;p23"/>
          <p:cNvSpPr/>
          <p:nvPr/>
        </p:nvSpPr>
        <p:spPr>
          <a:xfrm>
            <a:off x="5345112" y="3963987"/>
            <a:ext cx="92075"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69" name="Google Shape;269;p23"/>
          <p:cNvCxnSpPr/>
          <p:nvPr/>
        </p:nvCxnSpPr>
        <p:spPr>
          <a:xfrm rot="10800000">
            <a:off x="5389562" y="3678237"/>
            <a:ext cx="0" cy="314325"/>
          </a:xfrm>
          <a:prstGeom prst="straightConnector1">
            <a:avLst/>
          </a:prstGeom>
          <a:noFill/>
          <a:ln w="25400" cap="flat" cmpd="sng">
            <a:solidFill>
              <a:srgbClr val="000000"/>
            </a:solidFill>
            <a:prstDash val="solid"/>
            <a:miter lim="800000"/>
            <a:headEnd type="none" w="sm" len="sm"/>
            <a:tailEnd type="none" w="sm" len="sm"/>
          </a:ln>
        </p:spPr>
      </p:cxnSp>
      <p:sp>
        <p:nvSpPr>
          <p:cNvPr id="270" name="Google Shape;270;p23"/>
          <p:cNvSpPr/>
          <p:nvPr/>
        </p:nvSpPr>
        <p:spPr>
          <a:xfrm>
            <a:off x="6611937" y="3963987"/>
            <a:ext cx="92075"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71" name="Google Shape;271;p23"/>
          <p:cNvCxnSpPr/>
          <p:nvPr/>
        </p:nvCxnSpPr>
        <p:spPr>
          <a:xfrm rot="10800000">
            <a:off x="6656387" y="3659187"/>
            <a:ext cx="0" cy="333375"/>
          </a:xfrm>
          <a:prstGeom prst="straightConnector1">
            <a:avLst/>
          </a:prstGeom>
          <a:noFill/>
          <a:ln w="25400" cap="flat" cmpd="sng">
            <a:solidFill>
              <a:srgbClr val="000000"/>
            </a:solidFill>
            <a:prstDash val="solid"/>
            <a:miter lim="800000"/>
            <a:headEnd type="none" w="sm" len="sm"/>
            <a:tailEnd type="none" w="sm" len="sm"/>
          </a:ln>
        </p:spPr>
      </p:cxnSp>
      <p:cxnSp>
        <p:nvCxnSpPr>
          <p:cNvPr id="272" name="Google Shape;272;p23"/>
          <p:cNvCxnSpPr/>
          <p:nvPr/>
        </p:nvCxnSpPr>
        <p:spPr>
          <a:xfrm>
            <a:off x="2408237" y="3673475"/>
            <a:ext cx="338137" cy="0"/>
          </a:xfrm>
          <a:prstGeom prst="straightConnector1">
            <a:avLst/>
          </a:prstGeom>
          <a:noFill/>
          <a:ln w="25400" cap="flat" cmpd="sng">
            <a:solidFill>
              <a:srgbClr val="000000"/>
            </a:solidFill>
            <a:prstDash val="solid"/>
            <a:miter lim="800000"/>
            <a:headEnd type="none" w="sm" len="sm"/>
            <a:tailEnd type="none" w="sm" len="sm"/>
          </a:ln>
        </p:spPr>
      </p:cxnSp>
      <p:cxnSp>
        <p:nvCxnSpPr>
          <p:cNvPr id="273" name="Google Shape;273;p23"/>
          <p:cNvCxnSpPr/>
          <p:nvPr/>
        </p:nvCxnSpPr>
        <p:spPr>
          <a:xfrm>
            <a:off x="3287712" y="3673475"/>
            <a:ext cx="714375" cy="0"/>
          </a:xfrm>
          <a:prstGeom prst="straightConnector1">
            <a:avLst/>
          </a:prstGeom>
          <a:noFill/>
          <a:ln w="25400" cap="flat" cmpd="sng">
            <a:solidFill>
              <a:srgbClr val="000000"/>
            </a:solidFill>
            <a:prstDash val="solid"/>
            <a:miter lim="800000"/>
            <a:headEnd type="none" w="sm" len="sm"/>
            <a:tailEnd type="none" w="sm" len="sm"/>
          </a:ln>
        </p:spPr>
      </p:cxnSp>
      <p:cxnSp>
        <p:nvCxnSpPr>
          <p:cNvPr id="274" name="Google Shape;274;p23"/>
          <p:cNvCxnSpPr/>
          <p:nvPr/>
        </p:nvCxnSpPr>
        <p:spPr>
          <a:xfrm>
            <a:off x="5397500" y="3673475"/>
            <a:ext cx="331787" cy="0"/>
          </a:xfrm>
          <a:prstGeom prst="straightConnector1">
            <a:avLst/>
          </a:prstGeom>
          <a:noFill/>
          <a:ln w="25400" cap="flat" cmpd="sng">
            <a:solidFill>
              <a:srgbClr val="000000"/>
            </a:solidFill>
            <a:prstDash val="solid"/>
            <a:miter lim="800000"/>
            <a:headEnd type="none" w="sm" len="sm"/>
            <a:tailEnd type="none" w="sm" len="sm"/>
          </a:ln>
        </p:spPr>
      </p:cxnSp>
      <p:cxnSp>
        <p:nvCxnSpPr>
          <p:cNvPr id="275" name="Google Shape;275;p23"/>
          <p:cNvCxnSpPr/>
          <p:nvPr/>
        </p:nvCxnSpPr>
        <p:spPr>
          <a:xfrm>
            <a:off x="6288087" y="3663950"/>
            <a:ext cx="387350" cy="0"/>
          </a:xfrm>
          <a:prstGeom prst="straightConnector1">
            <a:avLst/>
          </a:prstGeom>
          <a:noFill/>
          <a:ln w="25400" cap="flat" cmpd="sng">
            <a:solidFill>
              <a:srgbClr val="000000"/>
            </a:solidFill>
            <a:prstDash val="solid"/>
            <a:miter lim="800000"/>
            <a:headEnd type="none" w="sm" len="sm"/>
            <a:tailEnd type="none" w="sm" len="sm"/>
          </a:ln>
        </p:spPr>
      </p:cxnSp>
      <p:sp>
        <p:nvSpPr>
          <p:cNvPr id="276" name="Google Shape;276;p23"/>
          <p:cNvSpPr txBox="1"/>
          <p:nvPr/>
        </p:nvSpPr>
        <p:spPr>
          <a:xfrm>
            <a:off x="3289300" y="3446462"/>
            <a:ext cx="10985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 0 (register)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23"/>
          <p:cNvSpPr txBox="1"/>
          <p:nvPr/>
        </p:nvSpPr>
        <p:spPr>
          <a:xfrm>
            <a:off x="2033587" y="3436937"/>
            <a:ext cx="74612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(I/O) =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23"/>
          <p:cNvSpPr txBox="1"/>
          <p:nvPr/>
        </p:nvSpPr>
        <p:spPr>
          <a:xfrm>
            <a:off x="4681537" y="3446462"/>
            <a:ext cx="10922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(indirect) =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23"/>
          <p:cNvSpPr txBox="1"/>
          <p:nvPr/>
        </p:nvSpPr>
        <p:spPr>
          <a:xfrm>
            <a:off x="2652712"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23"/>
          <p:cNvSpPr txBox="1"/>
          <p:nvPr/>
        </p:nvSpPr>
        <p:spPr>
          <a:xfrm>
            <a:off x="4398962"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23"/>
          <p:cNvSpPr txBox="1"/>
          <p:nvPr/>
        </p:nvSpPr>
        <p:spPr>
          <a:xfrm>
            <a:off x="5653087"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23"/>
          <p:cNvSpPr txBox="1"/>
          <p:nvPr/>
        </p:nvSpPr>
        <p:spPr>
          <a:xfrm>
            <a:off x="6772275"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23"/>
          <p:cNvSpPr txBox="1"/>
          <p:nvPr/>
        </p:nvSpPr>
        <p:spPr>
          <a:xfrm>
            <a:off x="5653087" y="4525962"/>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Execute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23"/>
          <p:cNvSpPr txBox="1"/>
          <p:nvPr/>
        </p:nvSpPr>
        <p:spPr>
          <a:xfrm>
            <a:off x="5248275" y="4668837"/>
            <a:ext cx="1504950"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memory-reference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23"/>
          <p:cNvSpPr txBox="1"/>
          <p:nvPr/>
        </p:nvSpPr>
        <p:spPr>
          <a:xfrm>
            <a:off x="5554662" y="4808537"/>
            <a:ext cx="96996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instruction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23"/>
          <p:cNvSpPr txBox="1"/>
          <p:nvPr/>
        </p:nvSpPr>
        <p:spPr>
          <a:xfrm>
            <a:off x="5640387" y="49704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panose="020B0604020202020204"/>
              <a:buNone/>
            </a:pPr>
            <a:r>
              <a:rPr lang="en-US" sz="1200" b="1" i="0" u="none" strike="noStrike" cap="none">
                <a:solidFill>
                  <a:srgbClr val="FF0000"/>
                </a:solidFill>
                <a:latin typeface="Arial" panose="020B0604020202020204"/>
                <a:ea typeface="Arial" panose="020B0604020202020204"/>
                <a:cs typeface="Arial" panose="020B0604020202020204"/>
                <a:sym typeface="Arial" panose="020B0604020202020204"/>
              </a:rPr>
              <a:t>SC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23"/>
          <p:cNvSpPr txBox="1"/>
          <p:nvPr/>
        </p:nvSpPr>
        <p:spPr>
          <a:xfrm>
            <a:off x="5961062" y="49704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strike="noStrike" cap="none">
                <a:solidFill>
                  <a:srgbClr val="000000"/>
                </a:solidFill>
                <a:latin typeface="Noto Sans Symbols"/>
                <a:ea typeface="Noto Sans Symbols"/>
                <a:cs typeface="Noto Sans Symbols"/>
                <a:sym typeface="Noto Sans Symbol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23"/>
          <p:cNvSpPr txBox="1"/>
          <p:nvPr/>
        </p:nvSpPr>
        <p:spPr>
          <a:xfrm>
            <a:off x="6207125" y="49704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23"/>
          <p:cNvSpPr txBox="1"/>
          <p:nvPr/>
        </p:nvSpPr>
        <p:spPr>
          <a:xfrm>
            <a:off x="5187950" y="4538662"/>
            <a:ext cx="1670050" cy="6635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0" name="Google Shape;290;p23"/>
          <p:cNvSpPr/>
          <p:nvPr/>
        </p:nvSpPr>
        <p:spPr>
          <a:xfrm>
            <a:off x="5345112" y="4429125"/>
            <a:ext cx="92075"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1" name="Google Shape;291;p23"/>
          <p:cNvCxnSpPr/>
          <p:nvPr/>
        </p:nvCxnSpPr>
        <p:spPr>
          <a:xfrm rot="10800000">
            <a:off x="5389562" y="4284662"/>
            <a:ext cx="0" cy="173037"/>
          </a:xfrm>
          <a:prstGeom prst="straightConnector1">
            <a:avLst/>
          </a:prstGeom>
          <a:noFill/>
          <a:ln w="25400" cap="flat" cmpd="sng">
            <a:solidFill>
              <a:srgbClr val="000000"/>
            </a:solidFill>
            <a:prstDash val="solid"/>
            <a:miter lim="800000"/>
            <a:headEnd type="none" w="sm" len="sm"/>
            <a:tailEnd type="none" w="sm" len="sm"/>
          </a:ln>
        </p:spPr>
      </p:cxnSp>
      <p:sp>
        <p:nvSpPr>
          <p:cNvPr id="292" name="Google Shape;292;p23"/>
          <p:cNvSpPr/>
          <p:nvPr/>
        </p:nvSpPr>
        <p:spPr>
          <a:xfrm>
            <a:off x="6611937" y="4429125"/>
            <a:ext cx="92075"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3" name="Google Shape;293;p23"/>
          <p:cNvCxnSpPr/>
          <p:nvPr/>
        </p:nvCxnSpPr>
        <p:spPr>
          <a:xfrm rot="10800000">
            <a:off x="6656387" y="4284662"/>
            <a:ext cx="0" cy="173037"/>
          </a:xfrm>
          <a:prstGeom prst="straightConnector1">
            <a:avLst/>
          </a:prstGeom>
          <a:noFill/>
          <a:ln w="25400" cap="flat" cmpd="sng">
            <a:solidFill>
              <a:srgbClr val="000000"/>
            </a:solidFill>
            <a:prstDash val="solid"/>
            <a:miter lim="800000"/>
            <a:headEnd type="none" w="sm" len="sm"/>
            <a:tailEnd type="none" w="sm" len="sm"/>
          </a:ln>
        </p:spPr>
      </p:cxnSp>
      <p:sp>
        <p:nvSpPr>
          <p:cNvPr id="294" name="Google Shape;294;p23"/>
          <p:cNvSpPr/>
          <p:nvPr/>
        </p:nvSpPr>
        <p:spPr>
          <a:xfrm>
            <a:off x="5972175"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5" name="Google Shape;295;p23"/>
          <p:cNvCxnSpPr/>
          <p:nvPr/>
        </p:nvCxnSpPr>
        <p:spPr>
          <a:xfrm rot="10800000">
            <a:off x="6018212" y="5211762"/>
            <a:ext cx="0" cy="104775"/>
          </a:xfrm>
          <a:prstGeom prst="straightConnector1">
            <a:avLst/>
          </a:prstGeom>
          <a:noFill/>
          <a:ln w="25400" cap="flat" cmpd="sng">
            <a:solidFill>
              <a:srgbClr val="000000"/>
            </a:solidFill>
            <a:prstDash val="solid"/>
            <a:miter lim="800000"/>
            <a:headEnd type="none" w="sm" len="sm"/>
            <a:tailEnd type="none" w="sm" len="sm"/>
          </a:ln>
        </p:spPr>
      </p:cxnSp>
      <p:cxnSp>
        <p:nvCxnSpPr>
          <p:cNvPr id="296" name="Google Shape;296;p23"/>
          <p:cNvCxnSpPr/>
          <p:nvPr/>
        </p:nvCxnSpPr>
        <p:spPr>
          <a:xfrm rot="10800000">
            <a:off x="1682750" y="5392737"/>
            <a:ext cx="4341812" cy="0"/>
          </a:xfrm>
          <a:prstGeom prst="straightConnector1">
            <a:avLst/>
          </a:prstGeom>
          <a:noFill/>
          <a:ln w="25400" cap="flat" cmpd="sng">
            <a:solidFill>
              <a:srgbClr val="000000"/>
            </a:solidFill>
            <a:prstDash val="solid"/>
            <a:miter lim="800000"/>
            <a:headEnd type="none" w="sm" len="sm"/>
            <a:tailEnd type="none" w="sm" len="sm"/>
          </a:ln>
        </p:spPr>
      </p:cxnSp>
      <p:sp>
        <p:nvSpPr>
          <p:cNvPr id="297" name="Google Shape;297;p23"/>
          <p:cNvSpPr/>
          <p:nvPr/>
        </p:nvSpPr>
        <p:spPr>
          <a:xfrm>
            <a:off x="2355850"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8" name="Google Shape;298;p23"/>
          <p:cNvCxnSpPr/>
          <p:nvPr/>
        </p:nvCxnSpPr>
        <p:spPr>
          <a:xfrm rot="10800000">
            <a:off x="2401887" y="4765675"/>
            <a:ext cx="0" cy="550862"/>
          </a:xfrm>
          <a:prstGeom prst="straightConnector1">
            <a:avLst/>
          </a:prstGeom>
          <a:noFill/>
          <a:ln w="25400" cap="flat" cmpd="sng">
            <a:solidFill>
              <a:srgbClr val="000000"/>
            </a:solidFill>
            <a:prstDash val="solid"/>
            <a:miter lim="800000"/>
            <a:headEnd type="none" w="sm" len="sm"/>
            <a:tailEnd type="none" w="sm" len="sm"/>
          </a:ln>
        </p:spPr>
      </p:cxnSp>
      <p:sp>
        <p:nvSpPr>
          <p:cNvPr id="299" name="Google Shape;299;p23"/>
          <p:cNvSpPr/>
          <p:nvPr/>
        </p:nvSpPr>
        <p:spPr>
          <a:xfrm>
            <a:off x="3881437"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00" name="Google Shape;300;p23"/>
          <p:cNvCxnSpPr/>
          <p:nvPr/>
        </p:nvCxnSpPr>
        <p:spPr>
          <a:xfrm rot="10800000">
            <a:off x="3927475" y="4746625"/>
            <a:ext cx="0" cy="569912"/>
          </a:xfrm>
          <a:prstGeom prst="straightConnector1">
            <a:avLst/>
          </a:prstGeom>
          <a:noFill/>
          <a:ln w="25400" cap="flat" cmpd="sng">
            <a:solidFill>
              <a:srgbClr val="000000"/>
            </a:solidFill>
            <a:prstDash val="solid"/>
            <a:miter lim="800000"/>
            <a:headEnd type="none" w="sm" len="sm"/>
            <a:tailEnd type="none" w="sm" len="sm"/>
          </a:ln>
        </p:spPr>
      </p:cxnSp>
      <p:cxnSp>
        <p:nvCxnSpPr>
          <p:cNvPr id="301" name="Google Shape;301;p23"/>
          <p:cNvCxnSpPr/>
          <p:nvPr/>
        </p:nvCxnSpPr>
        <p:spPr>
          <a:xfrm>
            <a:off x="1700212" y="1273175"/>
            <a:ext cx="0" cy="4105275"/>
          </a:xfrm>
          <a:prstGeom prst="straightConnector1">
            <a:avLst/>
          </a:prstGeom>
          <a:noFill/>
          <a:ln w="25400" cap="flat" cmpd="sng">
            <a:solidFill>
              <a:srgbClr val="000000"/>
            </a:solidFill>
            <a:prstDash val="solid"/>
            <a:miter lim="800000"/>
            <a:headEnd type="none" w="sm" len="sm"/>
            <a:tailEnd type="none" w="sm" len="sm"/>
          </a:ln>
        </p:spPr>
      </p:cxnSp>
      <p:cxnSp>
        <p:nvCxnSpPr>
          <p:cNvPr id="302" name="Google Shape;302;p23"/>
          <p:cNvCxnSpPr/>
          <p:nvPr/>
        </p:nvCxnSpPr>
        <p:spPr>
          <a:xfrm rot="10800000">
            <a:off x="1682750" y="1258887"/>
            <a:ext cx="1906587" cy="0"/>
          </a:xfrm>
          <a:prstGeom prst="straightConnector1">
            <a:avLst/>
          </a:prstGeom>
          <a:noFill/>
          <a:ln w="25400" cap="flat" cmpd="sng">
            <a:solidFill>
              <a:srgbClr val="000000"/>
            </a:solidFill>
            <a:prstDash val="solid"/>
            <a:miter lim="800000"/>
            <a:headEnd type="none" w="sm" len="sm"/>
            <a:tailEnd type="none" w="sm" len="sm"/>
          </a:ln>
        </p:spPr>
      </p:cxnSp>
      <p:sp>
        <p:nvSpPr>
          <p:cNvPr id="303" name="Google Shape;303;p23"/>
          <p:cNvSpPr txBox="1"/>
          <p:nvPr/>
        </p:nvSpPr>
        <p:spPr>
          <a:xfrm>
            <a:off x="6883400" y="4525962"/>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4094</Words>
  <Application>WPS Presentation</Application>
  <PresentationFormat>On-screen Show (4:3)</PresentationFormat>
  <Paragraphs>303</Paragraphs>
  <Slides>10</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Calibri</vt:lpstr>
      <vt:lpstr>Noto Sans Symbols</vt:lpstr>
      <vt:lpstr>Microsoft YaHei</vt:lpstr>
      <vt:lpstr>Arial Unicode MS</vt:lpstr>
      <vt:lpstr>Times New Roman</vt:lpstr>
      <vt:lpstr>2_Office Theme</vt:lpstr>
      <vt:lpstr> </vt:lpstr>
      <vt:lpstr>PowerPoint 演示文稿</vt:lpstr>
      <vt:lpstr>PowerPoint 演示文稿</vt:lpstr>
      <vt:lpstr>PowerPoint 演示文稿</vt:lpstr>
      <vt:lpstr> </vt:lpstr>
      <vt:lpstr>PowerPoint 演示文稿</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Archilab</dc:creator>
  <cp:lastModifiedBy>veeramanickam</cp:lastModifiedBy>
  <cp:revision>16</cp:revision>
  <dcterms:created xsi:type="dcterms:W3CDTF">1998-03-02T08:57:00Z</dcterms:created>
  <dcterms:modified xsi:type="dcterms:W3CDTF">2024-02-09T10:55:22Z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3D6536D662CE4ED19653B778FDC169C9_12</vt:lpwstr>
  </property>
  <property fmtid="{D5CDD505-2E9C-101B-9397-08002B2CF9AE}" pid="3" name="KSOProductBuildVer">
    <vt:lpwstr>1033-12.2.0.13431</vt:lpwstr>
  </property>
</Properties>
</file>