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81"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82" r:id="rId20"/>
    <p:sldId id="271" r:id="rId21"/>
    <p:sldId id="272" r:id="rId22"/>
    <p:sldId id="273" r:id="rId23"/>
    <p:sldId id="274" r:id="rId24"/>
    <p:sldId id="275" r:id="rId25"/>
    <p:sldId id="276" r:id="rId26"/>
    <p:sldId id="277" r:id="rId27"/>
    <p:sldId id="278" r:id="rId28"/>
    <p:sldId id="279" r:id="rId29"/>
  </p:sldIdLst>
  <p:sldSz cx="9144000" cy="6858000"/>
  <p:notesSz cx="6858000" cy="9144000"/>
  <p:embeddedFontLst>
    <p:embeddedFont>
      <p:font typeface="Calibri" panose="020F0502020204030204"/>
      <p:regular r:id="rId33"/>
      <p:bold r:id="rId34"/>
      <p:italic r:id="rId35"/>
      <p:boldItalic r:id="rId36"/>
    </p:embeddedFont>
    <p:embeddedFont>
      <p:font typeface="Candara" panose="020E0502030303020204"/>
      <p:regular r:id="rId37"/>
      <p:bold r:id="rId38"/>
      <p:italic r:id="rId39"/>
      <p:boldItalic r:id="rId40"/>
    </p:embeddedFont>
    <p:embeddedFont>
      <p:font typeface="Constantia" panose="02030602050306030303"/>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font" Target="fonts/font12.fntdata"/><Relationship Id="rId43" Type="http://schemas.openxmlformats.org/officeDocument/2006/relationships/font" Target="fonts/font11.fntdata"/><Relationship Id="rId42" Type="http://schemas.openxmlformats.org/officeDocument/2006/relationships/font" Target="fonts/font10.fntdata"/><Relationship Id="rId41" Type="http://schemas.openxmlformats.org/officeDocument/2006/relationships/font" Target="fonts/font9.fntdata"/><Relationship Id="rId40" Type="http://schemas.openxmlformats.org/officeDocument/2006/relationships/font" Target="fonts/font8.fntdata"/><Relationship Id="rId4" Type="http://schemas.openxmlformats.org/officeDocument/2006/relationships/notesMaster" Target="notesMasters/notesMaster1.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38"/>
        <p:cNvGrpSpPr/>
        <p:nvPr/>
      </p:nvGrpSpPr>
      <p:grpSpPr>
        <a:xfrm>
          <a:off x="0" y="0"/>
          <a:ext cx="0" cy="0"/>
          <a:chOff x="0" y="0"/>
          <a:chExt cx="0" cy="0"/>
        </a:xfrm>
      </p:grpSpPr>
      <p:sp>
        <p:nvSpPr>
          <p:cNvPr id="39" name="Google Shape;39;p1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40" name="Google Shape;40;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0" name="Google Shape;110;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8" name="Google Shape;118;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6" name="Google Shape;126;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7" name="Google Shape;137;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5" name="Google Shape;145;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3" name="Google Shape;153;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9" name="Google Shape;159;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66" name="Google Shape;166;p1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3" name="Google Shape;173;p2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1" name="Google Shape;181;p2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46"/>
        <p:cNvGrpSpPr/>
        <p:nvPr/>
      </p:nvGrpSpPr>
      <p:grpSpPr>
        <a:xfrm>
          <a:off x="0" y="0"/>
          <a:ext cx="0" cy="0"/>
          <a:chOff x="0" y="0"/>
          <a:chExt cx="0" cy="0"/>
        </a:xfrm>
      </p:grpSpPr>
      <p:sp>
        <p:nvSpPr>
          <p:cNvPr id="47" name="Google Shape;47;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8" name="Google Shape;48;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90" name="Google Shape;190;p2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p2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98" name="Google Shape;198;p2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5" name="Google Shape;205;p2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2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13" name="Google Shape;213;p2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p2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3" name="Google Shape;223;p2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 name="Google Shape;57;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4" name="Google Shape;64;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1" name="Google Shape;71;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78" name="Google Shape;78;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6" name="Google Shape;86;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4" name="Google Shape;94;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2" name="Google Shape;102;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0" name="Shape 20"/>
        <p:cNvGrpSpPr/>
        <p:nvPr/>
      </p:nvGrpSpPr>
      <p:grpSpPr>
        <a:xfrm>
          <a:off x="0" y="0"/>
          <a:ext cx="0" cy="0"/>
          <a:chOff x="0" y="0"/>
          <a:chExt cx="0" cy="0"/>
        </a:xfrm>
      </p:grpSpPr>
      <p:pic>
        <p:nvPicPr>
          <p:cNvPr id="21" name="Google Shape;21;g11244426714_0_15"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2" name="Google Shape;22;g11244426714_0_15"/>
          <p:cNvGrpSpPr/>
          <p:nvPr/>
        </p:nvGrpSpPr>
        <p:grpSpPr>
          <a:xfrm>
            <a:off x="6146800" y="0"/>
            <a:ext cx="2997300" cy="876300"/>
            <a:chOff x="6096000" y="3924300"/>
            <a:chExt cx="2997300" cy="876300"/>
          </a:xfrm>
        </p:grpSpPr>
        <p:sp>
          <p:nvSpPr>
            <p:cNvPr id="23" name="Google Shape;23;g11244426714_0_15"/>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4" name="Google Shape;24;g11244426714_0_15"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5" name="Google Shape;25;g11244426714_0_15"/>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6" name="Google Shape;26;g11244426714_0_15"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27" name="Google Shape;27;g11244426714_0_15"/>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g11244426714_0_15"/>
          <p:cNvSpPr txBox="1"/>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9" name="Google Shape;29;g11244426714_0_15"/>
          <p:cNvSpPr txBox="1"/>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g11244426714_0_15"/>
          <p:cNvSpPr txBox="1"/>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11244426714_0_15"/>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2" name="Shape 32"/>
        <p:cNvGrpSpPr/>
        <p:nvPr/>
      </p:nvGrpSpPr>
      <p:grpSpPr>
        <a:xfrm>
          <a:off x="0" y="0"/>
          <a:ext cx="0" cy="0"/>
          <a:chOff x="0" y="0"/>
          <a:chExt cx="0" cy="0"/>
        </a:xfrm>
      </p:grpSpPr>
      <p:sp>
        <p:nvSpPr>
          <p:cNvPr id="33" name="Google Shape;33;g11244426714_0_27"/>
          <p:cNvSpPr txBox="1"/>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g11244426714_0_27"/>
          <p:cNvSpPr txBox="1"/>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5" name="Google Shape;35;g11244426714_0_27"/>
          <p:cNvSpPr txBox="1"/>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g11244426714_0_27"/>
          <p:cNvSpPr txBox="1"/>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g11244426714_0_27"/>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g11244426714_0_0"/>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g11244426714_0_0"/>
          <p:cNvSpPr txBox="1"/>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g11244426714_0_0"/>
          <p:cNvSpPr txBox="1"/>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 name="Google Shape;9;g11244426714_0_0"/>
          <p:cNvSpPr txBox="1"/>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g11244426714_0_0"/>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1" name="Google Shape;11;g11244426714_0_0"/>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g11244426714_0_0"/>
          <p:cNvSpPr/>
          <p:nvPr/>
        </p:nvSpPr>
        <p:spPr>
          <a:xfrm rot="10800000" flipH="1">
            <a:off x="0" y="6705716"/>
            <a:ext cx="9144000" cy="198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 name="Google Shape;13;g11244426714_0_0"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pic>
        <p:nvPicPr>
          <p:cNvPr id="14" name="Google Shape;14;g11244426714_0_0"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grpSp>
        <p:nvGrpSpPr>
          <p:cNvPr id="15" name="Google Shape;15;g11244426714_0_0"/>
          <p:cNvGrpSpPr/>
          <p:nvPr/>
        </p:nvGrpSpPr>
        <p:grpSpPr>
          <a:xfrm>
            <a:off x="6146800" y="0"/>
            <a:ext cx="2997300" cy="876300"/>
            <a:chOff x="6096000" y="3924300"/>
            <a:chExt cx="2997300" cy="876300"/>
          </a:xfrm>
        </p:grpSpPr>
        <p:sp>
          <p:nvSpPr>
            <p:cNvPr id="16" name="Google Shape;16;g11244426714_0_0"/>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g11244426714_0_0" descr="LOGO.gif"/>
            <p:cNvPicPr preferRelativeResize="0"/>
            <p:nvPr/>
          </p:nvPicPr>
          <p:blipFill rotWithShape="1">
            <a:blip r:embed="rId3"/>
            <a:srcRect b="10713"/>
            <a:stretch>
              <a:fillRect/>
            </a:stretch>
          </p:blipFill>
          <p:spPr>
            <a:xfrm>
              <a:off x="6502400" y="4152900"/>
              <a:ext cx="2057400" cy="635000"/>
            </a:xfrm>
            <a:prstGeom prst="rect">
              <a:avLst/>
            </a:prstGeom>
            <a:noFill/>
            <a:ln>
              <a:noFill/>
            </a:ln>
          </p:spPr>
        </p:pic>
        <p:sp>
          <p:nvSpPr>
            <p:cNvPr id="18" name="Google Shape;18;g11244426714_0_0"/>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19" name="Google Shape;19;g11244426714_0_0" descr="logo.jpg"/>
          <p:cNvPicPr preferRelativeResize="0"/>
          <p:nvPr/>
        </p:nvPicPr>
        <p:blipFill rotWithShape="1">
          <a:blip r:embed="rId4"/>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1" name="Shape 41"/>
        <p:cNvGrpSpPr/>
        <p:nvPr/>
      </p:nvGrpSpPr>
      <p:grpSpPr>
        <a:xfrm>
          <a:off x="0" y="0"/>
          <a:ext cx="0" cy="0"/>
          <a:chOff x="0" y="0"/>
          <a:chExt cx="0" cy="0"/>
        </a:xfrm>
      </p:grpSpPr>
      <p:sp>
        <p:nvSpPr>
          <p:cNvPr id="42" name="Google Shape;42;p1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43" name="Google Shape;43;p13"/>
          <p:cNvPicPr preferRelativeResize="0"/>
          <p:nvPr/>
        </p:nvPicPr>
        <p:blipFill rotWithShape="1">
          <a:blip r:embed="rId1"/>
          <a:srcRect/>
          <a:stretch>
            <a:fillRect/>
          </a:stretch>
        </p:blipFill>
        <p:spPr>
          <a:xfrm>
            <a:off x="521110" y="173569"/>
            <a:ext cx="1720645" cy="723209"/>
          </a:xfrm>
          <a:prstGeom prst="rect">
            <a:avLst/>
          </a:prstGeom>
          <a:noFill/>
          <a:ln>
            <a:noFill/>
          </a:ln>
        </p:spPr>
      </p:pic>
      <p:sp>
        <p:nvSpPr>
          <p:cNvPr id="44" name="Google Shape;44;p13"/>
          <p:cNvSpPr txBox="1"/>
          <p:nvPr/>
        </p:nvSpPr>
        <p:spPr>
          <a:xfrm>
            <a:off x="0" y="838200"/>
            <a:ext cx="9144000" cy="551815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lnSpc>
                <a:spcPct val="100000"/>
              </a:lnSpc>
              <a:spcBef>
                <a:spcPts val="0"/>
              </a:spcBef>
              <a:spcAft>
                <a:spcPts val="0"/>
              </a:spcAft>
              <a:buClr>
                <a:srgbClr val="000000"/>
              </a:buClr>
              <a:buSzPts val="3200"/>
              <a:buFont typeface="Arial" panose="020B0604020202020204"/>
              <a:buNone/>
            </a:pPr>
            <a:r>
              <a:rPr lang="en-US" sz="3200" b="1" i="0" u="none" strike="noStrike" cap="none">
                <a:solidFill>
                  <a:srgbClr val="FF0000"/>
                </a:solidFill>
                <a:latin typeface="Candara" panose="020E0502030303020204"/>
                <a:ea typeface="Candara" panose="020E0502030303020204"/>
                <a:cs typeface="Candara" panose="020E0502030303020204"/>
                <a:sym typeface="Candara" panose="020E0502030303020204"/>
              </a:rPr>
              <a:t>TOPIC: </a:t>
            </a:r>
            <a:endParaRPr sz="3200" b="1" i="0" u="none" strike="noStrike" cap="none">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Organization and Architecture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accent4"/>
                </a:solidFill>
                <a:latin typeface="Times New Roman" panose="02020603050405020304"/>
                <a:ea typeface="Times New Roman" panose="02020603050405020304"/>
                <a:cs typeface="Times New Roman" panose="02020603050405020304"/>
                <a:sym typeface="Times New Roman" panose="02020603050405020304"/>
              </a:rPr>
              <a:t>Basic Computer Organization:  Memory Reference Instructions</a:t>
            </a:r>
            <a:endParaRPr sz="2000" b="0" i="0" u="none" strike="noStrike" cap="none">
              <a:solidFill>
                <a:schemeClr val="accent4"/>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lnSpc>
                <a:spcPct val="100000"/>
              </a:lnSpc>
              <a:spcBef>
                <a:spcPts val="0"/>
              </a:spcBef>
              <a:spcAft>
                <a:spcPts val="0"/>
              </a:spcAft>
              <a:buClr>
                <a:srgbClr val="000000"/>
              </a:buClr>
              <a:buSzPts val="4000"/>
              <a:buFont typeface="Arial" panose="020B0604020202020204"/>
              <a:buNone/>
            </a:pPr>
            <a:endParaRPr sz="4000" b="1" i="0" u="none" strike="noStrike" cap="none">
              <a:solidFill>
                <a:srgbClr val="FF0000"/>
              </a:solidFill>
              <a:latin typeface="Candara" panose="020E0502030303020204"/>
              <a:ea typeface="Candara" panose="020E0502030303020204"/>
              <a:cs typeface="Candara" panose="020E0502030303020204"/>
              <a:sym typeface="Candara" panose="020E0502030303020204"/>
            </a:endParaRPr>
          </a:p>
          <a:p>
            <a:pPr marL="0" marR="0" lvl="0" indent="0" algn="ctr" rtl="0">
              <a:lnSpc>
                <a:spcPct val="100000"/>
              </a:lnSpc>
              <a:spcBef>
                <a:spcPts val="0"/>
              </a:spcBef>
              <a:spcAft>
                <a:spcPts val="0"/>
              </a:spcAft>
              <a:buClr>
                <a:srgbClr val="000000"/>
              </a:buClr>
              <a:buSzPts val="4000"/>
              <a:buFont typeface="Arial" panose="020B0604020202020204"/>
              <a:buNone/>
            </a:pPr>
            <a:endParaRPr sz="4000" b="1" i="0" u="none" strike="noStrike" cap="none">
              <a:solidFill>
                <a:schemeClr val="dk1"/>
              </a:solidFill>
              <a:latin typeface="Candara" panose="020E0502030303020204"/>
              <a:ea typeface="Candara" panose="020E0502030303020204"/>
              <a:cs typeface="Candara" panose="020E0502030303020204"/>
              <a:sym typeface="Candara" panose="020E0502030303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6"/>
          <p:cNvSpPr txBox="1"/>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116205" algn="l" rtl="0">
              <a:lnSpc>
                <a:spcPct val="100000"/>
              </a:lnSpc>
              <a:spcBef>
                <a:spcPts val="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This instruction store the content of AC in to the memory word specified by effective address .</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The microoperation performed this operation are:</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Total time cycle = 5</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105" name="Google Shape;105;p6"/>
          <p:cNvPicPr preferRelativeResize="0"/>
          <p:nvPr/>
        </p:nvPicPr>
        <p:blipFill rotWithShape="1">
          <a:blip r:embed="rId1"/>
          <a:srcRect/>
          <a:stretch>
            <a:fillRect/>
          </a:stretch>
        </p:blipFill>
        <p:spPr>
          <a:xfrm>
            <a:off x="2514600" y="3962400"/>
            <a:ext cx="3352800" cy="600075"/>
          </a:xfrm>
          <a:prstGeom prst="rect">
            <a:avLst/>
          </a:prstGeom>
          <a:noFill/>
          <a:ln>
            <a:noFill/>
          </a:ln>
        </p:spPr>
      </p:pic>
      <p:sp>
        <p:nvSpPr>
          <p:cNvPr id="106" name="Google Shape;106;p6"/>
          <p:cNvSpPr txBox="1"/>
          <p:nvPr/>
        </p:nvSpPr>
        <p:spPr>
          <a:xfrm>
            <a:off x="3016577" y="0"/>
            <a:ext cx="3460423"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000000"/>
                </a:solidFill>
                <a:latin typeface="Calibri" panose="020F0502020204030204"/>
                <a:ea typeface="Calibri" panose="020F0502020204030204"/>
                <a:cs typeface="Calibri" panose="020F0502020204030204"/>
                <a:sym typeface="Calibri" panose="020F0502020204030204"/>
              </a:rPr>
              <a:t>4. STA : Store AC</a:t>
            </a:r>
            <a:endParaRPr sz="3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07" name="Google Shape;107;p6"/>
          <p:cNvPicPr preferRelativeResize="0"/>
          <p:nvPr/>
        </p:nvPicPr>
        <p:blipFill rotWithShape="1">
          <a:blip r:embed="rId2"/>
          <a:srcRect/>
          <a:stretch>
            <a:fillRect/>
          </a:stretch>
        </p:blipFill>
        <p:spPr>
          <a:xfrm>
            <a:off x="457200" y="57495"/>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7"/>
          <p:cNvSpPr txBox="1"/>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116205" algn="l" rtl="0">
              <a:lnSpc>
                <a:spcPct val="100000"/>
              </a:lnSpc>
              <a:spcBef>
                <a:spcPts val="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This instruction transfers the program to the instruction specified by the effective address. PC holds the address of instruction to be read from memory in the next instruction cycle.</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It allows the programmer to specify an instruction out of sequence.</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The microoperation performed this operation are:</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Total time cycle = 5</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113" name="Google Shape;113;p7"/>
          <p:cNvPicPr preferRelativeResize="0"/>
          <p:nvPr/>
        </p:nvPicPr>
        <p:blipFill rotWithShape="1">
          <a:blip r:embed="rId1"/>
          <a:srcRect/>
          <a:stretch>
            <a:fillRect/>
          </a:stretch>
        </p:blipFill>
        <p:spPr>
          <a:xfrm>
            <a:off x="2971800" y="5029200"/>
            <a:ext cx="3048000" cy="557212"/>
          </a:xfrm>
          <a:prstGeom prst="rect">
            <a:avLst/>
          </a:prstGeom>
          <a:noFill/>
          <a:ln>
            <a:noFill/>
          </a:ln>
        </p:spPr>
      </p:pic>
      <p:sp>
        <p:nvSpPr>
          <p:cNvPr id="114" name="Google Shape;114;p7"/>
          <p:cNvSpPr txBox="1"/>
          <p:nvPr/>
        </p:nvSpPr>
        <p:spPr>
          <a:xfrm>
            <a:off x="2971800" y="0"/>
            <a:ext cx="35052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Calibri" panose="020F0502020204030204"/>
                <a:ea typeface="Calibri" panose="020F0502020204030204"/>
                <a:cs typeface="Calibri" panose="020F0502020204030204"/>
                <a:sym typeface="Calibri" panose="020F0502020204030204"/>
              </a:rPr>
              <a:t>5. BUN: Branch Unconditionally</a:t>
            </a:r>
            <a:endParaRPr sz="24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15" name="Google Shape;115;p7"/>
          <p:cNvPicPr preferRelativeResize="0"/>
          <p:nvPr/>
        </p:nvPicPr>
        <p:blipFill rotWithShape="1">
          <a:blip r:embed="rId2"/>
          <a:srcRect/>
          <a:stretch>
            <a:fillRect/>
          </a:stretch>
        </p:blipFill>
        <p:spPr>
          <a:xfrm>
            <a:off x="521110" y="173569"/>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8"/>
          <p:cNvSpPr txBox="1"/>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This instruction is useful for branching to a portion of the program called a subroutine or procedure.</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1</a:t>
            </a:r>
            <a:r>
              <a:rPr lang="en-US" sz="2600" b="0" i="0" u="none" baseline="30000">
                <a:solidFill>
                  <a:schemeClr val="dk1"/>
                </a:solidFill>
                <a:latin typeface="Constantia" panose="02030602050306030303"/>
                <a:ea typeface="Constantia" panose="02030602050306030303"/>
                <a:cs typeface="Constantia" panose="02030602050306030303"/>
                <a:sym typeface="Constantia" panose="02030602050306030303"/>
              </a:rPr>
              <a:t>st</a:t>
            </a: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 it stores the address of next instruction in sequence into memory location specified by effective address. Then effective address plus one is transferred to PC to serve the address of next instruction.</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The microoperation performed this operation are:</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Total time cycle = 6</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121" name="Google Shape;121;p8"/>
          <p:cNvPicPr preferRelativeResize="0"/>
          <p:nvPr/>
        </p:nvPicPr>
        <p:blipFill rotWithShape="1">
          <a:blip r:embed="rId1"/>
          <a:srcRect/>
          <a:stretch>
            <a:fillRect/>
          </a:stretch>
        </p:blipFill>
        <p:spPr>
          <a:xfrm>
            <a:off x="2286000" y="4495800"/>
            <a:ext cx="4762500" cy="762000"/>
          </a:xfrm>
          <a:prstGeom prst="rect">
            <a:avLst/>
          </a:prstGeom>
          <a:noFill/>
          <a:ln>
            <a:noFill/>
          </a:ln>
        </p:spPr>
      </p:pic>
      <p:sp>
        <p:nvSpPr>
          <p:cNvPr id="122" name="Google Shape;122;p8"/>
          <p:cNvSpPr txBox="1"/>
          <p:nvPr/>
        </p:nvSpPr>
        <p:spPr>
          <a:xfrm>
            <a:off x="3365369" y="84841"/>
            <a:ext cx="3309594"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Calibri" panose="020F0502020204030204"/>
                <a:ea typeface="Calibri" panose="020F0502020204030204"/>
                <a:cs typeface="Calibri" panose="020F0502020204030204"/>
                <a:sym typeface="Calibri" panose="020F0502020204030204"/>
              </a:rPr>
              <a:t>6. BSA: Branch and Save return Address</a:t>
            </a:r>
            <a:endParaRPr sz="24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23" name="Google Shape;123;p8"/>
          <p:cNvPicPr preferRelativeResize="0"/>
          <p:nvPr/>
        </p:nvPicPr>
        <p:blipFill rotWithShape="1">
          <a:blip r:embed="rId2"/>
          <a:srcRect/>
          <a:stretch>
            <a:fillRect/>
          </a:stretch>
        </p:blipFill>
        <p:spPr>
          <a:xfrm>
            <a:off x="457200" y="84841"/>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9"/>
          <p:cNvSpPr txBox="1"/>
          <p:nvPr>
            <p:ph type="title"/>
          </p:nvPr>
        </p:nvSpPr>
        <p:spPr>
          <a:xfrm>
            <a:off x="457200" y="30480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i="0" u="none">
                <a:solidFill>
                  <a:schemeClr val="dk2"/>
                </a:solidFill>
                <a:latin typeface="Calibri" panose="020F0502020204030204"/>
                <a:ea typeface="Calibri" panose="020F0502020204030204"/>
                <a:cs typeface="Calibri" panose="020F0502020204030204"/>
                <a:sym typeface="Calibri" panose="020F0502020204030204"/>
              </a:rPr>
              <a:t>6. BSA: </a:t>
            </a:r>
            <a:endParaRPr lang="en-US" sz="3200" b="1" i="0" u="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Google Shape;129;p9"/>
          <p:cNvSpPr txBox="1"/>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116205" algn="l" rtl="0">
              <a:lnSpc>
                <a:spcPct val="100000"/>
              </a:lnSpc>
              <a:spcBef>
                <a:spcPts val="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130" name="Google Shape;130;p9"/>
          <p:cNvPicPr preferRelativeResize="0"/>
          <p:nvPr/>
        </p:nvPicPr>
        <p:blipFill rotWithShape="1">
          <a:blip r:embed="rId1"/>
          <a:srcRect/>
          <a:stretch>
            <a:fillRect/>
          </a:stretch>
        </p:blipFill>
        <p:spPr>
          <a:xfrm>
            <a:off x="762000" y="2133600"/>
            <a:ext cx="2895600" cy="3592512"/>
          </a:xfrm>
          <a:prstGeom prst="rect">
            <a:avLst/>
          </a:prstGeom>
          <a:noFill/>
          <a:ln>
            <a:noFill/>
          </a:ln>
        </p:spPr>
      </p:pic>
      <p:pic>
        <p:nvPicPr>
          <p:cNvPr id="131" name="Google Shape;131;p9"/>
          <p:cNvPicPr preferRelativeResize="0"/>
          <p:nvPr/>
        </p:nvPicPr>
        <p:blipFill rotWithShape="1">
          <a:blip r:embed="rId2"/>
          <a:srcRect/>
          <a:stretch>
            <a:fillRect/>
          </a:stretch>
        </p:blipFill>
        <p:spPr>
          <a:xfrm>
            <a:off x="3352800" y="1447800"/>
            <a:ext cx="3171825" cy="428625"/>
          </a:xfrm>
          <a:prstGeom prst="rect">
            <a:avLst/>
          </a:prstGeom>
          <a:noFill/>
          <a:ln>
            <a:noFill/>
          </a:ln>
        </p:spPr>
      </p:pic>
      <p:pic>
        <p:nvPicPr>
          <p:cNvPr id="132" name="Google Shape;132;p9"/>
          <p:cNvPicPr preferRelativeResize="0"/>
          <p:nvPr/>
        </p:nvPicPr>
        <p:blipFill rotWithShape="1">
          <a:blip r:embed="rId3"/>
          <a:srcRect/>
          <a:stretch>
            <a:fillRect/>
          </a:stretch>
        </p:blipFill>
        <p:spPr>
          <a:xfrm>
            <a:off x="4495800" y="2133600"/>
            <a:ext cx="2946400" cy="3733800"/>
          </a:xfrm>
          <a:prstGeom prst="rect">
            <a:avLst/>
          </a:prstGeom>
          <a:noFill/>
          <a:ln>
            <a:noFill/>
          </a:ln>
        </p:spPr>
      </p:pic>
      <p:sp>
        <p:nvSpPr>
          <p:cNvPr id="133" name="Google Shape;133;p9"/>
          <p:cNvSpPr txBox="1"/>
          <p:nvPr/>
        </p:nvSpPr>
        <p:spPr>
          <a:xfrm>
            <a:off x="2516956" y="0"/>
            <a:ext cx="3960043"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000000"/>
                </a:solidFill>
                <a:latin typeface="Calibri" panose="020F0502020204030204"/>
                <a:ea typeface="Calibri" panose="020F0502020204030204"/>
                <a:cs typeface="Calibri" panose="020F0502020204030204"/>
                <a:sym typeface="Calibri" panose="020F0502020204030204"/>
              </a:rPr>
              <a:t>Control Flowchart</a:t>
            </a:r>
            <a:endParaRPr sz="3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34" name="Google Shape;134;p9"/>
          <p:cNvPicPr preferRelativeResize="0"/>
          <p:nvPr/>
        </p:nvPicPr>
        <p:blipFill rotWithShape="1">
          <a:blip r:embed="rId4"/>
          <a:srcRect/>
          <a:stretch>
            <a:fillRect/>
          </a:stretch>
        </p:blipFill>
        <p:spPr>
          <a:xfrm>
            <a:off x="307155" y="20087"/>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fade">
                                      <p:cBhvr>
                                        <p:cTn id="12" dur="500"/>
                                        <p:tgtEl>
                                          <p:spTgt spid="1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fade">
                                      <p:cBhvr>
                                        <p:cTn id="17"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0"/>
          <p:cNvSpPr txBox="1"/>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This instruction increments the word specified by the effective address, and if increment value is equal to zero, PC is incremented by 1.</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The microoperation performed this operation are:</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Total time cycle = 7</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140" name="Google Shape;140;p10"/>
          <p:cNvPicPr preferRelativeResize="0"/>
          <p:nvPr/>
        </p:nvPicPr>
        <p:blipFill rotWithShape="1">
          <a:blip r:embed="rId1"/>
          <a:srcRect/>
          <a:stretch>
            <a:fillRect/>
          </a:stretch>
        </p:blipFill>
        <p:spPr>
          <a:xfrm>
            <a:off x="900112" y="3771900"/>
            <a:ext cx="6186487" cy="876300"/>
          </a:xfrm>
          <a:prstGeom prst="rect">
            <a:avLst/>
          </a:prstGeom>
          <a:noFill/>
          <a:ln>
            <a:noFill/>
          </a:ln>
        </p:spPr>
      </p:pic>
      <p:sp>
        <p:nvSpPr>
          <p:cNvPr id="141" name="Google Shape;141;p10"/>
          <p:cNvSpPr txBox="1"/>
          <p:nvPr/>
        </p:nvSpPr>
        <p:spPr>
          <a:xfrm>
            <a:off x="3365368" y="0"/>
            <a:ext cx="3111631"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rPr>
              <a:t>7. INZ: Increment and Skip if Zero</a:t>
            </a:r>
            <a:endParaRPr sz="28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42" name="Google Shape;142;p10"/>
          <p:cNvPicPr preferRelativeResize="0"/>
          <p:nvPr/>
        </p:nvPicPr>
        <p:blipFill rotWithShape="1">
          <a:blip r:embed="rId2"/>
          <a:srcRect/>
          <a:stretch>
            <a:fillRect/>
          </a:stretch>
        </p:blipFill>
        <p:spPr>
          <a:xfrm>
            <a:off x="414632" y="57495"/>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11"/>
          <p:cNvSpPr txBox="1"/>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 </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148" name="Google Shape;148;p11"/>
          <p:cNvPicPr preferRelativeResize="0"/>
          <p:nvPr/>
        </p:nvPicPr>
        <p:blipFill rotWithShape="1">
          <a:blip r:embed="rId1"/>
          <a:srcRect/>
          <a:stretch>
            <a:fillRect/>
          </a:stretch>
        </p:blipFill>
        <p:spPr>
          <a:xfrm>
            <a:off x="1600200" y="1185862"/>
            <a:ext cx="6019800" cy="5430837"/>
          </a:xfrm>
          <a:prstGeom prst="rect">
            <a:avLst/>
          </a:prstGeom>
          <a:noFill/>
          <a:ln>
            <a:noFill/>
          </a:ln>
        </p:spPr>
      </p:pic>
      <p:sp>
        <p:nvSpPr>
          <p:cNvPr id="149" name="Google Shape;149;p11"/>
          <p:cNvSpPr txBox="1"/>
          <p:nvPr/>
        </p:nvSpPr>
        <p:spPr>
          <a:xfrm>
            <a:off x="2686638" y="0"/>
            <a:ext cx="3790361"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000000"/>
                </a:solidFill>
                <a:latin typeface="Calibri" panose="020F0502020204030204"/>
                <a:ea typeface="Calibri" panose="020F0502020204030204"/>
                <a:cs typeface="Calibri" panose="020F0502020204030204"/>
                <a:sym typeface="Calibri" panose="020F0502020204030204"/>
              </a:rPr>
              <a:t>Control Flowchart</a:t>
            </a:r>
            <a:endParaRPr sz="3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50" name="Google Shape;150;p11"/>
          <p:cNvPicPr preferRelativeResize="0"/>
          <p:nvPr/>
        </p:nvPicPr>
        <p:blipFill rotWithShape="1">
          <a:blip r:embed="rId2"/>
          <a:srcRect/>
          <a:stretch>
            <a:fillRect/>
          </a:stretch>
        </p:blipFill>
        <p:spPr>
          <a:xfrm>
            <a:off x="457200" y="84380"/>
            <a:ext cx="1720645" cy="7232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17"/>
          <p:cNvSpPr txBox="1"/>
          <p:nvPr/>
        </p:nvSpPr>
        <p:spPr>
          <a:xfrm>
            <a:off x="0" y="871975"/>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3200" b="0" i="0" u="none" strike="noStrike" cap="none">
                <a:solidFill>
                  <a:srgbClr val="FF0000"/>
                </a:solidFill>
                <a:latin typeface="Arial" panose="020B0604020202020204"/>
                <a:ea typeface="Arial" panose="020B0604020202020204"/>
                <a:cs typeface="Arial" panose="020B0604020202020204"/>
                <a:sym typeface="Arial" panose="020B0604020202020204"/>
              </a:rPr>
              <a:t>Input-Output and Interrupt</a:t>
            </a:r>
            <a:endParaRPr sz="3200" b="0" i="0" u="none" strike="noStrike" cap="none">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100"/>
              <a:buFont typeface="Arial" panose="020B0604020202020204"/>
              <a:buNone/>
            </a:pPr>
            <a:endParaRPr sz="3200" b="0" i="0" u="none" strike="noStrike" cap="none">
              <a:solidFill>
                <a:srgbClr val="FF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FF0000"/>
              </a:solidFill>
              <a:latin typeface="Sen"/>
              <a:ea typeface="Sen"/>
              <a:cs typeface="Sen"/>
              <a:sym typeface="Sen"/>
            </a:endParaRPr>
          </a:p>
          <a:p>
            <a:pPr marL="0" marR="0" lvl="0" indent="0" algn="ctr" rtl="0">
              <a:lnSpc>
                <a:spcPct val="100000"/>
              </a:lnSpc>
              <a:spcBef>
                <a:spcPts val="0"/>
              </a:spcBef>
              <a:spcAft>
                <a:spcPts val="0"/>
              </a:spcAft>
              <a:buClr>
                <a:srgbClr val="000000"/>
              </a:buClr>
              <a:buSzPts val="4000"/>
              <a:buFont typeface="Arial" panose="020B0604020202020204"/>
              <a:buNone/>
            </a:pPr>
            <a:endParaRPr sz="4000" b="1"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4000"/>
              <a:buFont typeface="Arial" panose="020B0604020202020204"/>
              <a:buNone/>
            </a:pPr>
            <a:endParaRPr sz="4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56" name="Google Shape;156;p17"/>
          <p:cNvPicPr preferRelativeResize="0"/>
          <p:nvPr/>
        </p:nvPicPr>
        <p:blipFill rotWithShape="1">
          <a:blip r:embed="rId1"/>
          <a:srcRect/>
          <a:stretch>
            <a:fillRect/>
          </a:stretch>
        </p:blipFill>
        <p:spPr>
          <a:xfrm>
            <a:off x="521110" y="173569"/>
            <a:ext cx="1720645" cy="7232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endParaRPr lang="en-US"/>
          </a:p>
        </p:txBody>
      </p:sp>
      <p:pic>
        <p:nvPicPr>
          <p:cNvPr id="4" name="Picture 3"/>
          <p:cNvPicPr>
            <a:picLocks noChangeAspect="1"/>
          </p:cNvPicPr>
          <p:nvPr/>
        </p:nvPicPr>
        <p:blipFill>
          <a:blip r:embed="rId1"/>
          <a:srcRect l="5820" t="9834" r="7788" b="15057"/>
          <a:stretch>
            <a:fillRect/>
          </a:stretch>
        </p:blipFill>
        <p:spPr>
          <a:xfrm>
            <a:off x="90170" y="1223010"/>
            <a:ext cx="9015730" cy="44094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3723587" y="-329778"/>
            <a:ext cx="2516957" cy="1226555"/>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i="0" u="none">
                <a:solidFill>
                  <a:schemeClr val="dk2"/>
                </a:solidFill>
                <a:latin typeface="Calibri" panose="020F0502020204030204"/>
                <a:ea typeface="Calibri" panose="020F0502020204030204"/>
                <a:cs typeface="Calibri" panose="020F0502020204030204"/>
                <a:sym typeface="Calibri" panose="020F0502020204030204"/>
              </a:rPr>
              <a:t>Introduction</a:t>
            </a:r>
            <a:endParaRPr lang="en-US" sz="3200" b="1" i="0" u="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62" name="Google Shape;162;p18"/>
          <p:cNvSpPr txBox="1"/>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A Computer can serve no useful purpose unless it communicate s with the external environment.</a:t>
            </a:r>
            <a:endPar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Instructions and data stored in memory must come from some </a:t>
            </a:r>
            <a:r>
              <a:rPr lang="en-US" sz="2600" b="0" i="1"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input device</a:t>
            </a: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a:t>
            </a:r>
            <a:endPar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Computational results must be transmitted to user through some </a:t>
            </a:r>
            <a:r>
              <a:rPr lang="en-US" sz="2600" b="0" i="1"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output device</a:t>
            </a: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a:t>
            </a:r>
            <a:endPar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Commercial computers include many types of input and output devices.</a:t>
            </a:r>
            <a:endPar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To demonstrate the most basic requirements for input and output communication, we will use as a illustration a terminal unit with a </a:t>
            </a:r>
            <a:r>
              <a:rPr lang="en-US" sz="2600" b="0" i="1"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keyboard </a:t>
            </a: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and </a:t>
            </a:r>
            <a:r>
              <a:rPr lang="en-US" sz="2600" b="0" i="1"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printer.</a:t>
            </a:r>
            <a:endParaRPr lang="en-US" sz="2600" b="0" i="1"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163" name="Google Shape;163;p18"/>
          <p:cNvPicPr preferRelativeResize="0"/>
          <p:nvPr/>
        </p:nvPicPr>
        <p:blipFill rotWithShape="1">
          <a:blip r:embed="rId1"/>
          <a:srcRect/>
          <a:stretch>
            <a:fillRect/>
          </a:stretch>
        </p:blipFill>
        <p:spPr>
          <a:xfrm>
            <a:off x="521110" y="173569"/>
            <a:ext cx="1720645" cy="7232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2243579" y="-407639"/>
            <a:ext cx="3176833"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2800" b="1" i="0" u="none">
                <a:solidFill>
                  <a:schemeClr val="dk2"/>
                </a:solidFill>
              </a:rPr>
              <a:t>Input-Output Configuration</a:t>
            </a:r>
            <a:endParaRPr sz="2800"/>
          </a:p>
        </p:txBody>
      </p:sp>
      <p:sp>
        <p:nvSpPr>
          <p:cNvPr id="169" name="Google Shape;169;p19"/>
          <p:cNvSpPr txBox="1"/>
          <p:nvPr>
            <p:ph type="body" idx="1"/>
          </p:nvPr>
        </p:nvSpPr>
        <p:spPr>
          <a:xfrm>
            <a:off x="457200" y="17526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The terminal sends and receives serial information.</a:t>
            </a:r>
            <a:endPar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Each quantity of information has eight bits of an alphanumeric code.</a:t>
            </a:r>
            <a:endPar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The serial information from the keyboard is shifted into the input register </a:t>
            </a:r>
            <a:r>
              <a:rPr lang="en-US" sz="2600" b="1" i="1"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INPR.</a:t>
            </a:r>
            <a:endParaRPr lang="en-US" sz="2600" b="1" i="1"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The serial information for printer is stored in output register </a:t>
            </a:r>
            <a:r>
              <a:rPr lang="en-US" sz="2600" b="1" i="1"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OUTR.</a:t>
            </a:r>
            <a:endParaRPr lang="en-US" sz="2600" b="1" i="1"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These two registers communicate with communication interface serially and with the AC in parallel.</a:t>
            </a:r>
            <a:endPar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170" name="Google Shape;170;p19"/>
          <p:cNvPicPr preferRelativeResize="0"/>
          <p:nvPr/>
        </p:nvPicPr>
        <p:blipFill rotWithShape="1">
          <a:blip r:embed="rId1"/>
          <a:srcRect/>
          <a:stretch>
            <a:fillRect/>
          </a:stretch>
        </p:blipFill>
        <p:spPr>
          <a:xfrm>
            <a:off x="342000" y="12152"/>
            <a:ext cx="1720645" cy="7232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9" name="Shape 49"/>
        <p:cNvGrpSpPr/>
        <p:nvPr/>
      </p:nvGrpSpPr>
      <p:grpSpPr>
        <a:xfrm>
          <a:off x="0" y="0"/>
          <a:ext cx="0" cy="0"/>
          <a:chOff x="0" y="0"/>
          <a:chExt cx="0" cy="0"/>
        </a:xfrm>
      </p:grpSpPr>
      <p:sp>
        <p:nvSpPr>
          <p:cNvPr id="50" name="Google Shape;50;p2"/>
          <p:cNvSpPr txBox="1"/>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 </a:t>
            </a:r>
            <a:endPar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51" name="Google Shape;51;p2"/>
          <p:cNvPicPr preferRelativeResize="0"/>
          <p:nvPr/>
        </p:nvPicPr>
        <p:blipFill rotWithShape="1">
          <a:blip r:embed="rId1"/>
          <a:srcRect/>
          <a:stretch>
            <a:fillRect/>
          </a:stretch>
        </p:blipFill>
        <p:spPr>
          <a:xfrm>
            <a:off x="457212" y="2000650"/>
            <a:ext cx="6243637" cy="3028950"/>
          </a:xfrm>
          <a:prstGeom prst="rect">
            <a:avLst/>
          </a:prstGeom>
          <a:noFill/>
          <a:ln>
            <a:noFill/>
          </a:ln>
        </p:spPr>
      </p:pic>
      <p:pic>
        <p:nvPicPr>
          <p:cNvPr id="52" name="Google Shape;52;p2"/>
          <p:cNvPicPr preferRelativeResize="0"/>
          <p:nvPr/>
        </p:nvPicPr>
        <p:blipFill rotWithShape="1">
          <a:blip r:embed="rId2"/>
          <a:srcRect/>
          <a:stretch>
            <a:fillRect/>
          </a:stretch>
        </p:blipFill>
        <p:spPr>
          <a:xfrm>
            <a:off x="6705600" y="1905000"/>
            <a:ext cx="2438400" cy="2971800"/>
          </a:xfrm>
          <a:prstGeom prst="rect">
            <a:avLst/>
          </a:prstGeom>
          <a:noFill/>
          <a:ln>
            <a:noFill/>
          </a:ln>
        </p:spPr>
      </p:pic>
      <p:sp>
        <p:nvSpPr>
          <p:cNvPr id="53" name="Google Shape;53;p2"/>
          <p:cNvSpPr txBox="1"/>
          <p:nvPr/>
        </p:nvSpPr>
        <p:spPr>
          <a:xfrm>
            <a:off x="1753386" y="0"/>
            <a:ext cx="4723613"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rPr>
              <a:t>Memory reference instruction</a:t>
            </a:r>
            <a:endParaRPr sz="28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54" name="Google Shape;54;p2"/>
          <p:cNvPicPr preferRelativeResize="0"/>
          <p:nvPr/>
        </p:nvPicPr>
        <p:blipFill rotWithShape="1">
          <a:blip r:embed="rId3"/>
          <a:srcRect/>
          <a:stretch>
            <a:fillRect/>
          </a:stretch>
        </p:blipFill>
        <p:spPr>
          <a:xfrm>
            <a:off x="0" y="67366"/>
            <a:ext cx="1720645" cy="72320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2498103" y="-494589"/>
            <a:ext cx="2658359" cy="1399561"/>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i="0" u="none">
                <a:solidFill>
                  <a:schemeClr val="dk2"/>
                </a:solidFill>
                <a:latin typeface="Calibri" panose="020F0502020204030204"/>
                <a:ea typeface="Calibri" panose="020F0502020204030204"/>
                <a:cs typeface="Calibri" panose="020F0502020204030204"/>
                <a:sym typeface="Calibri" panose="020F0502020204030204"/>
              </a:rPr>
              <a:t>Input-Output Configuration</a:t>
            </a:r>
            <a:endParaRPr lang="en-US" sz="3200" b="1" i="0" u="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76" name="Google Shape;176;p20"/>
          <p:cNvSpPr txBox="1"/>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 </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177" name="Google Shape;177;p20"/>
          <p:cNvPicPr preferRelativeResize="0"/>
          <p:nvPr/>
        </p:nvPicPr>
        <p:blipFill rotWithShape="1">
          <a:blip r:embed="rId1"/>
          <a:srcRect/>
          <a:stretch>
            <a:fillRect/>
          </a:stretch>
        </p:blipFill>
        <p:spPr>
          <a:xfrm>
            <a:off x="990600" y="1768475"/>
            <a:ext cx="7315200" cy="4327525"/>
          </a:xfrm>
          <a:prstGeom prst="rect">
            <a:avLst/>
          </a:prstGeom>
          <a:noFill/>
          <a:ln>
            <a:noFill/>
          </a:ln>
        </p:spPr>
      </p:pic>
      <p:pic>
        <p:nvPicPr>
          <p:cNvPr id="178" name="Google Shape;178;p20"/>
          <p:cNvPicPr preferRelativeResize="0"/>
          <p:nvPr/>
        </p:nvPicPr>
        <p:blipFill rotWithShape="1">
          <a:blip r:embed="rId2"/>
          <a:srcRect/>
          <a:stretch>
            <a:fillRect/>
          </a:stretch>
        </p:blipFill>
        <p:spPr>
          <a:xfrm>
            <a:off x="276013" y="107581"/>
            <a:ext cx="1720645" cy="7232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2658359" y="-364331"/>
            <a:ext cx="368588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i="0" u="none">
                <a:solidFill>
                  <a:schemeClr val="dk2"/>
                </a:solidFill>
                <a:latin typeface="Calibri" panose="020F0502020204030204"/>
                <a:ea typeface="Calibri" panose="020F0502020204030204"/>
                <a:cs typeface="Calibri" panose="020F0502020204030204"/>
                <a:sym typeface="Calibri" panose="020F0502020204030204"/>
              </a:rPr>
              <a:t>Input-Output Flags</a:t>
            </a:r>
            <a:endParaRPr lang="en-US" sz="3200" b="1" i="0" u="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84" name="Google Shape;184;p21"/>
          <p:cNvSpPr txBox="1"/>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 </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sp>
        <p:nvSpPr>
          <p:cNvPr id="185" name="Google Shape;185;p21"/>
          <p:cNvSpPr txBox="1"/>
          <p:nvPr/>
        </p:nvSpPr>
        <p:spPr>
          <a:xfrm>
            <a:off x="0" y="1676400"/>
            <a:ext cx="8923337" cy="1938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1 bit input flag </a:t>
            </a:r>
            <a:r>
              <a:rPr lang="en-US" sz="2000" b="1" i="1" u="none" strike="noStrike" cap="none">
                <a:solidFill>
                  <a:schemeClr val="dk1"/>
                </a:solidFill>
                <a:latin typeface="Arial" panose="020B0604020202020204"/>
                <a:ea typeface="Arial" panose="020B0604020202020204"/>
                <a:cs typeface="Arial" panose="020B0604020202020204"/>
                <a:sym typeface="Arial" panose="020B0604020202020204"/>
              </a:rPr>
              <a:t>FGI </a:t>
            </a: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is a control flip-flop. The flag bit is 1 when new information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is available in input device and cleared to zero when accepted by computer.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Flag is used to synchronize the timing rate difference between input device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and computer.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Initially FGI is set to 0. when a key is struck in the keyboard, an 8-bit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alphanumeric code is shifted in to INPR and the input flag FGI is set to 1.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21"/>
          <p:cNvSpPr txBox="1"/>
          <p:nvPr/>
        </p:nvSpPr>
        <p:spPr>
          <a:xfrm>
            <a:off x="166687" y="4267200"/>
            <a:ext cx="8977312" cy="16319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The output register </a:t>
            </a:r>
            <a:r>
              <a:rPr lang="en-US" sz="2000" b="1" i="1" u="none" strike="noStrike" cap="none">
                <a:solidFill>
                  <a:schemeClr val="dk1"/>
                </a:solidFill>
                <a:latin typeface="Arial" panose="020B0604020202020204"/>
                <a:ea typeface="Arial" panose="020B0604020202020204"/>
                <a:cs typeface="Arial" panose="020B0604020202020204"/>
                <a:sym typeface="Arial" panose="020B0604020202020204"/>
              </a:rPr>
              <a:t>OUTR </a:t>
            </a: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works similarly but the direction of information flow</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is reversed.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Initially, the output flag </a:t>
            </a:r>
            <a:r>
              <a:rPr lang="en-US" sz="2000" b="1" i="1" u="none" strike="noStrike" cap="none">
                <a:solidFill>
                  <a:schemeClr val="dk1"/>
                </a:solidFill>
                <a:latin typeface="Arial" panose="020B0604020202020204"/>
                <a:ea typeface="Arial" panose="020B0604020202020204"/>
                <a:cs typeface="Arial" panose="020B0604020202020204"/>
                <a:sym typeface="Arial" panose="020B0604020202020204"/>
              </a:rPr>
              <a:t>FGO </a:t>
            </a: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is set to 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Computer checks FGO, and if it is 1, the information from AC is transferred in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a parallel to OUTR and FGO is cleared to 0.</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7" name="Google Shape;187;p21"/>
          <p:cNvPicPr preferRelativeResize="0"/>
          <p:nvPr/>
        </p:nvPicPr>
        <p:blipFill rotWithShape="1">
          <a:blip r:embed="rId1"/>
          <a:srcRect/>
          <a:stretch>
            <a:fillRect/>
          </a:stretch>
        </p:blipFill>
        <p:spPr>
          <a:xfrm>
            <a:off x="521110" y="173569"/>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50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fade">
                                      <p:cBhvr>
                                        <p:cTn id="12"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2941162" y="329937"/>
            <a:ext cx="4251490" cy="610705"/>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i="0" u="none">
                <a:solidFill>
                  <a:schemeClr val="dk2"/>
                </a:solidFill>
                <a:latin typeface="Calibri" panose="020F0502020204030204"/>
                <a:ea typeface="Calibri" panose="020F0502020204030204"/>
                <a:cs typeface="Calibri" panose="020F0502020204030204"/>
                <a:sym typeface="Calibri" panose="020F0502020204030204"/>
              </a:rPr>
              <a:t>Input-Output Instructions.</a:t>
            </a:r>
            <a:endParaRPr lang="en-US" sz="3200" b="1" i="0" u="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93" name="Google Shape;193;p22"/>
          <p:cNvSpPr txBox="1"/>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For this type of information I=1, and </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					D7 (i.e. IR(12-14)=111)</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For basic Computer only 6 input-output instruction.</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194" name="Google Shape;194;p22"/>
          <p:cNvPicPr preferRelativeResize="0"/>
          <p:nvPr/>
        </p:nvPicPr>
        <p:blipFill rotWithShape="1">
          <a:blip r:embed="rId1"/>
          <a:srcRect/>
          <a:stretch>
            <a:fillRect/>
          </a:stretch>
        </p:blipFill>
        <p:spPr>
          <a:xfrm>
            <a:off x="1219200" y="3124200"/>
            <a:ext cx="7081837" cy="2743200"/>
          </a:xfrm>
          <a:prstGeom prst="rect">
            <a:avLst/>
          </a:prstGeom>
          <a:noFill/>
          <a:ln>
            <a:noFill/>
          </a:ln>
        </p:spPr>
      </p:pic>
      <p:pic>
        <p:nvPicPr>
          <p:cNvPr id="195" name="Google Shape;195;p22"/>
          <p:cNvPicPr preferRelativeResize="0"/>
          <p:nvPr/>
        </p:nvPicPr>
        <p:blipFill rotWithShape="1">
          <a:blip r:embed="rId2"/>
          <a:srcRect/>
          <a:stretch>
            <a:fillRect/>
          </a:stretch>
        </p:blipFill>
        <p:spPr>
          <a:xfrm>
            <a:off x="521110" y="173569"/>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2903456" y="-308475"/>
            <a:ext cx="3308808"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i="0" u="none">
                <a:solidFill>
                  <a:schemeClr val="dk2"/>
                </a:solidFill>
                <a:latin typeface="Calibri" panose="020F0502020204030204"/>
                <a:ea typeface="Calibri" panose="020F0502020204030204"/>
                <a:cs typeface="Calibri" panose="020F0502020204030204"/>
                <a:sym typeface="Calibri" panose="020F0502020204030204"/>
              </a:rPr>
              <a:t>Program Interrupt</a:t>
            </a:r>
            <a:endParaRPr lang="en-US" sz="3200" b="1" i="0" u="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201" name="Google Shape;201;p23"/>
          <p:cNvSpPr txBox="1"/>
          <p:nvPr>
            <p:ph type="body" idx="1"/>
          </p:nvPr>
        </p:nvSpPr>
        <p:spPr>
          <a:xfrm>
            <a:off x="457200" y="10668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280"/>
              <a:buFont typeface="Noto Sans Symbols"/>
              <a:buChar char="⚫"/>
            </a:pPr>
            <a:r>
              <a:rPr lang="en-US" sz="2400" b="0" i="0" u="none">
                <a:solidFill>
                  <a:schemeClr val="dk1"/>
                </a:solidFill>
                <a:latin typeface="Constantia" panose="02030602050306030303"/>
                <a:ea typeface="Constantia" panose="02030602050306030303"/>
                <a:cs typeface="Constantia" panose="02030602050306030303"/>
                <a:sym typeface="Constantia" panose="02030602050306030303"/>
              </a:rPr>
              <a:t>An alternative to the programmed controlled procedure is to let the external device inform the computer when it is ready for the transfer.</a:t>
            </a:r>
            <a:endParaRPr lang="en-US" sz="24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480"/>
              </a:spcBef>
              <a:spcAft>
                <a:spcPts val="0"/>
              </a:spcAft>
              <a:buClr>
                <a:srgbClr val="0BD0D9"/>
              </a:buClr>
              <a:buSzPts val="2280"/>
              <a:buFont typeface="Noto Sans Symbols"/>
              <a:buChar char="⚫"/>
            </a:pPr>
            <a:r>
              <a:rPr lang="en-US" sz="2400" b="0" i="0" u="none">
                <a:solidFill>
                  <a:schemeClr val="dk1"/>
                </a:solidFill>
                <a:latin typeface="Constantia" panose="02030602050306030303"/>
                <a:ea typeface="Constantia" panose="02030602050306030303"/>
                <a:cs typeface="Constantia" panose="02030602050306030303"/>
                <a:sym typeface="Constantia" panose="02030602050306030303"/>
              </a:rPr>
              <a:t>In the meantime computer can be busy with other tasks.</a:t>
            </a:r>
            <a:endParaRPr lang="en-US" sz="24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480"/>
              </a:spcBef>
              <a:spcAft>
                <a:spcPts val="0"/>
              </a:spcAft>
              <a:buClr>
                <a:srgbClr val="0BD0D9"/>
              </a:buClr>
              <a:buSzPts val="2280"/>
              <a:buFont typeface="Noto Sans Symbols"/>
              <a:buChar char="⚫"/>
            </a:pPr>
            <a:r>
              <a:rPr lang="en-US" sz="2400" b="0" i="0" u="none">
                <a:solidFill>
                  <a:schemeClr val="dk1"/>
                </a:solidFill>
                <a:latin typeface="Constantia" panose="02030602050306030303"/>
                <a:ea typeface="Constantia" panose="02030602050306030303"/>
                <a:cs typeface="Constantia" panose="02030602050306030303"/>
                <a:sym typeface="Constantia" panose="02030602050306030303"/>
              </a:rPr>
              <a:t>This type of transfer use the </a:t>
            </a:r>
            <a:r>
              <a:rPr lang="en-US" sz="2400" b="1" i="1" u="none">
                <a:solidFill>
                  <a:schemeClr val="dk1"/>
                </a:solidFill>
                <a:latin typeface="Constantia" panose="02030602050306030303"/>
                <a:ea typeface="Constantia" panose="02030602050306030303"/>
                <a:cs typeface="Constantia" panose="02030602050306030303"/>
                <a:sym typeface="Constantia" panose="02030602050306030303"/>
              </a:rPr>
              <a:t>interrupt facility</a:t>
            </a:r>
            <a:r>
              <a:rPr lang="en-US" sz="2400" b="0" i="0" u="none">
                <a:solidFill>
                  <a:schemeClr val="dk1"/>
                </a:solidFill>
                <a:latin typeface="Constantia" panose="02030602050306030303"/>
                <a:ea typeface="Constantia" panose="02030602050306030303"/>
                <a:cs typeface="Constantia" panose="02030602050306030303"/>
                <a:sym typeface="Constantia" panose="02030602050306030303"/>
              </a:rPr>
              <a:t>. While computer is running the program, it does not check the flags, however when a flag is set then computer receives an interrupt.</a:t>
            </a:r>
            <a:endParaRPr lang="en-US" sz="24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480"/>
              </a:spcBef>
              <a:spcAft>
                <a:spcPts val="0"/>
              </a:spcAft>
              <a:buClr>
                <a:srgbClr val="0BD0D9"/>
              </a:buClr>
              <a:buSzPts val="2280"/>
              <a:buFont typeface="Noto Sans Symbols"/>
              <a:buChar char="⚫"/>
            </a:pPr>
            <a:r>
              <a:rPr lang="en-US" sz="2400" b="0" i="0" u="none">
                <a:solidFill>
                  <a:schemeClr val="dk1"/>
                </a:solidFill>
                <a:latin typeface="Constantia" panose="02030602050306030303"/>
                <a:ea typeface="Constantia" panose="02030602050306030303"/>
                <a:cs typeface="Constantia" panose="02030602050306030303"/>
                <a:sym typeface="Constantia" panose="02030602050306030303"/>
              </a:rPr>
              <a:t> The interrupt enable flip-flop </a:t>
            </a:r>
            <a:r>
              <a:rPr lang="en-US" sz="2400" b="1" i="1" u="none">
                <a:solidFill>
                  <a:schemeClr val="dk1"/>
                </a:solidFill>
                <a:latin typeface="Constantia" panose="02030602050306030303"/>
                <a:ea typeface="Constantia" panose="02030602050306030303"/>
                <a:cs typeface="Constantia" panose="02030602050306030303"/>
                <a:sym typeface="Constantia" panose="02030602050306030303"/>
              </a:rPr>
              <a:t>IEN </a:t>
            </a:r>
            <a:r>
              <a:rPr lang="en-US" sz="2400" b="0" i="0" u="none">
                <a:solidFill>
                  <a:schemeClr val="dk1"/>
                </a:solidFill>
                <a:latin typeface="Constantia" panose="02030602050306030303"/>
                <a:ea typeface="Constantia" panose="02030602050306030303"/>
                <a:cs typeface="Constantia" panose="02030602050306030303"/>
                <a:sym typeface="Constantia" panose="02030602050306030303"/>
              </a:rPr>
              <a:t>can be set and cleared with two instructions.</a:t>
            </a:r>
            <a:endParaRPr lang="en-US" sz="24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480"/>
              </a:spcBef>
              <a:spcAft>
                <a:spcPts val="0"/>
              </a:spcAft>
              <a:buClr>
                <a:srgbClr val="0BD0D9"/>
              </a:buClr>
              <a:buSzPts val="2280"/>
              <a:buFont typeface="Noto Sans Symbols"/>
              <a:buChar char="⚫"/>
            </a:pPr>
            <a:r>
              <a:rPr lang="en-US" sz="2400" b="0" i="0" u="none">
                <a:solidFill>
                  <a:schemeClr val="dk1"/>
                </a:solidFill>
                <a:latin typeface="Constantia" panose="02030602050306030303"/>
                <a:ea typeface="Constantia" panose="02030602050306030303"/>
                <a:cs typeface="Constantia" panose="02030602050306030303"/>
                <a:sym typeface="Constantia" panose="02030602050306030303"/>
              </a:rPr>
              <a:t> When IEN is cleared to zero (with </a:t>
            </a:r>
            <a:r>
              <a:rPr lang="en-US" sz="2400" b="1" i="1" u="none">
                <a:solidFill>
                  <a:schemeClr val="dk1"/>
                </a:solidFill>
                <a:latin typeface="Constantia" panose="02030602050306030303"/>
                <a:ea typeface="Constantia" panose="02030602050306030303"/>
                <a:cs typeface="Constantia" panose="02030602050306030303"/>
                <a:sym typeface="Constantia" panose="02030602050306030303"/>
              </a:rPr>
              <a:t>IOF </a:t>
            </a:r>
            <a:r>
              <a:rPr lang="en-US" sz="2400" b="0" i="0" u="none">
                <a:solidFill>
                  <a:schemeClr val="dk1"/>
                </a:solidFill>
                <a:latin typeface="Constantia" panose="02030602050306030303"/>
                <a:ea typeface="Constantia" panose="02030602050306030303"/>
                <a:cs typeface="Constantia" panose="02030602050306030303"/>
                <a:sym typeface="Constantia" panose="02030602050306030303"/>
              </a:rPr>
              <a:t>instruction), the flag can not interrupt the computer. </a:t>
            </a:r>
            <a:endParaRPr lang="en-US" sz="24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480"/>
              </a:spcBef>
              <a:spcAft>
                <a:spcPts val="0"/>
              </a:spcAft>
              <a:buClr>
                <a:srgbClr val="0BD0D9"/>
              </a:buClr>
              <a:buSzPts val="2280"/>
              <a:buFont typeface="Noto Sans Symbols"/>
              <a:buChar char="⚫"/>
            </a:pPr>
            <a:r>
              <a:rPr lang="en-US" sz="2400" b="0" i="0" u="none">
                <a:solidFill>
                  <a:schemeClr val="dk1"/>
                </a:solidFill>
                <a:latin typeface="Constantia" panose="02030602050306030303"/>
                <a:ea typeface="Constantia" panose="02030602050306030303"/>
                <a:cs typeface="Constantia" panose="02030602050306030303"/>
                <a:sym typeface="Constantia" panose="02030602050306030303"/>
              </a:rPr>
              <a:t>When IEN is cleared to 1 (with </a:t>
            </a:r>
            <a:r>
              <a:rPr lang="en-US" sz="2400" b="1" i="1" u="none">
                <a:solidFill>
                  <a:schemeClr val="dk1"/>
                </a:solidFill>
                <a:latin typeface="Constantia" panose="02030602050306030303"/>
                <a:ea typeface="Constantia" panose="02030602050306030303"/>
                <a:cs typeface="Constantia" panose="02030602050306030303"/>
                <a:sym typeface="Constantia" panose="02030602050306030303"/>
              </a:rPr>
              <a:t>ION </a:t>
            </a:r>
            <a:r>
              <a:rPr lang="en-US" sz="2400" b="0" i="0" u="none">
                <a:solidFill>
                  <a:schemeClr val="dk1"/>
                </a:solidFill>
                <a:latin typeface="Constantia" panose="02030602050306030303"/>
                <a:ea typeface="Constantia" panose="02030602050306030303"/>
                <a:cs typeface="Constantia" panose="02030602050306030303"/>
                <a:sym typeface="Constantia" panose="02030602050306030303"/>
              </a:rPr>
              <a:t>instruction), the computer can be interrupted. </a:t>
            </a:r>
            <a:endParaRPr lang="en-US" sz="24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202" name="Google Shape;202;p23"/>
          <p:cNvPicPr preferRelativeResize="0"/>
          <p:nvPr/>
        </p:nvPicPr>
        <p:blipFill rotWithShape="1">
          <a:blip r:embed="rId1"/>
          <a:srcRect/>
          <a:stretch>
            <a:fillRect/>
          </a:stretch>
        </p:blipFill>
        <p:spPr>
          <a:xfrm>
            <a:off x="457200" y="111316"/>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animEffect transition="in" filter="fade">
                                      <p:cBhvr>
                                        <p:cTn id="7" dur="500"/>
                                        <p:tgtEl>
                                          <p:spTgt spid="2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1">
                                            <p:txEl>
                                              <p:pRg st="1" end="1"/>
                                            </p:txEl>
                                          </p:spTgt>
                                        </p:tgtEl>
                                        <p:attrNameLst>
                                          <p:attrName>style.visibility</p:attrName>
                                        </p:attrNameLst>
                                      </p:cBhvr>
                                      <p:to>
                                        <p:strVal val="visible"/>
                                      </p:to>
                                    </p:set>
                                    <p:animEffect transition="in" filter="fade">
                                      <p:cBhvr>
                                        <p:cTn id="12" dur="500"/>
                                        <p:tgtEl>
                                          <p:spTgt spid="2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1">
                                            <p:txEl>
                                              <p:pRg st="2" end="2"/>
                                            </p:txEl>
                                          </p:spTgt>
                                        </p:tgtEl>
                                        <p:attrNameLst>
                                          <p:attrName>style.visibility</p:attrName>
                                        </p:attrNameLst>
                                      </p:cBhvr>
                                      <p:to>
                                        <p:strVal val="visible"/>
                                      </p:to>
                                    </p:set>
                                    <p:animEffect transition="in" filter="fade">
                                      <p:cBhvr>
                                        <p:cTn id="17" dur="500"/>
                                        <p:tgtEl>
                                          <p:spTgt spid="2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1">
                                            <p:txEl>
                                              <p:pRg st="3" end="3"/>
                                            </p:txEl>
                                          </p:spTgt>
                                        </p:tgtEl>
                                        <p:attrNameLst>
                                          <p:attrName>style.visibility</p:attrName>
                                        </p:attrNameLst>
                                      </p:cBhvr>
                                      <p:to>
                                        <p:strVal val="visible"/>
                                      </p:to>
                                    </p:set>
                                    <p:animEffect transition="in" filter="fade">
                                      <p:cBhvr>
                                        <p:cTn id="22" dur="500"/>
                                        <p:tgtEl>
                                          <p:spTgt spid="2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1">
                                            <p:txEl>
                                              <p:pRg st="4" end="4"/>
                                            </p:txEl>
                                          </p:spTgt>
                                        </p:tgtEl>
                                        <p:attrNameLst>
                                          <p:attrName>style.visibility</p:attrName>
                                        </p:attrNameLst>
                                      </p:cBhvr>
                                      <p:to>
                                        <p:strVal val="visible"/>
                                      </p:to>
                                    </p:set>
                                    <p:animEffect transition="in" filter="fade">
                                      <p:cBhvr>
                                        <p:cTn id="27" dur="500"/>
                                        <p:tgtEl>
                                          <p:spTgt spid="2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1">
                                            <p:txEl>
                                              <p:pRg st="5" end="5"/>
                                            </p:txEl>
                                          </p:spTgt>
                                        </p:tgtEl>
                                        <p:attrNameLst>
                                          <p:attrName>style.visibility</p:attrName>
                                        </p:attrNameLst>
                                      </p:cBhvr>
                                      <p:to>
                                        <p:strVal val="visible"/>
                                      </p:to>
                                    </p:set>
                                    <p:animEffect transition="in" filter="fade">
                                      <p:cBhvr>
                                        <p:cTn id="32" dur="500"/>
                                        <p:tgtEl>
                                          <p:spTgt spid="201">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2356701" y="-308475"/>
            <a:ext cx="3582186"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i="0" u="none">
                <a:solidFill>
                  <a:schemeClr val="dk2"/>
                </a:solidFill>
                <a:latin typeface="Calibri" panose="020F0502020204030204"/>
                <a:ea typeface="Calibri" panose="020F0502020204030204"/>
                <a:cs typeface="Calibri" panose="020F0502020204030204"/>
                <a:sym typeface="Calibri" panose="020F0502020204030204"/>
              </a:rPr>
              <a:t>Flowchart of Interrupt cycle</a:t>
            </a:r>
            <a:endParaRPr lang="en-US" sz="3200" b="1" i="0" u="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208" name="Google Shape;208;p24"/>
          <p:cNvSpPr txBox="1"/>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 </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209" name="Google Shape;209;p24"/>
          <p:cNvPicPr preferRelativeResize="0"/>
          <p:nvPr/>
        </p:nvPicPr>
        <p:blipFill rotWithShape="1">
          <a:blip r:embed="rId1"/>
          <a:srcRect/>
          <a:stretch>
            <a:fillRect/>
          </a:stretch>
        </p:blipFill>
        <p:spPr>
          <a:xfrm>
            <a:off x="1676400" y="1247775"/>
            <a:ext cx="6477000" cy="5305425"/>
          </a:xfrm>
          <a:prstGeom prst="rect">
            <a:avLst/>
          </a:prstGeom>
          <a:noFill/>
          <a:ln>
            <a:noFill/>
          </a:ln>
        </p:spPr>
      </p:pic>
      <p:pic>
        <p:nvPicPr>
          <p:cNvPr id="210" name="Google Shape;210;p24"/>
          <p:cNvPicPr preferRelativeResize="0"/>
          <p:nvPr/>
        </p:nvPicPr>
        <p:blipFill rotWithShape="1">
          <a:blip r:embed="rId2"/>
          <a:srcRect/>
          <a:stretch>
            <a:fillRect/>
          </a:stretch>
        </p:blipFill>
        <p:spPr>
          <a:xfrm>
            <a:off x="313721" y="0"/>
            <a:ext cx="1720645" cy="72320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3242820" y="-308475"/>
            <a:ext cx="4986779"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panose="020F0502020204030204"/>
              <a:buNone/>
            </a:pPr>
            <a:r>
              <a:rPr lang="en-US" sz="3200" b="1" i="0" u="none">
                <a:solidFill>
                  <a:schemeClr val="dk2"/>
                </a:solidFill>
                <a:latin typeface="Calibri" panose="020F0502020204030204"/>
                <a:ea typeface="Calibri" panose="020F0502020204030204"/>
                <a:cs typeface="Calibri" panose="020F0502020204030204"/>
                <a:sym typeface="Calibri" panose="020F0502020204030204"/>
              </a:rPr>
              <a:t>Interrupt E.g.</a:t>
            </a:r>
            <a:endParaRPr lang="en-US" sz="3200" b="1" i="0" u="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216" name="Google Shape;216;p25"/>
          <p:cNvSpPr txBox="1"/>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  </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217" name="Google Shape;217;p25"/>
          <p:cNvPicPr preferRelativeResize="0"/>
          <p:nvPr/>
        </p:nvPicPr>
        <p:blipFill rotWithShape="1">
          <a:blip r:embed="rId1"/>
          <a:srcRect/>
          <a:stretch>
            <a:fillRect/>
          </a:stretch>
        </p:blipFill>
        <p:spPr>
          <a:xfrm>
            <a:off x="609600" y="2286000"/>
            <a:ext cx="2895600" cy="3914775"/>
          </a:xfrm>
          <a:prstGeom prst="rect">
            <a:avLst/>
          </a:prstGeom>
          <a:noFill/>
          <a:ln>
            <a:noFill/>
          </a:ln>
        </p:spPr>
      </p:pic>
      <p:sp>
        <p:nvSpPr>
          <p:cNvPr id="218" name="Google Shape;218;p25"/>
          <p:cNvSpPr txBox="1"/>
          <p:nvPr/>
        </p:nvSpPr>
        <p:spPr>
          <a:xfrm>
            <a:off x="3886200" y="1524000"/>
            <a:ext cx="1293812"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M[0] &lt;- PC</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PC &lt;-M[1]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19" name="Google Shape;219;p25"/>
          <p:cNvPicPr preferRelativeResize="0"/>
          <p:nvPr/>
        </p:nvPicPr>
        <p:blipFill rotWithShape="1">
          <a:blip r:embed="rId2"/>
          <a:srcRect/>
          <a:stretch>
            <a:fillRect/>
          </a:stretch>
        </p:blipFill>
        <p:spPr>
          <a:xfrm>
            <a:off x="4953000" y="2286000"/>
            <a:ext cx="2819400" cy="3657600"/>
          </a:xfrm>
          <a:prstGeom prst="rect">
            <a:avLst/>
          </a:prstGeom>
          <a:noFill/>
          <a:ln>
            <a:noFill/>
          </a:ln>
        </p:spPr>
      </p:pic>
      <p:pic>
        <p:nvPicPr>
          <p:cNvPr id="220" name="Google Shape;220;p25"/>
          <p:cNvPicPr preferRelativeResize="0"/>
          <p:nvPr/>
        </p:nvPicPr>
        <p:blipFill rotWithShape="1">
          <a:blip r:embed="rId3"/>
          <a:srcRect/>
          <a:stretch>
            <a:fillRect/>
          </a:stretch>
        </p:blipFill>
        <p:spPr>
          <a:xfrm>
            <a:off x="336755" y="0"/>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5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8"/>
                                        </p:tgtEl>
                                        <p:attrNameLst>
                                          <p:attrName>style.visibility</p:attrName>
                                        </p:attrNameLst>
                                      </p:cBhvr>
                                      <p:to>
                                        <p:strVal val="visible"/>
                                      </p:to>
                                    </p:set>
                                    <p:animEffect transition="in" filter="fade">
                                      <p:cBhvr>
                                        <p:cTn id="12" dur="500"/>
                                        <p:tgtEl>
                                          <p:spTgt spid="2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9"/>
                                        </p:tgtEl>
                                        <p:attrNameLst>
                                          <p:attrName>style.visibility</p:attrName>
                                        </p:attrNameLst>
                                      </p:cBhvr>
                                      <p:to>
                                        <p:strVal val="visible"/>
                                      </p:to>
                                    </p:set>
                                    <p:animEffect transition="in" filter="fade">
                                      <p:cBhvr>
                                        <p:cTn id="17" dur="5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3252246" y="0"/>
            <a:ext cx="3224753" cy="8382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panose="020F0502020204030204"/>
              <a:buNone/>
            </a:pPr>
            <a:r>
              <a:rPr lang="en-US" sz="3200" b="1" i="0" u="none">
                <a:solidFill>
                  <a:schemeClr val="dk2"/>
                </a:solidFill>
              </a:rPr>
              <a:t>Interrupt cycle</a:t>
            </a:r>
            <a:endParaRPr sz="3200" b="1"/>
          </a:p>
        </p:txBody>
      </p:sp>
      <p:sp>
        <p:nvSpPr>
          <p:cNvPr id="226" name="Google Shape;226;p26"/>
          <p:cNvSpPr txBox="1"/>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Here the modified fetch and decode phase of interrupt cycles as follow:</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227" name="Google Shape;227;p26"/>
          <p:cNvPicPr preferRelativeResize="0"/>
          <p:nvPr/>
        </p:nvPicPr>
        <p:blipFill rotWithShape="1">
          <a:blip r:embed="rId1"/>
          <a:srcRect/>
          <a:stretch>
            <a:fillRect/>
          </a:stretch>
        </p:blipFill>
        <p:spPr>
          <a:xfrm>
            <a:off x="2514600" y="2895600"/>
            <a:ext cx="4171950" cy="1349375"/>
          </a:xfrm>
          <a:prstGeom prst="rect">
            <a:avLst/>
          </a:prstGeom>
          <a:noFill/>
          <a:ln>
            <a:noFill/>
          </a:ln>
        </p:spPr>
      </p:pic>
      <p:pic>
        <p:nvPicPr>
          <p:cNvPr id="228" name="Google Shape;228;p26"/>
          <p:cNvPicPr preferRelativeResize="0"/>
          <p:nvPr/>
        </p:nvPicPr>
        <p:blipFill rotWithShape="1">
          <a:blip r:embed="rId2"/>
          <a:srcRect/>
          <a:stretch>
            <a:fillRect/>
          </a:stretch>
        </p:blipFill>
        <p:spPr>
          <a:xfrm>
            <a:off x="285440" y="20087"/>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endParaRPr lang="en-US"/>
          </a:p>
        </p:txBody>
      </p:sp>
      <p:pic>
        <p:nvPicPr>
          <p:cNvPr id="4" name="Picture 3"/>
          <p:cNvPicPr>
            <a:picLocks noChangeAspect="1"/>
          </p:cNvPicPr>
          <p:nvPr/>
        </p:nvPicPr>
        <p:blipFill>
          <a:blip r:embed="rId1"/>
          <a:srcRect l="13520" t="3865" r="13172" b="6429"/>
          <a:stretch>
            <a:fillRect/>
          </a:stretch>
        </p:blipFill>
        <p:spPr>
          <a:xfrm>
            <a:off x="300990" y="828675"/>
            <a:ext cx="8525510" cy="58686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b="1">
                <a:latin typeface="Calibri" panose="020F0502020204030204"/>
                <a:ea typeface="Calibri" panose="020F0502020204030204"/>
                <a:cs typeface="Calibri" panose="020F0502020204030204"/>
                <a:sym typeface="Calibri" panose="020F0502020204030204"/>
              </a:rPr>
              <a:t>                      Memory reference instruction</a:t>
            </a:r>
            <a:br>
              <a:rPr lang="en-US" sz="3200" b="1">
                <a:latin typeface="Calibri" panose="020F0502020204030204"/>
                <a:ea typeface="Calibri" panose="020F0502020204030204"/>
                <a:cs typeface="Calibri" panose="020F0502020204030204"/>
                <a:sym typeface="Calibri" panose="020F0502020204030204"/>
              </a:rPr>
            </a:br>
            <a:endParaRPr lang="en-US" sz="3200" b="1">
              <a:latin typeface="Calibri" panose="020F0502020204030204"/>
              <a:ea typeface="Calibri" panose="020F0502020204030204"/>
              <a:cs typeface="Calibri" panose="020F0502020204030204"/>
              <a:sym typeface="Calibri" panose="020F0502020204030204"/>
            </a:endParaRPr>
          </a:p>
        </p:txBody>
      </p:sp>
      <p:sp>
        <p:nvSpPr>
          <p:cNvPr id="60" name="Google Shape;60;p14"/>
          <p:cNvSpPr txBox="1"/>
          <p:nvPr>
            <p:ph type="body" idx="1"/>
          </p:nvPr>
        </p:nvSpPr>
        <p:spPr>
          <a:xfrm>
            <a:off x="457200" y="1056289"/>
            <a:ext cx="8455572" cy="5491655"/>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100"/>
              <a:t>Memory reference instructions are those commands or instructions which are in the custom to generate a reference to the memory and approval to a program to have an approach to the commanded information and that states as to from where the data is cache continually. These instructions are known as Memory Reference Instructions.</a:t>
            </a:r>
            <a:endParaRPr lang="en-US" sz="2100"/>
          </a:p>
          <a:p>
            <a:pPr marL="457200" lvl="0" indent="-342900" algn="just" rtl="0">
              <a:lnSpc>
                <a:spcPct val="100000"/>
              </a:lnSpc>
              <a:spcBef>
                <a:spcPts val="360"/>
              </a:spcBef>
              <a:spcAft>
                <a:spcPts val="0"/>
              </a:spcAft>
              <a:buSzPts val="1800"/>
              <a:buChar char="•"/>
            </a:pPr>
            <a:r>
              <a:rPr lang="en-US" sz="2100"/>
              <a:t>There are seven memory reference instructions which are as follows &amp;</a:t>
            </a:r>
            <a:endParaRPr lang="en-US" sz="2100"/>
          </a:p>
          <a:p>
            <a:pPr marL="114300" lvl="0" indent="0" algn="just" rtl="0">
              <a:lnSpc>
                <a:spcPct val="100000"/>
              </a:lnSpc>
              <a:spcBef>
                <a:spcPts val="360"/>
              </a:spcBef>
              <a:spcAft>
                <a:spcPts val="0"/>
              </a:spcAft>
              <a:buSzPts val="1800"/>
              <a:buNone/>
            </a:pPr>
            <a:r>
              <a:rPr lang="en-US" sz="2100" b="1"/>
              <a:t>AND</a:t>
            </a:r>
            <a:endParaRPr lang="en-US" sz="2100" b="1"/>
          </a:p>
          <a:p>
            <a:pPr marL="457200" lvl="0" indent="-342900" algn="just" rtl="0">
              <a:lnSpc>
                <a:spcPct val="100000"/>
              </a:lnSpc>
              <a:spcBef>
                <a:spcPts val="360"/>
              </a:spcBef>
              <a:spcAft>
                <a:spcPts val="0"/>
              </a:spcAft>
              <a:buSzPts val="1800"/>
              <a:buChar char="•"/>
            </a:pPr>
            <a:r>
              <a:rPr lang="en-US" sz="2100"/>
              <a:t>The AND instruction implements the AND logic operation on the bit collection from the register and the memory word that is determined by the effective address. The result of this operation is moved back to the register.</a:t>
            </a:r>
            <a:endParaRPr lang="en-US" sz="2100"/>
          </a:p>
          <a:p>
            <a:pPr marL="114300" lvl="0" indent="0" algn="just" rtl="0">
              <a:lnSpc>
                <a:spcPct val="100000"/>
              </a:lnSpc>
              <a:spcBef>
                <a:spcPts val="360"/>
              </a:spcBef>
              <a:spcAft>
                <a:spcPts val="0"/>
              </a:spcAft>
              <a:buSzPts val="1800"/>
              <a:buNone/>
            </a:pPr>
            <a:r>
              <a:rPr lang="en-US" sz="2100" b="1"/>
              <a:t>ADD</a:t>
            </a:r>
            <a:endParaRPr lang="en-US" sz="2100" b="1"/>
          </a:p>
          <a:p>
            <a:pPr marL="457200" lvl="0" indent="-342900" algn="just" rtl="0">
              <a:lnSpc>
                <a:spcPct val="100000"/>
              </a:lnSpc>
              <a:spcBef>
                <a:spcPts val="360"/>
              </a:spcBef>
              <a:spcAft>
                <a:spcPts val="0"/>
              </a:spcAft>
              <a:buSzPts val="1800"/>
              <a:buChar char="•"/>
            </a:pPr>
            <a:r>
              <a:rPr lang="en-US" sz="2100"/>
              <a:t>The ADD instruction adds the content of the memory word that is denoted by the effective address to the value of the register.</a:t>
            </a:r>
            <a:endParaRPr lang="en-US" sz="2100"/>
          </a:p>
          <a:p>
            <a:pPr marL="457200" lvl="0" indent="-228600" algn="just" rtl="0">
              <a:lnSpc>
                <a:spcPct val="100000"/>
              </a:lnSpc>
              <a:spcBef>
                <a:spcPts val="360"/>
              </a:spcBef>
              <a:spcAft>
                <a:spcPts val="0"/>
              </a:spcAft>
              <a:buSzPts val="1800"/>
              <a:buNone/>
            </a:pPr>
            <a:endParaRPr sz="2100"/>
          </a:p>
        </p:txBody>
      </p:sp>
      <p:pic>
        <p:nvPicPr>
          <p:cNvPr id="61" name="Google Shape;61;p14"/>
          <p:cNvPicPr preferRelativeResize="0"/>
          <p:nvPr/>
        </p:nvPicPr>
        <p:blipFill rotWithShape="1">
          <a:blip r:embed="rId1"/>
          <a:srcRect/>
          <a:stretch>
            <a:fillRect/>
          </a:stretch>
        </p:blipFill>
        <p:spPr>
          <a:xfrm>
            <a:off x="106331" y="57495"/>
            <a:ext cx="1720645" cy="7232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p>
        </p:txBody>
      </p:sp>
      <p:sp>
        <p:nvSpPr>
          <p:cNvPr id="67" name="Google Shape;67;p15"/>
          <p:cNvSpPr txBox="1"/>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640"/>
              </a:spcBef>
              <a:spcAft>
                <a:spcPts val="0"/>
              </a:spcAft>
              <a:buSzPts val="3200"/>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LDA</a:t>
            </a:r>
            <a:endPar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0" algn="just" rtl="0">
              <a:lnSpc>
                <a:spcPct val="100000"/>
              </a:lnSpc>
              <a:spcBef>
                <a:spcPts val="640"/>
              </a:spcBef>
              <a:spcAft>
                <a:spcPts val="0"/>
              </a:spcAft>
              <a:buSzPts val="3200"/>
              <a:buNone/>
            </a:pP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just" rtl="0">
              <a:lnSpc>
                <a:spcPct val="100000"/>
              </a:lnSpc>
              <a:spcBef>
                <a:spcPts val="640"/>
              </a:spcBef>
              <a:spcAft>
                <a:spcPts val="0"/>
              </a:spcAft>
              <a:buSzPts val="3200"/>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LDA instruction shares the memory word denoted by the effective address to the register.</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just" rtl="0">
              <a:lnSpc>
                <a:spcPct val="100000"/>
              </a:lnSpc>
              <a:spcBef>
                <a:spcPts val="640"/>
              </a:spcBef>
              <a:spcAft>
                <a:spcPts val="0"/>
              </a:spcAft>
              <a:buSzPts val="3200"/>
              <a:buNone/>
            </a:pP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just" rtl="0">
              <a:lnSpc>
                <a:spcPct val="100000"/>
              </a:lnSpc>
              <a:spcBef>
                <a:spcPts val="640"/>
              </a:spcBef>
              <a:spcAft>
                <a:spcPts val="0"/>
              </a:spcAft>
              <a:buSzPts val="3200"/>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STA</a:t>
            </a:r>
            <a:endPar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31800" lvl="0" indent="-431800" algn="just" rtl="0">
              <a:lnSpc>
                <a:spcPct val="100000"/>
              </a:lnSpc>
              <a:spcBef>
                <a:spcPts val="640"/>
              </a:spcBef>
              <a:spcAft>
                <a:spcPts val="0"/>
              </a:spcAft>
              <a:buSzPts val="3200"/>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STA saves the content of the register into the memory word that is defined by the effective address. The output is next used to the common bus and the data input is linked to the bus. It needed only one micro-operation.</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just" rtl="0">
              <a:lnSpc>
                <a:spcPct val="100000"/>
              </a:lnSpc>
              <a:spcBef>
                <a:spcPts val="640"/>
              </a:spcBef>
              <a:spcAft>
                <a:spcPts val="0"/>
              </a:spcAft>
              <a:buSzPts val="3200"/>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ctr" rtl="0">
              <a:lnSpc>
                <a:spcPct val="100000"/>
              </a:lnSpc>
              <a:spcBef>
                <a:spcPts val="640"/>
              </a:spcBef>
              <a:spcAft>
                <a:spcPts val="0"/>
              </a:spcAft>
              <a:buClr>
                <a:srgbClr val="888888"/>
              </a:buClr>
              <a:buSzPts val="3200"/>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8" name="Google Shape;68;p15"/>
          <p:cNvPicPr preferRelativeResize="0"/>
          <p:nvPr/>
        </p:nvPicPr>
        <p:blipFill rotWithShape="1">
          <a:blip r:embed="rId1"/>
          <a:srcRect/>
          <a:stretch>
            <a:fillRect/>
          </a:stretch>
        </p:blipFill>
        <p:spPr>
          <a:xfrm>
            <a:off x="144038" y="58187"/>
            <a:ext cx="1720645" cy="7232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6"/>
          <p:cNvSpPr txBox="1"/>
          <p:nvPr>
            <p:ph type="ctrTitle"/>
          </p:nvPr>
        </p:nvSpPr>
        <p:spPr>
          <a:xfrm>
            <a:off x="2201159" y="179110"/>
            <a:ext cx="4741682"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b="1">
                <a:latin typeface="Calibri" panose="020F0502020204030204"/>
                <a:ea typeface="Calibri" panose="020F0502020204030204"/>
                <a:cs typeface="Calibri" panose="020F0502020204030204"/>
                <a:sym typeface="Calibri" panose="020F0502020204030204"/>
              </a:rPr>
              <a:t>Memory reference instruction</a:t>
            </a:r>
            <a:br>
              <a:rPr lang="en-US" sz="3200" b="1">
                <a:latin typeface="Calibri" panose="020F0502020204030204"/>
                <a:ea typeface="Calibri" panose="020F0502020204030204"/>
                <a:cs typeface="Calibri" panose="020F0502020204030204"/>
                <a:sym typeface="Calibri" panose="020F0502020204030204"/>
              </a:rPr>
            </a:br>
            <a:endParaRPr lang="en-US" sz="3200" b="1">
              <a:latin typeface="Calibri" panose="020F0502020204030204"/>
              <a:ea typeface="Calibri" panose="020F0502020204030204"/>
              <a:cs typeface="Calibri" panose="020F0502020204030204"/>
              <a:sym typeface="Calibri" panose="020F0502020204030204"/>
            </a:endParaRPr>
          </a:p>
        </p:txBody>
      </p:sp>
      <p:sp>
        <p:nvSpPr>
          <p:cNvPr id="74" name="Google Shape;74;p16"/>
          <p:cNvSpPr txBox="1"/>
          <p:nvPr>
            <p:ph type="subTitle" idx="1"/>
          </p:nvPr>
        </p:nvSpPr>
        <p:spPr>
          <a:xfrm>
            <a:off x="495300" y="914401"/>
            <a:ext cx="8153400" cy="4724400"/>
          </a:xfrm>
          <a:prstGeom prst="rect">
            <a:avLst/>
          </a:prstGeom>
          <a:noFill/>
          <a:ln>
            <a:noFill/>
          </a:ln>
        </p:spPr>
        <p:txBody>
          <a:bodyPr spcFirstLastPara="1" wrap="square" lIns="91425" tIns="45700" rIns="91425" bIns="45700" anchor="t" anchorCtr="0">
            <a:noAutofit/>
          </a:bodyPr>
          <a:lstStyle/>
          <a:p>
            <a:pPr marL="457200" lvl="0" indent="-431800" algn="ctr" rtl="0">
              <a:lnSpc>
                <a:spcPct val="100000"/>
              </a:lnSpc>
              <a:spcBef>
                <a:spcPts val="640"/>
              </a:spcBef>
              <a:spcAft>
                <a:spcPts val="0"/>
              </a:spcAft>
              <a:buClr>
                <a:srgbClr val="888888"/>
              </a:buClr>
              <a:buSzPts val="3200"/>
              <a:buNone/>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BUN</a:t>
            </a:r>
            <a:endPar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just" rtl="0">
              <a:lnSpc>
                <a:spcPct val="100000"/>
              </a:lnSpc>
              <a:spcBef>
                <a:spcPts val="640"/>
              </a:spcBef>
              <a:spcAft>
                <a:spcPts val="0"/>
              </a:spcAft>
              <a:buSzPts val="3200"/>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The Branch Unconditionally (BUN) instruction can send the instruction that is determined by the effective address. They understand that the address of the next instruction to be performed is held by the PC and it should be incremented by one to receive the address of the next instruction in the sequence. If the control needs to implement multiple instructions that are not next in the sequence, it can execute the BUN instruction.</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ctr" rtl="0">
              <a:lnSpc>
                <a:spcPct val="100000"/>
              </a:lnSpc>
              <a:spcBef>
                <a:spcPts val="640"/>
              </a:spcBef>
              <a:spcAft>
                <a:spcPts val="0"/>
              </a:spcAft>
              <a:buClr>
                <a:srgbClr val="888888"/>
              </a:buClr>
              <a:buSzPts val="3200"/>
              <a:buNone/>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BSA</a:t>
            </a:r>
            <a:endPar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just" rtl="0">
              <a:lnSpc>
                <a:spcPct val="100000"/>
              </a:lnSpc>
              <a:spcBef>
                <a:spcPts val="640"/>
              </a:spcBef>
              <a:spcAft>
                <a:spcPts val="0"/>
              </a:spcAft>
              <a:buSzPts val="3200"/>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BSA stands for Branch and Save return Address. These instructions can branch a part of the program (known as subroutine or procedure). When this instruction is performed, BSA will store the address of the next instruction from the PC into a memory location that is determined by the effective address.</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ctr" rtl="0">
              <a:lnSpc>
                <a:spcPct val="100000"/>
              </a:lnSpc>
              <a:spcBef>
                <a:spcPts val="640"/>
              </a:spcBef>
              <a:spcAft>
                <a:spcPts val="0"/>
              </a:spcAft>
              <a:buClr>
                <a:srgbClr val="888888"/>
              </a:buClr>
              <a:buSzPts val="3200"/>
              <a:buNone/>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ISZ</a:t>
            </a:r>
            <a:endPar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just" rtl="0">
              <a:lnSpc>
                <a:spcPct val="100000"/>
              </a:lnSpc>
              <a:spcBef>
                <a:spcPts val="640"/>
              </a:spcBef>
              <a:spcAft>
                <a:spcPts val="0"/>
              </a:spcAft>
              <a:buSzPts val="3200"/>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The Increment if Zero (ISZ) instruction increments the word determined by effective address. If the incremented cost is zero, thus PC is incremented by 1. A negative value is saved in the memory word through the programmer. It can influence the zero value after getting incremented repeatedly. Thus, the PC is incremented and the next instruction is skipped.</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ctr" rtl="0">
              <a:lnSpc>
                <a:spcPct val="100000"/>
              </a:lnSpc>
              <a:spcBef>
                <a:spcPts val="640"/>
              </a:spcBef>
              <a:spcAft>
                <a:spcPts val="0"/>
              </a:spcAft>
              <a:buClr>
                <a:srgbClr val="888888"/>
              </a:buClr>
              <a:buSzPts val="320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75" name="Google Shape;75;p16"/>
          <p:cNvPicPr preferRelativeResize="0"/>
          <p:nvPr/>
        </p:nvPicPr>
        <p:blipFill rotWithShape="1">
          <a:blip r:embed="rId1"/>
          <a:srcRect/>
          <a:stretch>
            <a:fillRect/>
          </a:stretch>
        </p:blipFill>
        <p:spPr>
          <a:xfrm>
            <a:off x="342001" y="98155"/>
            <a:ext cx="1720645" cy="7232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3"/>
          <p:cNvSpPr txBox="1"/>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116205" algn="l" rtl="0">
              <a:lnSpc>
                <a:spcPct val="100000"/>
              </a:lnSpc>
              <a:spcBef>
                <a:spcPts val="0"/>
              </a:spcBef>
              <a:spcAft>
                <a:spcPts val="0"/>
              </a:spcAft>
              <a:buClr>
                <a:srgbClr val="0BD0D9"/>
              </a:buClr>
              <a:buSzPts val="2470"/>
              <a:buFont typeface="Noto Sans Symbols"/>
              <a:buNone/>
            </a:pPr>
            <a:endParaRPr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This is an instruction that performs the AND logic operation on pair of bits in AC and the Memory word specified by effective address.</a:t>
            </a:r>
            <a:endPar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The result of the operation is transferred to AC.</a:t>
            </a:r>
            <a:endPar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The microoperation performed this operation are:</a:t>
            </a:r>
            <a:endPar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rPr>
              <a:t>Total time cycle = 6</a:t>
            </a:r>
            <a:endParaRPr lang="en-US" sz="2600" b="0" i="0" u="none" strike="noStrike" cap="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81" name="Google Shape;81;p3"/>
          <p:cNvPicPr preferRelativeResize="0"/>
          <p:nvPr/>
        </p:nvPicPr>
        <p:blipFill rotWithShape="1">
          <a:blip r:embed="rId1"/>
          <a:srcRect/>
          <a:stretch>
            <a:fillRect/>
          </a:stretch>
        </p:blipFill>
        <p:spPr>
          <a:xfrm>
            <a:off x="2590800" y="4572000"/>
            <a:ext cx="3381375" cy="685800"/>
          </a:xfrm>
          <a:prstGeom prst="rect">
            <a:avLst/>
          </a:prstGeom>
          <a:noFill/>
          <a:ln>
            <a:noFill/>
          </a:ln>
        </p:spPr>
      </p:pic>
      <p:sp>
        <p:nvSpPr>
          <p:cNvPr id="82" name="Google Shape;82;p3"/>
          <p:cNvSpPr txBox="1"/>
          <p:nvPr/>
        </p:nvSpPr>
        <p:spPr>
          <a:xfrm>
            <a:off x="3299380" y="0"/>
            <a:ext cx="3177619"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000000"/>
                </a:solidFill>
                <a:latin typeface="Calibri" panose="020F0502020204030204"/>
                <a:ea typeface="Calibri" panose="020F0502020204030204"/>
                <a:cs typeface="Calibri" panose="020F0502020204030204"/>
                <a:sym typeface="Calibri" panose="020F0502020204030204"/>
              </a:rPr>
              <a:t>1. AND to AC</a:t>
            </a:r>
            <a:endParaRPr sz="3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83" name="Google Shape;83;p3"/>
          <p:cNvPicPr preferRelativeResize="0"/>
          <p:nvPr/>
        </p:nvPicPr>
        <p:blipFill rotWithShape="1">
          <a:blip r:embed="rId2"/>
          <a:srcRect/>
          <a:stretch>
            <a:fillRect/>
          </a:stretch>
        </p:blipFill>
        <p:spPr>
          <a:xfrm>
            <a:off x="200599" y="57495"/>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4"/>
          <p:cNvSpPr txBox="1"/>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116205" algn="l" rtl="0">
              <a:lnSpc>
                <a:spcPct val="100000"/>
              </a:lnSpc>
              <a:spcBef>
                <a:spcPts val="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This instruction adds the content of memory word specified by effective address to the value to AC.</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6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The sum is transferred to AC and the output carry C</a:t>
            </a:r>
            <a:r>
              <a:rPr lang="en-US" sz="1800" b="0" i="0" u="none">
                <a:solidFill>
                  <a:schemeClr val="dk1"/>
                </a:solidFill>
                <a:latin typeface="Constantia" panose="02030602050306030303"/>
                <a:ea typeface="Constantia" panose="02030602050306030303"/>
                <a:cs typeface="Constantia" panose="02030602050306030303"/>
                <a:sym typeface="Constantia" panose="02030602050306030303"/>
              </a:rPr>
              <a:t>out </a:t>
            </a:r>
            <a:r>
              <a:rPr lang="en-US" sz="2800" b="0" i="0" u="none">
                <a:solidFill>
                  <a:schemeClr val="dk1"/>
                </a:solidFill>
                <a:latin typeface="Constantia" panose="02030602050306030303"/>
                <a:ea typeface="Constantia" panose="02030602050306030303"/>
                <a:cs typeface="Constantia" panose="02030602050306030303"/>
                <a:sym typeface="Constantia" panose="02030602050306030303"/>
              </a:rPr>
              <a:t>is transferred to the E (extended AC) flip-flop.</a:t>
            </a:r>
            <a:endParaRPr lang="en-US" sz="28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The microoperation performed this operation are:</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Total time cycle = 6</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89" name="Google Shape;89;p4"/>
          <p:cNvPicPr preferRelativeResize="0"/>
          <p:nvPr/>
        </p:nvPicPr>
        <p:blipFill rotWithShape="1">
          <a:blip r:embed="rId1"/>
          <a:srcRect/>
          <a:stretch>
            <a:fillRect/>
          </a:stretch>
        </p:blipFill>
        <p:spPr>
          <a:xfrm>
            <a:off x="2438400" y="4648200"/>
            <a:ext cx="4549775" cy="762000"/>
          </a:xfrm>
          <a:prstGeom prst="rect">
            <a:avLst/>
          </a:prstGeom>
          <a:noFill/>
          <a:ln>
            <a:noFill/>
          </a:ln>
        </p:spPr>
      </p:pic>
      <p:sp>
        <p:nvSpPr>
          <p:cNvPr id="90" name="Google Shape;90;p4"/>
          <p:cNvSpPr txBox="1"/>
          <p:nvPr/>
        </p:nvSpPr>
        <p:spPr>
          <a:xfrm>
            <a:off x="3676454" y="0"/>
            <a:ext cx="2800546"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000000"/>
                </a:solidFill>
                <a:latin typeface="Calibri" panose="020F0502020204030204"/>
                <a:ea typeface="Calibri" panose="020F0502020204030204"/>
                <a:cs typeface="Calibri" panose="020F0502020204030204"/>
                <a:sym typeface="Calibri" panose="020F0502020204030204"/>
              </a:rPr>
              <a:t>2. ADD to AC</a:t>
            </a:r>
            <a:endParaRPr sz="3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91" name="Google Shape;91;p4"/>
          <p:cNvPicPr preferRelativeResize="0"/>
          <p:nvPr/>
        </p:nvPicPr>
        <p:blipFill rotWithShape="1">
          <a:blip r:embed="rId2"/>
          <a:srcRect/>
          <a:stretch>
            <a:fillRect/>
          </a:stretch>
        </p:blipFill>
        <p:spPr>
          <a:xfrm>
            <a:off x="457200" y="57495"/>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5"/>
          <p:cNvSpPr txBox="1"/>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116205" algn="l" rtl="0">
              <a:lnSpc>
                <a:spcPct val="100000"/>
              </a:lnSpc>
              <a:spcBef>
                <a:spcPts val="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This instruction transferred the content of memory word specified by effective address to the AC.</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The microoperation performed this operation are:</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panose="02030602050306030303"/>
                <a:ea typeface="Constantia" panose="02030602050306030303"/>
                <a:cs typeface="Constantia" panose="02030602050306030303"/>
                <a:sym typeface="Constantia" panose="02030602050306030303"/>
              </a:rPr>
              <a:t>Total time cycle = 6</a:t>
            </a:r>
            <a:endParaRPr lang="en-US" sz="2600" b="0" i="0" u="none">
              <a:solidFill>
                <a:schemeClr val="dk1"/>
              </a:solidFill>
              <a:latin typeface="Constantia" panose="02030602050306030303"/>
              <a:ea typeface="Constantia" panose="02030602050306030303"/>
              <a:cs typeface="Constantia" panose="02030602050306030303"/>
              <a:sym typeface="Constantia" panose="02030602050306030303"/>
            </a:endParaRPr>
          </a:p>
          <a:p>
            <a:pPr marL="273050" marR="0" lvl="0" indent="-116205"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panose="02030602050306030303"/>
              <a:ea typeface="Constantia" panose="02030602050306030303"/>
              <a:cs typeface="Constantia" panose="02030602050306030303"/>
              <a:sym typeface="Constantia" panose="02030602050306030303"/>
            </a:endParaRPr>
          </a:p>
        </p:txBody>
      </p:sp>
      <p:pic>
        <p:nvPicPr>
          <p:cNvPr id="97" name="Google Shape;97;p5"/>
          <p:cNvPicPr preferRelativeResize="0"/>
          <p:nvPr/>
        </p:nvPicPr>
        <p:blipFill rotWithShape="1">
          <a:blip r:embed="rId1"/>
          <a:srcRect/>
          <a:stretch>
            <a:fillRect/>
          </a:stretch>
        </p:blipFill>
        <p:spPr>
          <a:xfrm>
            <a:off x="2743200" y="4267200"/>
            <a:ext cx="3460750" cy="838200"/>
          </a:xfrm>
          <a:prstGeom prst="rect">
            <a:avLst/>
          </a:prstGeom>
          <a:noFill/>
          <a:ln>
            <a:noFill/>
          </a:ln>
        </p:spPr>
      </p:pic>
      <p:sp>
        <p:nvSpPr>
          <p:cNvPr id="98" name="Google Shape;98;p5"/>
          <p:cNvSpPr txBox="1"/>
          <p:nvPr/>
        </p:nvSpPr>
        <p:spPr>
          <a:xfrm>
            <a:off x="2630078" y="0"/>
            <a:ext cx="3846922"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000000"/>
                </a:solidFill>
                <a:latin typeface="Calibri" panose="020F0502020204030204"/>
                <a:ea typeface="Calibri" panose="020F0502020204030204"/>
                <a:cs typeface="Calibri" panose="020F0502020204030204"/>
                <a:sym typeface="Calibri" panose="020F0502020204030204"/>
              </a:rPr>
              <a:t>3. LDA : Load to Ac</a:t>
            </a:r>
            <a:endParaRPr sz="3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99" name="Google Shape;99;p5"/>
          <p:cNvPicPr preferRelativeResize="0"/>
          <p:nvPr/>
        </p:nvPicPr>
        <p:blipFill rotWithShape="1">
          <a:blip r:embed="rId2"/>
          <a:srcRect/>
          <a:stretch>
            <a:fillRect/>
          </a:stretch>
        </p:blipFill>
        <p:spPr>
          <a:xfrm>
            <a:off x="304293" y="57495"/>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6871</Words>
  <Application>WPS Presentation</Application>
  <PresentationFormat/>
  <Paragraphs>217</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Arial</vt:lpstr>
      <vt:lpstr>Calibri</vt:lpstr>
      <vt:lpstr>Candara</vt:lpstr>
      <vt:lpstr>Times New Roman</vt:lpstr>
      <vt:lpstr>Noto Sans Symbols</vt:lpstr>
      <vt:lpstr>Noto Sans</vt:lpstr>
      <vt:lpstr>Constantia</vt:lpstr>
      <vt:lpstr>Microsoft YaHei</vt:lpstr>
      <vt:lpstr>Arial Unicode MS</vt:lpstr>
      <vt:lpstr>Sen</vt:lpstr>
      <vt:lpstr>Office Theme</vt:lpstr>
      <vt:lpstr>PowerPoint 演示文稿</vt:lpstr>
      <vt:lpstr>PowerPoint 演示文稿</vt:lpstr>
      <vt:lpstr>PowerPoint 演示文稿</vt:lpstr>
      <vt:lpstr>                      Memory reference instruction </vt:lpstr>
      <vt:lpstr>PowerPoint 演示文稿</vt:lpstr>
      <vt:lpstr>Memory reference instruction </vt:lpstr>
      <vt:lpstr>PowerPoint 演示文稿</vt:lpstr>
      <vt:lpstr>PowerPoint 演示文稿</vt:lpstr>
      <vt:lpstr>PowerPoint 演示文稿</vt:lpstr>
      <vt:lpstr>PowerPoint 演示文稿</vt:lpstr>
      <vt:lpstr>PowerPoint 演示文稿</vt:lpstr>
      <vt:lpstr>PowerPoint 演示文稿</vt:lpstr>
      <vt:lpstr>6. BSA: </vt:lpstr>
      <vt:lpstr>PowerPoint 演示文稿</vt:lpstr>
      <vt:lpstr>PowerPoint 演示文稿</vt:lpstr>
      <vt:lpstr>PowerPoint 演示文稿</vt:lpstr>
      <vt:lpstr>PowerPoint 演示文稿</vt:lpstr>
      <vt:lpstr>Introduction</vt:lpstr>
      <vt:lpstr>Input-Output Configuration</vt:lpstr>
      <vt:lpstr>Input-Output Configuration</vt:lpstr>
      <vt:lpstr>Input-Output Flags</vt:lpstr>
      <vt:lpstr>Input-Output Instructions.</vt:lpstr>
      <vt:lpstr>Program Interrupt</vt:lpstr>
      <vt:lpstr>Flowchart of Interrupt cycle</vt:lpstr>
      <vt:lpstr>Interrupt E.g.</vt:lpstr>
      <vt:lpstr>Interrupt cycle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sanjay</dc:creator>
  <cp:lastModifiedBy>veeramanickam</cp:lastModifiedBy>
  <cp:revision>5</cp:revision>
  <dcterms:created xsi:type="dcterms:W3CDTF">2024-01-31T10:54:51Z</dcterms:created>
  <dcterms:modified xsi:type="dcterms:W3CDTF">2024-01-31T12:00:08Z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44889916E181431DBF65A04726F26AF9_13</vt:lpwstr>
  </property>
  <property fmtid="{D5CDD505-2E9C-101B-9397-08002B2CF9AE}" pid="3" name="KSOProductBuildVer">
    <vt:lpwstr>1033-12.2.0.13431</vt:lpwstr>
  </property>
</Properties>
</file>