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3"/>
  </p:notesMasterIdLst>
  <p:sldIdLst>
    <p:sldId id="256" r:id="rId2"/>
    <p:sldId id="285" r:id="rId3"/>
    <p:sldId id="293" r:id="rId4"/>
    <p:sldId id="294" r:id="rId5"/>
    <p:sldId id="295" r:id="rId6"/>
    <p:sldId id="296" r:id="rId7"/>
    <p:sldId id="325" r:id="rId8"/>
    <p:sldId id="324" r:id="rId9"/>
    <p:sldId id="326" r:id="rId10"/>
    <p:sldId id="327" r:id="rId11"/>
    <p:sldId id="328" r:id="rId12"/>
  </p:sldIdLst>
  <p:sldSz cx="9144000" cy="6858000" type="screen4x3"/>
  <p:notesSz cx="6858000" cy="9144000"/>
  <p:embeddedFontLst>
    <p:embeddedFont>
      <p:font typeface="Candara" panose="020E0502030303020204" pitchFamily="34" charset="0"/>
      <p:regular r:id="rId14"/>
      <p:bold r:id="rId15"/>
      <p:italic r:id="rId16"/>
      <p:boldItalic r:id="rId17"/>
    </p:embeddedFont>
    <p:embeddedFont>
      <p:font typeface="Tahoma" panose="020B0604030504040204" pitchFamily="34" charset="0"/>
      <p:regular r:id="rId18"/>
      <p:bold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3" roundtripDataSignature="AMtx7mh0xsihnaAQnR/7PSBjVcidkV3VY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99" autoAdjust="0"/>
    <p:restoredTop sz="91638" autoAdjust="0"/>
  </p:normalViewPr>
  <p:slideViewPr>
    <p:cSldViewPr snapToGrid="0">
      <p:cViewPr varScale="1">
        <p:scale>
          <a:sx n="72" d="100"/>
          <a:sy n="72" d="100"/>
        </p:scale>
        <p:origin x="1140" y="5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font" Target="fonts/font6.fntdata"/><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43"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4" name="Google Shape;44;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a:extLst>
            <a:ext uri="{FF2B5EF4-FFF2-40B4-BE49-F238E27FC236}">
              <a16:creationId xmlns:a16="http://schemas.microsoft.com/office/drawing/2014/main" id="{F5757A7E-4089-7A3F-895F-7E9A993C600B}"/>
            </a:ext>
          </a:extLst>
        </p:cNvPr>
        <p:cNvGrpSpPr/>
        <p:nvPr/>
      </p:nvGrpSpPr>
      <p:grpSpPr>
        <a:xfrm>
          <a:off x="0" y="0"/>
          <a:ext cx="0" cy="0"/>
          <a:chOff x="0" y="0"/>
          <a:chExt cx="0" cy="0"/>
        </a:xfrm>
      </p:grpSpPr>
      <p:sp>
        <p:nvSpPr>
          <p:cNvPr id="43" name="Google Shape;43;p1:notes">
            <a:extLst>
              <a:ext uri="{FF2B5EF4-FFF2-40B4-BE49-F238E27FC236}">
                <a16:creationId xmlns:a16="http://schemas.microsoft.com/office/drawing/2014/main" id="{A2EA899A-0D62-E928-59D1-6BD1E1B65140}"/>
              </a:ext>
            </a:extLst>
          </p:cNvPr>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4" name="Google Shape;44;p1:notes">
            <a:extLst>
              <a:ext uri="{FF2B5EF4-FFF2-40B4-BE49-F238E27FC236}">
                <a16:creationId xmlns:a16="http://schemas.microsoft.com/office/drawing/2014/main" id="{CADA6430-59DA-7609-C80A-7CF00DD9C880}"/>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029328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a:extLst>
            <a:ext uri="{FF2B5EF4-FFF2-40B4-BE49-F238E27FC236}">
              <a16:creationId xmlns:a16="http://schemas.microsoft.com/office/drawing/2014/main" id="{F0C9047A-B82C-B284-245F-426C35E00469}"/>
            </a:ext>
          </a:extLst>
        </p:cNvPr>
        <p:cNvGrpSpPr/>
        <p:nvPr/>
      </p:nvGrpSpPr>
      <p:grpSpPr>
        <a:xfrm>
          <a:off x="0" y="0"/>
          <a:ext cx="0" cy="0"/>
          <a:chOff x="0" y="0"/>
          <a:chExt cx="0" cy="0"/>
        </a:xfrm>
      </p:grpSpPr>
      <p:sp>
        <p:nvSpPr>
          <p:cNvPr id="43" name="Google Shape;43;p1:notes">
            <a:extLst>
              <a:ext uri="{FF2B5EF4-FFF2-40B4-BE49-F238E27FC236}">
                <a16:creationId xmlns:a16="http://schemas.microsoft.com/office/drawing/2014/main" id="{01C77334-652D-A358-484D-2BB308BC0091}"/>
              </a:ext>
            </a:extLst>
          </p:cNvPr>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4" name="Google Shape;44;p1:notes">
            <a:extLst>
              <a:ext uri="{FF2B5EF4-FFF2-40B4-BE49-F238E27FC236}">
                <a16:creationId xmlns:a16="http://schemas.microsoft.com/office/drawing/2014/main" id="{683CFBB9-A327-2AD4-F071-92A41C0908B6}"/>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968667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4" name="Google Shape;44;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151793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a:extLst>
            <a:ext uri="{FF2B5EF4-FFF2-40B4-BE49-F238E27FC236}">
              <a16:creationId xmlns:a16="http://schemas.microsoft.com/office/drawing/2014/main" id="{ED561511-3C4D-F50A-3310-8A044D1ECA8F}"/>
            </a:ext>
          </a:extLst>
        </p:cNvPr>
        <p:cNvGrpSpPr/>
        <p:nvPr/>
      </p:nvGrpSpPr>
      <p:grpSpPr>
        <a:xfrm>
          <a:off x="0" y="0"/>
          <a:ext cx="0" cy="0"/>
          <a:chOff x="0" y="0"/>
          <a:chExt cx="0" cy="0"/>
        </a:xfrm>
      </p:grpSpPr>
      <p:sp>
        <p:nvSpPr>
          <p:cNvPr id="43" name="Google Shape;43;p1:notes">
            <a:extLst>
              <a:ext uri="{FF2B5EF4-FFF2-40B4-BE49-F238E27FC236}">
                <a16:creationId xmlns:a16="http://schemas.microsoft.com/office/drawing/2014/main" id="{5B3C37BD-A8C0-1614-3E01-51DE192B1B51}"/>
              </a:ext>
            </a:extLst>
          </p:cNvPr>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4" name="Google Shape;44;p1:notes">
            <a:extLst>
              <a:ext uri="{FF2B5EF4-FFF2-40B4-BE49-F238E27FC236}">
                <a16:creationId xmlns:a16="http://schemas.microsoft.com/office/drawing/2014/main" id="{15574FFC-BC5A-381E-BFA5-B33C4D18C66F}"/>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460006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a:extLst>
            <a:ext uri="{FF2B5EF4-FFF2-40B4-BE49-F238E27FC236}">
              <a16:creationId xmlns:a16="http://schemas.microsoft.com/office/drawing/2014/main" id="{F8923F96-5FD8-D322-95E9-524B2612777E}"/>
            </a:ext>
          </a:extLst>
        </p:cNvPr>
        <p:cNvGrpSpPr/>
        <p:nvPr/>
      </p:nvGrpSpPr>
      <p:grpSpPr>
        <a:xfrm>
          <a:off x="0" y="0"/>
          <a:ext cx="0" cy="0"/>
          <a:chOff x="0" y="0"/>
          <a:chExt cx="0" cy="0"/>
        </a:xfrm>
      </p:grpSpPr>
      <p:sp>
        <p:nvSpPr>
          <p:cNvPr id="43" name="Google Shape;43;p1:notes">
            <a:extLst>
              <a:ext uri="{FF2B5EF4-FFF2-40B4-BE49-F238E27FC236}">
                <a16:creationId xmlns:a16="http://schemas.microsoft.com/office/drawing/2014/main" id="{600350AE-BE81-2B7B-424E-02E5BD0FEAFA}"/>
              </a:ext>
            </a:extLst>
          </p:cNvPr>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4" name="Google Shape;44;p1:notes">
            <a:extLst>
              <a:ext uri="{FF2B5EF4-FFF2-40B4-BE49-F238E27FC236}">
                <a16:creationId xmlns:a16="http://schemas.microsoft.com/office/drawing/2014/main" id="{550156B8-4062-863D-13A3-58B24B9A09C8}"/>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932833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a:extLst>
            <a:ext uri="{FF2B5EF4-FFF2-40B4-BE49-F238E27FC236}">
              <a16:creationId xmlns:a16="http://schemas.microsoft.com/office/drawing/2014/main" id="{FF31E778-417F-FCEB-86C7-37D38AB49873}"/>
            </a:ext>
          </a:extLst>
        </p:cNvPr>
        <p:cNvGrpSpPr/>
        <p:nvPr/>
      </p:nvGrpSpPr>
      <p:grpSpPr>
        <a:xfrm>
          <a:off x="0" y="0"/>
          <a:ext cx="0" cy="0"/>
          <a:chOff x="0" y="0"/>
          <a:chExt cx="0" cy="0"/>
        </a:xfrm>
      </p:grpSpPr>
      <p:sp>
        <p:nvSpPr>
          <p:cNvPr id="43" name="Google Shape;43;p1:notes">
            <a:extLst>
              <a:ext uri="{FF2B5EF4-FFF2-40B4-BE49-F238E27FC236}">
                <a16:creationId xmlns:a16="http://schemas.microsoft.com/office/drawing/2014/main" id="{66505FDD-31C9-8ACA-55B6-BEB4244585D6}"/>
              </a:ext>
            </a:extLst>
          </p:cNvPr>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4" name="Google Shape;44;p1:notes">
            <a:extLst>
              <a:ext uri="{FF2B5EF4-FFF2-40B4-BE49-F238E27FC236}">
                <a16:creationId xmlns:a16="http://schemas.microsoft.com/office/drawing/2014/main" id="{7B733091-8DC4-833D-4DED-6259C19F1798}"/>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474559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a:extLst>
            <a:ext uri="{FF2B5EF4-FFF2-40B4-BE49-F238E27FC236}">
              <a16:creationId xmlns:a16="http://schemas.microsoft.com/office/drawing/2014/main" id="{3369D609-1CBC-00B7-385F-352F53710D4C}"/>
            </a:ext>
          </a:extLst>
        </p:cNvPr>
        <p:cNvGrpSpPr/>
        <p:nvPr/>
      </p:nvGrpSpPr>
      <p:grpSpPr>
        <a:xfrm>
          <a:off x="0" y="0"/>
          <a:ext cx="0" cy="0"/>
          <a:chOff x="0" y="0"/>
          <a:chExt cx="0" cy="0"/>
        </a:xfrm>
      </p:grpSpPr>
      <p:sp>
        <p:nvSpPr>
          <p:cNvPr id="43" name="Google Shape;43;p1:notes">
            <a:extLst>
              <a:ext uri="{FF2B5EF4-FFF2-40B4-BE49-F238E27FC236}">
                <a16:creationId xmlns:a16="http://schemas.microsoft.com/office/drawing/2014/main" id="{3B853536-D361-CA0F-400D-CFC7A35831A1}"/>
              </a:ext>
            </a:extLst>
          </p:cNvPr>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4" name="Google Shape;44;p1:notes">
            <a:extLst>
              <a:ext uri="{FF2B5EF4-FFF2-40B4-BE49-F238E27FC236}">
                <a16:creationId xmlns:a16="http://schemas.microsoft.com/office/drawing/2014/main" id="{35338351-CA90-C4E3-DAE9-C0BD846FE693}"/>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219475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a:extLst>
            <a:ext uri="{FF2B5EF4-FFF2-40B4-BE49-F238E27FC236}">
              <a16:creationId xmlns:a16="http://schemas.microsoft.com/office/drawing/2014/main" id="{B1AA630D-6675-4031-F364-E6988BD5E928}"/>
            </a:ext>
          </a:extLst>
        </p:cNvPr>
        <p:cNvGrpSpPr/>
        <p:nvPr/>
      </p:nvGrpSpPr>
      <p:grpSpPr>
        <a:xfrm>
          <a:off x="0" y="0"/>
          <a:ext cx="0" cy="0"/>
          <a:chOff x="0" y="0"/>
          <a:chExt cx="0" cy="0"/>
        </a:xfrm>
      </p:grpSpPr>
      <p:sp>
        <p:nvSpPr>
          <p:cNvPr id="43" name="Google Shape;43;p1:notes">
            <a:extLst>
              <a:ext uri="{FF2B5EF4-FFF2-40B4-BE49-F238E27FC236}">
                <a16:creationId xmlns:a16="http://schemas.microsoft.com/office/drawing/2014/main" id="{B340CF43-45BB-0315-EA68-0BEFCD3CFB4A}"/>
              </a:ext>
            </a:extLst>
          </p:cNvPr>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4" name="Google Shape;44;p1:notes">
            <a:extLst>
              <a:ext uri="{FF2B5EF4-FFF2-40B4-BE49-F238E27FC236}">
                <a16:creationId xmlns:a16="http://schemas.microsoft.com/office/drawing/2014/main" id="{46E80E6E-60D8-C2FB-2742-79BAF14F68C2}"/>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388159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a:extLst>
            <a:ext uri="{FF2B5EF4-FFF2-40B4-BE49-F238E27FC236}">
              <a16:creationId xmlns:a16="http://schemas.microsoft.com/office/drawing/2014/main" id="{02979CD5-280D-1636-8647-D23ADA684B92}"/>
            </a:ext>
          </a:extLst>
        </p:cNvPr>
        <p:cNvGrpSpPr/>
        <p:nvPr/>
      </p:nvGrpSpPr>
      <p:grpSpPr>
        <a:xfrm>
          <a:off x="0" y="0"/>
          <a:ext cx="0" cy="0"/>
          <a:chOff x="0" y="0"/>
          <a:chExt cx="0" cy="0"/>
        </a:xfrm>
      </p:grpSpPr>
      <p:sp>
        <p:nvSpPr>
          <p:cNvPr id="43" name="Google Shape;43;p1:notes">
            <a:extLst>
              <a:ext uri="{FF2B5EF4-FFF2-40B4-BE49-F238E27FC236}">
                <a16:creationId xmlns:a16="http://schemas.microsoft.com/office/drawing/2014/main" id="{39690B27-7CE7-6671-1FD7-63F34801710D}"/>
              </a:ext>
            </a:extLst>
          </p:cNvPr>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4" name="Google Shape;44;p1:notes">
            <a:extLst>
              <a:ext uri="{FF2B5EF4-FFF2-40B4-BE49-F238E27FC236}">
                <a16:creationId xmlns:a16="http://schemas.microsoft.com/office/drawing/2014/main" id="{6ED4E256-BB71-B8B5-00A4-09A20F37588B}"/>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191130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a:extLst>
            <a:ext uri="{FF2B5EF4-FFF2-40B4-BE49-F238E27FC236}">
              <a16:creationId xmlns:a16="http://schemas.microsoft.com/office/drawing/2014/main" id="{47EF5A92-DFA8-A950-256F-2D8B28A144B1}"/>
            </a:ext>
          </a:extLst>
        </p:cNvPr>
        <p:cNvGrpSpPr/>
        <p:nvPr/>
      </p:nvGrpSpPr>
      <p:grpSpPr>
        <a:xfrm>
          <a:off x="0" y="0"/>
          <a:ext cx="0" cy="0"/>
          <a:chOff x="0" y="0"/>
          <a:chExt cx="0" cy="0"/>
        </a:xfrm>
      </p:grpSpPr>
      <p:sp>
        <p:nvSpPr>
          <p:cNvPr id="43" name="Google Shape;43;p1:notes">
            <a:extLst>
              <a:ext uri="{FF2B5EF4-FFF2-40B4-BE49-F238E27FC236}">
                <a16:creationId xmlns:a16="http://schemas.microsoft.com/office/drawing/2014/main" id="{A337AFD6-7ACA-4192-103F-9AF36E4E6F82}"/>
              </a:ext>
            </a:extLst>
          </p:cNvPr>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4" name="Google Shape;44;p1:notes">
            <a:extLst>
              <a:ext uri="{FF2B5EF4-FFF2-40B4-BE49-F238E27FC236}">
                <a16:creationId xmlns:a16="http://schemas.microsoft.com/office/drawing/2014/main" id="{48DF98AC-744F-79DC-051D-347D12C4FB2E}"/>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1937264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pic>
        <p:nvPicPr>
          <p:cNvPr id="25" name="Google Shape;25;p8" descr="LOGO.gif"/>
          <p:cNvPicPr preferRelativeResize="0"/>
          <p:nvPr/>
        </p:nvPicPr>
        <p:blipFill rotWithShape="1">
          <a:blip r:embed="rId2">
            <a:alphaModFix/>
          </a:blip>
          <a:srcRect b="10713"/>
          <a:stretch/>
        </p:blipFill>
        <p:spPr>
          <a:xfrm>
            <a:off x="6553200" y="228600"/>
            <a:ext cx="2057400" cy="635000"/>
          </a:xfrm>
          <a:prstGeom prst="rect">
            <a:avLst/>
          </a:prstGeom>
          <a:noFill/>
          <a:ln>
            <a:noFill/>
          </a:ln>
        </p:spPr>
      </p:pic>
      <p:grpSp>
        <p:nvGrpSpPr>
          <p:cNvPr id="26" name="Google Shape;26;p8"/>
          <p:cNvGrpSpPr/>
          <p:nvPr/>
        </p:nvGrpSpPr>
        <p:grpSpPr>
          <a:xfrm>
            <a:off x="6146800" y="0"/>
            <a:ext cx="2997200" cy="876300"/>
            <a:chOff x="6096000" y="3924300"/>
            <a:chExt cx="2997200" cy="876300"/>
          </a:xfrm>
        </p:grpSpPr>
        <p:sp>
          <p:nvSpPr>
            <p:cNvPr id="27" name="Google Shape;27;p8"/>
            <p:cNvSpPr/>
            <p:nvPr/>
          </p:nvSpPr>
          <p:spPr>
            <a:xfrm>
              <a:off x="6096000" y="3924300"/>
              <a:ext cx="29972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pic>
          <p:nvPicPr>
            <p:cNvPr id="28" name="Google Shape;28;p8" descr="LOGO.gif"/>
            <p:cNvPicPr preferRelativeResize="0"/>
            <p:nvPr/>
          </p:nvPicPr>
          <p:blipFill rotWithShape="1">
            <a:blip r:embed="rId2">
              <a:alphaModFix/>
            </a:blip>
            <a:srcRect b="10713"/>
            <a:stretch/>
          </p:blipFill>
          <p:spPr>
            <a:xfrm>
              <a:off x="6502400" y="4152900"/>
              <a:ext cx="2057400" cy="635000"/>
            </a:xfrm>
            <a:prstGeom prst="rect">
              <a:avLst/>
            </a:prstGeom>
            <a:noFill/>
            <a:ln>
              <a:noFill/>
            </a:ln>
          </p:spPr>
        </p:pic>
        <p:sp>
          <p:nvSpPr>
            <p:cNvPr id="29" name="Google Shape;29;p8"/>
            <p:cNvSpPr/>
            <p:nvPr/>
          </p:nvSpPr>
          <p:spPr>
            <a:xfrm>
              <a:off x="6477000" y="4114800"/>
              <a:ext cx="2076450" cy="685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pic>
        <p:nvPicPr>
          <p:cNvPr id="30" name="Google Shape;30;p8" descr="logo.jpg"/>
          <p:cNvPicPr preferRelativeResize="0"/>
          <p:nvPr/>
        </p:nvPicPr>
        <p:blipFill rotWithShape="1">
          <a:blip r:embed="rId3">
            <a:alphaModFix/>
          </a:blip>
          <a:srcRect/>
          <a:stretch/>
        </p:blipFill>
        <p:spPr>
          <a:xfrm>
            <a:off x="6553200" y="228600"/>
            <a:ext cx="1920875" cy="609600"/>
          </a:xfrm>
          <a:prstGeom prst="rect">
            <a:avLst/>
          </a:prstGeom>
          <a:noFill/>
          <a:ln>
            <a:noFill/>
          </a:ln>
        </p:spPr>
      </p:pic>
      <p:sp>
        <p:nvSpPr>
          <p:cNvPr id="31" name="Google Shape;31;p8"/>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2" name="Google Shape;32;p8"/>
          <p:cNvSpPr txBox="1">
            <a:spLocks noGrp="1"/>
          </p:cNvSpPr>
          <p:nvPr>
            <p:ph type="body" idx="1"/>
          </p:nvPr>
        </p:nvSpPr>
        <p:spPr>
          <a:xfrm>
            <a:off x="457200" y="1371600"/>
            <a:ext cx="8229600" cy="4525963"/>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3" name="Google Shape;33;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22CS016</a:t>
            </a:r>
            <a:endParaRPr/>
          </a:p>
        </p:txBody>
      </p:sp>
      <p:sp>
        <p:nvSpPr>
          <p:cNvPr id="34" name="Google Shape;34;p8"/>
          <p:cNvSpPr txBox="1">
            <a:spLocks noGrp="1"/>
          </p:cNvSpPr>
          <p:nvPr>
            <p:ph type="ftr" idx="11"/>
          </p:nvPr>
        </p:nvSpPr>
        <p:spPr>
          <a:xfrm>
            <a:off x="3211606" y="6356349"/>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b="0" i="0" u="none" strike="noStrike" cap="none">
                <a:solidFill>
                  <a:srgbClr val="898989"/>
                </a:solidFill>
                <a:latin typeface="Calibri"/>
                <a:ea typeface="Calibri"/>
                <a:cs typeface="Calibri"/>
                <a:sym typeface="Calibri"/>
              </a:defRPr>
            </a:lvl1pPr>
            <a:lvl2pPr marL="0" marR="0" lvl="1" indent="0" algn="r">
              <a:spcBef>
                <a:spcPts val="0"/>
              </a:spcBef>
              <a:spcAft>
                <a:spcPts val="0"/>
              </a:spcAft>
              <a:buNone/>
              <a:defRPr sz="1200" b="0" i="0" u="none" strike="noStrike" cap="none">
                <a:solidFill>
                  <a:srgbClr val="898989"/>
                </a:solidFill>
                <a:latin typeface="Calibri"/>
                <a:ea typeface="Calibri"/>
                <a:cs typeface="Calibri"/>
                <a:sym typeface="Calibri"/>
              </a:defRPr>
            </a:lvl2pPr>
            <a:lvl3pPr marL="0" marR="0" lvl="2" indent="0" algn="r">
              <a:spcBef>
                <a:spcPts val="0"/>
              </a:spcBef>
              <a:spcAft>
                <a:spcPts val="0"/>
              </a:spcAft>
              <a:buNone/>
              <a:defRPr sz="1200" b="0" i="0" u="none" strike="noStrike" cap="none">
                <a:solidFill>
                  <a:srgbClr val="898989"/>
                </a:solidFill>
                <a:latin typeface="Calibri"/>
                <a:ea typeface="Calibri"/>
                <a:cs typeface="Calibri"/>
                <a:sym typeface="Calibri"/>
              </a:defRPr>
            </a:lvl3pPr>
            <a:lvl4pPr marL="0" marR="0" lvl="3" indent="0" algn="r">
              <a:spcBef>
                <a:spcPts val="0"/>
              </a:spcBef>
              <a:spcAft>
                <a:spcPts val="0"/>
              </a:spcAft>
              <a:buNone/>
              <a:defRPr sz="1200" b="0" i="0" u="none" strike="noStrike" cap="none">
                <a:solidFill>
                  <a:srgbClr val="898989"/>
                </a:solidFill>
                <a:latin typeface="Calibri"/>
                <a:ea typeface="Calibri"/>
                <a:cs typeface="Calibri"/>
                <a:sym typeface="Calibri"/>
              </a:defRPr>
            </a:lvl4pPr>
            <a:lvl5pPr marL="0" marR="0" lvl="4" indent="0" algn="r">
              <a:spcBef>
                <a:spcPts val="0"/>
              </a:spcBef>
              <a:spcAft>
                <a:spcPts val="0"/>
              </a:spcAft>
              <a:buNone/>
              <a:defRPr sz="1200" b="0" i="0" u="none" strike="noStrike" cap="none">
                <a:solidFill>
                  <a:srgbClr val="898989"/>
                </a:solidFill>
                <a:latin typeface="Calibri"/>
                <a:ea typeface="Calibri"/>
                <a:cs typeface="Calibri"/>
                <a:sym typeface="Calibri"/>
              </a:defRPr>
            </a:lvl5pPr>
            <a:lvl6pPr marL="0" marR="0" lvl="5" indent="0" algn="r">
              <a:spcBef>
                <a:spcPts val="0"/>
              </a:spcBef>
              <a:spcAft>
                <a:spcPts val="0"/>
              </a:spcAft>
              <a:buNone/>
              <a:defRPr sz="1200" b="0" i="0" u="none" strike="noStrike" cap="none">
                <a:solidFill>
                  <a:srgbClr val="898989"/>
                </a:solidFill>
                <a:latin typeface="Calibri"/>
                <a:ea typeface="Calibri"/>
                <a:cs typeface="Calibri"/>
                <a:sym typeface="Calibri"/>
              </a:defRPr>
            </a:lvl6pPr>
            <a:lvl7pPr marL="0" marR="0" lvl="6" indent="0" algn="r">
              <a:spcBef>
                <a:spcPts val="0"/>
              </a:spcBef>
              <a:spcAft>
                <a:spcPts val="0"/>
              </a:spcAft>
              <a:buNone/>
              <a:defRPr sz="1200" b="0" i="0" u="none" strike="noStrike" cap="none">
                <a:solidFill>
                  <a:srgbClr val="898989"/>
                </a:solidFill>
                <a:latin typeface="Calibri"/>
                <a:ea typeface="Calibri"/>
                <a:cs typeface="Calibri"/>
                <a:sym typeface="Calibri"/>
              </a:defRPr>
            </a:lvl7pPr>
            <a:lvl8pPr marL="0" marR="0" lvl="7" indent="0" algn="r">
              <a:spcBef>
                <a:spcPts val="0"/>
              </a:spcBef>
              <a:spcAft>
                <a:spcPts val="0"/>
              </a:spcAft>
              <a:buNone/>
              <a:defRPr sz="1200" b="0" i="0" u="none" strike="noStrike" cap="none">
                <a:solidFill>
                  <a:srgbClr val="898989"/>
                </a:solidFill>
                <a:latin typeface="Calibri"/>
                <a:ea typeface="Calibri"/>
                <a:cs typeface="Calibri"/>
                <a:sym typeface="Calibri"/>
              </a:defRPr>
            </a:lvl8pPr>
            <a:lvl9pPr marL="0" marR="0" lvl="8" indent="0" algn="r">
              <a:spcBef>
                <a:spcPts val="0"/>
              </a:spcBef>
              <a:spcAft>
                <a:spcPts val="0"/>
              </a:spcAft>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7"/>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9pPr>
          </a:lstStyle>
          <a:p>
            <a:endParaRPr/>
          </a:p>
        </p:txBody>
      </p:sp>
      <p:sp>
        <p:nvSpPr>
          <p:cNvPr id="11" name="Google Shape;11;p7"/>
          <p:cNvSpPr txBox="1">
            <a:spLocks noGrp="1"/>
          </p:cNvSpPr>
          <p:nvPr>
            <p:ph type="body" idx="1"/>
          </p:nvPr>
        </p:nvSpPr>
        <p:spPr>
          <a:xfrm>
            <a:off x="457200" y="1371600"/>
            <a:ext cx="8229600" cy="4525963"/>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r>
              <a:rPr lang="en-US"/>
              <a:t>22CS016</a:t>
            </a:r>
            <a:endParaRPr/>
          </a:p>
        </p:txBody>
      </p:sp>
      <p:sp>
        <p:nvSpPr>
          <p:cNvPr id="13" name="Google Shape;13;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b="0" i="0" u="none" strike="noStrike" cap="none">
                <a:solidFill>
                  <a:srgbClr val="898989"/>
                </a:solidFill>
                <a:latin typeface="Calibri"/>
                <a:ea typeface="Calibri"/>
                <a:cs typeface="Calibri"/>
                <a:sym typeface="Calibri"/>
              </a:defRPr>
            </a:lvl1pPr>
            <a:lvl2pPr marL="0" marR="0" lvl="1" indent="0" algn="r" rtl="0">
              <a:spcBef>
                <a:spcPts val="0"/>
              </a:spcBef>
              <a:spcAft>
                <a:spcPts val="0"/>
              </a:spcAft>
              <a:buNone/>
              <a:defRPr sz="1200" b="0" i="0" u="none" strike="noStrike" cap="none">
                <a:solidFill>
                  <a:srgbClr val="898989"/>
                </a:solidFill>
                <a:latin typeface="Calibri"/>
                <a:ea typeface="Calibri"/>
                <a:cs typeface="Calibri"/>
                <a:sym typeface="Calibri"/>
              </a:defRPr>
            </a:lvl2pPr>
            <a:lvl3pPr marL="0" marR="0" lvl="2" indent="0" algn="r" rtl="0">
              <a:spcBef>
                <a:spcPts val="0"/>
              </a:spcBef>
              <a:spcAft>
                <a:spcPts val="0"/>
              </a:spcAft>
              <a:buNone/>
              <a:defRPr sz="1200" b="0" i="0" u="none" strike="noStrike" cap="none">
                <a:solidFill>
                  <a:srgbClr val="898989"/>
                </a:solidFill>
                <a:latin typeface="Calibri"/>
                <a:ea typeface="Calibri"/>
                <a:cs typeface="Calibri"/>
                <a:sym typeface="Calibri"/>
              </a:defRPr>
            </a:lvl3pPr>
            <a:lvl4pPr marL="0" marR="0" lvl="3" indent="0" algn="r" rtl="0">
              <a:spcBef>
                <a:spcPts val="0"/>
              </a:spcBef>
              <a:spcAft>
                <a:spcPts val="0"/>
              </a:spcAft>
              <a:buNone/>
              <a:defRPr sz="1200" b="0" i="0" u="none" strike="noStrike" cap="none">
                <a:solidFill>
                  <a:srgbClr val="898989"/>
                </a:solidFill>
                <a:latin typeface="Calibri"/>
                <a:ea typeface="Calibri"/>
                <a:cs typeface="Calibri"/>
                <a:sym typeface="Calibri"/>
              </a:defRPr>
            </a:lvl4pPr>
            <a:lvl5pPr marL="0" marR="0" lvl="4" indent="0" algn="r" rtl="0">
              <a:spcBef>
                <a:spcPts val="0"/>
              </a:spcBef>
              <a:spcAft>
                <a:spcPts val="0"/>
              </a:spcAft>
              <a:buNone/>
              <a:defRPr sz="1200" b="0" i="0" u="none" strike="noStrike" cap="none">
                <a:solidFill>
                  <a:srgbClr val="898989"/>
                </a:solidFill>
                <a:latin typeface="Calibri"/>
                <a:ea typeface="Calibri"/>
                <a:cs typeface="Calibri"/>
                <a:sym typeface="Calibri"/>
              </a:defRPr>
            </a:lvl5pPr>
            <a:lvl6pPr marL="0" marR="0" lvl="5" indent="0" algn="r" rtl="0">
              <a:spcBef>
                <a:spcPts val="0"/>
              </a:spcBef>
              <a:spcAft>
                <a:spcPts val="0"/>
              </a:spcAft>
              <a:buNone/>
              <a:defRPr sz="1200" b="0" i="0" u="none" strike="noStrike" cap="none">
                <a:solidFill>
                  <a:srgbClr val="898989"/>
                </a:solidFill>
                <a:latin typeface="Calibri"/>
                <a:ea typeface="Calibri"/>
                <a:cs typeface="Calibri"/>
                <a:sym typeface="Calibri"/>
              </a:defRPr>
            </a:lvl6pPr>
            <a:lvl7pPr marL="0" marR="0" lvl="6" indent="0" algn="r" rtl="0">
              <a:spcBef>
                <a:spcPts val="0"/>
              </a:spcBef>
              <a:spcAft>
                <a:spcPts val="0"/>
              </a:spcAft>
              <a:buNone/>
              <a:defRPr sz="1200" b="0" i="0" u="none" strike="noStrike" cap="none">
                <a:solidFill>
                  <a:srgbClr val="898989"/>
                </a:solidFill>
                <a:latin typeface="Calibri"/>
                <a:ea typeface="Calibri"/>
                <a:cs typeface="Calibri"/>
                <a:sym typeface="Calibri"/>
              </a:defRPr>
            </a:lvl7pPr>
            <a:lvl8pPr marL="0" marR="0" lvl="7" indent="0" algn="r" rtl="0">
              <a:spcBef>
                <a:spcPts val="0"/>
              </a:spcBef>
              <a:spcAft>
                <a:spcPts val="0"/>
              </a:spcAft>
              <a:buNone/>
              <a:defRPr sz="1200" b="0" i="0" u="none" strike="noStrike" cap="none">
                <a:solidFill>
                  <a:srgbClr val="898989"/>
                </a:solidFill>
                <a:latin typeface="Calibri"/>
                <a:ea typeface="Calibri"/>
                <a:cs typeface="Calibri"/>
                <a:sym typeface="Calibri"/>
              </a:defRPr>
            </a:lvl8pPr>
            <a:lvl9pPr marL="0" marR="0" lvl="8" indent="0" algn="r" rtl="0">
              <a:spcBef>
                <a:spcPts val="0"/>
              </a:spcBef>
              <a:spcAft>
                <a:spcPts val="0"/>
              </a:spcAft>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5" name="Google Shape;15;p7"/>
          <p:cNvSpPr/>
          <p:nvPr/>
        </p:nvSpPr>
        <p:spPr>
          <a:xfrm>
            <a:off x="0" y="0"/>
            <a:ext cx="91440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16" name="Google Shape;16;p7"/>
          <p:cNvSpPr/>
          <p:nvPr/>
        </p:nvSpPr>
        <p:spPr>
          <a:xfrm rot="10800000" flipH="1">
            <a:off x="0" y="6705600"/>
            <a:ext cx="9144000" cy="198116"/>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pic>
        <p:nvPicPr>
          <p:cNvPr id="17" name="Google Shape;17;p7" descr="LOGO.gif"/>
          <p:cNvPicPr preferRelativeResize="0"/>
          <p:nvPr/>
        </p:nvPicPr>
        <p:blipFill rotWithShape="1">
          <a:blip r:embed="rId3">
            <a:alphaModFix/>
          </a:blip>
          <a:srcRect b="10713"/>
          <a:stretch/>
        </p:blipFill>
        <p:spPr>
          <a:xfrm>
            <a:off x="6553200" y="228600"/>
            <a:ext cx="2057400" cy="635000"/>
          </a:xfrm>
          <a:prstGeom prst="rect">
            <a:avLst/>
          </a:prstGeom>
          <a:noFill/>
          <a:ln>
            <a:noFill/>
          </a:ln>
        </p:spPr>
      </p:pic>
      <p:pic>
        <p:nvPicPr>
          <p:cNvPr id="18" name="Google Shape;18;p7" descr="LOGO.gif"/>
          <p:cNvPicPr preferRelativeResize="0"/>
          <p:nvPr/>
        </p:nvPicPr>
        <p:blipFill rotWithShape="1">
          <a:blip r:embed="rId3">
            <a:alphaModFix/>
          </a:blip>
          <a:srcRect b="10713"/>
          <a:stretch/>
        </p:blipFill>
        <p:spPr>
          <a:xfrm>
            <a:off x="6553200" y="228600"/>
            <a:ext cx="2057400" cy="635000"/>
          </a:xfrm>
          <a:prstGeom prst="rect">
            <a:avLst/>
          </a:prstGeom>
          <a:noFill/>
          <a:ln>
            <a:noFill/>
          </a:ln>
        </p:spPr>
      </p:pic>
      <p:grpSp>
        <p:nvGrpSpPr>
          <p:cNvPr id="19" name="Google Shape;19;p7"/>
          <p:cNvGrpSpPr/>
          <p:nvPr/>
        </p:nvGrpSpPr>
        <p:grpSpPr>
          <a:xfrm>
            <a:off x="6146800" y="0"/>
            <a:ext cx="2997200" cy="876300"/>
            <a:chOff x="6096000" y="3924300"/>
            <a:chExt cx="2997200" cy="876300"/>
          </a:xfrm>
        </p:grpSpPr>
        <p:sp>
          <p:nvSpPr>
            <p:cNvPr id="20" name="Google Shape;20;p7"/>
            <p:cNvSpPr/>
            <p:nvPr/>
          </p:nvSpPr>
          <p:spPr>
            <a:xfrm>
              <a:off x="6096000" y="3924300"/>
              <a:ext cx="29972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pic>
          <p:nvPicPr>
            <p:cNvPr id="21" name="Google Shape;21;p7" descr="LOGO.gif"/>
            <p:cNvPicPr preferRelativeResize="0"/>
            <p:nvPr/>
          </p:nvPicPr>
          <p:blipFill rotWithShape="1">
            <a:blip r:embed="rId3">
              <a:alphaModFix/>
            </a:blip>
            <a:srcRect b="10713"/>
            <a:stretch/>
          </p:blipFill>
          <p:spPr>
            <a:xfrm>
              <a:off x="6502400" y="4152900"/>
              <a:ext cx="2057400" cy="635000"/>
            </a:xfrm>
            <a:prstGeom prst="rect">
              <a:avLst/>
            </a:prstGeom>
            <a:noFill/>
            <a:ln>
              <a:noFill/>
            </a:ln>
          </p:spPr>
        </p:pic>
        <p:sp>
          <p:nvSpPr>
            <p:cNvPr id="22" name="Google Shape;22;p7"/>
            <p:cNvSpPr/>
            <p:nvPr/>
          </p:nvSpPr>
          <p:spPr>
            <a:xfrm>
              <a:off x="6477000" y="4114800"/>
              <a:ext cx="2076450" cy="685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pic>
        <p:nvPicPr>
          <p:cNvPr id="23" name="Google Shape;23;p7" descr="logo.jpg"/>
          <p:cNvPicPr preferRelativeResize="0"/>
          <p:nvPr/>
        </p:nvPicPr>
        <p:blipFill rotWithShape="1">
          <a:blip r:embed="rId4">
            <a:alphaModFix/>
          </a:blip>
          <a:srcRect/>
          <a:stretch/>
        </p:blipFill>
        <p:spPr>
          <a:xfrm>
            <a:off x="6553200" y="228600"/>
            <a:ext cx="1920875" cy="6096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Lst>
  <p:hf hdr="0" ft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6" name="Google Shape;46;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22CS016</a:t>
            </a:r>
            <a:endParaRPr/>
          </a:p>
        </p:txBody>
      </p:sp>
      <p:sp>
        <p:nvSpPr>
          <p:cNvPr id="47" name="Google Shape;47;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a:t>
            </a:fld>
            <a:endParaRPr/>
          </a:p>
        </p:txBody>
      </p:sp>
      <p:sp>
        <p:nvSpPr>
          <p:cNvPr id="48" name="Google Shape;48;p1"/>
          <p:cNvSpPr txBox="1"/>
          <p:nvPr/>
        </p:nvSpPr>
        <p:spPr>
          <a:xfrm>
            <a:off x="0" y="838200"/>
            <a:ext cx="9144000" cy="6019800"/>
          </a:xfrm>
          <a:prstGeom prst="rect">
            <a:avLst/>
          </a:prstGeom>
          <a:noFill/>
          <a:ln>
            <a:noFill/>
          </a:ln>
        </p:spPr>
        <p:txBody>
          <a:bodyPr spcFirstLastPara="1" wrap="square" lIns="91425" tIns="33100" rIns="91425" bIns="45700" anchor="ctr" anchorCtr="0">
            <a:noAutofit/>
          </a:bodyPr>
          <a:lstStyle/>
          <a:p>
            <a:pPr marL="0" marR="0" lvl="0" indent="0" algn="ctr" rtl="0">
              <a:spcBef>
                <a:spcPts val="0"/>
              </a:spcBef>
              <a:spcAft>
                <a:spcPts val="0"/>
              </a:spcAft>
              <a:buNone/>
            </a:pPr>
            <a:endParaRPr sz="3200" b="1" i="0" u="none" strike="noStrike" cap="none" dirty="0">
              <a:solidFill>
                <a:schemeClr val="tx1"/>
              </a:solidFill>
              <a:latin typeface="Candara"/>
              <a:ea typeface="Candara"/>
              <a:cs typeface="Candara"/>
              <a:sym typeface="Candara"/>
            </a:endParaRPr>
          </a:p>
          <a:p>
            <a:pPr marL="0" marR="0" lvl="0" indent="0" algn="ctr" rtl="0">
              <a:spcBef>
                <a:spcPts val="0"/>
              </a:spcBef>
              <a:spcAft>
                <a:spcPts val="0"/>
              </a:spcAft>
              <a:buNone/>
            </a:pPr>
            <a:r>
              <a:rPr lang="en-IN" sz="2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Central Processing Unit </a:t>
            </a:r>
          </a:p>
          <a:p>
            <a:pPr marL="0" marR="0" lvl="0" indent="0" algn="ctr" rtl="0">
              <a:spcBef>
                <a:spcPts val="0"/>
              </a:spcBef>
              <a:spcAft>
                <a:spcPts val="0"/>
              </a:spcAft>
              <a:buNone/>
            </a:pPr>
            <a:r>
              <a:rPr lang="en-IN" sz="2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(Introduction and General Register Organization)</a:t>
            </a:r>
          </a:p>
          <a:p>
            <a:pPr marL="0" marR="0" lvl="0" indent="0" algn="ctr" rtl="0">
              <a:spcBef>
                <a:spcPts val="0"/>
              </a:spcBef>
              <a:spcAft>
                <a:spcPts val="0"/>
              </a:spcAft>
              <a:buNone/>
            </a:pPr>
            <a:r>
              <a:rPr lang="en-US" sz="3200" b="1" i="0" u="none" strike="noStrike" cap="none" dirty="0">
                <a:solidFill>
                  <a:schemeClr val="tx1"/>
                </a:solidFill>
                <a:latin typeface="Times New Roman" panose="02020603050405020304" pitchFamily="18" charset="0"/>
                <a:ea typeface="Candara"/>
                <a:cs typeface="Times New Roman" panose="02020603050405020304" pitchFamily="18" charset="0"/>
                <a:sym typeface="Candara"/>
              </a:rPr>
              <a:t>(Lecture 19-21)</a:t>
            </a:r>
            <a:endParaRPr sz="3200" b="1" i="0" u="none" strike="noStrike" cap="none" dirty="0">
              <a:solidFill>
                <a:schemeClr val="tx1"/>
              </a:solidFill>
              <a:latin typeface="Times New Roman" panose="02020603050405020304" pitchFamily="18" charset="0"/>
              <a:ea typeface="Candara"/>
              <a:cs typeface="Times New Roman" panose="02020603050405020304" pitchFamily="18" charset="0"/>
              <a:sym typeface="Candara"/>
            </a:endParaRPr>
          </a:p>
          <a:p>
            <a:pPr marL="0" marR="0" lvl="0" indent="0" algn="ctr" rtl="0">
              <a:spcBef>
                <a:spcPts val="0"/>
              </a:spcBef>
              <a:spcAft>
                <a:spcPts val="0"/>
              </a:spcAft>
              <a:buNone/>
            </a:pPr>
            <a:endParaRPr sz="3200" b="1" i="0" u="none" strike="noStrike" cap="none" dirty="0">
              <a:solidFill>
                <a:schemeClr val="tx1"/>
              </a:solidFill>
              <a:latin typeface="Candara"/>
              <a:ea typeface="Candara"/>
              <a:cs typeface="Candara"/>
              <a:sym typeface="Candara"/>
            </a:endParaRPr>
          </a:p>
          <a:p>
            <a:pPr marL="0" marR="0" lvl="0" indent="0" algn="ctr" rtl="0">
              <a:spcBef>
                <a:spcPts val="0"/>
              </a:spcBef>
              <a:spcAft>
                <a:spcPts val="0"/>
              </a:spcAft>
              <a:buNone/>
            </a:pPr>
            <a:endParaRPr sz="3200" b="1" i="0" u="none" strike="noStrike" cap="none" dirty="0">
              <a:solidFill>
                <a:schemeClr val="tx1"/>
              </a:solidFill>
              <a:latin typeface="Candara"/>
              <a:ea typeface="Candara"/>
              <a:cs typeface="Candara"/>
              <a:sym typeface="Candara"/>
            </a:endParaRPr>
          </a:p>
          <a:p>
            <a:pPr marL="0" marR="0" lvl="0" indent="0" algn="ctr" rtl="0">
              <a:spcBef>
                <a:spcPts val="0"/>
              </a:spcBef>
              <a:spcAft>
                <a:spcPts val="0"/>
              </a:spcAft>
              <a:buNone/>
            </a:pPr>
            <a:endParaRPr sz="3200" b="1" i="0" u="none" strike="noStrike" cap="none" dirty="0">
              <a:solidFill>
                <a:schemeClr val="tx1"/>
              </a:solidFill>
              <a:latin typeface="Candara"/>
              <a:ea typeface="Candara"/>
              <a:cs typeface="Candara"/>
              <a:sym typeface="Candara"/>
            </a:endParaRPr>
          </a:p>
          <a:p>
            <a:pPr marL="0" marR="0" lvl="0" indent="0" algn="ctr" rtl="0">
              <a:spcBef>
                <a:spcPts val="0"/>
              </a:spcBef>
              <a:spcAft>
                <a:spcPts val="0"/>
              </a:spcAft>
              <a:buNone/>
            </a:pPr>
            <a:endParaRPr sz="4000" b="1" i="0" u="none" strike="noStrike" cap="none" dirty="0">
              <a:solidFill>
                <a:schemeClr val="tx1"/>
              </a:solidFill>
              <a:latin typeface="Candara"/>
              <a:ea typeface="Candara"/>
              <a:cs typeface="Candara"/>
              <a:sym typeface="Candara"/>
            </a:endParaRPr>
          </a:p>
          <a:p>
            <a:pPr marL="0" marR="0" lvl="0" indent="0" algn="ctr" rtl="0">
              <a:spcBef>
                <a:spcPts val="0"/>
              </a:spcBef>
              <a:spcAft>
                <a:spcPts val="0"/>
              </a:spcAft>
              <a:buNone/>
            </a:pPr>
            <a:endParaRPr sz="4000" b="1" i="0" u="none" strike="noStrike" cap="none" dirty="0">
              <a:solidFill>
                <a:schemeClr val="tx1"/>
              </a:solidFill>
              <a:latin typeface="Candara"/>
              <a:ea typeface="Candara"/>
              <a:cs typeface="Candara"/>
              <a:sym typeface="Candar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5">
          <a:extLst>
            <a:ext uri="{FF2B5EF4-FFF2-40B4-BE49-F238E27FC236}">
              <a16:creationId xmlns:a16="http://schemas.microsoft.com/office/drawing/2014/main" id="{DE70320C-86E6-329C-5AF0-B108C227CEE0}"/>
            </a:ext>
          </a:extLst>
        </p:cNvPr>
        <p:cNvGrpSpPr/>
        <p:nvPr/>
      </p:nvGrpSpPr>
      <p:grpSpPr>
        <a:xfrm>
          <a:off x="0" y="0"/>
          <a:ext cx="0" cy="0"/>
          <a:chOff x="0" y="0"/>
          <a:chExt cx="0" cy="0"/>
        </a:xfrm>
      </p:grpSpPr>
      <p:sp>
        <p:nvSpPr>
          <p:cNvPr id="46" name="Google Shape;46;p1">
            <a:extLst>
              <a:ext uri="{FF2B5EF4-FFF2-40B4-BE49-F238E27FC236}">
                <a16:creationId xmlns:a16="http://schemas.microsoft.com/office/drawing/2014/main" id="{693D522C-A1F0-B607-90D6-10157198274B}"/>
              </a:ext>
            </a:extLst>
          </p:cNvPr>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22CS016</a:t>
            </a:r>
            <a:endParaRPr dirty="0"/>
          </a:p>
        </p:txBody>
      </p:sp>
      <p:sp>
        <p:nvSpPr>
          <p:cNvPr id="47" name="Google Shape;47;p1">
            <a:extLst>
              <a:ext uri="{FF2B5EF4-FFF2-40B4-BE49-F238E27FC236}">
                <a16:creationId xmlns:a16="http://schemas.microsoft.com/office/drawing/2014/main" id="{84B55F0F-F0A9-B43C-7BCF-46E9ADE35124}"/>
              </a:ext>
            </a:extLst>
          </p:cNvPr>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10</a:t>
            </a:fld>
            <a:endParaRPr/>
          </a:p>
        </p:txBody>
      </p:sp>
      <p:sp>
        <p:nvSpPr>
          <p:cNvPr id="3" name="TextBox 2">
            <a:extLst>
              <a:ext uri="{FF2B5EF4-FFF2-40B4-BE49-F238E27FC236}">
                <a16:creationId xmlns:a16="http://schemas.microsoft.com/office/drawing/2014/main" id="{9DE6E74A-1AF3-2F9B-37BB-4CD4F1B3A94E}"/>
              </a:ext>
            </a:extLst>
          </p:cNvPr>
          <p:cNvSpPr txBox="1"/>
          <p:nvPr/>
        </p:nvSpPr>
        <p:spPr>
          <a:xfrm>
            <a:off x="0" y="136525"/>
            <a:ext cx="6454066" cy="570990"/>
          </a:xfrm>
          <a:prstGeom prst="rect">
            <a:avLst/>
          </a:prstGeom>
          <a:noFill/>
        </p:spPr>
        <p:txBody>
          <a:bodyPr wrap="square">
            <a:spAutoFit/>
          </a:bodyPr>
          <a:lstStyle/>
          <a:p>
            <a:pPr marL="0" marR="0" lvl="0" indent="0" rtl="0">
              <a:lnSpc>
                <a:spcPct val="150000"/>
              </a:lnSpc>
              <a:spcBef>
                <a:spcPts val="0"/>
              </a:spcBef>
              <a:spcAft>
                <a:spcPts val="0"/>
              </a:spcAft>
              <a:buNone/>
            </a:pPr>
            <a:r>
              <a:rPr lang="en-US" sz="2400" b="1" dirty="0">
                <a:latin typeface="Tahoma" panose="020B0604030504040204" pitchFamily="34" charset="0"/>
                <a:ea typeface="Tahoma" panose="020B0604030504040204" pitchFamily="34" charset="0"/>
                <a:cs typeface="Tahoma" panose="020B0604030504040204" pitchFamily="34" charset="0"/>
                <a:sym typeface="Times New Roman"/>
              </a:rPr>
              <a:t>General Register Organization </a:t>
            </a:r>
            <a:r>
              <a:rPr lang="en-US" sz="2400" b="1" i="0" u="none" strike="noStrike" cap="none" dirty="0">
                <a:solidFill>
                  <a:srgbClr val="000000"/>
                </a:solidFill>
                <a:latin typeface="Tahoma" panose="020B0604030504040204" pitchFamily="34" charset="0"/>
                <a:ea typeface="Tahoma" panose="020B0604030504040204" pitchFamily="34" charset="0"/>
                <a:cs typeface="Tahoma" panose="020B0604030504040204" pitchFamily="34" charset="0"/>
                <a:sym typeface="Times New Roman"/>
              </a:rPr>
              <a:t>(Cont..) </a:t>
            </a:r>
          </a:p>
        </p:txBody>
      </p:sp>
      <p:sp>
        <p:nvSpPr>
          <p:cNvPr id="4" name="TextBox 3">
            <a:extLst>
              <a:ext uri="{FF2B5EF4-FFF2-40B4-BE49-F238E27FC236}">
                <a16:creationId xmlns:a16="http://schemas.microsoft.com/office/drawing/2014/main" id="{47D21E54-E8D4-9861-50C2-164383713E81}"/>
              </a:ext>
            </a:extLst>
          </p:cNvPr>
          <p:cNvSpPr txBox="1"/>
          <p:nvPr/>
        </p:nvSpPr>
        <p:spPr>
          <a:xfrm>
            <a:off x="701335" y="961936"/>
            <a:ext cx="7288567" cy="5576976"/>
          </a:xfrm>
          <a:prstGeom prst="rect">
            <a:avLst/>
          </a:prstGeom>
          <a:noFill/>
        </p:spPr>
        <p:txBody>
          <a:bodyPr wrap="square">
            <a:spAutoFit/>
          </a:bodyPr>
          <a:lstStyle/>
          <a:p>
            <a:pPr marL="0" marR="0" lvl="0" indent="0" algn="just" rtl="0">
              <a:lnSpc>
                <a:spcPct val="150000"/>
              </a:lnSpc>
              <a:spcBef>
                <a:spcPts val="0"/>
              </a:spcBef>
              <a:spcAft>
                <a:spcPts val="0"/>
              </a:spcAft>
              <a:buNone/>
            </a:pPr>
            <a:r>
              <a:rPr lang="en-IN" sz="2000" b="1" dirty="0">
                <a:latin typeface="Times New Roman" panose="02020603050405020304" pitchFamily="18" charset="0"/>
                <a:ea typeface="Tahoma" panose="020B0604030504040204" pitchFamily="34" charset="0"/>
                <a:cs typeface="Times New Roman" panose="02020603050405020304" pitchFamily="18" charset="0"/>
                <a:sym typeface="Times New Roman"/>
              </a:rPr>
              <a:t>Control Word:-</a:t>
            </a:r>
            <a:r>
              <a:rPr lang="en-IN" sz="2000" dirty="0">
                <a:latin typeface="Times New Roman" panose="02020603050405020304" pitchFamily="18" charset="0"/>
                <a:ea typeface="Tahoma" panose="020B0604030504040204" pitchFamily="34" charset="0"/>
                <a:cs typeface="Times New Roman" panose="02020603050405020304" pitchFamily="18" charset="0"/>
                <a:sym typeface="Times New Roman"/>
              </a:rPr>
              <a:t> </a:t>
            </a:r>
          </a:p>
          <a:p>
            <a:pPr marL="0" marR="0" lvl="0" indent="0" algn="just" rtl="0">
              <a:lnSpc>
                <a:spcPct val="150000"/>
              </a:lnSpc>
              <a:spcBef>
                <a:spcPts val="0"/>
              </a:spcBef>
              <a:spcAft>
                <a:spcPts val="0"/>
              </a:spcAft>
              <a:buNone/>
            </a:pPr>
            <a:r>
              <a:rPr lang="en-IN" sz="2000" dirty="0">
                <a:latin typeface="Times New Roman" panose="02020603050405020304" pitchFamily="18" charset="0"/>
                <a:ea typeface="Tahoma" panose="020B0604030504040204" pitchFamily="34" charset="0"/>
                <a:cs typeface="Times New Roman" panose="02020603050405020304" pitchFamily="18" charset="0"/>
                <a:sym typeface="Times New Roman"/>
              </a:rPr>
              <a:t>There are 14 binary selection inputs in the unit, and their combined value specifies a </a:t>
            </a:r>
            <a:r>
              <a:rPr lang="en-IN" sz="2000" b="1" dirty="0">
                <a:latin typeface="Times New Roman" panose="02020603050405020304" pitchFamily="18" charset="0"/>
                <a:ea typeface="Tahoma" panose="020B0604030504040204" pitchFamily="34" charset="0"/>
                <a:cs typeface="Times New Roman" panose="02020603050405020304" pitchFamily="18" charset="0"/>
                <a:sym typeface="Times New Roman"/>
              </a:rPr>
              <a:t>control word</a:t>
            </a:r>
            <a:r>
              <a:rPr lang="en-IN" sz="2000" dirty="0">
                <a:latin typeface="Times New Roman" panose="02020603050405020304" pitchFamily="18" charset="0"/>
                <a:ea typeface="Tahoma" panose="020B0604030504040204" pitchFamily="34" charset="0"/>
                <a:cs typeface="Times New Roman" panose="02020603050405020304" pitchFamily="18" charset="0"/>
                <a:sym typeface="Times New Roman"/>
              </a:rPr>
              <a:t>. 14-bit control word when applied to the selection inputs specify a particular microoperation. </a:t>
            </a:r>
          </a:p>
          <a:p>
            <a:pPr marL="342900" marR="0" lvl="0" indent="-342900" algn="just" rtl="0">
              <a:lnSpc>
                <a:spcPct val="150000"/>
              </a:lnSpc>
              <a:spcBef>
                <a:spcPts val="0"/>
              </a:spcBef>
              <a:spcAft>
                <a:spcPts val="0"/>
              </a:spcAft>
              <a:buFont typeface="Arial" panose="020B0604020202020204" pitchFamily="34" charset="0"/>
              <a:buChar char="•"/>
            </a:pPr>
            <a:r>
              <a:rPr lang="en-IN" sz="2000" dirty="0">
                <a:latin typeface="Times New Roman" panose="02020603050405020304" pitchFamily="18" charset="0"/>
                <a:ea typeface="Tahoma" panose="020B0604030504040204" pitchFamily="34" charset="0"/>
                <a:cs typeface="Times New Roman" panose="02020603050405020304" pitchFamily="18" charset="0"/>
                <a:sym typeface="Times New Roman"/>
              </a:rPr>
              <a:t>It consists of four fields. Three fields contain three bits each, and one field has five bits. </a:t>
            </a:r>
          </a:p>
          <a:p>
            <a:pPr marL="342900" marR="0" lvl="0" indent="-342900" algn="just" rtl="0">
              <a:lnSpc>
                <a:spcPct val="150000"/>
              </a:lnSpc>
              <a:spcBef>
                <a:spcPts val="0"/>
              </a:spcBef>
              <a:spcAft>
                <a:spcPts val="0"/>
              </a:spcAft>
              <a:buFont typeface="Arial" panose="020B0604020202020204" pitchFamily="34" charset="0"/>
              <a:buChar char="•"/>
            </a:pPr>
            <a:r>
              <a:rPr lang="en-IN" sz="2000" dirty="0">
                <a:latin typeface="Times New Roman" panose="02020603050405020304" pitchFamily="18" charset="0"/>
                <a:ea typeface="Tahoma" panose="020B0604030504040204" pitchFamily="34" charset="0"/>
                <a:cs typeface="Times New Roman" panose="02020603050405020304" pitchFamily="18" charset="0"/>
                <a:sym typeface="Times New Roman"/>
              </a:rPr>
              <a:t>The three bits of SELA select a source register for the A input of the ALU. </a:t>
            </a:r>
          </a:p>
          <a:p>
            <a:pPr marL="342900" marR="0" lvl="0" indent="-342900" algn="just" rtl="0">
              <a:lnSpc>
                <a:spcPct val="150000"/>
              </a:lnSpc>
              <a:spcBef>
                <a:spcPts val="0"/>
              </a:spcBef>
              <a:spcAft>
                <a:spcPts val="0"/>
              </a:spcAft>
              <a:buFont typeface="Arial" panose="020B0604020202020204" pitchFamily="34" charset="0"/>
              <a:buChar char="•"/>
            </a:pPr>
            <a:r>
              <a:rPr lang="en-IN" sz="2000" dirty="0">
                <a:latin typeface="Times New Roman" panose="02020603050405020304" pitchFamily="18" charset="0"/>
                <a:ea typeface="Tahoma" panose="020B0604030504040204" pitchFamily="34" charset="0"/>
                <a:cs typeface="Times New Roman" panose="02020603050405020304" pitchFamily="18" charset="0"/>
                <a:sym typeface="Times New Roman"/>
              </a:rPr>
              <a:t>The three bits of SELB select a register for the B input of the ALU. The three bits of SELD select a destination register using the decoder and its seven load outputs. </a:t>
            </a:r>
          </a:p>
          <a:p>
            <a:pPr marL="342900" marR="0" lvl="0" indent="-342900" algn="just" rtl="0">
              <a:lnSpc>
                <a:spcPct val="150000"/>
              </a:lnSpc>
              <a:spcBef>
                <a:spcPts val="0"/>
              </a:spcBef>
              <a:spcAft>
                <a:spcPts val="0"/>
              </a:spcAft>
              <a:buFont typeface="Arial" panose="020B0604020202020204" pitchFamily="34" charset="0"/>
              <a:buChar char="•"/>
            </a:pPr>
            <a:r>
              <a:rPr lang="en-IN" sz="2000" dirty="0">
                <a:latin typeface="Times New Roman" panose="02020603050405020304" pitchFamily="18" charset="0"/>
                <a:ea typeface="Tahoma" panose="020B0604030504040204" pitchFamily="34" charset="0"/>
                <a:cs typeface="Times New Roman" panose="02020603050405020304" pitchFamily="18" charset="0"/>
                <a:sym typeface="Times New Roman"/>
              </a:rPr>
              <a:t>The five bits of OPR select one of the operations in the ALU. </a:t>
            </a:r>
            <a:endParaRPr lang="en-US" sz="2000" dirty="0">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912054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5">
          <a:extLst>
            <a:ext uri="{FF2B5EF4-FFF2-40B4-BE49-F238E27FC236}">
              <a16:creationId xmlns:a16="http://schemas.microsoft.com/office/drawing/2014/main" id="{D24748E4-169A-346F-DED8-AF46CD919D6A}"/>
            </a:ext>
          </a:extLst>
        </p:cNvPr>
        <p:cNvGrpSpPr/>
        <p:nvPr/>
      </p:nvGrpSpPr>
      <p:grpSpPr>
        <a:xfrm>
          <a:off x="0" y="0"/>
          <a:ext cx="0" cy="0"/>
          <a:chOff x="0" y="0"/>
          <a:chExt cx="0" cy="0"/>
        </a:xfrm>
      </p:grpSpPr>
      <p:sp>
        <p:nvSpPr>
          <p:cNvPr id="46" name="Google Shape;46;p1">
            <a:extLst>
              <a:ext uri="{FF2B5EF4-FFF2-40B4-BE49-F238E27FC236}">
                <a16:creationId xmlns:a16="http://schemas.microsoft.com/office/drawing/2014/main" id="{2ACEF945-8A83-739C-C40F-4D1A13BC7030}"/>
              </a:ext>
            </a:extLst>
          </p:cNvPr>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22CS016</a:t>
            </a:r>
            <a:endParaRPr dirty="0"/>
          </a:p>
        </p:txBody>
      </p:sp>
      <p:sp>
        <p:nvSpPr>
          <p:cNvPr id="47" name="Google Shape;47;p1">
            <a:extLst>
              <a:ext uri="{FF2B5EF4-FFF2-40B4-BE49-F238E27FC236}">
                <a16:creationId xmlns:a16="http://schemas.microsoft.com/office/drawing/2014/main" id="{AD913D5A-34DF-285D-491E-487A6CA6FDFA}"/>
              </a:ext>
            </a:extLst>
          </p:cNvPr>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11</a:t>
            </a:fld>
            <a:endParaRPr/>
          </a:p>
        </p:txBody>
      </p:sp>
      <p:sp>
        <p:nvSpPr>
          <p:cNvPr id="3" name="TextBox 2">
            <a:extLst>
              <a:ext uri="{FF2B5EF4-FFF2-40B4-BE49-F238E27FC236}">
                <a16:creationId xmlns:a16="http://schemas.microsoft.com/office/drawing/2014/main" id="{08031B96-2A05-C094-33A0-D60B92C5811B}"/>
              </a:ext>
            </a:extLst>
          </p:cNvPr>
          <p:cNvSpPr txBox="1"/>
          <p:nvPr/>
        </p:nvSpPr>
        <p:spPr>
          <a:xfrm>
            <a:off x="0" y="136525"/>
            <a:ext cx="6454066" cy="570990"/>
          </a:xfrm>
          <a:prstGeom prst="rect">
            <a:avLst/>
          </a:prstGeom>
          <a:noFill/>
        </p:spPr>
        <p:txBody>
          <a:bodyPr wrap="square">
            <a:spAutoFit/>
          </a:bodyPr>
          <a:lstStyle/>
          <a:p>
            <a:pPr marL="0" marR="0" lvl="0" indent="0" rtl="0">
              <a:lnSpc>
                <a:spcPct val="150000"/>
              </a:lnSpc>
              <a:spcBef>
                <a:spcPts val="0"/>
              </a:spcBef>
              <a:spcAft>
                <a:spcPts val="0"/>
              </a:spcAft>
              <a:buNone/>
            </a:pPr>
            <a:r>
              <a:rPr lang="en-US" sz="2400" b="1" dirty="0">
                <a:latin typeface="Tahoma" panose="020B0604030504040204" pitchFamily="34" charset="0"/>
                <a:ea typeface="Tahoma" panose="020B0604030504040204" pitchFamily="34" charset="0"/>
                <a:cs typeface="Tahoma" panose="020B0604030504040204" pitchFamily="34" charset="0"/>
                <a:sym typeface="Times New Roman"/>
              </a:rPr>
              <a:t>General Register Organization </a:t>
            </a:r>
            <a:r>
              <a:rPr lang="en-US" sz="2400" b="1" i="0" u="none" strike="noStrike" cap="none" dirty="0">
                <a:solidFill>
                  <a:srgbClr val="000000"/>
                </a:solidFill>
                <a:latin typeface="Tahoma" panose="020B0604030504040204" pitchFamily="34" charset="0"/>
                <a:ea typeface="Tahoma" panose="020B0604030504040204" pitchFamily="34" charset="0"/>
                <a:cs typeface="Tahoma" panose="020B0604030504040204" pitchFamily="34" charset="0"/>
                <a:sym typeface="Times New Roman"/>
              </a:rPr>
              <a:t>(Cont..) </a:t>
            </a:r>
          </a:p>
        </p:txBody>
      </p:sp>
      <p:graphicFrame>
        <p:nvGraphicFramePr>
          <p:cNvPr id="4" name="Table 3">
            <a:extLst>
              <a:ext uri="{FF2B5EF4-FFF2-40B4-BE49-F238E27FC236}">
                <a16:creationId xmlns:a16="http://schemas.microsoft.com/office/drawing/2014/main" id="{1BE89B02-4D10-C068-B722-E4E604A8A822}"/>
              </a:ext>
            </a:extLst>
          </p:cNvPr>
          <p:cNvGraphicFramePr>
            <a:graphicFrameLocks noGrp="1"/>
          </p:cNvGraphicFramePr>
          <p:nvPr>
            <p:extLst>
              <p:ext uri="{D42A27DB-BD31-4B8C-83A1-F6EECF244321}">
                <p14:modId xmlns:p14="http://schemas.microsoft.com/office/powerpoint/2010/main" val="1075193984"/>
              </p:ext>
            </p:extLst>
          </p:nvPr>
        </p:nvGraphicFramePr>
        <p:xfrm>
          <a:off x="429087" y="1987175"/>
          <a:ext cx="8229600" cy="1672785"/>
        </p:xfrm>
        <a:graphic>
          <a:graphicData uri="http://schemas.openxmlformats.org/drawingml/2006/table">
            <a:tbl>
              <a:tblPr firstRow="1" firstCol="1" bandRow="1">
                <a:tableStyleId>{5C22544A-7EE6-4342-B048-85BDC9FD1C3A}</a:tableStyleId>
              </a:tblPr>
              <a:tblGrid>
                <a:gridCol w="2057400">
                  <a:extLst>
                    <a:ext uri="{9D8B030D-6E8A-4147-A177-3AD203B41FA5}">
                      <a16:colId xmlns:a16="http://schemas.microsoft.com/office/drawing/2014/main" val="2597500744"/>
                    </a:ext>
                  </a:extLst>
                </a:gridCol>
                <a:gridCol w="2057400">
                  <a:extLst>
                    <a:ext uri="{9D8B030D-6E8A-4147-A177-3AD203B41FA5}">
                      <a16:colId xmlns:a16="http://schemas.microsoft.com/office/drawing/2014/main" val="2628467123"/>
                    </a:ext>
                  </a:extLst>
                </a:gridCol>
                <a:gridCol w="2057400">
                  <a:extLst>
                    <a:ext uri="{9D8B030D-6E8A-4147-A177-3AD203B41FA5}">
                      <a16:colId xmlns:a16="http://schemas.microsoft.com/office/drawing/2014/main" val="1001565571"/>
                    </a:ext>
                  </a:extLst>
                </a:gridCol>
                <a:gridCol w="2057400">
                  <a:extLst>
                    <a:ext uri="{9D8B030D-6E8A-4147-A177-3AD203B41FA5}">
                      <a16:colId xmlns:a16="http://schemas.microsoft.com/office/drawing/2014/main" val="990183360"/>
                    </a:ext>
                  </a:extLst>
                </a:gridCol>
              </a:tblGrid>
              <a:tr h="0">
                <a:tc>
                  <a:txBody>
                    <a:bodyPr/>
                    <a:lstStyle/>
                    <a:p>
                      <a:pPr algn="ctr">
                        <a:lnSpc>
                          <a:spcPct val="107000"/>
                        </a:lnSpc>
                        <a:spcAft>
                          <a:spcPts val="800"/>
                        </a:spcAft>
                      </a:pPr>
                      <a:r>
                        <a:rPr lang="en-IN" sz="1200">
                          <a:effectLst/>
                        </a:rPr>
                        <a:t>Binary Code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a:effectLst/>
                        </a:rPr>
                        <a:t>SELA</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a:effectLst/>
                        </a:rPr>
                        <a:t>SELB</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a:effectLst/>
                        </a:rPr>
                        <a:t>SELD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25143514"/>
                  </a:ext>
                </a:extLst>
              </a:tr>
              <a:tr h="0">
                <a:tc>
                  <a:txBody>
                    <a:bodyPr/>
                    <a:lstStyle/>
                    <a:p>
                      <a:pPr algn="ctr">
                        <a:lnSpc>
                          <a:spcPct val="107000"/>
                        </a:lnSpc>
                        <a:spcAft>
                          <a:spcPts val="800"/>
                        </a:spcAft>
                      </a:pPr>
                      <a:r>
                        <a:rPr lang="en-IN" sz="1200">
                          <a:effectLst/>
                        </a:rPr>
                        <a:t>000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a:effectLst/>
                        </a:rPr>
                        <a:t>Input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a:effectLst/>
                        </a:rPr>
                        <a:t>Input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a:effectLst/>
                        </a:rPr>
                        <a:t>None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03217759"/>
                  </a:ext>
                </a:extLst>
              </a:tr>
              <a:tr h="0">
                <a:tc>
                  <a:txBody>
                    <a:bodyPr/>
                    <a:lstStyle/>
                    <a:p>
                      <a:pPr algn="ctr">
                        <a:lnSpc>
                          <a:spcPct val="107000"/>
                        </a:lnSpc>
                        <a:spcAft>
                          <a:spcPts val="800"/>
                        </a:spcAft>
                      </a:pPr>
                      <a:r>
                        <a:rPr lang="en-IN" sz="1200">
                          <a:effectLst/>
                        </a:rPr>
                        <a:t>001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a:effectLst/>
                        </a:rPr>
                        <a:t>R1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a:effectLst/>
                        </a:rPr>
                        <a:t>R1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a:effectLst/>
                        </a:rPr>
                        <a:t>R1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96012804"/>
                  </a:ext>
                </a:extLst>
              </a:tr>
              <a:tr h="0">
                <a:tc>
                  <a:txBody>
                    <a:bodyPr/>
                    <a:lstStyle/>
                    <a:p>
                      <a:pPr algn="ctr">
                        <a:lnSpc>
                          <a:spcPct val="107000"/>
                        </a:lnSpc>
                        <a:spcAft>
                          <a:spcPts val="800"/>
                        </a:spcAft>
                      </a:pPr>
                      <a:r>
                        <a:rPr lang="en-IN" sz="1200" dirty="0">
                          <a:effectLst/>
                        </a:rPr>
                        <a:t>010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a:effectLst/>
                        </a:rPr>
                        <a:t>R2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a:effectLst/>
                        </a:rPr>
                        <a:t>R2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a:effectLst/>
                        </a:rPr>
                        <a:t>R2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87229583"/>
                  </a:ext>
                </a:extLst>
              </a:tr>
              <a:tr h="0">
                <a:tc>
                  <a:txBody>
                    <a:bodyPr/>
                    <a:lstStyle/>
                    <a:p>
                      <a:pPr algn="ctr">
                        <a:lnSpc>
                          <a:spcPct val="107000"/>
                        </a:lnSpc>
                        <a:spcAft>
                          <a:spcPts val="800"/>
                        </a:spcAft>
                      </a:pPr>
                      <a:r>
                        <a:rPr lang="en-IN" sz="1200">
                          <a:effectLst/>
                        </a:rPr>
                        <a:t>011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a:effectLst/>
                        </a:rPr>
                        <a:t>R3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a:effectLst/>
                        </a:rPr>
                        <a:t>R3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a:effectLst/>
                        </a:rPr>
                        <a:t>R3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72320496"/>
                  </a:ext>
                </a:extLst>
              </a:tr>
              <a:tr h="0">
                <a:tc>
                  <a:txBody>
                    <a:bodyPr/>
                    <a:lstStyle/>
                    <a:p>
                      <a:pPr algn="ctr">
                        <a:lnSpc>
                          <a:spcPct val="107000"/>
                        </a:lnSpc>
                        <a:spcAft>
                          <a:spcPts val="800"/>
                        </a:spcAft>
                      </a:pPr>
                      <a:r>
                        <a:rPr lang="en-IN" sz="1200">
                          <a:effectLst/>
                        </a:rPr>
                        <a:t>100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a:effectLst/>
                        </a:rPr>
                        <a:t>R4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a:effectLst/>
                        </a:rPr>
                        <a:t>R4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a:effectLst/>
                        </a:rPr>
                        <a:t>R4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85644513"/>
                  </a:ext>
                </a:extLst>
              </a:tr>
              <a:tr h="0">
                <a:tc>
                  <a:txBody>
                    <a:bodyPr/>
                    <a:lstStyle/>
                    <a:p>
                      <a:pPr algn="ctr">
                        <a:lnSpc>
                          <a:spcPct val="107000"/>
                        </a:lnSpc>
                        <a:spcAft>
                          <a:spcPts val="800"/>
                        </a:spcAft>
                      </a:pPr>
                      <a:r>
                        <a:rPr lang="en-IN" sz="1200">
                          <a:effectLst/>
                        </a:rPr>
                        <a:t>101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a:effectLst/>
                        </a:rPr>
                        <a:t>R5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a:effectLst/>
                        </a:rPr>
                        <a:t>R5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a:effectLst/>
                        </a:rPr>
                        <a:t>R5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42140903"/>
                  </a:ext>
                </a:extLst>
              </a:tr>
              <a:tr h="0">
                <a:tc>
                  <a:txBody>
                    <a:bodyPr/>
                    <a:lstStyle/>
                    <a:p>
                      <a:pPr algn="ctr">
                        <a:lnSpc>
                          <a:spcPct val="107000"/>
                        </a:lnSpc>
                        <a:spcAft>
                          <a:spcPts val="800"/>
                        </a:spcAft>
                      </a:pPr>
                      <a:r>
                        <a:rPr lang="en-IN" sz="1200">
                          <a:effectLst/>
                        </a:rPr>
                        <a:t>110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a:effectLst/>
                        </a:rPr>
                        <a:t>R6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dirty="0">
                          <a:effectLst/>
                        </a:rPr>
                        <a:t>R6</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a:effectLst/>
                        </a:rPr>
                        <a:t>R6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81129397"/>
                  </a:ext>
                </a:extLst>
              </a:tr>
              <a:tr h="0">
                <a:tc>
                  <a:txBody>
                    <a:bodyPr/>
                    <a:lstStyle/>
                    <a:p>
                      <a:pPr algn="ctr">
                        <a:lnSpc>
                          <a:spcPct val="107000"/>
                        </a:lnSpc>
                        <a:spcAft>
                          <a:spcPts val="800"/>
                        </a:spcAft>
                      </a:pPr>
                      <a:r>
                        <a:rPr lang="en-IN" sz="1200">
                          <a:effectLst/>
                        </a:rPr>
                        <a:t>111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a:effectLst/>
                        </a:rPr>
                        <a:t>R7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a:effectLst/>
                        </a:rPr>
                        <a:t>R7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dirty="0">
                          <a:effectLst/>
                        </a:rPr>
                        <a:t>R7</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78192059"/>
                  </a:ext>
                </a:extLst>
              </a:tr>
            </a:tbl>
          </a:graphicData>
        </a:graphic>
      </p:graphicFrame>
      <p:sp>
        <p:nvSpPr>
          <p:cNvPr id="6" name="TextBox 5">
            <a:extLst>
              <a:ext uri="{FF2B5EF4-FFF2-40B4-BE49-F238E27FC236}">
                <a16:creationId xmlns:a16="http://schemas.microsoft.com/office/drawing/2014/main" id="{BBBC929D-FA0B-FCCB-A683-5CCD677FA486}"/>
              </a:ext>
            </a:extLst>
          </p:cNvPr>
          <p:cNvSpPr txBox="1"/>
          <p:nvPr/>
        </p:nvSpPr>
        <p:spPr>
          <a:xfrm>
            <a:off x="2521258" y="1260628"/>
            <a:ext cx="4873840" cy="374077"/>
          </a:xfrm>
          <a:prstGeom prst="rect">
            <a:avLst/>
          </a:prstGeom>
          <a:noFill/>
        </p:spPr>
        <p:txBody>
          <a:bodyPr wrap="square">
            <a:spAutoFit/>
          </a:bodyPr>
          <a:lstStyle/>
          <a:p>
            <a:pPr>
              <a:lnSpc>
                <a:spcPct val="107000"/>
              </a:lnSpc>
              <a:spcAft>
                <a:spcPts val="800"/>
              </a:spcAft>
            </a:pP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Encoding of Register Selection Field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426023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6" name="Google Shape;46;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22CS016</a:t>
            </a:r>
            <a:endParaRPr dirty="0"/>
          </a:p>
        </p:txBody>
      </p:sp>
      <p:sp>
        <p:nvSpPr>
          <p:cNvPr id="47" name="Google Shape;47;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
        <p:nvSpPr>
          <p:cNvPr id="48" name="Google Shape;48;p1"/>
          <p:cNvSpPr txBox="1"/>
          <p:nvPr/>
        </p:nvSpPr>
        <p:spPr>
          <a:xfrm>
            <a:off x="457200" y="1140842"/>
            <a:ext cx="8047703" cy="5717158"/>
          </a:xfrm>
          <a:prstGeom prst="rect">
            <a:avLst/>
          </a:prstGeom>
          <a:noFill/>
          <a:ln>
            <a:noFill/>
          </a:ln>
        </p:spPr>
        <p:txBody>
          <a:bodyPr spcFirstLastPara="1" wrap="square" lIns="91425" tIns="33100" rIns="91425" bIns="45700" anchor="ctr" anchorCtr="0">
            <a:noAutofit/>
          </a:bodyPr>
          <a:lstStyle/>
          <a:p>
            <a:pPr marL="0" marR="0" lvl="0" indent="0" rtl="0">
              <a:lnSpc>
                <a:spcPct val="150000"/>
              </a:lnSpc>
              <a:spcBef>
                <a:spcPts val="0"/>
              </a:spcBef>
              <a:spcAft>
                <a:spcPts val="0"/>
              </a:spcAft>
              <a:buNone/>
            </a:pPr>
            <a:r>
              <a:rPr lang="en-US" sz="2000" b="1" dirty="0">
                <a:latin typeface="Tahoma" panose="020B0604030504040204" pitchFamily="34" charset="0"/>
                <a:ea typeface="Tahoma" panose="020B0604030504040204" pitchFamily="34" charset="0"/>
                <a:cs typeface="Tahoma" panose="020B0604030504040204" pitchFamily="34" charset="0"/>
                <a:sym typeface="Times New Roman"/>
              </a:rPr>
              <a:t>Central Processing Unit</a:t>
            </a:r>
            <a:r>
              <a:rPr lang="en-US" sz="2000" b="1" i="0" u="none" strike="noStrike" cap="none" dirty="0">
                <a:solidFill>
                  <a:srgbClr val="000000"/>
                </a:solidFill>
                <a:latin typeface="Tahoma" panose="020B0604030504040204" pitchFamily="34" charset="0"/>
                <a:ea typeface="Tahoma" panose="020B0604030504040204" pitchFamily="34" charset="0"/>
                <a:cs typeface="Tahoma" panose="020B0604030504040204" pitchFamily="34" charset="0"/>
                <a:sym typeface="Times New Roman"/>
              </a:rPr>
              <a:t> (CPU) </a:t>
            </a:r>
          </a:p>
          <a:p>
            <a:pPr marL="0" marR="0" lvl="0" indent="0" algn="just" rtl="0">
              <a:lnSpc>
                <a:spcPct val="150000"/>
              </a:lnSpc>
              <a:spcBef>
                <a:spcPts val="0"/>
              </a:spcBef>
              <a:spcAft>
                <a:spcPts val="0"/>
              </a:spcAft>
              <a:buNone/>
            </a:pPr>
            <a:r>
              <a:rPr lang="en-IN" sz="2000" dirty="0">
                <a:solidFill>
                  <a:schemeClr val="tx1"/>
                </a:solidFill>
                <a:latin typeface="Times New Roman" panose="02020603050405020304" pitchFamily="18" charset="0"/>
                <a:cs typeface="Times New Roman" panose="02020603050405020304" pitchFamily="18" charset="0"/>
              </a:rPr>
              <a:t>CPU stands for Central Processing Unit. It is the primary component of a computer system responsible for executing instructions of a computer program and performing basic arithmetic, logical, control, and input/output (I/O) operations. Often referred to as the "brain" of the computer, the CPU interprets and processes instructions stored in the computer's memory.</a:t>
            </a:r>
          </a:p>
          <a:p>
            <a:pPr marL="0" marR="0" lvl="0" indent="0" algn="just" rtl="0">
              <a:lnSpc>
                <a:spcPct val="150000"/>
              </a:lnSpc>
              <a:spcBef>
                <a:spcPts val="0"/>
              </a:spcBef>
              <a:spcAft>
                <a:spcPts val="0"/>
              </a:spcAft>
              <a:buNone/>
            </a:pPr>
            <a:endParaRPr lang="en-IN" sz="2000" dirty="0">
              <a:solidFill>
                <a:schemeClr val="tx1"/>
              </a:solidFill>
              <a:effectLst/>
              <a:latin typeface="Times New Roman" panose="02020603050405020304" pitchFamily="18" charset="0"/>
              <a:cs typeface="Times New Roman" panose="02020603050405020304" pitchFamily="18" charset="0"/>
            </a:endParaRPr>
          </a:p>
          <a:p>
            <a:pPr marL="0" marR="0" lvl="0" indent="0" algn="just" rtl="0">
              <a:lnSpc>
                <a:spcPct val="150000"/>
              </a:lnSpc>
              <a:spcBef>
                <a:spcPts val="0"/>
              </a:spcBef>
              <a:spcAft>
                <a:spcPts val="0"/>
              </a:spcAft>
              <a:buNone/>
            </a:pPr>
            <a:r>
              <a:rPr lang="en-IN" sz="2000" b="1" i="1" dirty="0">
                <a:solidFill>
                  <a:schemeClr val="tx1"/>
                </a:solidFill>
                <a:effectLst/>
                <a:latin typeface="Times New Roman" panose="02020603050405020304" pitchFamily="18" charset="0"/>
                <a:cs typeface="Times New Roman" panose="02020603050405020304" pitchFamily="18" charset="0"/>
              </a:rPr>
              <a:t>CPU is made up of 3 major parts:</a:t>
            </a:r>
          </a:p>
          <a:p>
            <a:pPr marL="457200" marR="0" lvl="0" indent="-457200" algn="just" rtl="0">
              <a:lnSpc>
                <a:spcPct val="150000"/>
              </a:lnSpc>
              <a:spcBef>
                <a:spcPts val="0"/>
              </a:spcBef>
              <a:spcAft>
                <a:spcPts val="0"/>
              </a:spcAft>
              <a:buFont typeface="+mj-lt"/>
              <a:buAutoNum type="arabicPeriod"/>
            </a:pPr>
            <a:r>
              <a:rPr lang="en-IN" sz="2000" dirty="0">
                <a:solidFill>
                  <a:schemeClr val="tx1"/>
                </a:solidFill>
                <a:effectLst/>
                <a:latin typeface="Times New Roman" panose="02020603050405020304" pitchFamily="18" charset="0"/>
                <a:cs typeface="Times New Roman" panose="02020603050405020304" pitchFamily="18" charset="0"/>
              </a:rPr>
              <a:t>Registers</a:t>
            </a:r>
          </a:p>
          <a:p>
            <a:pPr marL="457200" marR="0" lvl="0" indent="-457200" algn="just" rtl="0">
              <a:lnSpc>
                <a:spcPct val="150000"/>
              </a:lnSpc>
              <a:spcBef>
                <a:spcPts val="0"/>
              </a:spcBef>
              <a:spcAft>
                <a:spcPts val="0"/>
              </a:spcAft>
              <a:buFont typeface="+mj-lt"/>
              <a:buAutoNum type="arabicPeriod"/>
            </a:pPr>
            <a:r>
              <a:rPr lang="en-IN" sz="2000" dirty="0">
                <a:solidFill>
                  <a:schemeClr val="tx1"/>
                </a:solidFill>
                <a:effectLst/>
                <a:latin typeface="Times New Roman" panose="02020603050405020304" pitchFamily="18" charset="0"/>
                <a:cs typeface="Times New Roman" panose="02020603050405020304" pitchFamily="18" charset="0"/>
              </a:rPr>
              <a:t>Control Unit (CU)</a:t>
            </a:r>
          </a:p>
          <a:p>
            <a:pPr marL="457200" marR="0" lvl="0" indent="-457200" algn="just" rtl="0">
              <a:lnSpc>
                <a:spcPct val="150000"/>
              </a:lnSpc>
              <a:spcBef>
                <a:spcPts val="0"/>
              </a:spcBef>
              <a:spcAft>
                <a:spcPts val="0"/>
              </a:spcAft>
              <a:buFont typeface="+mj-lt"/>
              <a:buAutoNum type="arabicPeriod"/>
            </a:pPr>
            <a:r>
              <a:rPr lang="en-IN" sz="2000" dirty="0">
                <a:solidFill>
                  <a:schemeClr val="tx1"/>
                </a:solidFill>
                <a:effectLst/>
                <a:latin typeface="Times New Roman" panose="02020603050405020304" pitchFamily="18" charset="0"/>
                <a:cs typeface="Times New Roman" panose="02020603050405020304" pitchFamily="18" charset="0"/>
              </a:rPr>
              <a:t>ALU(Arithmetic Logic Unit)</a:t>
            </a:r>
          </a:p>
          <a:p>
            <a:pPr marL="0" marR="0" lvl="0" indent="0" algn="just" rtl="0">
              <a:lnSpc>
                <a:spcPct val="150000"/>
              </a:lnSpc>
              <a:spcBef>
                <a:spcPts val="0"/>
              </a:spcBef>
              <a:spcAft>
                <a:spcPts val="0"/>
              </a:spcAft>
              <a:buNone/>
            </a:pPr>
            <a:endParaRPr lang="en-US" sz="2000" dirty="0">
              <a:solidFill>
                <a:schemeClr val="tx1"/>
              </a:solidFill>
              <a:effectLst/>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A682EB5E-1114-55F4-61D7-B0E8CFC68BA6}"/>
              </a:ext>
            </a:extLst>
          </p:cNvPr>
          <p:cNvSpPr txBox="1"/>
          <p:nvPr/>
        </p:nvSpPr>
        <p:spPr>
          <a:xfrm>
            <a:off x="0" y="136525"/>
            <a:ext cx="6454066" cy="570990"/>
          </a:xfrm>
          <a:prstGeom prst="rect">
            <a:avLst/>
          </a:prstGeom>
          <a:noFill/>
        </p:spPr>
        <p:txBody>
          <a:bodyPr wrap="square">
            <a:spAutoFit/>
          </a:bodyPr>
          <a:lstStyle/>
          <a:p>
            <a:pPr marL="0" marR="0" lvl="0" indent="0" rtl="0">
              <a:lnSpc>
                <a:spcPct val="150000"/>
              </a:lnSpc>
              <a:spcBef>
                <a:spcPts val="0"/>
              </a:spcBef>
              <a:spcAft>
                <a:spcPts val="0"/>
              </a:spcAft>
              <a:buNone/>
            </a:pPr>
            <a:r>
              <a:rPr lang="en-US" sz="2400" b="1" dirty="0">
                <a:latin typeface="Tahoma" panose="020B0604030504040204" pitchFamily="34" charset="0"/>
                <a:ea typeface="Tahoma" panose="020B0604030504040204" pitchFamily="34" charset="0"/>
                <a:cs typeface="Tahoma" panose="020B0604030504040204" pitchFamily="34" charset="0"/>
                <a:sym typeface="Times New Roman"/>
              </a:rPr>
              <a:t>	Central Processing Unit</a:t>
            </a:r>
            <a:r>
              <a:rPr lang="en-US" sz="2400" b="1" i="0" u="none" strike="noStrike" cap="none" dirty="0">
                <a:solidFill>
                  <a:srgbClr val="000000"/>
                </a:solidFill>
                <a:latin typeface="Tahoma" panose="020B0604030504040204" pitchFamily="34" charset="0"/>
                <a:ea typeface="Tahoma" panose="020B0604030504040204" pitchFamily="34" charset="0"/>
                <a:cs typeface="Tahoma" panose="020B0604030504040204" pitchFamily="34" charset="0"/>
                <a:sym typeface="Times New Roman"/>
              </a:rPr>
              <a:t> (CPU) </a:t>
            </a:r>
          </a:p>
        </p:txBody>
      </p:sp>
    </p:spTree>
    <p:extLst>
      <p:ext uri="{BB962C8B-B14F-4D97-AF65-F5344CB8AC3E}">
        <p14:creationId xmlns:p14="http://schemas.microsoft.com/office/powerpoint/2010/main" val="34961546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5">
          <a:extLst>
            <a:ext uri="{FF2B5EF4-FFF2-40B4-BE49-F238E27FC236}">
              <a16:creationId xmlns:a16="http://schemas.microsoft.com/office/drawing/2014/main" id="{987FD015-6C41-6CF3-F702-B2CB7E2FE832}"/>
            </a:ext>
          </a:extLst>
        </p:cNvPr>
        <p:cNvGrpSpPr/>
        <p:nvPr/>
      </p:nvGrpSpPr>
      <p:grpSpPr>
        <a:xfrm>
          <a:off x="0" y="0"/>
          <a:ext cx="0" cy="0"/>
          <a:chOff x="0" y="0"/>
          <a:chExt cx="0" cy="0"/>
        </a:xfrm>
      </p:grpSpPr>
      <p:sp>
        <p:nvSpPr>
          <p:cNvPr id="46" name="Google Shape;46;p1">
            <a:extLst>
              <a:ext uri="{FF2B5EF4-FFF2-40B4-BE49-F238E27FC236}">
                <a16:creationId xmlns:a16="http://schemas.microsoft.com/office/drawing/2014/main" id="{80B05503-77C2-1BB9-C293-1F861B46F844}"/>
              </a:ext>
            </a:extLst>
          </p:cNvPr>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22CS016</a:t>
            </a:r>
            <a:endParaRPr dirty="0"/>
          </a:p>
        </p:txBody>
      </p:sp>
      <p:sp>
        <p:nvSpPr>
          <p:cNvPr id="47" name="Google Shape;47;p1">
            <a:extLst>
              <a:ext uri="{FF2B5EF4-FFF2-40B4-BE49-F238E27FC236}">
                <a16:creationId xmlns:a16="http://schemas.microsoft.com/office/drawing/2014/main" id="{20119FBA-B527-95AC-2787-4FF0F905FD67}"/>
              </a:ext>
            </a:extLst>
          </p:cNvPr>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
        <p:nvSpPr>
          <p:cNvPr id="48" name="Google Shape;48;p1">
            <a:extLst>
              <a:ext uri="{FF2B5EF4-FFF2-40B4-BE49-F238E27FC236}">
                <a16:creationId xmlns:a16="http://schemas.microsoft.com/office/drawing/2014/main" id="{A80733D4-BADA-A9F1-3FA3-7FB52F66A99E}"/>
              </a:ext>
            </a:extLst>
          </p:cNvPr>
          <p:cNvSpPr txBox="1"/>
          <p:nvPr/>
        </p:nvSpPr>
        <p:spPr>
          <a:xfrm>
            <a:off x="457200" y="1140842"/>
            <a:ext cx="8047703" cy="5717158"/>
          </a:xfrm>
          <a:prstGeom prst="rect">
            <a:avLst/>
          </a:prstGeom>
          <a:noFill/>
          <a:ln>
            <a:noFill/>
          </a:ln>
        </p:spPr>
        <p:txBody>
          <a:bodyPr spcFirstLastPara="1" wrap="square" lIns="91425" tIns="33100" rIns="91425" bIns="45700" anchor="ctr" anchorCtr="0">
            <a:noAutofit/>
          </a:bodyPr>
          <a:lstStyle/>
          <a:p>
            <a:pPr marL="0" marR="0" lvl="0" indent="0" rtl="0">
              <a:lnSpc>
                <a:spcPct val="150000"/>
              </a:lnSpc>
              <a:spcBef>
                <a:spcPts val="0"/>
              </a:spcBef>
              <a:spcAft>
                <a:spcPts val="0"/>
              </a:spcAft>
              <a:buNone/>
            </a:pPr>
            <a:endParaRPr lang="en-US" sz="2000" b="1" i="0" u="none" strike="noStrike" cap="none" dirty="0">
              <a:solidFill>
                <a:srgbClr val="000000"/>
              </a:solidFill>
              <a:latin typeface="Tahoma" panose="020B0604030504040204" pitchFamily="34" charset="0"/>
              <a:ea typeface="Tahoma" panose="020B0604030504040204" pitchFamily="34" charset="0"/>
              <a:cs typeface="Tahoma" panose="020B0604030504040204" pitchFamily="34" charset="0"/>
              <a:sym typeface="Times New Roman"/>
            </a:endParaRPr>
          </a:p>
        </p:txBody>
      </p:sp>
      <p:pic>
        <p:nvPicPr>
          <p:cNvPr id="3" name="Picture 2">
            <a:extLst>
              <a:ext uri="{FF2B5EF4-FFF2-40B4-BE49-F238E27FC236}">
                <a16:creationId xmlns:a16="http://schemas.microsoft.com/office/drawing/2014/main" id="{896108E7-CF7D-7EA3-A1C4-149B4D959B40}"/>
              </a:ext>
            </a:extLst>
          </p:cNvPr>
          <p:cNvPicPr>
            <a:picLocks noChangeAspect="1"/>
          </p:cNvPicPr>
          <p:nvPr/>
        </p:nvPicPr>
        <p:blipFill>
          <a:blip r:embed="rId3"/>
          <a:stretch>
            <a:fillRect/>
          </a:stretch>
        </p:blipFill>
        <p:spPr>
          <a:xfrm>
            <a:off x="994299" y="1844336"/>
            <a:ext cx="5805995" cy="3169328"/>
          </a:xfrm>
          <a:prstGeom prst="rect">
            <a:avLst/>
          </a:prstGeom>
        </p:spPr>
      </p:pic>
      <p:sp>
        <p:nvSpPr>
          <p:cNvPr id="4" name="TextBox 3">
            <a:extLst>
              <a:ext uri="{FF2B5EF4-FFF2-40B4-BE49-F238E27FC236}">
                <a16:creationId xmlns:a16="http://schemas.microsoft.com/office/drawing/2014/main" id="{5C0E2227-E9F5-5AA8-5DBE-64CB7222FEF8}"/>
              </a:ext>
            </a:extLst>
          </p:cNvPr>
          <p:cNvSpPr txBox="1"/>
          <p:nvPr/>
        </p:nvSpPr>
        <p:spPr>
          <a:xfrm>
            <a:off x="0" y="136525"/>
            <a:ext cx="6454066" cy="570990"/>
          </a:xfrm>
          <a:prstGeom prst="rect">
            <a:avLst/>
          </a:prstGeom>
          <a:noFill/>
        </p:spPr>
        <p:txBody>
          <a:bodyPr wrap="square">
            <a:spAutoFit/>
          </a:bodyPr>
          <a:lstStyle/>
          <a:p>
            <a:pPr marL="0" marR="0" lvl="0" indent="0" rtl="0">
              <a:lnSpc>
                <a:spcPct val="150000"/>
              </a:lnSpc>
              <a:spcBef>
                <a:spcPts val="0"/>
              </a:spcBef>
              <a:spcAft>
                <a:spcPts val="0"/>
              </a:spcAft>
              <a:buNone/>
            </a:pPr>
            <a:r>
              <a:rPr lang="en-US" sz="2400" b="1" dirty="0">
                <a:latin typeface="Tahoma" panose="020B0604030504040204" pitchFamily="34" charset="0"/>
                <a:ea typeface="Tahoma" panose="020B0604030504040204" pitchFamily="34" charset="0"/>
                <a:cs typeface="Tahoma" panose="020B0604030504040204" pitchFamily="34" charset="0"/>
                <a:sym typeface="Times New Roman"/>
              </a:rPr>
              <a:t>Central Processing Unit</a:t>
            </a:r>
            <a:r>
              <a:rPr lang="en-US" sz="2400" b="1" i="0" u="none" strike="noStrike" cap="none" dirty="0">
                <a:solidFill>
                  <a:srgbClr val="000000"/>
                </a:solidFill>
                <a:latin typeface="Tahoma" panose="020B0604030504040204" pitchFamily="34" charset="0"/>
                <a:ea typeface="Tahoma" panose="020B0604030504040204" pitchFamily="34" charset="0"/>
                <a:cs typeface="Tahoma" panose="020B0604030504040204" pitchFamily="34" charset="0"/>
                <a:sym typeface="Times New Roman"/>
              </a:rPr>
              <a:t> (CPU) (Cont..) </a:t>
            </a:r>
          </a:p>
        </p:txBody>
      </p:sp>
      <p:sp>
        <p:nvSpPr>
          <p:cNvPr id="5" name="TextBox 4">
            <a:extLst>
              <a:ext uri="{FF2B5EF4-FFF2-40B4-BE49-F238E27FC236}">
                <a16:creationId xmlns:a16="http://schemas.microsoft.com/office/drawing/2014/main" id="{4D43823F-A134-0F8D-6407-CCA8714A26C0}"/>
              </a:ext>
            </a:extLst>
          </p:cNvPr>
          <p:cNvSpPr txBox="1"/>
          <p:nvPr/>
        </p:nvSpPr>
        <p:spPr>
          <a:xfrm>
            <a:off x="1814004" y="5013664"/>
            <a:ext cx="5805995" cy="570990"/>
          </a:xfrm>
          <a:prstGeom prst="rect">
            <a:avLst/>
          </a:prstGeom>
          <a:noFill/>
        </p:spPr>
        <p:txBody>
          <a:bodyPr wrap="square">
            <a:spAutoFit/>
          </a:bodyPr>
          <a:lstStyle/>
          <a:p>
            <a:pPr marL="0" marR="0" lvl="0" indent="0" rtl="0">
              <a:lnSpc>
                <a:spcPct val="150000"/>
              </a:lnSpc>
              <a:spcBef>
                <a:spcPts val="0"/>
              </a:spcBef>
              <a:spcAft>
                <a:spcPts val="0"/>
              </a:spcAft>
              <a:buNone/>
            </a:pPr>
            <a:r>
              <a:rPr lang="en-US" sz="2400" dirty="0">
                <a:latin typeface="Tahoma" panose="020B0604030504040204" pitchFamily="34" charset="0"/>
                <a:ea typeface="Tahoma" panose="020B0604030504040204" pitchFamily="34" charset="0"/>
                <a:cs typeface="Tahoma" panose="020B0604030504040204" pitchFamily="34" charset="0"/>
                <a:sym typeface="Times New Roman"/>
              </a:rPr>
              <a:t>	Major Components of </a:t>
            </a:r>
            <a:r>
              <a:rPr lang="en-US" sz="2400" i="0" u="none" strike="noStrike" cap="none" dirty="0">
                <a:solidFill>
                  <a:srgbClr val="000000"/>
                </a:solidFill>
                <a:latin typeface="Tahoma" panose="020B0604030504040204" pitchFamily="34" charset="0"/>
                <a:ea typeface="Tahoma" panose="020B0604030504040204" pitchFamily="34" charset="0"/>
                <a:cs typeface="Tahoma" panose="020B0604030504040204" pitchFamily="34" charset="0"/>
                <a:sym typeface="Times New Roman"/>
              </a:rPr>
              <a:t>CPU </a:t>
            </a:r>
          </a:p>
        </p:txBody>
      </p:sp>
    </p:spTree>
    <p:extLst>
      <p:ext uri="{BB962C8B-B14F-4D97-AF65-F5344CB8AC3E}">
        <p14:creationId xmlns:p14="http://schemas.microsoft.com/office/powerpoint/2010/main" val="21532830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5">
          <a:extLst>
            <a:ext uri="{FF2B5EF4-FFF2-40B4-BE49-F238E27FC236}">
              <a16:creationId xmlns:a16="http://schemas.microsoft.com/office/drawing/2014/main" id="{AB91B556-54D2-4488-28C5-014B02B8EDC1}"/>
            </a:ext>
          </a:extLst>
        </p:cNvPr>
        <p:cNvGrpSpPr/>
        <p:nvPr/>
      </p:nvGrpSpPr>
      <p:grpSpPr>
        <a:xfrm>
          <a:off x="0" y="0"/>
          <a:ext cx="0" cy="0"/>
          <a:chOff x="0" y="0"/>
          <a:chExt cx="0" cy="0"/>
        </a:xfrm>
      </p:grpSpPr>
      <p:sp>
        <p:nvSpPr>
          <p:cNvPr id="46" name="Google Shape;46;p1">
            <a:extLst>
              <a:ext uri="{FF2B5EF4-FFF2-40B4-BE49-F238E27FC236}">
                <a16:creationId xmlns:a16="http://schemas.microsoft.com/office/drawing/2014/main" id="{FB2A6A12-F7DD-09FD-9D95-5C5C6CE0124C}"/>
              </a:ext>
            </a:extLst>
          </p:cNvPr>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22CS016</a:t>
            </a:r>
            <a:endParaRPr dirty="0"/>
          </a:p>
        </p:txBody>
      </p:sp>
      <p:sp>
        <p:nvSpPr>
          <p:cNvPr id="47" name="Google Shape;47;p1">
            <a:extLst>
              <a:ext uri="{FF2B5EF4-FFF2-40B4-BE49-F238E27FC236}">
                <a16:creationId xmlns:a16="http://schemas.microsoft.com/office/drawing/2014/main" id="{E96EA19A-3E2C-300D-3C4F-5A4C481D95B3}"/>
              </a:ext>
            </a:extLst>
          </p:cNvPr>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sp>
        <p:nvSpPr>
          <p:cNvPr id="48" name="Google Shape;48;p1">
            <a:extLst>
              <a:ext uri="{FF2B5EF4-FFF2-40B4-BE49-F238E27FC236}">
                <a16:creationId xmlns:a16="http://schemas.microsoft.com/office/drawing/2014/main" id="{2C746863-A492-66A8-5AF3-4D35EB448B02}"/>
              </a:ext>
            </a:extLst>
          </p:cNvPr>
          <p:cNvSpPr txBox="1"/>
          <p:nvPr/>
        </p:nvSpPr>
        <p:spPr>
          <a:xfrm>
            <a:off x="548148" y="1118586"/>
            <a:ext cx="8047703" cy="5109607"/>
          </a:xfrm>
          <a:prstGeom prst="rect">
            <a:avLst/>
          </a:prstGeom>
          <a:noFill/>
          <a:ln>
            <a:noFill/>
          </a:ln>
        </p:spPr>
        <p:txBody>
          <a:bodyPr spcFirstLastPara="1" wrap="square" lIns="91425" tIns="33100" rIns="91425" bIns="45700" anchor="ctr" anchorCtr="0">
            <a:noAutofit/>
          </a:bodyPr>
          <a:lstStyle/>
          <a:p>
            <a:pPr algn="l"/>
            <a:r>
              <a:rPr lang="en-IN" sz="2000" b="1" dirty="0">
                <a:solidFill>
                  <a:srgbClr val="374151"/>
                </a:solidFill>
                <a:latin typeface="Times New Roman" panose="02020603050405020304" pitchFamily="18" charset="0"/>
                <a:cs typeface="Times New Roman" panose="02020603050405020304" pitchFamily="18" charset="0"/>
              </a:rPr>
              <a:t>Main </a:t>
            </a:r>
            <a:r>
              <a:rPr lang="en-IN" sz="2000" b="1" i="0" dirty="0">
                <a:solidFill>
                  <a:srgbClr val="374151"/>
                </a:solidFill>
                <a:effectLst/>
                <a:latin typeface="Times New Roman" panose="02020603050405020304" pitchFamily="18" charset="0"/>
                <a:cs typeface="Times New Roman" panose="02020603050405020304" pitchFamily="18" charset="0"/>
              </a:rPr>
              <a:t>functions of some key components of the CPU:</a:t>
            </a:r>
          </a:p>
          <a:p>
            <a:pPr algn="l"/>
            <a:endParaRPr lang="en-IN" sz="2000" b="1" i="0" dirty="0">
              <a:solidFill>
                <a:srgbClr val="374151"/>
              </a:solidFill>
              <a:effectLst/>
              <a:latin typeface="Times New Roman" panose="02020603050405020304" pitchFamily="18" charset="0"/>
              <a:cs typeface="Times New Roman" panose="02020603050405020304" pitchFamily="18" charset="0"/>
            </a:endParaRPr>
          </a:p>
          <a:p>
            <a:pPr algn="l">
              <a:buFont typeface="+mj-lt"/>
              <a:buAutoNum type="arabicPeriod"/>
            </a:pPr>
            <a:r>
              <a:rPr lang="en-IN" sz="2000" b="1" i="0" dirty="0">
                <a:solidFill>
                  <a:srgbClr val="374151"/>
                </a:solidFill>
                <a:effectLst/>
                <a:latin typeface="Times New Roman" panose="02020603050405020304" pitchFamily="18" charset="0"/>
                <a:cs typeface="Times New Roman" panose="02020603050405020304" pitchFamily="18" charset="0"/>
              </a:rPr>
              <a:t>Control Unit (CU):</a:t>
            </a:r>
            <a:endParaRPr lang="en-IN" sz="2000"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IN" sz="2000" b="1" i="0" dirty="0">
                <a:solidFill>
                  <a:srgbClr val="374151"/>
                </a:solidFill>
                <a:effectLst/>
                <a:latin typeface="Times New Roman" panose="02020603050405020304" pitchFamily="18" charset="0"/>
                <a:cs typeface="Times New Roman" panose="02020603050405020304" pitchFamily="18" charset="0"/>
              </a:rPr>
              <a:t>Function:</a:t>
            </a:r>
            <a:r>
              <a:rPr lang="en-IN" sz="2000" b="0" i="0" dirty="0">
                <a:solidFill>
                  <a:srgbClr val="374151"/>
                </a:solidFill>
                <a:effectLst/>
                <a:latin typeface="Times New Roman" panose="02020603050405020304" pitchFamily="18" charset="0"/>
                <a:cs typeface="Times New Roman" panose="02020603050405020304" pitchFamily="18" charset="0"/>
              </a:rPr>
              <a:t> Manages and coordinates the operation of the CPU.</a:t>
            </a:r>
          </a:p>
          <a:p>
            <a:pPr marL="742950" lvl="1" indent="-285750" algn="l">
              <a:buFont typeface="+mj-lt"/>
              <a:buAutoNum type="arabicPeriod"/>
            </a:pPr>
            <a:r>
              <a:rPr lang="en-IN" sz="2000" b="1" i="0" dirty="0">
                <a:solidFill>
                  <a:srgbClr val="374151"/>
                </a:solidFill>
                <a:effectLst/>
                <a:latin typeface="Times New Roman" panose="02020603050405020304" pitchFamily="18" charset="0"/>
                <a:cs typeface="Times New Roman" panose="02020603050405020304" pitchFamily="18" charset="0"/>
              </a:rPr>
              <a:t>Activities:</a:t>
            </a:r>
            <a:endParaRPr lang="en-IN" sz="2000" b="0" i="0" dirty="0">
              <a:solidFill>
                <a:srgbClr val="374151"/>
              </a:solidFill>
              <a:effectLst/>
              <a:latin typeface="Times New Roman" panose="02020603050405020304" pitchFamily="18" charset="0"/>
              <a:cs typeface="Times New Roman" panose="02020603050405020304" pitchFamily="18" charset="0"/>
            </a:endParaRPr>
          </a:p>
          <a:p>
            <a:pPr marL="1143000" lvl="2" indent="-228600" algn="l">
              <a:buFont typeface="+mj-lt"/>
              <a:buAutoNum type="arabicPeriod"/>
            </a:pPr>
            <a:r>
              <a:rPr lang="en-IN" sz="2000" b="0" i="0" dirty="0">
                <a:solidFill>
                  <a:srgbClr val="374151"/>
                </a:solidFill>
                <a:effectLst/>
                <a:latin typeface="Times New Roman" panose="02020603050405020304" pitchFamily="18" charset="0"/>
                <a:cs typeface="Times New Roman" panose="02020603050405020304" pitchFamily="18" charset="0"/>
              </a:rPr>
              <a:t>Fetches instructions from memory.</a:t>
            </a:r>
          </a:p>
          <a:p>
            <a:pPr marL="1143000" lvl="2" indent="-228600" algn="l">
              <a:buFont typeface="+mj-lt"/>
              <a:buAutoNum type="arabicPeriod"/>
            </a:pPr>
            <a:r>
              <a:rPr lang="en-IN" sz="2000" b="0" i="0" dirty="0">
                <a:solidFill>
                  <a:srgbClr val="374151"/>
                </a:solidFill>
                <a:effectLst/>
                <a:latin typeface="Times New Roman" panose="02020603050405020304" pitchFamily="18" charset="0"/>
                <a:cs typeface="Times New Roman" panose="02020603050405020304" pitchFamily="18" charset="0"/>
              </a:rPr>
              <a:t>Decodes instructions to determine the required operations.</a:t>
            </a:r>
          </a:p>
          <a:p>
            <a:pPr marL="1143000" lvl="2" indent="-228600" algn="l">
              <a:buFont typeface="+mj-lt"/>
              <a:buAutoNum type="arabicPeriod"/>
            </a:pPr>
            <a:r>
              <a:rPr lang="en-IN" sz="2000" b="0" i="0" dirty="0">
                <a:solidFill>
                  <a:srgbClr val="374151"/>
                </a:solidFill>
                <a:effectLst/>
                <a:latin typeface="Times New Roman" panose="02020603050405020304" pitchFamily="18" charset="0"/>
                <a:cs typeface="Times New Roman" panose="02020603050405020304" pitchFamily="18" charset="0"/>
              </a:rPr>
              <a:t>Controls the execution of instructions.</a:t>
            </a:r>
          </a:p>
          <a:p>
            <a:pPr marL="914400" lvl="2" algn="l"/>
            <a:endParaRPr lang="en-IN" sz="2000" b="0" i="0" dirty="0">
              <a:solidFill>
                <a:srgbClr val="374151"/>
              </a:solidFill>
              <a:effectLst/>
              <a:latin typeface="Times New Roman" panose="02020603050405020304" pitchFamily="18" charset="0"/>
              <a:cs typeface="Times New Roman" panose="02020603050405020304" pitchFamily="18" charset="0"/>
            </a:endParaRPr>
          </a:p>
          <a:p>
            <a:pPr algn="l">
              <a:buFont typeface="+mj-lt"/>
              <a:buAutoNum type="arabicPeriod"/>
            </a:pPr>
            <a:r>
              <a:rPr lang="en-IN" sz="2000" b="1" i="0" dirty="0">
                <a:solidFill>
                  <a:srgbClr val="374151"/>
                </a:solidFill>
                <a:effectLst/>
                <a:latin typeface="Times New Roman" panose="02020603050405020304" pitchFamily="18" charset="0"/>
                <a:cs typeface="Times New Roman" panose="02020603050405020304" pitchFamily="18" charset="0"/>
              </a:rPr>
              <a:t>Arithmetic Logic Unit (ALU):</a:t>
            </a:r>
            <a:endParaRPr lang="en-IN" sz="2000"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IN" sz="2000" b="1" i="0" dirty="0">
                <a:solidFill>
                  <a:srgbClr val="374151"/>
                </a:solidFill>
                <a:effectLst/>
                <a:latin typeface="Times New Roman" panose="02020603050405020304" pitchFamily="18" charset="0"/>
                <a:cs typeface="Times New Roman" panose="02020603050405020304" pitchFamily="18" charset="0"/>
              </a:rPr>
              <a:t>Function:</a:t>
            </a:r>
            <a:r>
              <a:rPr lang="en-IN" sz="2000" b="0" i="0" dirty="0">
                <a:solidFill>
                  <a:srgbClr val="374151"/>
                </a:solidFill>
                <a:effectLst/>
                <a:latin typeface="Times New Roman" panose="02020603050405020304" pitchFamily="18" charset="0"/>
                <a:cs typeface="Times New Roman" panose="02020603050405020304" pitchFamily="18" charset="0"/>
              </a:rPr>
              <a:t> Performs arithmetic and logical operations.</a:t>
            </a:r>
          </a:p>
          <a:p>
            <a:pPr marL="742950" lvl="1" indent="-285750" algn="l">
              <a:buFont typeface="+mj-lt"/>
              <a:buAutoNum type="arabicPeriod"/>
            </a:pPr>
            <a:r>
              <a:rPr lang="en-IN" sz="2000" b="1" i="0" dirty="0">
                <a:solidFill>
                  <a:srgbClr val="374151"/>
                </a:solidFill>
                <a:effectLst/>
                <a:latin typeface="Times New Roman" panose="02020603050405020304" pitchFamily="18" charset="0"/>
                <a:cs typeface="Times New Roman" panose="02020603050405020304" pitchFamily="18" charset="0"/>
              </a:rPr>
              <a:t>Activities:</a:t>
            </a:r>
            <a:endParaRPr lang="en-IN" sz="2000" b="0" i="0" dirty="0">
              <a:solidFill>
                <a:srgbClr val="374151"/>
              </a:solidFill>
              <a:effectLst/>
              <a:latin typeface="Times New Roman" panose="02020603050405020304" pitchFamily="18" charset="0"/>
              <a:cs typeface="Times New Roman" panose="02020603050405020304" pitchFamily="18" charset="0"/>
            </a:endParaRPr>
          </a:p>
          <a:p>
            <a:pPr marL="1143000" lvl="2" indent="-228600" algn="l">
              <a:buFont typeface="+mj-lt"/>
              <a:buAutoNum type="arabicPeriod"/>
            </a:pPr>
            <a:r>
              <a:rPr lang="en-IN" sz="2000" b="0" i="0" dirty="0">
                <a:solidFill>
                  <a:srgbClr val="374151"/>
                </a:solidFill>
                <a:effectLst/>
                <a:latin typeface="Times New Roman" panose="02020603050405020304" pitchFamily="18" charset="0"/>
                <a:cs typeface="Times New Roman" panose="02020603050405020304" pitchFamily="18" charset="0"/>
              </a:rPr>
              <a:t>Handles basic arithmetic operations (addition, subtraction, multiplication, division).</a:t>
            </a:r>
          </a:p>
          <a:p>
            <a:pPr marL="1143000" lvl="2" indent="-228600" algn="l">
              <a:buFont typeface="+mj-lt"/>
              <a:buAutoNum type="arabicPeriod"/>
            </a:pPr>
            <a:r>
              <a:rPr lang="en-IN" sz="2000" b="0" i="0" dirty="0">
                <a:solidFill>
                  <a:srgbClr val="374151"/>
                </a:solidFill>
                <a:effectLst/>
                <a:latin typeface="Times New Roman" panose="02020603050405020304" pitchFamily="18" charset="0"/>
                <a:cs typeface="Times New Roman" panose="02020603050405020304" pitchFamily="18" charset="0"/>
              </a:rPr>
              <a:t>Executes logical operations (AND, OR, NOT).</a:t>
            </a:r>
          </a:p>
          <a:p>
            <a:pPr marL="1143000" lvl="2" indent="-228600" algn="l">
              <a:buFont typeface="+mj-lt"/>
              <a:buAutoNum type="arabicPeriod"/>
            </a:pPr>
            <a:r>
              <a:rPr lang="en-IN" sz="2000" b="0" i="0" dirty="0">
                <a:solidFill>
                  <a:srgbClr val="374151"/>
                </a:solidFill>
                <a:effectLst/>
                <a:latin typeface="Times New Roman" panose="02020603050405020304" pitchFamily="18" charset="0"/>
                <a:cs typeface="Times New Roman" panose="02020603050405020304" pitchFamily="18" charset="0"/>
              </a:rPr>
              <a:t>Compares values.</a:t>
            </a:r>
          </a:p>
        </p:txBody>
      </p:sp>
      <p:sp>
        <p:nvSpPr>
          <p:cNvPr id="3" name="TextBox 2">
            <a:extLst>
              <a:ext uri="{FF2B5EF4-FFF2-40B4-BE49-F238E27FC236}">
                <a16:creationId xmlns:a16="http://schemas.microsoft.com/office/drawing/2014/main" id="{EBF17DC4-ADB5-B347-86F0-D002BBAED8DC}"/>
              </a:ext>
            </a:extLst>
          </p:cNvPr>
          <p:cNvSpPr txBox="1"/>
          <p:nvPr/>
        </p:nvSpPr>
        <p:spPr>
          <a:xfrm>
            <a:off x="0" y="136525"/>
            <a:ext cx="6454066" cy="570990"/>
          </a:xfrm>
          <a:prstGeom prst="rect">
            <a:avLst/>
          </a:prstGeom>
          <a:noFill/>
        </p:spPr>
        <p:txBody>
          <a:bodyPr wrap="square">
            <a:spAutoFit/>
          </a:bodyPr>
          <a:lstStyle/>
          <a:p>
            <a:pPr marL="0" marR="0" lvl="0" indent="0" rtl="0">
              <a:lnSpc>
                <a:spcPct val="150000"/>
              </a:lnSpc>
              <a:spcBef>
                <a:spcPts val="0"/>
              </a:spcBef>
              <a:spcAft>
                <a:spcPts val="0"/>
              </a:spcAft>
              <a:buNone/>
            </a:pPr>
            <a:r>
              <a:rPr lang="en-US" sz="2400" b="1" dirty="0">
                <a:latin typeface="Tahoma" panose="020B0604030504040204" pitchFamily="34" charset="0"/>
                <a:ea typeface="Tahoma" panose="020B0604030504040204" pitchFamily="34" charset="0"/>
                <a:cs typeface="Tahoma" panose="020B0604030504040204" pitchFamily="34" charset="0"/>
                <a:sym typeface="Times New Roman"/>
              </a:rPr>
              <a:t>Central Processing Unit</a:t>
            </a:r>
            <a:r>
              <a:rPr lang="en-US" sz="2400" b="1" i="0" u="none" strike="noStrike" cap="none" dirty="0">
                <a:solidFill>
                  <a:srgbClr val="000000"/>
                </a:solidFill>
                <a:latin typeface="Tahoma" panose="020B0604030504040204" pitchFamily="34" charset="0"/>
                <a:ea typeface="Tahoma" panose="020B0604030504040204" pitchFamily="34" charset="0"/>
                <a:cs typeface="Tahoma" panose="020B0604030504040204" pitchFamily="34" charset="0"/>
                <a:sym typeface="Times New Roman"/>
              </a:rPr>
              <a:t> (CPU) (Cont..) </a:t>
            </a:r>
          </a:p>
        </p:txBody>
      </p:sp>
    </p:spTree>
    <p:extLst>
      <p:ext uri="{BB962C8B-B14F-4D97-AF65-F5344CB8AC3E}">
        <p14:creationId xmlns:p14="http://schemas.microsoft.com/office/powerpoint/2010/main" val="26745242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5">
          <a:extLst>
            <a:ext uri="{FF2B5EF4-FFF2-40B4-BE49-F238E27FC236}">
              <a16:creationId xmlns:a16="http://schemas.microsoft.com/office/drawing/2014/main" id="{90AD8CFD-9B19-4740-D7D6-996D10BE0762}"/>
            </a:ext>
          </a:extLst>
        </p:cNvPr>
        <p:cNvGrpSpPr/>
        <p:nvPr/>
      </p:nvGrpSpPr>
      <p:grpSpPr>
        <a:xfrm>
          <a:off x="0" y="0"/>
          <a:ext cx="0" cy="0"/>
          <a:chOff x="0" y="0"/>
          <a:chExt cx="0" cy="0"/>
        </a:xfrm>
      </p:grpSpPr>
      <p:sp>
        <p:nvSpPr>
          <p:cNvPr id="46" name="Google Shape;46;p1">
            <a:extLst>
              <a:ext uri="{FF2B5EF4-FFF2-40B4-BE49-F238E27FC236}">
                <a16:creationId xmlns:a16="http://schemas.microsoft.com/office/drawing/2014/main" id="{BD1164E5-3CC6-A912-F662-715E1D749EF3}"/>
              </a:ext>
            </a:extLst>
          </p:cNvPr>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22CS016</a:t>
            </a:r>
            <a:endParaRPr dirty="0"/>
          </a:p>
        </p:txBody>
      </p:sp>
      <p:sp>
        <p:nvSpPr>
          <p:cNvPr id="47" name="Google Shape;47;p1">
            <a:extLst>
              <a:ext uri="{FF2B5EF4-FFF2-40B4-BE49-F238E27FC236}">
                <a16:creationId xmlns:a16="http://schemas.microsoft.com/office/drawing/2014/main" id="{99A92988-A5E4-12A5-D6FB-551E3A31E402}"/>
              </a:ext>
            </a:extLst>
          </p:cNvPr>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sp>
        <p:nvSpPr>
          <p:cNvPr id="48" name="Google Shape;48;p1">
            <a:extLst>
              <a:ext uri="{FF2B5EF4-FFF2-40B4-BE49-F238E27FC236}">
                <a16:creationId xmlns:a16="http://schemas.microsoft.com/office/drawing/2014/main" id="{E037475B-C79A-0570-E8D8-FDC8E4ACC356}"/>
              </a:ext>
            </a:extLst>
          </p:cNvPr>
          <p:cNvSpPr txBox="1"/>
          <p:nvPr/>
        </p:nvSpPr>
        <p:spPr>
          <a:xfrm>
            <a:off x="639097" y="1313895"/>
            <a:ext cx="8047703" cy="5104660"/>
          </a:xfrm>
          <a:prstGeom prst="rect">
            <a:avLst/>
          </a:prstGeom>
          <a:noFill/>
          <a:ln>
            <a:noFill/>
          </a:ln>
        </p:spPr>
        <p:txBody>
          <a:bodyPr spcFirstLastPara="1" wrap="square" lIns="91425" tIns="33100" rIns="91425" bIns="45700" anchor="ctr" anchorCtr="0">
            <a:noAutofit/>
          </a:bodyPr>
          <a:lstStyle/>
          <a:p>
            <a:pPr algn="l"/>
            <a:endParaRPr lang="en-IN" sz="2000" b="1" i="0" dirty="0">
              <a:solidFill>
                <a:srgbClr val="374151"/>
              </a:solidFill>
              <a:effectLst/>
              <a:latin typeface="Times New Roman" panose="02020603050405020304" pitchFamily="18" charset="0"/>
              <a:cs typeface="Times New Roman" panose="02020603050405020304" pitchFamily="18" charset="0"/>
            </a:endParaRPr>
          </a:p>
          <a:p>
            <a:pPr algn="l"/>
            <a:endParaRPr lang="en-IN" sz="2000" b="1" dirty="0">
              <a:solidFill>
                <a:srgbClr val="374151"/>
              </a:solidFill>
              <a:latin typeface="Times New Roman" panose="02020603050405020304" pitchFamily="18" charset="0"/>
              <a:cs typeface="Times New Roman" panose="02020603050405020304" pitchFamily="18" charset="0"/>
            </a:endParaRPr>
          </a:p>
          <a:p>
            <a:pPr algn="l"/>
            <a:endParaRPr lang="en-IN" sz="2000" b="1" i="0" dirty="0">
              <a:solidFill>
                <a:srgbClr val="374151"/>
              </a:solidFill>
              <a:effectLst/>
              <a:latin typeface="Times New Roman" panose="02020603050405020304" pitchFamily="18" charset="0"/>
              <a:cs typeface="Times New Roman" panose="02020603050405020304" pitchFamily="18" charset="0"/>
            </a:endParaRPr>
          </a:p>
          <a:p>
            <a:pPr algn="l"/>
            <a:endParaRPr lang="en-IN" sz="2000" b="1" dirty="0">
              <a:solidFill>
                <a:srgbClr val="374151"/>
              </a:solidFill>
              <a:latin typeface="Times New Roman" panose="02020603050405020304" pitchFamily="18" charset="0"/>
              <a:cs typeface="Times New Roman" panose="02020603050405020304" pitchFamily="18" charset="0"/>
            </a:endParaRPr>
          </a:p>
          <a:p>
            <a:pPr algn="l"/>
            <a:endParaRPr lang="en-IN" sz="2000" b="1" i="0" dirty="0">
              <a:solidFill>
                <a:srgbClr val="374151"/>
              </a:solidFill>
              <a:effectLst/>
              <a:latin typeface="Times New Roman" panose="02020603050405020304" pitchFamily="18" charset="0"/>
              <a:cs typeface="Times New Roman" panose="02020603050405020304" pitchFamily="18" charset="0"/>
            </a:endParaRPr>
          </a:p>
          <a:p>
            <a:pPr algn="l"/>
            <a:endParaRPr lang="en-IN" sz="2000" b="1" dirty="0">
              <a:solidFill>
                <a:srgbClr val="374151"/>
              </a:solidFill>
              <a:latin typeface="Times New Roman" panose="02020603050405020304" pitchFamily="18" charset="0"/>
              <a:cs typeface="Times New Roman" panose="02020603050405020304" pitchFamily="18" charset="0"/>
            </a:endParaRPr>
          </a:p>
          <a:p>
            <a:pPr algn="l"/>
            <a:endParaRPr lang="en-IN" sz="2000" b="1" i="0" dirty="0">
              <a:solidFill>
                <a:srgbClr val="374151"/>
              </a:solidFill>
              <a:effectLst/>
              <a:latin typeface="Times New Roman" panose="02020603050405020304" pitchFamily="18" charset="0"/>
              <a:cs typeface="Times New Roman" panose="02020603050405020304" pitchFamily="18" charset="0"/>
            </a:endParaRPr>
          </a:p>
          <a:p>
            <a:pPr algn="l"/>
            <a:endParaRPr lang="en-IN" sz="2000" b="1" dirty="0">
              <a:solidFill>
                <a:srgbClr val="374151"/>
              </a:solidFill>
              <a:latin typeface="Times New Roman" panose="02020603050405020304" pitchFamily="18" charset="0"/>
              <a:cs typeface="Times New Roman" panose="02020603050405020304" pitchFamily="18" charset="0"/>
            </a:endParaRPr>
          </a:p>
          <a:p>
            <a:pPr algn="l"/>
            <a:r>
              <a:rPr lang="en-IN" sz="2000" b="1" dirty="0">
                <a:solidFill>
                  <a:srgbClr val="374151"/>
                </a:solidFill>
                <a:latin typeface="Times New Roman" panose="02020603050405020304" pitchFamily="18" charset="0"/>
                <a:cs typeface="Times New Roman" panose="02020603050405020304" pitchFamily="18" charset="0"/>
              </a:rPr>
              <a:t>			</a:t>
            </a:r>
          </a:p>
          <a:p>
            <a:pPr algn="l"/>
            <a:r>
              <a:rPr lang="en-IN" sz="2000" b="1" dirty="0">
                <a:solidFill>
                  <a:srgbClr val="374151"/>
                </a:solidFill>
                <a:latin typeface="Times New Roman" panose="02020603050405020304" pitchFamily="18" charset="0"/>
                <a:cs typeface="Times New Roman" panose="02020603050405020304" pitchFamily="18" charset="0"/>
              </a:rPr>
              <a:t>			ALU Symbol</a:t>
            </a:r>
          </a:p>
          <a:p>
            <a:pPr algn="l"/>
            <a:endParaRPr lang="en-IN" sz="2000" b="1" dirty="0">
              <a:solidFill>
                <a:srgbClr val="374151"/>
              </a:solidFill>
              <a:latin typeface="Times New Roman" panose="02020603050405020304" pitchFamily="18" charset="0"/>
              <a:cs typeface="Times New Roman" panose="02020603050405020304" pitchFamily="18" charset="0"/>
            </a:endParaRPr>
          </a:p>
          <a:p>
            <a:pPr algn="l"/>
            <a:r>
              <a:rPr lang="en-IN" sz="2000" b="1" i="0" dirty="0">
                <a:solidFill>
                  <a:srgbClr val="374151"/>
                </a:solidFill>
                <a:effectLst/>
                <a:latin typeface="Times New Roman" panose="02020603050405020304" pitchFamily="18" charset="0"/>
                <a:cs typeface="Times New Roman" panose="02020603050405020304" pitchFamily="18" charset="0"/>
              </a:rPr>
              <a:t>3. Registers (A set of flip-flops forms a register):</a:t>
            </a:r>
            <a:endParaRPr lang="en-IN" sz="2000"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IN" sz="2000" b="1" i="0" dirty="0">
                <a:solidFill>
                  <a:srgbClr val="374151"/>
                </a:solidFill>
                <a:effectLst/>
                <a:latin typeface="Times New Roman" panose="02020603050405020304" pitchFamily="18" charset="0"/>
                <a:cs typeface="Times New Roman" panose="02020603050405020304" pitchFamily="18" charset="0"/>
              </a:rPr>
              <a:t>Function:</a:t>
            </a:r>
            <a:r>
              <a:rPr lang="en-IN" sz="2000" b="0" i="0" dirty="0">
                <a:solidFill>
                  <a:srgbClr val="374151"/>
                </a:solidFill>
                <a:effectLst/>
                <a:latin typeface="Times New Roman" panose="02020603050405020304" pitchFamily="18" charset="0"/>
                <a:cs typeface="Times New Roman" panose="02020603050405020304" pitchFamily="18" charset="0"/>
              </a:rPr>
              <a:t> Temporary storage for data during processing.</a:t>
            </a:r>
          </a:p>
          <a:p>
            <a:pPr marL="742950" lvl="1" indent="-285750" algn="l">
              <a:buFont typeface="+mj-lt"/>
              <a:buAutoNum type="arabicPeriod"/>
            </a:pPr>
            <a:r>
              <a:rPr lang="en-IN" sz="2000" b="1" i="0" dirty="0">
                <a:solidFill>
                  <a:srgbClr val="374151"/>
                </a:solidFill>
                <a:effectLst/>
                <a:latin typeface="Times New Roman" panose="02020603050405020304" pitchFamily="18" charset="0"/>
                <a:cs typeface="Times New Roman" panose="02020603050405020304" pitchFamily="18" charset="0"/>
              </a:rPr>
              <a:t>Activities:</a:t>
            </a:r>
            <a:endParaRPr lang="en-IN" sz="2000" b="0" i="0" dirty="0">
              <a:solidFill>
                <a:srgbClr val="374151"/>
              </a:solidFill>
              <a:effectLst/>
              <a:latin typeface="Times New Roman" panose="02020603050405020304" pitchFamily="18" charset="0"/>
              <a:cs typeface="Times New Roman" panose="02020603050405020304" pitchFamily="18" charset="0"/>
            </a:endParaRPr>
          </a:p>
          <a:p>
            <a:pPr marL="1143000" lvl="2" indent="-228600" algn="l">
              <a:buFont typeface="+mj-lt"/>
              <a:buAutoNum type="arabicPeriod"/>
            </a:pPr>
            <a:r>
              <a:rPr lang="en-IN" sz="2000" b="0" i="0" dirty="0">
                <a:solidFill>
                  <a:srgbClr val="374151"/>
                </a:solidFill>
                <a:effectLst/>
                <a:latin typeface="Times New Roman" panose="02020603050405020304" pitchFamily="18" charset="0"/>
                <a:cs typeface="Times New Roman" panose="02020603050405020304" pitchFamily="18" charset="0"/>
              </a:rPr>
              <a:t>Holds operands and intermediate results.</a:t>
            </a:r>
          </a:p>
          <a:p>
            <a:pPr marL="1143000" lvl="2" indent="-228600" algn="l">
              <a:buFont typeface="+mj-lt"/>
              <a:buAutoNum type="arabicPeriod"/>
            </a:pPr>
            <a:r>
              <a:rPr lang="en-IN" sz="2000" b="0" i="0" dirty="0">
                <a:solidFill>
                  <a:srgbClr val="374151"/>
                </a:solidFill>
                <a:effectLst/>
                <a:latin typeface="Times New Roman" panose="02020603050405020304" pitchFamily="18" charset="0"/>
                <a:cs typeface="Times New Roman" panose="02020603050405020304" pitchFamily="18" charset="0"/>
              </a:rPr>
              <a:t>Provides fast access to data for the CPU.</a:t>
            </a:r>
          </a:p>
          <a:p>
            <a:pPr marL="1143000" lvl="2" indent="-228600" algn="l">
              <a:buFont typeface="+mj-lt"/>
              <a:buAutoNum type="arabicPeriod"/>
            </a:pPr>
            <a:r>
              <a:rPr lang="en-IN" sz="2000" b="0" i="0" dirty="0">
                <a:solidFill>
                  <a:srgbClr val="374151"/>
                </a:solidFill>
                <a:effectLst/>
                <a:latin typeface="Times New Roman" panose="02020603050405020304" pitchFamily="18" charset="0"/>
                <a:cs typeface="Times New Roman" panose="02020603050405020304" pitchFamily="18" charset="0"/>
              </a:rPr>
              <a:t>Facilitates data movement within the CPU.</a:t>
            </a:r>
          </a:p>
        </p:txBody>
      </p:sp>
      <p:sp>
        <p:nvSpPr>
          <p:cNvPr id="3" name="TextBox 2">
            <a:extLst>
              <a:ext uri="{FF2B5EF4-FFF2-40B4-BE49-F238E27FC236}">
                <a16:creationId xmlns:a16="http://schemas.microsoft.com/office/drawing/2014/main" id="{D248716E-FF09-1AEA-AC5D-21A940384695}"/>
              </a:ext>
            </a:extLst>
          </p:cNvPr>
          <p:cNvSpPr txBox="1"/>
          <p:nvPr/>
        </p:nvSpPr>
        <p:spPr>
          <a:xfrm>
            <a:off x="0" y="136525"/>
            <a:ext cx="6454066" cy="570990"/>
          </a:xfrm>
          <a:prstGeom prst="rect">
            <a:avLst/>
          </a:prstGeom>
          <a:noFill/>
        </p:spPr>
        <p:txBody>
          <a:bodyPr wrap="square">
            <a:spAutoFit/>
          </a:bodyPr>
          <a:lstStyle/>
          <a:p>
            <a:pPr marL="0" marR="0" lvl="0" indent="0" rtl="0">
              <a:lnSpc>
                <a:spcPct val="150000"/>
              </a:lnSpc>
              <a:spcBef>
                <a:spcPts val="0"/>
              </a:spcBef>
              <a:spcAft>
                <a:spcPts val="0"/>
              </a:spcAft>
              <a:buNone/>
            </a:pPr>
            <a:r>
              <a:rPr lang="en-US" sz="2400" b="1" dirty="0">
                <a:latin typeface="Tahoma" panose="020B0604030504040204" pitchFamily="34" charset="0"/>
                <a:ea typeface="Tahoma" panose="020B0604030504040204" pitchFamily="34" charset="0"/>
                <a:cs typeface="Tahoma" panose="020B0604030504040204" pitchFamily="34" charset="0"/>
                <a:sym typeface="Times New Roman"/>
              </a:rPr>
              <a:t>Central Processing Unit</a:t>
            </a:r>
            <a:r>
              <a:rPr lang="en-US" sz="2400" b="1" i="0" u="none" strike="noStrike" cap="none" dirty="0">
                <a:solidFill>
                  <a:srgbClr val="000000"/>
                </a:solidFill>
                <a:latin typeface="Tahoma" panose="020B0604030504040204" pitchFamily="34" charset="0"/>
                <a:ea typeface="Tahoma" panose="020B0604030504040204" pitchFamily="34" charset="0"/>
                <a:cs typeface="Tahoma" panose="020B0604030504040204" pitchFamily="34" charset="0"/>
                <a:sym typeface="Times New Roman"/>
              </a:rPr>
              <a:t> (CPU) (Cont..) </a:t>
            </a:r>
          </a:p>
        </p:txBody>
      </p:sp>
      <p:pic>
        <p:nvPicPr>
          <p:cNvPr id="4" name="Picture 3">
            <a:extLst>
              <a:ext uri="{FF2B5EF4-FFF2-40B4-BE49-F238E27FC236}">
                <a16:creationId xmlns:a16="http://schemas.microsoft.com/office/drawing/2014/main" id="{7CCB6241-C2DE-6DE9-F9F5-B050CB53BDE1}"/>
              </a:ext>
            </a:extLst>
          </p:cNvPr>
          <p:cNvPicPr>
            <a:picLocks noChangeAspect="1"/>
          </p:cNvPicPr>
          <p:nvPr/>
        </p:nvPicPr>
        <p:blipFill>
          <a:blip r:embed="rId3"/>
          <a:stretch>
            <a:fillRect/>
          </a:stretch>
        </p:blipFill>
        <p:spPr>
          <a:xfrm>
            <a:off x="1346153" y="1313895"/>
            <a:ext cx="5404128" cy="2565647"/>
          </a:xfrm>
          <a:prstGeom prst="rect">
            <a:avLst/>
          </a:prstGeom>
        </p:spPr>
      </p:pic>
    </p:spTree>
    <p:extLst>
      <p:ext uri="{BB962C8B-B14F-4D97-AF65-F5344CB8AC3E}">
        <p14:creationId xmlns:p14="http://schemas.microsoft.com/office/powerpoint/2010/main" val="29977276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5">
          <a:extLst>
            <a:ext uri="{FF2B5EF4-FFF2-40B4-BE49-F238E27FC236}">
              <a16:creationId xmlns:a16="http://schemas.microsoft.com/office/drawing/2014/main" id="{1BFA8C0F-DEB8-FD94-7C7A-0029142679C6}"/>
            </a:ext>
          </a:extLst>
        </p:cNvPr>
        <p:cNvGrpSpPr/>
        <p:nvPr/>
      </p:nvGrpSpPr>
      <p:grpSpPr>
        <a:xfrm>
          <a:off x="0" y="0"/>
          <a:ext cx="0" cy="0"/>
          <a:chOff x="0" y="0"/>
          <a:chExt cx="0" cy="0"/>
        </a:xfrm>
      </p:grpSpPr>
      <p:sp>
        <p:nvSpPr>
          <p:cNvPr id="46" name="Google Shape;46;p1">
            <a:extLst>
              <a:ext uri="{FF2B5EF4-FFF2-40B4-BE49-F238E27FC236}">
                <a16:creationId xmlns:a16="http://schemas.microsoft.com/office/drawing/2014/main" id="{B6414290-A6B7-7F44-E5BA-B67E93523D6C}"/>
              </a:ext>
            </a:extLst>
          </p:cNvPr>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22CS016</a:t>
            </a:r>
            <a:endParaRPr dirty="0"/>
          </a:p>
        </p:txBody>
      </p:sp>
      <p:sp>
        <p:nvSpPr>
          <p:cNvPr id="47" name="Google Shape;47;p1">
            <a:extLst>
              <a:ext uri="{FF2B5EF4-FFF2-40B4-BE49-F238E27FC236}">
                <a16:creationId xmlns:a16="http://schemas.microsoft.com/office/drawing/2014/main" id="{E0531B7A-41AF-125C-68A9-8FF63BE05C24}"/>
              </a:ext>
            </a:extLst>
          </p:cNvPr>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sp>
        <p:nvSpPr>
          <p:cNvPr id="3" name="TextBox 2">
            <a:extLst>
              <a:ext uri="{FF2B5EF4-FFF2-40B4-BE49-F238E27FC236}">
                <a16:creationId xmlns:a16="http://schemas.microsoft.com/office/drawing/2014/main" id="{519605DD-7652-DF96-0963-9DE042AD81FD}"/>
              </a:ext>
            </a:extLst>
          </p:cNvPr>
          <p:cNvSpPr txBox="1"/>
          <p:nvPr/>
        </p:nvSpPr>
        <p:spPr>
          <a:xfrm>
            <a:off x="0" y="136525"/>
            <a:ext cx="6454066" cy="570990"/>
          </a:xfrm>
          <a:prstGeom prst="rect">
            <a:avLst/>
          </a:prstGeom>
          <a:noFill/>
        </p:spPr>
        <p:txBody>
          <a:bodyPr wrap="square">
            <a:spAutoFit/>
          </a:bodyPr>
          <a:lstStyle/>
          <a:p>
            <a:pPr marL="0" marR="0" lvl="0" indent="0" rtl="0">
              <a:lnSpc>
                <a:spcPct val="150000"/>
              </a:lnSpc>
              <a:spcBef>
                <a:spcPts val="0"/>
              </a:spcBef>
              <a:spcAft>
                <a:spcPts val="0"/>
              </a:spcAft>
              <a:buNone/>
            </a:pPr>
            <a:r>
              <a:rPr lang="en-US" sz="2400" b="1" dirty="0">
                <a:latin typeface="Tahoma" panose="020B0604030504040204" pitchFamily="34" charset="0"/>
                <a:ea typeface="Tahoma" panose="020B0604030504040204" pitchFamily="34" charset="0"/>
                <a:cs typeface="Tahoma" panose="020B0604030504040204" pitchFamily="34" charset="0"/>
                <a:sym typeface="Times New Roman"/>
              </a:rPr>
              <a:t>	General Register Organization</a:t>
            </a:r>
            <a:r>
              <a:rPr lang="en-US" sz="2400" b="1" i="0" u="none" strike="noStrike" cap="none" dirty="0">
                <a:solidFill>
                  <a:srgbClr val="000000"/>
                </a:solidFill>
                <a:latin typeface="Tahoma" panose="020B0604030504040204" pitchFamily="34" charset="0"/>
                <a:ea typeface="Tahoma" panose="020B0604030504040204" pitchFamily="34" charset="0"/>
                <a:cs typeface="Tahoma" panose="020B0604030504040204" pitchFamily="34" charset="0"/>
                <a:sym typeface="Times New Roman"/>
              </a:rPr>
              <a:t> </a:t>
            </a:r>
          </a:p>
        </p:txBody>
      </p:sp>
      <p:sp>
        <p:nvSpPr>
          <p:cNvPr id="4" name="TextBox 3">
            <a:extLst>
              <a:ext uri="{FF2B5EF4-FFF2-40B4-BE49-F238E27FC236}">
                <a16:creationId xmlns:a16="http://schemas.microsoft.com/office/drawing/2014/main" id="{7DB3DAD0-7D0B-99DF-E44A-031DB8050AC3}"/>
              </a:ext>
            </a:extLst>
          </p:cNvPr>
          <p:cNvSpPr txBox="1"/>
          <p:nvPr/>
        </p:nvSpPr>
        <p:spPr>
          <a:xfrm>
            <a:off x="763479" y="1175084"/>
            <a:ext cx="7288567" cy="5576976"/>
          </a:xfrm>
          <a:prstGeom prst="rect">
            <a:avLst/>
          </a:prstGeom>
          <a:noFill/>
        </p:spPr>
        <p:txBody>
          <a:bodyPr wrap="square">
            <a:spAutoFit/>
          </a:bodyPr>
          <a:lstStyle/>
          <a:p>
            <a:pPr marL="0" marR="0" lvl="0" indent="0" algn="just" rtl="0">
              <a:lnSpc>
                <a:spcPct val="150000"/>
              </a:lnSpc>
              <a:spcBef>
                <a:spcPts val="0"/>
              </a:spcBef>
              <a:spcAft>
                <a:spcPts val="0"/>
              </a:spcAft>
              <a:buNone/>
            </a:pPr>
            <a:r>
              <a:rPr lang="en-IN" sz="2000" dirty="0">
                <a:latin typeface="Times New Roman" panose="02020603050405020304" pitchFamily="18" charset="0"/>
                <a:ea typeface="Tahoma" panose="020B0604030504040204" pitchFamily="34" charset="0"/>
                <a:cs typeface="Times New Roman" panose="02020603050405020304" pitchFamily="18" charset="0"/>
                <a:sym typeface="Times New Roman"/>
              </a:rPr>
              <a:t>When a large number of registers are included in the CPU, it is most efficient to connect them through a common bus system. The registers communicate with each other not only for direct data transfers, but also while performing various microoperations. Hence it is necessary to provide a </a:t>
            </a:r>
            <a:r>
              <a:rPr lang="en-IN" sz="2000" b="1" dirty="0">
                <a:latin typeface="Times New Roman" panose="02020603050405020304" pitchFamily="18" charset="0"/>
                <a:ea typeface="Tahoma" panose="020B0604030504040204" pitchFamily="34" charset="0"/>
                <a:cs typeface="Times New Roman" panose="02020603050405020304" pitchFamily="18" charset="0"/>
                <a:sym typeface="Times New Roman"/>
              </a:rPr>
              <a:t>common unit </a:t>
            </a:r>
            <a:r>
              <a:rPr lang="en-IN" sz="2000" dirty="0">
                <a:latin typeface="Times New Roman" panose="02020603050405020304" pitchFamily="18" charset="0"/>
                <a:ea typeface="Tahoma" panose="020B0604030504040204" pitchFamily="34" charset="0"/>
                <a:cs typeface="Times New Roman" panose="02020603050405020304" pitchFamily="18" charset="0"/>
                <a:sym typeface="Times New Roman"/>
              </a:rPr>
              <a:t>that can perform all the arithmetic, logic, and shift microoperations in the processor. </a:t>
            </a:r>
          </a:p>
          <a:p>
            <a:pPr marL="0" marR="0" lvl="0" indent="0" algn="just" rtl="0">
              <a:lnSpc>
                <a:spcPct val="150000"/>
              </a:lnSpc>
              <a:spcBef>
                <a:spcPts val="0"/>
              </a:spcBef>
              <a:spcAft>
                <a:spcPts val="0"/>
              </a:spcAft>
              <a:buNone/>
            </a:pPr>
            <a:r>
              <a:rPr lang="en-IN" sz="2000" b="1" dirty="0">
                <a:latin typeface="Times New Roman" panose="02020603050405020304" pitchFamily="18" charset="0"/>
                <a:ea typeface="Tahoma" panose="020B0604030504040204" pitchFamily="34" charset="0"/>
                <a:cs typeface="Times New Roman" panose="02020603050405020304" pitchFamily="18" charset="0"/>
                <a:sym typeface="Times New Roman"/>
              </a:rPr>
              <a:t>A bus organization for seven CPU registers is shown in next Fig.</a:t>
            </a:r>
            <a:r>
              <a:rPr lang="en-IN" sz="2000" dirty="0">
                <a:latin typeface="Times New Roman" panose="02020603050405020304" pitchFamily="18" charset="0"/>
                <a:ea typeface="Tahoma" panose="020B0604030504040204" pitchFamily="34" charset="0"/>
                <a:cs typeface="Times New Roman" panose="02020603050405020304" pitchFamily="18" charset="0"/>
                <a:sym typeface="Times New Roman"/>
              </a:rPr>
              <a:t> in which outputs of each register is connected to two multiplexers (MUX) to form the two buses A and B. The selection lines in each multiplexer select one register or the input data for the particular bus. The A and B buses form the inputs to a common arithmetic logic unit (ALU). </a:t>
            </a:r>
            <a:endParaRPr lang="en-US" sz="2000" dirty="0">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663334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5">
          <a:extLst>
            <a:ext uri="{FF2B5EF4-FFF2-40B4-BE49-F238E27FC236}">
              <a16:creationId xmlns:a16="http://schemas.microsoft.com/office/drawing/2014/main" id="{E3AE4D14-DEC7-6C1A-F2AE-96F59D607B42}"/>
            </a:ext>
          </a:extLst>
        </p:cNvPr>
        <p:cNvGrpSpPr/>
        <p:nvPr/>
      </p:nvGrpSpPr>
      <p:grpSpPr>
        <a:xfrm>
          <a:off x="0" y="0"/>
          <a:ext cx="0" cy="0"/>
          <a:chOff x="0" y="0"/>
          <a:chExt cx="0" cy="0"/>
        </a:xfrm>
      </p:grpSpPr>
      <p:sp>
        <p:nvSpPr>
          <p:cNvPr id="46" name="Google Shape;46;p1">
            <a:extLst>
              <a:ext uri="{FF2B5EF4-FFF2-40B4-BE49-F238E27FC236}">
                <a16:creationId xmlns:a16="http://schemas.microsoft.com/office/drawing/2014/main" id="{06AA361C-BE69-1978-43F7-5E2E2261165B}"/>
              </a:ext>
            </a:extLst>
          </p:cNvPr>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22CS016</a:t>
            </a:r>
            <a:endParaRPr dirty="0"/>
          </a:p>
        </p:txBody>
      </p:sp>
      <p:sp>
        <p:nvSpPr>
          <p:cNvPr id="47" name="Google Shape;47;p1">
            <a:extLst>
              <a:ext uri="{FF2B5EF4-FFF2-40B4-BE49-F238E27FC236}">
                <a16:creationId xmlns:a16="http://schemas.microsoft.com/office/drawing/2014/main" id="{844C9907-D67E-8BFC-1412-140301C7AF6F}"/>
              </a:ext>
            </a:extLst>
          </p:cNvPr>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sp>
        <p:nvSpPr>
          <p:cNvPr id="3" name="TextBox 2">
            <a:extLst>
              <a:ext uri="{FF2B5EF4-FFF2-40B4-BE49-F238E27FC236}">
                <a16:creationId xmlns:a16="http://schemas.microsoft.com/office/drawing/2014/main" id="{E7D03042-97E9-4673-6BC1-B8C8D4FD1E4C}"/>
              </a:ext>
            </a:extLst>
          </p:cNvPr>
          <p:cNvSpPr txBox="1"/>
          <p:nvPr/>
        </p:nvSpPr>
        <p:spPr>
          <a:xfrm>
            <a:off x="0" y="136525"/>
            <a:ext cx="6454066" cy="570990"/>
          </a:xfrm>
          <a:prstGeom prst="rect">
            <a:avLst/>
          </a:prstGeom>
          <a:noFill/>
        </p:spPr>
        <p:txBody>
          <a:bodyPr wrap="square">
            <a:spAutoFit/>
          </a:bodyPr>
          <a:lstStyle/>
          <a:p>
            <a:pPr marL="0" marR="0" lvl="0" indent="0" rtl="0">
              <a:lnSpc>
                <a:spcPct val="150000"/>
              </a:lnSpc>
              <a:spcBef>
                <a:spcPts val="0"/>
              </a:spcBef>
              <a:spcAft>
                <a:spcPts val="0"/>
              </a:spcAft>
              <a:buNone/>
            </a:pPr>
            <a:r>
              <a:rPr lang="en-US" sz="2400" b="1" dirty="0">
                <a:latin typeface="Tahoma" panose="020B0604030504040204" pitchFamily="34" charset="0"/>
                <a:ea typeface="Tahoma" panose="020B0604030504040204" pitchFamily="34" charset="0"/>
                <a:cs typeface="Tahoma" panose="020B0604030504040204" pitchFamily="34" charset="0"/>
                <a:sym typeface="Times New Roman"/>
              </a:rPr>
              <a:t>General Register Organization </a:t>
            </a:r>
            <a:r>
              <a:rPr lang="en-US" sz="2400" b="1" i="0" u="none" strike="noStrike" cap="none" dirty="0">
                <a:solidFill>
                  <a:srgbClr val="000000"/>
                </a:solidFill>
                <a:latin typeface="Tahoma" panose="020B0604030504040204" pitchFamily="34" charset="0"/>
                <a:ea typeface="Tahoma" panose="020B0604030504040204" pitchFamily="34" charset="0"/>
                <a:cs typeface="Tahoma" panose="020B0604030504040204" pitchFamily="34" charset="0"/>
                <a:sym typeface="Times New Roman"/>
              </a:rPr>
              <a:t>(Cont..) </a:t>
            </a:r>
          </a:p>
        </p:txBody>
      </p:sp>
      <p:pic>
        <p:nvPicPr>
          <p:cNvPr id="2" name="Picture 1">
            <a:extLst>
              <a:ext uri="{FF2B5EF4-FFF2-40B4-BE49-F238E27FC236}">
                <a16:creationId xmlns:a16="http://schemas.microsoft.com/office/drawing/2014/main" id="{6DBA04B9-BAE4-D9A4-929A-2F96144DD9DF}"/>
              </a:ext>
            </a:extLst>
          </p:cNvPr>
          <p:cNvPicPr>
            <a:picLocks noChangeAspect="1"/>
          </p:cNvPicPr>
          <p:nvPr/>
        </p:nvPicPr>
        <p:blipFill rotWithShape="1">
          <a:blip r:embed="rId3"/>
          <a:srcRect t="16964" b="8330"/>
          <a:stretch/>
        </p:blipFill>
        <p:spPr>
          <a:xfrm>
            <a:off x="312261" y="1230381"/>
            <a:ext cx="8215503" cy="4603102"/>
          </a:xfrm>
          <a:prstGeom prst="rect">
            <a:avLst/>
          </a:prstGeom>
        </p:spPr>
      </p:pic>
    </p:spTree>
    <p:extLst>
      <p:ext uri="{BB962C8B-B14F-4D97-AF65-F5344CB8AC3E}">
        <p14:creationId xmlns:p14="http://schemas.microsoft.com/office/powerpoint/2010/main" val="11437390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5">
          <a:extLst>
            <a:ext uri="{FF2B5EF4-FFF2-40B4-BE49-F238E27FC236}">
              <a16:creationId xmlns:a16="http://schemas.microsoft.com/office/drawing/2014/main" id="{BB7A3EAF-C1D5-713A-D5E1-19DF20DE0B93}"/>
            </a:ext>
          </a:extLst>
        </p:cNvPr>
        <p:cNvGrpSpPr/>
        <p:nvPr/>
      </p:nvGrpSpPr>
      <p:grpSpPr>
        <a:xfrm>
          <a:off x="0" y="0"/>
          <a:ext cx="0" cy="0"/>
          <a:chOff x="0" y="0"/>
          <a:chExt cx="0" cy="0"/>
        </a:xfrm>
      </p:grpSpPr>
      <p:sp>
        <p:nvSpPr>
          <p:cNvPr id="46" name="Google Shape;46;p1">
            <a:extLst>
              <a:ext uri="{FF2B5EF4-FFF2-40B4-BE49-F238E27FC236}">
                <a16:creationId xmlns:a16="http://schemas.microsoft.com/office/drawing/2014/main" id="{EC9232D8-F096-CB91-5711-00D49D7FAB7C}"/>
              </a:ext>
            </a:extLst>
          </p:cNvPr>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22CS016</a:t>
            </a:r>
            <a:endParaRPr dirty="0"/>
          </a:p>
        </p:txBody>
      </p:sp>
      <p:sp>
        <p:nvSpPr>
          <p:cNvPr id="47" name="Google Shape;47;p1">
            <a:extLst>
              <a:ext uri="{FF2B5EF4-FFF2-40B4-BE49-F238E27FC236}">
                <a16:creationId xmlns:a16="http://schemas.microsoft.com/office/drawing/2014/main" id="{00DFF577-C7A9-0191-570B-35D617E90A42}"/>
              </a:ext>
            </a:extLst>
          </p:cNvPr>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sp>
        <p:nvSpPr>
          <p:cNvPr id="3" name="TextBox 2">
            <a:extLst>
              <a:ext uri="{FF2B5EF4-FFF2-40B4-BE49-F238E27FC236}">
                <a16:creationId xmlns:a16="http://schemas.microsoft.com/office/drawing/2014/main" id="{348E6EC7-2DDA-2118-0BA2-5437AC31B516}"/>
              </a:ext>
            </a:extLst>
          </p:cNvPr>
          <p:cNvSpPr txBox="1"/>
          <p:nvPr/>
        </p:nvSpPr>
        <p:spPr>
          <a:xfrm>
            <a:off x="0" y="136525"/>
            <a:ext cx="6454066" cy="570990"/>
          </a:xfrm>
          <a:prstGeom prst="rect">
            <a:avLst/>
          </a:prstGeom>
          <a:noFill/>
        </p:spPr>
        <p:txBody>
          <a:bodyPr wrap="square">
            <a:spAutoFit/>
          </a:bodyPr>
          <a:lstStyle/>
          <a:p>
            <a:pPr marL="0" marR="0" lvl="0" indent="0" rtl="0">
              <a:lnSpc>
                <a:spcPct val="150000"/>
              </a:lnSpc>
              <a:spcBef>
                <a:spcPts val="0"/>
              </a:spcBef>
              <a:spcAft>
                <a:spcPts val="0"/>
              </a:spcAft>
              <a:buNone/>
            </a:pPr>
            <a:r>
              <a:rPr lang="en-US" sz="2400" b="1" dirty="0">
                <a:latin typeface="Tahoma" panose="020B0604030504040204" pitchFamily="34" charset="0"/>
                <a:ea typeface="Tahoma" panose="020B0604030504040204" pitchFamily="34" charset="0"/>
                <a:cs typeface="Tahoma" panose="020B0604030504040204" pitchFamily="34" charset="0"/>
                <a:sym typeface="Times New Roman"/>
              </a:rPr>
              <a:t>General Register Organization </a:t>
            </a:r>
            <a:r>
              <a:rPr lang="en-US" sz="2400" b="1" i="0" u="none" strike="noStrike" cap="none" dirty="0">
                <a:solidFill>
                  <a:srgbClr val="000000"/>
                </a:solidFill>
                <a:latin typeface="Tahoma" panose="020B0604030504040204" pitchFamily="34" charset="0"/>
                <a:ea typeface="Tahoma" panose="020B0604030504040204" pitchFamily="34" charset="0"/>
                <a:cs typeface="Tahoma" panose="020B0604030504040204" pitchFamily="34" charset="0"/>
                <a:sym typeface="Times New Roman"/>
              </a:rPr>
              <a:t>(Cont..) </a:t>
            </a:r>
          </a:p>
        </p:txBody>
      </p:sp>
      <p:sp>
        <p:nvSpPr>
          <p:cNvPr id="4" name="TextBox 3">
            <a:extLst>
              <a:ext uri="{FF2B5EF4-FFF2-40B4-BE49-F238E27FC236}">
                <a16:creationId xmlns:a16="http://schemas.microsoft.com/office/drawing/2014/main" id="{468D20D1-0C64-1719-6539-8D40EEB18E2C}"/>
              </a:ext>
            </a:extLst>
          </p:cNvPr>
          <p:cNvSpPr txBox="1"/>
          <p:nvPr/>
        </p:nvSpPr>
        <p:spPr>
          <a:xfrm>
            <a:off x="763479" y="1175084"/>
            <a:ext cx="7288567" cy="4653646"/>
          </a:xfrm>
          <a:prstGeom prst="rect">
            <a:avLst/>
          </a:prstGeom>
          <a:noFill/>
        </p:spPr>
        <p:txBody>
          <a:bodyPr wrap="square">
            <a:spAutoFit/>
          </a:bodyPr>
          <a:lstStyle/>
          <a:p>
            <a:pPr marL="0" marR="0" lvl="0" indent="0" algn="just" rtl="0">
              <a:lnSpc>
                <a:spcPct val="150000"/>
              </a:lnSpc>
              <a:spcBef>
                <a:spcPts val="0"/>
              </a:spcBef>
              <a:spcAft>
                <a:spcPts val="0"/>
              </a:spcAft>
              <a:buNone/>
            </a:pPr>
            <a:r>
              <a:rPr lang="en-IN" sz="2000" dirty="0">
                <a:latin typeface="Times New Roman" panose="02020603050405020304" pitchFamily="18" charset="0"/>
                <a:ea typeface="Tahoma" panose="020B0604030504040204" pitchFamily="34" charset="0"/>
                <a:cs typeface="Times New Roman" panose="02020603050405020304" pitchFamily="18" charset="0"/>
                <a:sym typeface="Times New Roman"/>
              </a:rPr>
              <a:t>The operation selected in the ALU deter mines the arithmetic or logic microoperation that is to be performed. The result of the microoperation is available for output data and also goes into the inputs of all the registers. The register that receives the information from the output bus is selected by a decoder. The decoder activates one of the register load inputs, thus providing a transfer path between the data in the output bus and the inputs of the selected destination register. The control unit that operates the CPU bus system directs the information flow through the registers and ALU by selecting the various components in the system. </a:t>
            </a:r>
            <a:endParaRPr lang="en-US" sz="2000" dirty="0">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237490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5">
          <a:extLst>
            <a:ext uri="{FF2B5EF4-FFF2-40B4-BE49-F238E27FC236}">
              <a16:creationId xmlns:a16="http://schemas.microsoft.com/office/drawing/2014/main" id="{FE23BF46-3CF3-C48E-5987-47EC8A73278D}"/>
            </a:ext>
          </a:extLst>
        </p:cNvPr>
        <p:cNvGrpSpPr/>
        <p:nvPr/>
      </p:nvGrpSpPr>
      <p:grpSpPr>
        <a:xfrm>
          <a:off x="0" y="0"/>
          <a:ext cx="0" cy="0"/>
          <a:chOff x="0" y="0"/>
          <a:chExt cx="0" cy="0"/>
        </a:xfrm>
      </p:grpSpPr>
      <p:sp>
        <p:nvSpPr>
          <p:cNvPr id="46" name="Google Shape;46;p1">
            <a:extLst>
              <a:ext uri="{FF2B5EF4-FFF2-40B4-BE49-F238E27FC236}">
                <a16:creationId xmlns:a16="http://schemas.microsoft.com/office/drawing/2014/main" id="{6DCF5A52-FBE2-4824-72F5-D444EA55E567}"/>
              </a:ext>
            </a:extLst>
          </p:cNvPr>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22CS016</a:t>
            </a:r>
            <a:endParaRPr dirty="0"/>
          </a:p>
        </p:txBody>
      </p:sp>
      <p:sp>
        <p:nvSpPr>
          <p:cNvPr id="47" name="Google Shape;47;p1">
            <a:extLst>
              <a:ext uri="{FF2B5EF4-FFF2-40B4-BE49-F238E27FC236}">
                <a16:creationId xmlns:a16="http://schemas.microsoft.com/office/drawing/2014/main" id="{5E4F5655-1360-5D41-2405-19817FEEB936}"/>
              </a:ext>
            </a:extLst>
          </p:cNvPr>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a:p>
        </p:txBody>
      </p:sp>
      <p:sp>
        <p:nvSpPr>
          <p:cNvPr id="3" name="TextBox 2">
            <a:extLst>
              <a:ext uri="{FF2B5EF4-FFF2-40B4-BE49-F238E27FC236}">
                <a16:creationId xmlns:a16="http://schemas.microsoft.com/office/drawing/2014/main" id="{99E7BF10-1748-7EAD-7D45-07DE2A9A9F79}"/>
              </a:ext>
            </a:extLst>
          </p:cNvPr>
          <p:cNvSpPr txBox="1"/>
          <p:nvPr/>
        </p:nvSpPr>
        <p:spPr>
          <a:xfrm>
            <a:off x="0" y="136525"/>
            <a:ext cx="6454066" cy="570990"/>
          </a:xfrm>
          <a:prstGeom prst="rect">
            <a:avLst/>
          </a:prstGeom>
          <a:noFill/>
        </p:spPr>
        <p:txBody>
          <a:bodyPr wrap="square">
            <a:spAutoFit/>
          </a:bodyPr>
          <a:lstStyle/>
          <a:p>
            <a:pPr marL="0" marR="0" lvl="0" indent="0" rtl="0">
              <a:lnSpc>
                <a:spcPct val="150000"/>
              </a:lnSpc>
              <a:spcBef>
                <a:spcPts val="0"/>
              </a:spcBef>
              <a:spcAft>
                <a:spcPts val="0"/>
              </a:spcAft>
              <a:buNone/>
            </a:pPr>
            <a:r>
              <a:rPr lang="en-US" sz="2400" b="1" dirty="0">
                <a:latin typeface="Tahoma" panose="020B0604030504040204" pitchFamily="34" charset="0"/>
                <a:ea typeface="Tahoma" panose="020B0604030504040204" pitchFamily="34" charset="0"/>
                <a:cs typeface="Tahoma" panose="020B0604030504040204" pitchFamily="34" charset="0"/>
                <a:sym typeface="Times New Roman"/>
              </a:rPr>
              <a:t>General Register Organization </a:t>
            </a:r>
            <a:r>
              <a:rPr lang="en-US" sz="2400" b="1" i="0" u="none" strike="noStrike" cap="none" dirty="0">
                <a:solidFill>
                  <a:srgbClr val="000000"/>
                </a:solidFill>
                <a:latin typeface="Tahoma" panose="020B0604030504040204" pitchFamily="34" charset="0"/>
                <a:ea typeface="Tahoma" panose="020B0604030504040204" pitchFamily="34" charset="0"/>
                <a:cs typeface="Tahoma" panose="020B0604030504040204" pitchFamily="34" charset="0"/>
                <a:sym typeface="Times New Roman"/>
              </a:rPr>
              <a:t>(Cont..) </a:t>
            </a:r>
          </a:p>
        </p:txBody>
      </p:sp>
      <p:sp>
        <p:nvSpPr>
          <p:cNvPr id="4" name="TextBox 3">
            <a:extLst>
              <a:ext uri="{FF2B5EF4-FFF2-40B4-BE49-F238E27FC236}">
                <a16:creationId xmlns:a16="http://schemas.microsoft.com/office/drawing/2014/main" id="{1D35D046-422F-FEBA-9DE5-5630E44B2473}"/>
              </a:ext>
            </a:extLst>
          </p:cNvPr>
          <p:cNvSpPr txBox="1"/>
          <p:nvPr/>
        </p:nvSpPr>
        <p:spPr>
          <a:xfrm>
            <a:off x="763479" y="1175084"/>
            <a:ext cx="7288567" cy="4191981"/>
          </a:xfrm>
          <a:prstGeom prst="rect">
            <a:avLst/>
          </a:prstGeom>
          <a:noFill/>
        </p:spPr>
        <p:txBody>
          <a:bodyPr wrap="square">
            <a:spAutoFit/>
          </a:bodyPr>
          <a:lstStyle/>
          <a:p>
            <a:pPr marL="0" marR="0" lvl="0" indent="0" algn="just" rtl="0">
              <a:lnSpc>
                <a:spcPct val="150000"/>
              </a:lnSpc>
              <a:spcBef>
                <a:spcPts val="0"/>
              </a:spcBef>
              <a:spcAft>
                <a:spcPts val="0"/>
              </a:spcAft>
              <a:buNone/>
            </a:pPr>
            <a:r>
              <a:rPr lang="en-IN" sz="2000" dirty="0">
                <a:latin typeface="Times New Roman" panose="02020603050405020304" pitchFamily="18" charset="0"/>
                <a:ea typeface="Tahoma" panose="020B0604030504040204" pitchFamily="34" charset="0"/>
                <a:cs typeface="Times New Roman" panose="02020603050405020304" pitchFamily="18" charset="0"/>
                <a:sym typeface="Times New Roman"/>
              </a:rPr>
              <a:t>For example, to perform the operation R1&lt;--R2 + R3,</a:t>
            </a:r>
          </a:p>
          <a:p>
            <a:pPr marL="0" marR="0" lvl="0" indent="0" algn="just" rtl="0">
              <a:lnSpc>
                <a:spcPct val="150000"/>
              </a:lnSpc>
              <a:spcBef>
                <a:spcPts val="0"/>
              </a:spcBef>
              <a:spcAft>
                <a:spcPts val="0"/>
              </a:spcAft>
              <a:buNone/>
            </a:pPr>
            <a:r>
              <a:rPr lang="en-IN" sz="2000" dirty="0">
                <a:latin typeface="Times New Roman" panose="02020603050405020304" pitchFamily="18" charset="0"/>
                <a:ea typeface="Tahoma" panose="020B0604030504040204" pitchFamily="34" charset="0"/>
                <a:cs typeface="Times New Roman" panose="02020603050405020304" pitchFamily="18" charset="0"/>
                <a:sym typeface="Times New Roman"/>
              </a:rPr>
              <a:t>the control must provide binary selection variables to the following selector inputs: </a:t>
            </a:r>
          </a:p>
          <a:p>
            <a:pPr marL="457200" marR="0" lvl="0" indent="-457200" algn="just" rtl="0">
              <a:lnSpc>
                <a:spcPct val="150000"/>
              </a:lnSpc>
              <a:spcBef>
                <a:spcPts val="0"/>
              </a:spcBef>
              <a:spcAft>
                <a:spcPts val="0"/>
              </a:spcAft>
              <a:buAutoNum type="arabicPeriod"/>
            </a:pPr>
            <a:r>
              <a:rPr lang="en-IN" sz="2000" dirty="0">
                <a:latin typeface="Times New Roman" panose="02020603050405020304" pitchFamily="18" charset="0"/>
                <a:ea typeface="Tahoma" panose="020B0604030504040204" pitchFamily="34" charset="0"/>
                <a:cs typeface="Times New Roman" panose="02020603050405020304" pitchFamily="18" charset="0"/>
                <a:sym typeface="Times New Roman"/>
              </a:rPr>
              <a:t>MUX A selector (SELA): to place the content of R2 into bus A. </a:t>
            </a:r>
          </a:p>
          <a:p>
            <a:pPr marL="457200" marR="0" lvl="0" indent="-457200" algn="just" rtl="0">
              <a:lnSpc>
                <a:spcPct val="150000"/>
              </a:lnSpc>
              <a:spcBef>
                <a:spcPts val="0"/>
              </a:spcBef>
              <a:spcAft>
                <a:spcPts val="0"/>
              </a:spcAft>
              <a:buAutoNum type="arabicPeriod"/>
            </a:pPr>
            <a:r>
              <a:rPr lang="en-IN" sz="2000" dirty="0">
                <a:latin typeface="Times New Roman" panose="02020603050405020304" pitchFamily="18" charset="0"/>
                <a:ea typeface="Tahoma" panose="020B0604030504040204" pitchFamily="34" charset="0"/>
                <a:cs typeface="Times New Roman" panose="02020603050405020304" pitchFamily="18" charset="0"/>
                <a:sym typeface="Times New Roman"/>
              </a:rPr>
              <a:t>MUX B selector (SELB): to place the content of R3 into bus B.</a:t>
            </a:r>
          </a:p>
          <a:p>
            <a:pPr marL="457200" marR="0" lvl="0" indent="-457200" algn="just" rtl="0">
              <a:lnSpc>
                <a:spcPct val="150000"/>
              </a:lnSpc>
              <a:spcBef>
                <a:spcPts val="0"/>
              </a:spcBef>
              <a:spcAft>
                <a:spcPts val="0"/>
              </a:spcAft>
              <a:buAutoNum type="arabicPeriod"/>
            </a:pPr>
            <a:r>
              <a:rPr lang="en-IN" sz="2000" dirty="0">
                <a:latin typeface="Times New Roman" panose="02020603050405020304" pitchFamily="18" charset="0"/>
                <a:ea typeface="Tahoma" panose="020B0604030504040204" pitchFamily="34" charset="0"/>
                <a:cs typeface="Times New Roman" panose="02020603050405020304" pitchFamily="18" charset="0"/>
                <a:sym typeface="Times New Roman"/>
              </a:rPr>
              <a:t>ALU operation selector (OPR): to provide the arithmetic addition A+ B. </a:t>
            </a:r>
          </a:p>
          <a:p>
            <a:pPr marL="457200" marR="0" lvl="0" indent="-457200" algn="just" rtl="0">
              <a:lnSpc>
                <a:spcPct val="150000"/>
              </a:lnSpc>
              <a:spcBef>
                <a:spcPts val="0"/>
              </a:spcBef>
              <a:spcAft>
                <a:spcPts val="0"/>
              </a:spcAft>
              <a:buAutoNum type="arabicPeriod"/>
            </a:pPr>
            <a:r>
              <a:rPr lang="en-IN" sz="2000" dirty="0">
                <a:latin typeface="Times New Roman" panose="02020603050405020304" pitchFamily="18" charset="0"/>
                <a:ea typeface="Tahoma" panose="020B0604030504040204" pitchFamily="34" charset="0"/>
                <a:cs typeface="Times New Roman" panose="02020603050405020304" pitchFamily="18" charset="0"/>
                <a:sym typeface="Times New Roman"/>
              </a:rPr>
              <a:t>Decoder destination selector (SELD): to transfer the content of the output bus into R 1.</a:t>
            </a:r>
            <a:endParaRPr lang="en-US" sz="2000" dirty="0">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73399399"/>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815</TotalTime>
  <Words>855</Words>
  <Application>Microsoft Office PowerPoint</Application>
  <PresentationFormat>On-screen Show (4:3)</PresentationFormat>
  <Paragraphs>131</Paragraphs>
  <Slides>11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Candara</vt:lpstr>
      <vt:lpstr>Arial</vt:lpstr>
      <vt:lpstr>Times New Roman</vt:lpstr>
      <vt:lpstr>Tahoma</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ABC</dc:creator>
  <cp:lastModifiedBy>Kamal Saluja</cp:lastModifiedBy>
  <cp:revision>32</cp:revision>
  <dcterms:created xsi:type="dcterms:W3CDTF">2010-04-09T07:36:15Z</dcterms:created>
  <dcterms:modified xsi:type="dcterms:W3CDTF">2024-02-05T05:17:14Z</dcterms:modified>
</cp:coreProperties>
</file>