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85" r:id="rId5"/>
    <p:sldId id="290" r:id="rId6"/>
    <p:sldId id="286" r:id="rId7"/>
    <p:sldId id="287" r:id="rId8"/>
    <p:sldId id="289" r:id="rId9"/>
    <p:sldId id="288" r:id="rId10"/>
    <p:sldId id="294" r:id="rId11"/>
    <p:sldId id="295" r:id="rId12"/>
    <p:sldId id="296" r:id="rId13"/>
    <p:sldId id="300" r:id="rId14"/>
    <p:sldId id="297" r:id="rId15"/>
    <p:sldId id="291" r:id="rId16"/>
    <p:sldId id="292" r:id="rId17"/>
    <p:sldId id="293" r:id="rId18"/>
    <p:sldId id="299" r:id="rId19"/>
  </p:sldIdLst>
  <p:sldSz cx="9144000" cy="6858000" type="screen4x3"/>
  <p:notesSz cx="6858000" cy="9144000"/>
  <p:embeddedFontLst>
    <p:embeddedFont>
      <p:font typeface="Bahnschrift SemiBold SemiConden" panose="020B0502040204020203" pitchFamily="34" charset="0"/>
      <p:bold r:id="rId21"/>
    </p:embeddedFont>
    <p:embeddedFont>
      <p:font typeface="Candara" panose="020E0502030303020204" pitchFamily="34"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0xsihnaAQnR/7PSBjVcidkV3V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 Saluja" initials="KS" lastIdx="8" clrIdx="0">
    <p:extLst>
      <p:ext uri="{19B8F6BF-5375-455C-9EA6-DF929625EA0E}">
        <p15:presenceInfo xmlns:p15="http://schemas.microsoft.com/office/powerpoint/2012/main" userId="205c01a7027a36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27T15:54:52.425" idx="1">
    <p:pos x="2239" y="1222"/>
    <p:text>(64)
0</p:text>
    <p:extLst>
      <p:ext uri="{C676402C-5697-4E1C-873F-D02D1690AC5C}">
        <p15:threadingInfo xmlns:p15="http://schemas.microsoft.com/office/powerpoint/2012/main" timeZoneBias="-330"/>
      </p:ext>
    </p:extLst>
  </p:cm>
  <p:cm authorId="1" dt="2024-02-27T16:07:34.097" idx="6">
    <p:pos x="3195" y="2043"/>
    <p:text>PUSH : M[SP] ← DR
SP ← SP – 1
POP : SP ← SP + 1
DR ← M[SP]</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28T14:09:30.253" idx="7">
    <p:pos x="1554" y="1005"/>
    <p:text>AB*+CD*+EF*= ((AB*)(CD*)+)(EF*)+</p:text>
    <p:extLst>
      <p:ext uri="{C676402C-5697-4E1C-873F-D02D1690AC5C}">
        <p15:threadingInfo xmlns:p15="http://schemas.microsoft.com/office/powerpoint/2012/main" timeZoneBias="-330"/>
      </p:ext>
    </p:extLst>
  </p:cm>
  <p:cm authorId="1" dt="2024-02-28T14:23:09.563" idx="8">
    <p:pos x="1788" y="2733"/>
    <p:text>A*(B+C*(D+(E*(F+G))))</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i="0" u="none" strike="noStrike" dirty="0">
                <a:solidFill>
                  <a:srgbClr val="FF0000"/>
                </a:solidFill>
                <a:effectLst/>
                <a:latin typeface="Bahnschrift SemiBold SemiConden" panose="020B0502040204020203" pitchFamily="34" charset="0"/>
              </a:rPr>
              <a:t>Stack Organization and Notations </a:t>
            </a:r>
            <a:endParaRPr lang="en-IN" sz="2800" b="1" i="0" u="none" strike="noStrike" dirty="0">
              <a:solidFill>
                <a:srgbClr val="FF0000"/>
              </a:solidFill>
              <a:effectLst/>
              <a:latin typeface="Bahnschrift SemiBold SemiConden" panose="020B0502040204020203" pitchFamily="34" charset="0"/>
            </a:endParaRPr>
          </a:p>
          <a:p>
            <a:pPr algn="ct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22-23</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4636-6565-85EF-1BBC-6C074D3A7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C44CC-B87B-FF0E-9AA0-BA269D396572}"/>
              </a:ext>
            </a:extLst>
          </p:cNvPr>
          <p:cNvSpPr>
            <a:spLocks noGrp="1"/>
          </p:cNvSpPr>
          <p:nvPr>
            <p:ph type="title"/>
          </p:nvPr>
        </p:nvSpPr>
        <p:spPr>
          <a:xfrm>
            <a:off x="569343" y="0"/>
            <a:ext cx="5907656" cy="838200"/>
          </a:xfrm>
        </p:spPr>
        <p:txBody>
          <a:bodyPr/>
          <a:lstStyle/>
          <a:p>
            <a:pPr algn="just"/>
            <a:r>
              <a:rPr lang="en-IN" sz="3200" b="0" i="0" dirty="0">
                <a:solidFill>
                  <a:srgbClr val="610B4B"/>
                </a:solidFill>
                <a:effectLst/>
                <a:latin typeface="erdana"/>
              </a:rPr>
              <a:t>Conversion of infix to postfix</a:t>
            </a:r>
          </a:p>
        </p:txBody>
      </p:sp>
      <p:sp>
        <p:nvSpPr>
          <p:cNvPr id="4" name="Slide Number Placeholder 3">
            <a:extLst>
              <a:ext uri="{FF2B5EF4-FFF2-40B4-BE49-F238E27FC236}">
                <a16:creationId xmlns:a16="http://schemas.microsoft.com/office/drawing/2014/main" id="{E34437CD-B625-CD1C-A9DB-3F3F16514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extBox 5">
            <a:extLst>
              <a:ext uri="{FF2B5EF4-FFF2-40B4-BE49-F238E27FC236}">
                <a16:creationId xmlns:a16="http://schemas.microsoft.com/office/drawing/2014/main" id="{09AFFD6C-70E9-FC0A-D045-067BD45E9691}"/>
              </a:ext>
            </a:extLst>
          </p:cNvPr>
          <p:cNvSpPr txBox="1"/>
          <p:nvPr/>
        </p:nvSpPr>
        <p:spPr>
          <a:xfrm>
            <a:off x="276045" y="1005733"/>
            <a:ext cx="7668883" cy="5632311"/>
          </a:xfrm>
          <a:prstGeom prst="rect">
            <a:avLst/>
          </a:prstGeom>
          <a:noFill/>
        </p:spPr>
        <p:txBody>
          <a:bodyPr wrap="square">
            <a:spAutoFit/>
          </a:bodyPr>
          <a:lstStyle/>
          <a:p>
            <a:pPr algn="just"/>
            <a:r>
              <a:rPr lang="en-IN" sz="2400" b="0" i="0" dirty="0">
                <a:solidFill>
                  <a:srgbClr val="610B4B"/>
                </a:solidFill>
                <a:effectLst/>
                <a:latin typeface="erdana"/>
              </a:rPr>
              <a:t>Conversion of infix to postfix</a:t>
            </a:r>
          </a:p>
          <a:p>
            <a:pPr algn="just"/>
            <a:r>
              <a:rPr lang="en-IN" sz="2400" b="0" i="0" dirty="0">
                <a:solidFill>
                  <a:srgbClr val="333333"/>
                </a:solidFill>
                <a:effectLst/>
                <a:latin typeface="inter-regular"/>
              </a:rPr>
              <a:t>Here, we will use the stack data structure for the conversion of infix expression to prefix expression. Whenever an operator will encounter, we push operator into the stack. If we encounter an operand, then we append the operand to the expression.</a:t>
            </a:r>
          </a:p>
          <a:p>
            <a:pPr algn="just"/>
            <a:r>
              <a:rPr lang="en-IN" sz="2400" b="1" i="0" dirty="0">
                <a:solidFill>
                  <a:srgbClr val="333333"/>
                </a:solidFill>
                <a:effectLst/>
                <a:latin typeface="inter-bold"/>
              </a:rPr>
              <a:t>Rules for the conversion from infix to postfix expression</a:t>
            </a:r>
            <a:endParaRPr lang="en-IN" sz="2400" b="0" i="0" dirty="0">
              <a:solidFill>
                <a:srgbClr val="333333"/>
              </a:solidFill>
              <a:effectLst/>
              <a:latin typeface="inter-regular"/>
            </a:endParaRPr>
          </a:p>
          <a:p>
            <a:pPr algn="just">
              <a:buFont typeface="+mj-lt"/>
              <a:buAutoNum type="arabicPeriod"/>
            </a:pPr>
            <a:r>
              <a:rPr lang="en-IN" sz="2400" b="0" i="0" dirty="0">
                <a:solidFill>
                  <a:srgbClr val="000000"/>
                </a:solidFill>
                <a:effectLst/>
                <a:latin typeface="inter-regular"/>
              </a:rPr>
              <a:t>Print the operand as they arrive.</a:t>
            </a:r>
          </a:p>
          <a:p>
            <a:pPr algn="just">
              <a:buFont typeface="+mj-lt"/>
              <a:buAutoNum type="arabicPeriod"/>
            </a:pPr>
            <a:r>
              <a:rPr lang="en-IN" sz="2400" b="0" i="0" dirty="0">
                <a:solidFill>
                  <a:srgbClr val="000000"/>
                </a:solidFill>
                <a:effectLst/>
                <a:latin typeface="inter-regular"/>
              </a:rPr>
              <a:t>If the stack is empty or contains a left parenthesis on top, push the incoming operator on to the stack.</a:t>
            </a:r>
          </a:p>
          <a:p>
            <a:pPr algn="just">
              <a:buFont typeface="+mj-lt"/>
              <a:buAutoNum type="arabicPeriod"/>
            </a:pPr>
            <a:r>
              <a:rPr lang="en-IN" sz="2400" b="0" i="0" dirty="0">
                <a:solidFill>
                  <a:srgbClr val="000000"/>
                </a:solidFill>
                <a:effectLst/>
                <a:latin typeface="inter-regular"/>
              </a:rPr>
              <a:t>If the incoming symbol is '(', push it on to the stack.</a:t>
            </a:r>
          </a:p>
          <a:p>
            <a:pPr algn="just">
              <a:buFont typeface="+mj-lt"/>
              <a:buAutoNum type="arabicPeriod"/>
            </a:pPr>
            <a:r>
              <a:rPr lang="en-IN" sz="2400" b="0" i="0" dirty="0">
                <a:solidFill>
                  <a:srgbClr val="000000"/>
                </a:solidFill>
                <a:effectLst/>
                <a:latin typeface="inter-regular"/>
              </a:rPr>
              <a:t>If the incoming symbol is ')', pop the stack and print the operators until the left parenthesis is found.</a:t>
            </a:r>
          </a:p>
          <a:p>
            <a:pPr algn="just">
              <a:buFont typeface="+mj-lt"/>
              <a:buAutoNum type="arabicPeriod"/>
            </a:pPr>
            <a:r>
              <a:rPr lang="en-IN" sz="2400" b="0" i="0" dirty="0">
                <a:solidFill>
                  <a:srgbClr val="000000"/>
                </a:solidFill>
                <a:effectLst/>
                <a:latin typeface="inter-regular"/>
              </a:rPr>
              <a:t>If the incoming symbol has higher precedence than the top of the stack, push it on the stack.</a:t>
            </a:r>
          </a:p>
        </p:txBody>
      </p:sp>
      <p:sp>
        <p:nvSpPr>
          <p:cNvPr id="5" name="Date Placeholder 4">
            <a:extLst>
              <a:ext uri="{FF2B5EF4-FFF2-40B4-BE49-F238E27FC236}">
                <a16:creationId xmlns:a16="http://schemas.microsoft.com/office/drawing/2014/main" id="{412373E8-54BC-8414-8177-248DA423EF00}"/>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7F75D48D-55DF-F087-7D5D-9A6A2701E87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68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BB269-9031-D619-9E12-FE879BE27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E99BA-FCEE-98AA-E9E0-69107938D431}"/>
              </a:ext>
            </a:extLst>
          </p:cNvPr>
          <p:cNvSpPr>
            <a:spLocks noGrp="1"/>
          </p:cNvSpPr>
          <p:nvPr>
            <p:ph type="title"/>
          </p:nvPr>
        </p:nvSpPr>
        <p:spPr>
          <a:xfrm>
            <a:off x="184731" y="0"/>
            <a:ext cx="6292268" cy="838200"/>
          </a:xfrm>
        </p:spPr>
        <p:txBody>
          <a:bodyPr/>
          <a:lstStyle/>
          <a:p>
            <a:pPr algn="just"/>
            <a:r>
              <a:rPr lang="en-IN" sz="3200" b="0" i="0" dirty="0">
                <a:solidFill>
                  <a:srgbClr val="610B4B"/>
                </a:solidFill>
                <a:effectLst/>
                <a:latin typeface="erdana"/>
              </a:rPr>
              <a:t>Conversion of infix to postfix (Cont..)</a:t>
            </a:r>
          </a:p>
        </p:txBody>
      </p:sp>
      <p:sp>
        <p:nvSpPr>
          <p:cNvPr id="4" name="Slide Number Placeholder 3">
            <a:extLst>
              <a:ext uri="{FF2B5EF4-FFF2-40B4-BE49-F238E27FC236}">
                <a16:creationId xmlns:a16="http://schemas.microsoft.com/office/drawing/2014/main" id="{90184002-C103-2A93-8033-B36B7CE9F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0092EAE7-C301-16E3-4DC8-C96EAB682878}"/>
              </a:ext>
            </a:extLst>
          </p:cNvPr>
          <p:cNvSpPr txBox="1"/>
          <p:nvPr/>
        </p:nvSpPr>
        <p:spPr>
          <a:xfrm>
            <a:off x="276045" y="1005733"/>
            <a:ext cx="7668883" cy="4524315"/>
          </a:xfrm>
          <a:prstGeom prst="rect">
            <a:avLst/>
          </a:prstGeom>
          <a:noFill/>
        </p:spPr>
        <p:txBody>
          <a:bodyPr wrap="square">
            <a:spAutoFit/>
          </a:bodyPr>
          <a:lstStyle/>
          <a:p>
            <a:pPr algn="just">
              <a:buFont typeface="+mj-lt"/>
              <a:buAutoNum type="arabicPeriod"/>
            </a:pPr>
            <a:endParaRPr lang="en-IN" sz="2400" b="0" i="0" dirty="0">
              <a:solidFill>
                <a:srgbClr val="000000"/>
              </a:solidFill>
              <a:effectLst/>
              <a:latin typeface="inter-regular"/>
            </a:endParaRPr>
          </a:p>
          <a:p>
            <a:pPr algn="just"/>
            <a:r>
              <a:rPr lang="en-IN" sz="2400" b="0" i="0" dirty="0">
                <a:solidFill>
                  <a:srgbClr val="000000"/>
                </a:solidFill>
                <a:effectLst/>
                <a:latin typeface="inter-regular"/>
              </a:rPr>
              <a:t>6. If the incoming symbol has lower precedence than the top of the stack, pop and print the top of the stack. Then test the incoming operator against the new top of the stack.</a:t>
            </a:r>
          </a:p>
          <a:p>
            <a:pPr algn="just"/>
            <a:r>
              <a:rPr lang="en-IN" sz="2400" b="0" i="0" dirty="0">
                <a:solidFill>
                  <a:srgbClr val="000000"/>
                </a:solidFill>
                <a:effectLst/>
                <a:latin typeface="inter-regular"/>
              </a:rPr>
              <a:t>7. If the incoming operator has the same precedence with the top of the stack then use the associativity rules. If the associativity is from left to right then pop and print the top of the stack then push the incoming operator. If the associativity is from right to left then push the incoming operator.</a:t>
            </a:r>
          </a:p>
          <a:p>
            <a:pPr algn="just"/>
            <a:r>
              <a:rPr lang="en-IN" sz="2400" b="0" i="0" dirty="0">
                <a:solidFill>
                  <a:srgbClr val="000000"/>
                </a:solidFill>
                <a:effectLst/>
                <a:latin typeface="inter-regular"/>
              </a:rPr>
              <a:t>8. At the end of the expression, pop and print all the operators of the stack.</a:t>
            </a:r>
          </a:p>
        </p:txBody>
      </p:sp>
      <p:sp>
        <p:nvSpPr>
          <p:cNvPr id="5" name="Date Placeholder 4">
            <a:extLst>
              <a:ext uri="{FF2B5EF4-FFF2-40B4-BE49-F238E27FC236}">
                <a16:creationId xmlns:a16="http://schemas.microsoft.com/office/drawing/2014/main" id="{7E2BD6A4-585D-4787-42D3-51C68FC1B565}"/>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7ED979B3-90A8-5052-62EB-EBFC0A41A0D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29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4ADF-4228-82A7-FEDF-2674F2DC0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9BD31-F35A-DFCD-D9B1-D746A15C3877}"/>
              </a:ext>
            </a:extLst>
          </p:cNvPr>
          <p:cNvSpPr>
            <a:spLocks noGrp="1"/>
          </p:cNvSpPr>
          <p:nvPr>
            <p:ph type="title"/>
          </p:nvPr>
        </p:nvSpPr>
        <p:spPr>
          <a:xfrm>
            <a:off x="184731" y="0"/>
            <a:ext cx="6292268" cy="838200"/>
          </a:xfrm>
        </p:spPr>
        <p:txBody>
          <a:bodyPr/>
          <a:lstStyle/>
          <a:p>
            <a:pPr algn="just"/>
            <a:r>
              <a:rPr lang="en-IN" sz="3200" b="0" i="0" dirty="0">
                <a:solidFill>
                  <a:srgbClr val="610B4B"/>
                </a:solidFill>
                <a:effectLst/>
                <a:latin typeface="erdana"/>
              </a:rPr>
              <a:t>Conversion of infix to postfix (Cont..)</a:t>
            </a:r>
          </a:p>
        </p:txBody>
      </p:sp>
      <p:sp>
        <p:nvSpPr>
          <p:cNvPr id="4" name="Slide Number Placeholder 3">
            <a:extLst>
              <a:ext uri="{FF2B5EF4-FFF2-40B4-BE49-F238E27FC236}">
                <a16:creationId xmlns:a16="http://schemas.microsoft.com/office/drawing/2014/main" id="{D83C8A88-EED4-1135-7B33-9FEFFB12CB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Date Placeholder 4">
            <a:extLst>
              <a:ext uri="{FF2B5EF4-FFF2-40B4-BE49-F238E27FC236}">
                <a16:creationId xmlns:a16="http://schemas.microsoft.com/office/drawing/2014/main" id="{A9869FD5-3DC5-EF29-8557-E07B4DC18D30}"/>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FA2DD640-26E4-EC12-EF81-EB40F8D8844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7D53F66-3D1E-3765-35DD-6708EE33197B}"/>
              </a:ext>
            </a:extLst>
          </p:cNvPr>
          <p:cNvSpPr txBox="1"/>
          <p:nvPr/>
        </p:nvSpPr>
        <p:spPr>
          <a:xfrm>
            <a:off x="404003" y="1334494"/>
            <a:ext cx="6072996" cy="95410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inter-bold"/>
              </a:rPr>
              <a:t>Let's understand through an example.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Convert the following infix expression into postfix expression.</a:t>
            </a:r>
            <a:endParaRPr kumimoji="0" lang="en-US" altLang="en-US" sz="7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inter-bold"/>
              </a:rPr>
              <a:t>Infix expression: K + L - M*N + (O^P) * W/U/V * T + Q</a:t>
            </a:r>
            <a:endParaRPr kumimoji="0" lang="en-US" altLang="en-US" sz="7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inter-regular"/>
              </a:rPr>
              <a:t>The final postfix expression is KL+MN*-OP^W*U/V/T*+Q+.</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63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3A10-BBE4-62D7-DC05-9F234B466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D4B5B-1C7C-83BF-E46E-7D6EB83B40F4}"/>
              </a:ext>
            </a:extLst>
          </p:cNvPr>
          <p:cNvSpPr>
            <a:spLocks noGrp="1"/>
          </p:cNvSpPr>
          <p:nvPr>
            <p:ph type="title"/>
          </p:nvPr>
        </p:nvSpPr>
        <p:spPr>
          <a:xfrm>
            <a:off x="184731" y="0"/>
            <a:ext cx="6292268" cy="838200"/>
          </a:xfrm>
        </p:spPr>
        <p:txBody>
          <a:bodyPr/>
          <a:lstStyle/>
          <a:p>
            <a:pPr algn="just"/>
            <a:r>
              <a:rPr lang="en-IN" sz="3200" b="0" i="0" dirty="0">
                <a:solidFill>
                  <a:srgbClr val="610B4B"/>
                </a:solidFill>
                <a:effectLst/>
                <a:latin typeface="erdana"/>
              </a:rPr>
              <a:t>Conversion of infix to postfix (Cont..)</a:t>
            </a:r>
          </a:p>
        </p:txBody>
      </p:sp>
      <p:sp>
        <p:nvSpPr>
          <p:cNvPr id="4" name="Slide Number Placeholder 3">
            <a:extLst>
              <a:ext uri="{FF2B5EF4-FFF2-40B4-BE49-F238E27FC236}">
                <a16:creationId xmlns:a16="http://schemas.microsoft.com/office/drawing/2014/main" id="{1340E5EE-7602-E1E3-C4A4-E063F8308E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Date Placeholder 4">
            <a:extLst>
              <a:ext uri="{FF2B5EF4-FFF2-40B4-BE49-F238E27FC236}">
                <a16:creationId xmlns:a16="http://schemas.microsoft.com/office/drawing/2014/main" id="{EC8192F2-0B17-7C46-459E-67781F9790C4}"/>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5B7EA81C-42DB-368A-5BDD-45CC162911D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18361F4E-916A-0E5B-2B36-419DBCD73342}"/>
              </a:ext>
            </a:extLst>
          </p:cNvPr>
          <p:cNvGraphicFramePr>
            <a:graphicFrameLocks noGrp="1"/>
          </p:cNvGraphicFramePr>
          <p:nvPr/>
        </p:nvGraphicFramePr>
        <p:xfrm>
          <a:off x="1216326" y="917101"/>
          <a:ext cx="5891841" cy="5509963"/>
        </p:xfrm>
        <a:graphic>
          <a:graphicData uri="http://schemas.openxmlformats.org/drawingml/2006/table">
            <a:tbl>
              <a:tblPr/>
              <a:tblGrid>
                <a:gridCol w="1963947">
                  <a:extLst>
                    <a:ext uri="{9D8B030D-6E8A-4147-A177-3AD203B41FA5}">
                      <a16:colId xmlns:a16="http://schemas.microsoft.com/office/drawing/2014/main" val="4230944259"/>
                    </a:ext>
                  </a:extLst>
                </a:gridCol>
                <a:gridCol w="1963947">
                  <a:extLst>
                    <a:ext uri="{9D8B030D-6E8A-4147-A177-3AD203B41FA5}">
                      <a16:colId xmlns:a16="http://schemas.microsoft.com/office/drawing/2014/main" val="1410160547"/>
                    </a:ext>
                  </a:extLst>
                </a:gridCol>
                <a:gridCol w="1963947">
                  <a:extLst>
                    <a:ext uri="{9D8B030D-6E8A-4147-A177-3AD203B41FA5}">
                      <a16:colId xmlns:a16="http://schemas.microsoft.com/office/drawing/2014/main" val="1996353296"/>
                    </a:ext>
                  </a:extLst>
                </a:gridCol>
              </a:tblGrid>
              <a:tr h="235598">
                <a:tc>
                  <a:txBody>
                    <a:bodyPr/>
                    <a:lstStyle/>
                    <a:p>
                      <a:pPr algn="l" fontAlgn="t"/>
                      <a:r>
                        <a:rPr lang="en-IN" sz="1000">
                          <a:solidFill>
                            <a:srgbClr val="000000"/>
                          </a:solidFill>
                          <a:effectLst/>
                          <a:latin typeface="times new roman" panose="02020603050405020304" pitchFamily="18" charset="0"/>
                        </a:rPr>
                        <a:t>Input Expression</a:t>
                      </a:r>
                    </a:p>
                  </a:txBody>
                  <a:tcPr marL="31000" marR="31000" marT="31000" marB="31000">
                    <a:lnL w="6350" cap="flat" cmpd="sng" algn="ctr">
                      <a:solidFill>
                        <a:srgbClr val="A01FAB"/>
                      </a:solidFill>
                      <a:prstDash val="solid"/>
                      <a:round/>
                      <a:headEnd type="none" w="med" len="med"/>
                      <a:tailEnd type="none" w="med" len="med"/>
                    </a:lnL>
                    <a:lnR w="6350" cap="flat" cmpd="sng" algn="ctr">
                      <a:solidFill>
                        <a:srgbClr val="A01FAB"/>
                      </a:solidFill>
                      <a:prstDash val="solid"/>
                      <a:round/>
                      <a:headEnd type="none" w="med" len="med"/>
                      <a:tailEnd type="none" w="med" len="med"/>
                    </a:lnR>
                    <a:lnT w="6350" cap="flat" cmpd="sng" algn="ctr">
                      <a:solidFill>
                        <a:srgbClr val="A01FA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Stack</a:t>
                      </a:r>
                    </a:p>
                  </a:txBody>
                  <a:tcPr marL="31000" marR="31000" marT="31000" marB="31000">
                    <a:lnL w="6350" cap="flat" cmpd="sng" algn="ctr">
                      <a:solidFill>
                        <a:srgbClr val="A01FAB"/>
                      </a:solidFill>
                      <a:prstDash val="solid"/>
                      <a:round/>
                      <a:headEnd type="none" w="med" len="med"/>
                      <a:tailEnd type="none" w="med" len="med"/>
                    </a:lnL>
                    <a:lnR w="6350" cap="flat" cmpd="sng" algn="ctr">
                      <a:solidFill>
                        <a:srgbClr val="A01FAB"/>
                      </a:solidFill>
                      <a:prstDash val="solid"/>
                      <a:round/>
                      <a:headEnd type="none" w="med" len="med"/>
                      <a:tailEnd type="none" w="med" len="med"/>
                    </a:lnR>
                    <a:lnT w="6350" cap="flat" cmpd="sng" algn="ctr">
                      <a:solidFill>
                        <a:srgbClr val="A01FA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dirty="0">
                          <a:solidFill>
                            <a:srgbClr val="000000"/>
                          </a:solidFill>
                          <a:effectLst/>
                          <a:latin typeface="times new roman" panose="02020603050405020304" pitchFamily="18" charset="0"/>
                        </a:rPr>
                        <a:t>Postfix Expression</a:t>
                      </a:r>
                    </a:p>
                  </a:txBody>
                  <a:tcPr marL="31000" marR="31000" marT="31000" marB="31000">
                    <a:lnL w="6350" cap="flat" cmpd="sng" algn="ctr">
                      <a:solidFill>
                        <a:srgbClr val="A01FAB"/>
                      </a:solidFill>
                      <a:prstDash val="solid"/>
                      <a:round/>
                      <a:headEnd type="none" w="med" len="med"/>
                      <a:tailEnd type="none" w="med" len="med"/>
                    </a:lnL>
                    <a:lnR w="6350" cap="flat" cmpd="sng" algn="ctr">
                      <a:solidFill>
                        <a:srgbClr val="A01FAB"/>
                      </a:solidFill>
                      <a:prstDash val="solid"/>
                      <a:round/>
                      <a:headEnd type="none" w="med" len="med"/>
                      <a:tailEnd type="none" w="med" len="med"/>
                    </a:lnR>
                    <a:lnT w="6350" cap="flat" cmpd="sng" algn="ctr">
                      <a:solidFill>
                        <a:srgbClr val="A01FA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83322391"/>
                  </a:ext>
                </a:extLst>
              </a:tr>
              <a:tr h="128132">
                <a:tc>
                  <a:txBody>
                    <a:bodyPr/>
                    <a:lstStyle/>
                    <a:p>
                      <a:pPr algn="just" fontAlgn="t"/>
                      <a:r>
                        <a:rPr lang="en-IN" sz="1000">
                          <a:solidFill>
                            <a:srgbClr val="333333"/>
                          </a:solidFill>
                          <a:effectLst/>
                          <a:latin typeface="inter-regular"/>
                        </a:rPr>
                        <a:t>K</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IN" sz="1000">
                        <a:solidFill>
                          <a:srgbClr val="333333"/>
                        </a:solidFill>
                        <a:effectLst/>
                        <a:latin typeface="inter-regular"/>
                      </a:endParaRP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dirty="0">
                          <a:solidFill>
                            <a:srgbClr val="333333"/>
                          </a:solidFill>
                          <a:effectLst/>
                          <a:latin typeface="inter-regular"/>
                        </a:rPr>
                        <a:t>K</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0655611"/>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sz="1000" dirty="0">
                        <a:solidFill>
                          <a:srgbClr val="333333"/>
                        </a:solidFill>
                        <a:effectLst/>
                        <a:latin typeface="inter-regular"/>
                      </a:endParaRP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4138966"/>
                  </a:ext>
                </a:extLst>
              </a:tr>
              <a:tr h="128132">
                <a:tc>
                  <a:txBody>
                    <a:bodyPr/>
                    <a:lstStyle/>
                    <a:p>
                      <a:pPr algn="just" fontAlgn="t"/>
                      <a:r>
                        <a:rPr lang="en-IN" sz="1000">
                          <a:solidFill>
                            <a:srgbClr val="333333"/>
                          </a:solidFill>
                          <a:effectLst/>
                          <a:latin typeface="inter-regular"/>
                        </a:rPr>
                        <a:t>L</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 L</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63885589"/>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K L+</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580746"/>
                  </a:ext>
                </a:extLst>
              </a:tr>
              <a:tr h="128132">
                <a:tc>
                  <a:txBody>
                    <a:bodyPr/>
                    <a:lstStyle/>
                    <a:p>
                      <a:pPr algn="just" fontAlgn="t"/>
                      <a:r>
                        <a:rPr lang="en-IN" sz="1000">
                          <a:solidFill>
                            <a:srgbClr val="333333"/>
                          </a:solidFill>
                          <a:effectLst/>
                          <a:latin typeface="inter-regular"/>
                        </a:rPr>
                        <a:t>M</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 L+ M</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979954"/>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K L+ M</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13342146"/>
                  </a:ext>
                </a:extLst>
              </a:tr>
              <a:tr h="128132">
                <a:tc>
                  <a:txBody>
                    <a:bodyPr/>
                    <a:lstStyle/>
                    <a:p>
                      <a:pPr algn="just" fontAlgn="t"/>
                      <a:r>
                        <a:rPr lang="en-IN" sz="1000">
                          <a:solidFill>
                            <a:srgbClr val="333333"/>
                          </a:solidFill>
                          <a:effectLst/>
                          <a:latin typeface="inter-regular"/>
                        </a:rPr>
                        <a:t>N</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 L + M N</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2419911"/>
                  </a:ext>
                </a:extLst>
              </a:tr>
              <a:tr h="2149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dirty="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t-BR" sz="1000">
                          <a:solidFill>
                            <a:srgbClr val="333333"/>
                          </a:solidFill>
                          <a:effectLst/>
                          <a:latin typeface="inter-regular"/>
                        </a:rPr>
                        <a:t>K L + M N*</a:t>
                      </a:r>
                      <a:br>
                        <a:rPr lang="pt-BR" sz="1000">
                          <a:solidFill>
                            <a:srgbClr val="333333"/>
                          </a:solidFill>
                          <a:effectLst/>
                          <a:latin typeface="inter-regular"/>
                        </a:rPr>
                      </a:br>
                      <a:r>
                        <a:rPr lang="pt-BR" sz="1000">
                          <a:solidFill>
                            <a:srgbClr val="333333"/>
                          </a:solidFill>
                          <a:effectLst/>
                          <a:latin typeface="inter-regular"/>
                        </a:rPr>
                        <a:t>K L + M N*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49053979"/>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 L + M N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0624366"/>
                  </a:ext>
                </a:extLst>
              </a:tr>
              <a:tr h="128132">
                <a:tc>
                  <a:txBody>
                    <a:bodyPr/>
                    <a:lstStyle/>
                    <a:p>
                      <a:pPr algn="just" fontAlgn="t"/>
                      <a:r>
                        <a:rPr lang="en-IN" sz="1000">
                          <a:solidFill>
                            <a:srgbClr val="333333"/>
                          </a:solidFill>
                          <a:effectLst/>
                          <a:latin typeface="inter-regular"/>
                        </a:rPr>
                        <a:t>O</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t-BR" sz="1000">
                          <a:solidFill>
                            <a:srgbClr val="333333"/>
                          </a:solidFill>
                          <a:effectLst/>
                          <a:latin typeface="inter-regular"/>
                        </a:rPr>
                        <a:t>K L + M N * - O</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9990262"/>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 (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pt-BR" sz="1000">
                          <a:solidFill>
                            <a:srgbClr val="333333"/>
                          </a:solidFill>
                          <a:effectLst/>
                          <a:latin typeface="inter-regular"/>
                        </a:rPr>
                        <a:t>K L + M N* - O</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828171"/>
                  </a:ext>
                </a:extLst>
              </a:tr>
              <a:tr h="128132">
                <a:tc>
                  <a:txBody>
                    <a:bodyPr/>
                    <a:lstStyle/>
                    <a:p>
                      <a:pPr algn="just" fontAlgn="t"/>
                      <a:r>
                        <a:rPr lang="en-IN" sz="1000">
                          <a:solidFill>
                            <a:srgbClr val="333333"/>
                          </a:solidFill>
                          <a:effectLst/>
                          <a:latin typeface="inter-regular"/>
                        </a:rPr>
                        <a:t>P</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 (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t-BR" sz="1000">
                          <a:solidFill>
                            <a:srgbClr val="333333"/>
                          </a:solidFill>
                          <a:effectLst/>
                          <a:latin typeface="inter-regular"/>
                        </a:rPr>
                        <a:t>K L + M N* - O P</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2168591"/>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pt-BR" sz="1000">
                          <a:solidFill>
                            <a:srgbClr val="333333"/>
                          </a:solidFill>
                          <a:effectLst/>
                          <a:latin typeface="inter-regular"/>
                        </a:rPr>
                        <a:t>K L + M N* - O P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2136888"/>
                  </a:ext>
                </a:extLst>
              </a:tr>
              <a:tr h="1281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t-BR" sz="1000">
                          <a:solidFill>
                            <a:srgbClr val="333333"/>
                          </a:solidFill>
                          <a:effectLst/>
                          <a:latin typeface="inter-regular"/>
                        </a:rPr>
                        <a:t>K L + M N* - O P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88814965"/>
                  </a:ext>
                </a:extLst>
              </a:tr>
              <a:tr h="214932">
                <a:tc>
                  <a:txBody>
                    <a:bodyPr/>
                    <a:lstStyle/>
                    <a:p>
                      <a:pPr algn="just" fontAlgn="t"/>
                      <a:r>
                        <a:rPr lang="en-IN" sz="1000">
                          <a:solidFill>
                            <a:srgbClr val="333333"/>
                          </a:solidFill>
                          <a:effectLst/>
                          <a:latin typeface="inter-regular"/>
                        </a:rPr>
                        <a:t>W</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pl-PL" sz="1000">
                          <a:solidFill>
                            <a:srgbClr val="333333"/>
                          </a:solidFill>
                          <a:effectLst/>
                          <a:latin typeface="inter-regular"/>
                        </a:rPr>
                        <a:t>K L + M N* - O P ^ W</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40973414"/>
                  </a:ext>
                </a:extLst>
              </a:tr>
              <a:tr h="2149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l-PL" sz="1000">
                          <a:solidFill>
                            <a:srgbClr val="333333"/>
                          </a:solidFill>
                          <a:effectLst/>
                          <a:latin typeface="inter-regular"/>
                        </a:rPr>
                        <a:t>K L + M N* - O P ^ W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9406357"/>
                  </a:ext>
                </a:extLst>
              </a:tr>
              <a:tr h="214932">
                <a:tc>
                  <a:txBody>
                    <a:bodyPr/>
                    <a:lstStyle/>
                    <a:p>
                      <a:pPr algn="just" fontAlgn="t"/>
                      <a:r>
                        <a:rPr lang="en-IN" sz="1000">
                          <a:solidFill>
                            <a:srgbClr val="333333"/>
                          </a:solidFill>
                          <a:effectLst/>
                          <a:latin typeface="inter-regular"/>
                        </a:rPr>
                        <a:t>U</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pl-PL" sz="1000">
                          <a:solidFill>
                            <a:srgbClr val="333333"/>
                          </a:solidFill>
                          <a:effectLst/>
                          <a:latin typeface="inter-regular"/>
                        </a:rPr>
                        <a:t>K L + M N* - O P ^W*U</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7689552"/>
                  </a:ext>
                </a:extLst>
              </a:tr>
              <a:tr h="2149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dirty="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pl-PL" sz="1000">
                          <a:solidFill>
                            <a:srgbClr val="333333"/>
                          </a:solidFill>
                          <a:effectLst/>
                          <a:latin typeface="inter-regular"/>
                        </a:rPr>
                        <a:t>K L + M N* - O P ^W*U/</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0425157"/>
                  </a:ext>
                </a:extLst>
              </a:tr>
              <a:tr h="214932">
                <a:tc>
                  <a:txBody>
                    <a:bodyPr/>
                    <a:lstStyle/>
                    <a:p>
                      <a:pPr algn="just" fontAlgn="t"/>
                      <a:r>
                        <a:rPr lang="en-IN" sz="1000">
                          <a:solidFill>
                            <a:srgbClr val="333333"/>
                          </a:solidFill>
                          <a:effectLst/>
                          <a:latin typeface="inter-regular"/>
                        </a:rPr>
                        <a:t>V</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dirty="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KL + MN*-OP^W*U/V</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2322027"/>
                  </a:ext>
                </a:extLst>
              </a:tr>
              <a:tr h="214932">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dirty="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KL+MN*-OP^W*U/V/</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3679035"/>
                  </a:ext>
                </a:extLst>
              </a:tr>
              <a:tr h="214932">
                <a:tc>
                  <a:txBody>
                    <a:bodyPr/>
                    <a:lstStyle/>
                    <a:p>
                      <a:pPr algn="just" fontAlgn="t"/>
                      <a:r>
                        <a:rPr lang="en-IN" sz="1000">
                          <a:solidFill>
                            <a:srgbClr val="333333"/>
                          </a:solidFill>
                          <a:effectLst/>
                          <a:latin typeface="inter-regular"/>
                        </a:rPr>
                        <a:t>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dirty="0">
                          <a:solidFill>
                            <a:srgbClr val="333333"/>
                          </a:solidFill>
                          <a:effectLst/>
                          <a:latin typeface="inter-regular"/>
                        </a:rPr>
                        <a:t>+ *</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KL+MN*-OP^W*U/V/T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7629350"/>
                  </a:ext>
                </a:extLst>
              </a:tr>
              <a:tr h="388530">
                <a:tc>
                  <a:txBody>
                    <a:bodyPr/>
                    <a:lstStyle/>
                    <a:p>
                      <a:pPr algn="just" fontAlgn="t"/>
                      <a:r>
                        <a:rPr lang="en-IN" sz="100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dirty="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a:solidFill>
                            <a:srgbClr val="333333"/>
                          </a:solidFill>
                          <a:effectLst/>
                          <a:latin typeface="inter-regular"/>
                        </a:rPr>
                        <a:t>KL+MN*-OP^W*U/V/T*</a:t>
                      </a:r>
                      <a:br>
                        <a:rPr lang="en-IN" sz="1000">
                          <a:solidFill>
                            <a:srgbClr val="333333"/>
                          </a:solidFill>
                          <a:effectLst/>
                          <a:latin typeface="inter-regular"/>
                        </a:rPr>
                      </a:br>
                      <a:r>
                        <a:rPr lang="en-IN" sz="1000">
                          <a:solidFill>
                            <a:srgbClr val="333333"/>
                          </a:solidFill>
                          <a:effectLst/>
                          <a:latin typeface="inter-regular"/>
                        </a:rPr>
                        <a:t>KL+MN*-OP^W*U/V/T*+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91802978"/>
                  </a:ext>
                </a:extLst>
              </a:tr>
              <a:tr h="214932">
                <a:tc>
                  <a:txBody>
                    <a:bodyPr/>
                    <a:lstStyle/>
                    <a:p>
                      <a:pPr algn="just" fontAlgn="t"/>
                      <a:r>
                        <a:rPr lang="en-IN" sz="1000">
                          <a:solidFill>
                            <a:srgbClr val="333333"/>
                          </a:solidFill>
                          <a:effectLst/>
                          <a:latin typeface="inter-regular"/>
                        </a:rPr>
                        <a:t>Q</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dirty="0">
                          <a:solidFill>
                            <a:srgbClr val="333333"/>
                          </a:solidFill>
                          <a:effectLst/>
                          <a:latin typeface="inter-regular"/>
                        </a:rPr>
                        <a:t>+</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000">
                          <a:solidFill>
                            <a:srgbClr val="333333"/>
                          </a:solidFill>
                          <a:effectLst/>
                          <a:latin typeface="inter-regular"/>
                        </a:rPr>
                        <a:t>KL+MN*-OP^W*U/V/T*Q</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6216557"/>
                  </a:ext>
                </a:extLst>
              </a:tr>
              <a:tr h="301731">
                <a:tc>
                  <a:txBody>
                    <a:bodyPr/>
                    <a:lstStyle/>
                    <a:p>
                      <a:pPr algn="just" fontAlgn="t"/>
                      <a:endParaRPr lang="en-IN" sz="1000">
                        <a:solidFill>
                          <a:srgbClr val="333333"/>
                        </a:solidFill>
                        <a:effectLst/>
                        <a:latin typeface="inter-regular"/>
                      </a:endParaRP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sz="1000" dirty="0">
                        <a:solidFill>
                          <a:srgbClr val="333333"/>
                        </a:solidFill>
                        <a:effectLst/>
                        <a:latin typeface="inter-regular"/>
                      </a:endParaRP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000" dirty="0">
                          <a:solidFill>
                            <a:srgbClr val="333333"/>
                          </a:solidFill>
                          <a:effectLst/>
                          <a:latin typeface="inter-regular"/>
                        </a:rPr>
                        <a:t>KL+MN*-OP^W*U/V/T*+Q+</a:t>
                      </a:r>
                    </a:p>
                  </a:txBody>
                  <a:tcPr marL="20666" marR="20666" marT="20666" marB="206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68163544"/>
                  </a:ext>
                </a:extLst>
              </a:tr>
            </a:tbl>
          </a:graphicData>
        </a:graphic>
      </p:graphicFrame>
    </p:spTree>
    <p:extLst>
      <p:ext uri="{BB962C8B-B14F-4D97-AF65-F5344CB8AC3E}">
        <p14:creationId xmlns:p14="http://schemas.microsoft.com/office/powerpoint/2010/main" val="381456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889B8-0743-1C23-F5AB-B56B8E0A3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F2261-AF21-E3DC-E8FD-8BC32F818A70}"/>
              </a:ext>
            </a:extLst>
          </p:cNvPr>
          <p:cNvSpPr>
            <a:spLocks noGrp="1"/>
          </p:cNvSpPr>
          <p:nvPr>
            <p:ph type="title"/>
          </p:nvPr>
        </p:nvSpPr>
        <p:spPr>
          <a:xfrm>
            <a:off x="184731" y="0"/>
            <a:ext cx="6292268" cy="838200"/>
          </a:xfrm>
        </p:spPr>
        <p:txBody>
          <a:bodyPr/>
          <a:lstStyle/>
          <a:p>
            <a:pPr algn="just"/>
            <a:r>
              <a:rPr lang="en-IN" sz="3200" b="0" i="0" dirty="0">
                <a:solidFill>
                  <a:srgbClr val="610B4B"/>
                </a:solidFill>
                <a:effectLst/>
                <a:latin typeface="erdana"/>
              </a:rPr>
              <a:t>Conversion from postfix to infix</a:t>
            </a:r>
          </a:p>
        </p:txBody>
      </p:sp>
      <p:sp>
        <p:nvSpPr>
          <p:cNvPr id="4" name="Slide Number Placeholder 3">
            <a:extLst>
              <a:ext uri="{FF2B5EF4-FFF2-40B4-BE49-F238E27FC236}">
                <a16:creationId xmlns:a16="http://schemas.microsoft.com/office/drawing/2014/main" id="{BB749ECE-C04E-86C0-B258-B3AABE7B4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Date Placeholder 4">
            <a:extLst>
              <a:ext uri="{FF2B5EF4-FFF2-40B4-BE49-F238E27FC236}">
                <a16:creationId xmlns:a16="http://schemas.microsoft.com/office/drawing/2014/main" id="{DC795234-49E4-EABC-9954-29CAB81F955C}"/>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83897E79-D089-5BC3-8709-27205A1A1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5F26393-7EA7-1308-69BE-83908864D02F}"/>
              </a:ext>
            </a:extLst>
          </p:cNvPr>
          <p:cNvSpPr>
            <a:spLocks noChangeArrowheads="1"/>
          </p:cNvSpPr>
          <p:nvPr/>
        </p:nvSpPr>
        <p:spPr bwMode="auto">
          <a:xfrm>
            <a:off x="457200" y="1456890"/>
            <a:ext cx="74100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2000" b="1" i="0" dirty="0">
                <a:solidFill>
                  <a:srgbClr val="273239"/>
                </a:solidFill>
                <a:effectLst/>
                <a:latin typeface="Nunito" pitchFamily="2" charset="0"/>
              </a:rPr>
              <a:t>Algorithm</a:t>
            </a:r>
            <a:r>
              <a:rPr lang="en-IN" sz="2000" b="0" i="0" dirty="0">
                <a:solidFill>
                  <a:srgbClr val="273239"/>
                </a:solidFill>
                <a:effectLst/>
                <a:latin typeface="Nunito" pitchFamily="2" charset="0"/>
              </a:rPr>
              <a:t> </a:t>
            </a:r>
            <a:br>
              <a:rPr lang="en-IN" sz="2000" dirty="0"/>
            </a:br>
            <a:r>
              <a:rPr lang="en-IN" sz="2000" b="0" i="0" dirty="0">
                <a:solidFill>
                  <a:srgbClr val="273239"/>
                </a:solidFill>
                <a:effectLst/>
                <a:latin typeface="Nunito" pitchFamily="2" charset="0"/>
              </a:rPr>
              <a:t>1.While there are input symbol left </a:t>
            </a:r>
            <a:br>
              <a:rPr lang="en-IN" sz="2000" dirty="0"/>
            </a:br>
            <a:r>
              <a:rPr lang="en-IN" sz="2000" b="0" i="0" dirty="0">
                <a:solidFill>
                  <a:srgbClr val="273239"/>
                </a:solidFill>
                <a:effectLst/>
                <a:latin typeface="Nunito" pitchFamily="2" charset="0"/>
              </a:rPr>
              <a:t>…1.1 Read the next symbol from the input. </a:t>
            </a:r>
            <a:br>
              <a:rPr lang="en-IN" sz="2000" dirty="0"/>
            </a:br>
            <a:r>
              <a:rPr lang="en-IN" sz="2000" b="0" i="0" dirty="0">
                <a:solidFill>
                  <a:srgbClr val="273239"/>
                </a:solidFill>
                <a:effectLst/>
                <a:latin typeface="Nunito" pitchFamily="2" charset="0"/>
              </a:rPr>
              <a:t>2.If the symbol is an operand </a:t>
            </a:r>
            <a:br>
              <a:rPr lang="en-IN" sz="2000" dirty="0"/>
            </a:br>
            <a:r>
              <a:rPr lang="en-IN" sz="2000" b="0" i="0" dirty="0">
                <a:solidFill>
                  <a:srgbClr val="273239"/>
                </a:solidFill>
                <a:effectLst/>
                <a:latin typeface="Nunito" pitchFamily="2" charset="0"/>
              </a:rPr>
              <a:t>…2.1 Push it onto the stack. </a:t>
            </a:r>
            <a:endParaRPr lang="en-IN" sz="2000" dirty="0">
              <a:solidFill>
                <a:srgbClr val="273239"/>
              </a:solidFill>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IN" sz="2000" b="0" i="0" dirty="0">
                <a:solidFill>
                  <a:srgbClr val="273239"/>
                </a:solidFill>
                <a:effectLst/>
                <a:latin typeface="Nunito" pitchFamily="2" charset="0"/>
              </a:rPr>
              <a:t>3.Otherwise, </a:t>
            </a:r>
            <a:br>
              <a:rPr lang="en-IN" sz="2000" dirty="0"/>
            </a:br>
            <a:endParaRPr lang="en-IN" sz="2000" dirty="0"/>
          </a:p>
          <a:p>
            <a:pPr marL="0" marR="0" lvl="0" indent="0" algn="just" defTabSz="914400" rtl="0" eaLnBrk="0" fontAlgn="base" latinLnBrk="0" hangingPunct="0">
              <a:lnSpc>
                <a:spcPct val="100000"/>
              </a:lnSpc>
              <a:spcBef>
                <a:spcPct val="0"/>
              </a:spcBef>
              <a:spcAft>
                <a:spcPct val="0"/>
              </a:spcAft>
              <a:buClrTx/>
              <a:buSzTx/>
              <a:buFontTx/>
              <a:buNone/>
              <a:tabLst/>
            </a:pPr>
            <a:r>
              <a:rPr lang="en-IN" sz="2000" b="0" i="0" dirty="0">
                <a:solidFill>
                  <a:srgbClr val="273239"/>
                </a:solidFill>
                <a:effectLst/>
                <a:latin typeface="Nunito" pitchFamily="2" charset="0"/>
              </a:rPr>
              <a:t>…3.1 the symbol is an operator. </a:t>
            </a:r>
            <a:br>
              <a:rPr lang="en-IN" sz="2000" dirty="0"/>
            </a:br>
            <a:r>
              <a:rPr lang="en-IN" sz="2000" b="0" i="0" dirty="0">
                <a:solidFill>
                  <a:srgbClr val="273239"/>
                </a:solidFill>
                <a:effectLst/>
                <a:latin typeface="Nunito" pitchFamily="2" charset="0"/>
              </a:rPr>
              <a:t>…3.2 Pop the top 2 values from the stack. </a:t>
            </a:r>
            <a:br>
              <a:rPr lang="en-IN" sz="2000" dirty="0"/>
            </a:br>
            <a:r>
              <a:rPr lang="en-IN" sz="2000" b="0" i="0" dirty="0">
                <a:solidFill>
                  <a:srgbClr val="273239"/>
                </a:solidFill>
                <a:effectLst/>
                <a:latin typeface="Nunito" pitchFamily="2" charset="0"/>
              </a:rPr>
              <a:t>…3.3 Put the operator, with the values as arguments and form a string. </a:t>
            </a:r>
            <a:br>
              <a:rPr lang="en-IN" sz="2000" dirty="0"/>
            </a:br>
            <a:r>
              <a:rPr lang="en-IN" sz="2000" b="0" i="0" dirty="0">
                <a:solidFill>
                  <a:srgbClr val="273239"/>
                </a:solidFill>
                <a:effectLst/>
                <a:latin typeface="Nunito" pitchFamily="2" charset="0"/>
              </a:rPr>
              <a:t>…3.4 Push the resulted string back to stack. </a:t>
            </a:r>
            <a:br>
              <a:rPr lang="en-IN" sz="2000" dirty="0"/>
            </a:br>
            <a:r>
              <a:rPr lang="en-IN" sz="2000" b="0" i="0" dirty="0">
                <a:solidFill>
                  <a:srgbClr val="273239"/>
                </a:solidFill>
                <a:effectLst/>
                <a:latin typeface="Nunito" pitchFamily="2" charset="0"/>
              </a:rPr>
              <a:t>4.If there is only one value in the stack </a:t>
            </a:r>
            <a:br>
              <a:rPr lang="en-IN" sz="2000" dirty="0"/>
            </a:br>
            <a:r>
              <a:rPr lang="en-IN" sz="2000" b="0" i="0" dirty="0">
                <a:solidFill>
                  <a:srgbClr val="273239"/>
                </a:solidFill>
                <a:effectLst/>
                <a:latin typeface="Nunito" pitchFamily="2" charset="0"/>
              </a:rPr>
              <a:t>…4.1 That value in the stack is the desired infix string. </a:t>
            </a:r>
            <a:br>
              <a:rPr lang="en-IN" sz="2000" dirty="0"/>
            </a:br>
            <a:r>
              <a:rPr lang="en-IN" sz="2000" b="0" i="0" dirty="0">
                <a:solidFill>
                  <a:srgbClr val="273239"/>
                </a:solidFill>
                <a:effectLst/>
                <a:latin typeface="Nunito" pitchFamily="2" charset="0"/>
              </a:rPr>
              <a:t>Below is the implementation of above approach: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04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FE1AB-0C32-46D6-E840-B6855D14F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AD9D8-BBA0-A424-C4EB-75AD0EE4E729}"/>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Problems</a:t>
            </a:r>
          </a:p>
        </p:txBody>
      </p:sp>
      <p:sp>
        <p:nvSpPr>
          <p:cNvPr id="4" name="Slide Number Placeholder 3">
            <a:extLst>
              <a:ext uri="{FF2B5EF4-FFF2-40B4-BE49-F238E27FC236}">
                <a16:creationId xmlns:a16="http://schemas.microsoft.com/office/drawing/2014/main" id="{3EAF0465-0B4B-FFEA-6A67-518AA923F2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7975AD29-05F0-04C2-9EF5-491DCF286322}"/>
              </a:ext>
            </a:extLst>
          </p:cNvPr>
          <p:cNvSpPr txBox="1"/>
          <p:nvPr/>
        </p:nvSpPr>
        <p:spPr>
          <a:xfrm>
            <a:off x="276045" y="1005733"/>
            <a:ext cx="7323827" cy="3139321"/>
          </a:xfrm>
          <a:prstGeom prst="rect">
            <a:avLst/>
          </a:prstGeom>
          <a:noFill/>
        </p:spPr>
        <p:txBody>
          <a:bodyPr wrap="square">
            <a:spAutoFit/>
          </a:bodyPr>
          <a:lstStyle/>
          <a:p>
            <a:pPr algn="l"/>
            <a:r>
              <a:rPr lang="en-IN" sz="1800" i="0" u="none" strike="noStrike" baseline="0" dirty="0">
                <a:latin typeface="Fd625525-Identity-H"/>
              </a:rPr>
              <a:t>Q.no. 8.5(M.M.) Let SP=000000 in the stack of Fig. 1 How many items are there in the stack if:</a:t>
            </a:r>
          </a:p>
          <a:p>
            <a:pPr marL="342900" indent="-342900" algn="l">
              <a:buAutoNum type="alphaLcPeriod"/>
            </a:pPr>
            <a:r>
              <a:rPr lang="en-IN" sz="1800" i="0" u="none" strike="noStrike" baseline="0" dirty="0">
                <a:latin typeface="Fd625525-Identity-H"/>
              </a:rPr>
              <a:t>FULL= 1 and EMTY = 0? </a:t>
            </a:r>
          </a:p>
          <a:p>
            <a:pPr marL="342900" indent="-342900" algn="l">
              <a:buAutoNum type="alphaLcPeriod"/>
            </a:pPr>
            <a:r>
              <a:rPr lang="en-IN" sz="1800" i="0" u="none" strike="noStrike" baseline="0" dirty="0">
                <a:latin typeface="Fd625525-Identity-H"/>
              </a:rPr>
              <a:t>b. FULL = 0 and EMTY = 1?</a:t>
            </a:r>
          </a:p>
          <a:p>
            <a:pPr marL="342900" indent="-342900" algn="l">
              <a:buAutoNum type="alphaLcPeriod"/>
            </a:pPr>
            <a:endParaRPr lang="en-IN" sz="1800" dirty="0">
              <a:latin typeface="Fd625525-Identity-H"/>
            </a:endParaRPr>
          </a:p>
          <a:p>
            <a:pPr algn="l"/>
            <a:r>
              <a:rPr lang="en-IN" sz="1800" i="0" u="none" strike="noStrike" baseline="0" dirty="0">
                <a:latin typeface="Fd625525-Identity-H"/>
              </a:rPr>
              <a:t>Q.no. 8.5(M.M.) </a:t>
            </a:r>
            <a:r>
              <a:rPr lang="en-IN" sz="1800" b="0" i="0" u="none" strike="noStrike" baseline="0" dirty="0">
                <a:latin typeface="Fd584354-Identity-H"/>
              </a:rPr>
              <a:t>A stack is organized such that </a:t>
            </a:r>
            <a:r>
              <a:rPr lang="en-IN" sz="1800" b="0" i="0" u="none" strike="noStrike" baseline="0" dirty="0">
                <a:latin typeface="Fd1077326-Identity-H"/>
              </a:rPr>
              <a:t>SP </a:t>
            </a:r>
            <a:r>
              <a:rPr lang="en-IN" sz="1800" b="0" i="0" u="none" strike="noStrike" baseline="0" dirty="0">
                <a:latin typeface="Fd584354-Identity-H"/>
              </a:rPr>
              <a:t>always points at the next empty location on the stack. This means that </a:t>
            </a:r>
            <a:r>
              <a:rPr lang="en-IN" sz="1800" b="0" i="0" u="none" strike="noStrike" baseline="0" dirty="0">
                <a:latin typeface="Fd1077326-Identity-H"/>
              </a:rPr>
              <a:t>SP </a:t>
            </a:r>
            <a:r>
              <a:rPr lang="en-IN" sz="1800" b="0" i="0" u="none" strike="noStrike" baseline="0" dirty="0">
                <a:latin typeface="Fd584354-Identity-H"/>
              </a:rPr>
              <a:t>can be initialized to 4000 in Fig. </a:t>
            </a:r>
            <a:r>
              <a:rPr lang="en-IN" sz="1800" dirty="0">
                <a:latin typeface="Fd1077326-Identity-H"/>
              </a:rPr>
              <a:t>2</a:t>
            </a:r>
            <a:r>
              <a:rPr lang="en-IN" sz="1800" b="0" i="0" u="none" strike="noStrike" baseline="0" dirty="0">
                <a:latin typeface="Fd1077326-Identity-H"/>
              </a:rPr>
              <a:t> </a:t>
            </a:r>
            <a:r>
              <a:rPr lang="en-IN" sz="1800" b="0" i="0" u="none" strike="noStrike" baseline="0" dirty="0">
                <a:latin typeface="Fd584354-Identity-H"/>
              </a:rPr>
              <a:t>and the first item in the stack is stored in location 4000. List the microoperations for the push and pop operations.</a:t>
            </a:r>
            <a:endParaRPr lang="en-IN" sz="1800" b="1" i="0" u="none" strike="noStrike" baseline="0" dirty="0">
              <a:latin typeface="Fd625525-Identity-H"/>
            </a:endParaRPr>
          </a:p>
          <a:p>
            <a:pPr algn="l"/>
            <a:endParaRPr lang="en-IN" sz="1800" b="1" dirty="0">
              <a:latin typeface="Fd625525-Identity-H"/>
            </a:endParaRPr>
          </a:p>
          <a:p>
            <a:pPr algn="l"/>
            <a:endParaRPr lang="en-IN" sz="1800" b="1" dirty="0">
              <a:latin typeface="Fd625525-Identity-H"/>
            </a:endParaRPr>
          </a:p>
        </p:txBody>
      </p:sp>
      <p:sp>
        <p:nvSpPr>
          <p:cNvPr id="5" name="Date Placeholder 4">
            <a:extLst>
              <a:ext uri="{FF2B5EF4-FFF2-40B4-BE49-F238E27FC236}">
                <a16:creationId xmlns:a16="http://schemas.microsoft.com/office/drawing/2014/main" id="{776F657D-BDDB-C201-C385-A04A9755B6B7}"/>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97472CAD-9284-EB2E-539C-A7B4EA8F7EF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3E53ABE-5D33-C65A-85D7-2FEA60651F83}"/>
              </a:ext>
            </a:extLst>
          </p:cNvPr>
          <p:cNvPicPr>
            <a:picLocks noChangeAspect="1"/>
          </p:cNvPicPr>
          <p:nvPr/>
        </p:nvPicPr>
        <p:blipFill>
          <a:blip r:embed="rId2"/>
          <a:stretch>
            <a:fillRect/>
          </a:stretch>
        </p:blipFill>
        <p:spPr>
          <a:xfrm>
            <a:off x="2835858" y="3828484"/>
            <a:ext cx="2971953" cy="2616334"/>
          </a:xfrm>
          <a:prstGeom prst="rect">
            <a:avLst/>
          </a:prstGeom>
        </p:spPr>
      </p:pic>
    </p:spTree>
    <p:extLst>
      <p:ext uri="{BB962C8B-B14F-4D97-AF65-F5344CB8AC3E}">
        <p14:creationId xmlns:p14="http://schemas.microsoft.com/office/powerpoint/2010/main" val="344756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87450-6ADE-28C4-A826-8C9EC0DD3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DF236-E40C-2B9A-7E5A-B75DDB3EB087}"/>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Problems</a:t>
            </a:r>
          </a:p>
        </p:txBody>
      </p:sp>
      <p:sp>
        <p:nvSpPr>
          <p:cNvPr id="4" name="Slide Number Placeholder 3">
            <a:extLst>
              <a:ext uri="{FF2B5EF4-FFF2-40B4-BE49-F238E27FC236}">
                <a16:creationId xmlns:a16="http://schemas.microsoft.com/office/drawing/2014/main" id="{E04A1E75-5192-3080-839C-B37C8DFBFA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a:extLst>
              <a:ext uri="{FF2B5EF4-FFF2-40B4-BE49-F238E27FC236}">
                <a16:creationId xmlns:a16="http://schemas.microsoft.com/office/drawing/2014/main" id="{B1C929F8-AD36-B8B5-3F93-8273B78E66D8}"/>
              </a:ext>
            </a:extLst>
          </p:cNvPr>
          <p:cNvSpPr txBox="1"/>
          <p:nvPr/>
        </p:nvSpPr>
        <p:spPr>
          <a:xfrm>
            <a:off x="276045" y="1005733"/>
            <a:ext cx="7323827" cy="4801314"/>
          </a:xfrm>
          <a:prstGeom prst="rect">
            <a:avLst/>
          </a:prstGeom>
          <a:noFill/>
        </p:spPr>
        <p:txBody>
          <a:bodyPr wrap="square">
            <a:spAutoFit/>
          </a:bodyPr>
          <a:lstStyle/>
          <a:p>
            <a:pPr algn="l"/>
            <a:r>
              <a:rPr lang="en-IN" sz="1800" b="0" i="0" u="none" strike="noStrike" baseline="0" dirty="0">
                <a:latin typeface="Fd609599-Identity-H"/>
              </a:rPr>
              <a:t>8-7. </a:t>
            </a:r>
            <a:r>
              <a:rPr lang="en-IN" sz="1800" b="0" i="0" u="none" strike="noStrike" baseline="0" dirty="0">
                <a:latin typeface="Fd584354-Identity-H"/>
              </a:rPr>
              <a:t>Convert the following arithmetic expressions from infix to reverse Polish</a:t>
            </a:r>
          </a:p>
          <a:p>
            <a:pPr algn="l"/>
            <a:r>
              <a:rPr lang="en-IN" sz="1800" b="0" i="0" u="none" strike="noStrike" baseline="0" dirty="0">
                <a:latin typeface="Fd584354-Identity-H"/>
              </a:rPr>
              <a:t>notation.</a:t>
            </a:r>
          </a:p>
          <a:p>
            <a:pPr algn="l"/>
            <a:r>
              <a:rPr lang="pt-BR" sz="1800" b="0" i="0" u="none" strike="noStrike" baseline="0" dirty="0">
                <a:latin typeface="Fd1484564-Identity-H"/>
              </a:rPr>
              <a:t>a. </a:t>
            </a:r>
            <a:r>
              <a:rPr lang="pt-BR" sz="1800" b="0" i="0" u="none" strike="noStrike" baseline="0" dirty="0">
                <a:latin typeface="Fd1077326-Identity-H"/>
              </a:rPr>
              <a:t>A • B + C • D + E • F</a:t>
            </a:r>
          </a:p>
          <a:p>
            <a:pPr algn="l"/>
            <a:r>
              <a:rPr lang="pt-BR" sz="1800" b="0" i="0" u="none" strike="noStrike" baseline="0" dirty="0">
                <a:latin typeface="Fd1484564-Identity-H"/>
              </a:rPr>
              <a:t>b . </a:t>
            </a:r>
            <a:r>
              <a:rPr lang="pt-BR" sz="1800" b="0" i="0" u="none" strike="noStrike" baseline="0" dirty="0">
                <a:latin typeface="Fd1077326-Identity-H"/>
              </a:rPr>
              <a:t>A • B + A • (B • D + C • E)</a:t>
            </a:r>
          </a:p>
          <a:p>
            <a:pPr algn="l"/>
            <a:r>
              <a:rPr lang="pt-BR" sz="1800" b="0" i="0" u="none" strike="noStrike" baseline="0" dirty="0">
                <a:latin typeface="Fd1484564-Identity-H"/>
              </a:rPr>
              <a:t>c. </a:t>
            </a:r>
            <a:r>
              <a:rPr lang="pt-BR" sz="1800" b="0" i="0" u="none" strike="noStrike" baseline="0" dirty="0">
                <a:latin typeface="Fd1077326-Identity-H"/>
              </a:rPr>
              <a:t>A + B • [C • D + E • (F + G)]</a:t>
            </a:r>
          </a:p>
          <a:p>
            <a:pPr algn="l"/>
            <a:r>
              <a:rPr lang="en-IN" sz="1800" b="0" i="0" u="none" strike="noStrike" baseline="0" dirty="0">
                <a:latin typeface="Fd1077326-Identity-H"/>
              </a:rPr>
              <a:t>d. [</a:t>
            </a:r>
            <a:r>
              <a:rPr lang="pt-BR" sz="1800" b="0" i="0" u="none" strike="noStrike" baseline="0" dirty="0">
                <a:latin typeface="Fd1077326-Identity-H"/>
              </a:rPr>
              <a:t>A • {B + C • (D + E)}]/[</a:t>
            </a:r>
            <a:r>
              <a:rPr lang="en-IN" sz="1800" b="0" i="0" u="none" strike="noStrike" baseline="0" dirty="0">
                <a:latin typeface="Fd1077326-Identity-H"/>
              </a:rPr>
              <a:t>f • (G + H)]</a:t>
            </a:r>
          </a:p>
          <a:p>
            <a:pPr algn="l"/>
            <a:endParaRPr lang="en-IN" sz="1800" b="0" i="0" u="none" strike="noStrike" baseline="0" dirty="0">
              <a:latin typeface="Fd609599-Identity-H"/>
            </a:endParaRPr>
          </a:p>
          <a:p>
            <a:pPr algn="l"/>
            <a:r>
              <a:rPr lang="en-IN" sz="1800" b="0" i="0" u="none" strike="noStrike" baseline="0" dirty="0">
                <a:latin typeface="Fd609599-Identity-H"/>
              </a:rPr>
              <a:t>8-8. </a:t>
            </a:r>
            <a:r>
              <a:rPr lang="en-IN" sz="1800" b="0" i="0" u="none" strike="noStrike" baseline="0" dirty="0">
                <a:latin typeface="Fd584354-Identity-H"/>
              </a:rPr>
              <a:t>Convert the following arithmetic expressions from reverse Polish notation to infix notation.</a:t>
            </a:r>
          </a:p>
          <a:p>
            <a:pPr algn="l"/>
            <a:r>
              <a:rPr lang="en-IN" sz="1800" b="0" i="0" u="none" strike="noStrike" baseline="0" dirty="0">
                <a:latin typeface="Fd1484564-Identity-H"/>
              </a:rPr>
              <a:t>a. </a:t>
            </a:r>
            <a:r>
              <a:rPr lang="en-IN" sz="1800" b="0" i="0" u="none" strike="noStrike" baseline="0" dirty="0">
                <a:latin typeface="Fd1077326-Identity-H"/>
              </a:rPr>
              <a:t>A B C D E + • - </a:t>
            </a:r>
            <a:r>
              <a:rPr lang="en-IN" sz="1800" b="0" i="0" u="none" strike="noStrike" baseline="0" dirty="0">
                <a:latin typeface="Fd536789-Identity-H"/>
              </a:rPr>
              <a:t>I</a:t>
            </a:r>
          </a:p>
          <a:p>
            <a:pPr algn="l"/>
            <a:r>
              <a:rPr lang="pt-BR" sz="1800" b="0" i="0" u="none" strike="noStrike" baseline="0" dirty="0">
                <a:latin typeface="Fd1484564-Identity-H"/>
              </a:rPr>
              <a:t>b. </a:t>
            </a:r>
            <a:r>
              <a:rPr lang="pt-BR" sz="1800" b="0" i="0" u="none" strike="noStrike" baseline="0" dirty="0">
                <a:latin typeface="Fd1077326-Identity-H"/>
              </a:rPr>
              <a:t>A B C D E • l - +</a:t>
            </a:r>
          </a:p>
          <a:p>
            <a:pPr algn="l"/>
            <a:r>
              <a:rPr lang="en-IN" sz="1800" b="0" i="0" u="none" strike="noStrike" baseline="0" dirty="0">
                <a:latin typeface="Fd1484564-Identity-H"/>
              </a:rPr>
              <a:t>c. </a:t>
            </a:r>
            <a:r>
              <a:rPr lang="en-IN" sz="1800" b="0" i="0" u="none" strike="noStrike" baseline="0" dirty="0">
                <a:latin typeface="Fd1077326-Identity-H"/>
              </a:rPr>
              <a:t>A B C • l D - E F </a:t>
            </a:r>
            <a:r>
              <a:rPr lang="en-IN" sz="1800" b="0" i="0" u="none" strike="noStrike" baseline="0" dirty="0">
                <a:latin typeface="Fd536789-Identity-H"/>
              </a:rPr>
              <a:t>I </a:t>
            </a:r>
            <a:r>
              <a:rPr lang="en-IN" sz="1800" b="0" i="0" u="none" strike="noStrike" baseline="0" dirty="0">
                <a:latin typeface="Fd1077326-Identity-H"/>
              </a:rPr>
              <a:t>+</a:t>
            </a:r>
          </a:p>
          <a:p>
            <a:pPr algn="l"/>
            <a:r>
              <a:rPr lang="pt-BR" sz="1800" b="0" i="0" u="none" strike="noStrike" baseline="0" dirty="0">
                <a:latin typeface="Fd1077326-Identity-H"/>
              </a:rPr>
              <a:t>d. A B C D E F G + • + • + •</a:t>
            </a:r>
          </a:p>
          <a:p>
            <a:pPr algn="l"/>
            <a:r>
              <a:rPr lang="en-IN" sz="1800" b="0" i="0" u="none" strike="noStrike" baseline="0" dirty="0">
                <a:latin typeface="Fd609599-Identity-H"/>
              </a:rPr>
              <a:t>8-9. </a:t>
            </a:r>
            <a:r>
              <a:rPr lang="en-IN" sz="1800" b="0" i="0" u="none" strike="noStrike" baseline="0" dirty="0">
                <a:latin typeface="Fd584354-Identity-H"/>
              </a:rPr>
              <a:t>Convert the following numerical arithmetic expression into reverse Polish notation and show the stack operations for evaluating the numerical result.</a:t>
            </a:r>
          </a:p>
          <a:p>
            <a:pPr algn="l"/>
            <a:r>
              <a:rPr lang="en-IN" sz="1800" b="0" i="0" u="none" strike="noStrike" baseline="0" dirty="0">
                <a:latin typeface="Fd1077326-Identity-H"/>
              </a:rPr>
              <a:t>(3 + 4)[10(2 + </a:t>
            </a:r>
            <a:r>
              <a:rPr lang="en-IN" sz="1800" b="0" i="0" u="none" strike="noStrike" baseline="0" dirty="0">
                <a:latin typeface="Fd584354-Identity-H"/>
              </a:rPr>
              <a:t>6) </a:t>
            </a:r>
            <a:r>
              <a:rPr lang="en-IN" sz="1800" b="0" i="0" u="none" strike="noStrike" baseline="0" dirty="0">
                <a:latin typeface="Fd1077326-Identity-H"/>
              </a:rPr>
              <a:t>+ 8]</a:t>
            </a:r>
            <a:endParaRPr lang="en-IN" sz="1800" b="1" dirty="0">
              <a:latin typeface="Fd625525-Identity-H"/>
            </a:endParaRPr>
          </a:p>
        </p:txBody>
      </p:sp>
      <p:sp>
        <p:nvSpPr>
          <p:cNvPr id="5" name="Date Placeholder 4">
            <a:extLst>
              <a:ext uri="{FF2B5EF4-FFF2-40B4-BE49-F238E27FC236}">
                <a16:creationId xmlns:a16="http://schemas.microsoft.com/office/drawing/2014/main" id="{FF83D0DB-54CC-C111-C194-9834FC97BE30}"/>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E15A11CC-9D3A-E348-E7D9-E1A70170880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9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B21A-2157-C4D7-C842-2F312AD4D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651DC-C35C-1B46-820E-1EC3A0CE037C}"/>
              </a:ext>
            </a:extLst>
          </p:cNvPr>
          <p:cNvSpPr>
            <a:spLocks noGrp="1"/>
          </p:cNvSpPr>
          <p:nvPr>
            <p:ph type="title"/>
          </p:nvPr>
        </p:nvSpPr>
        <p:spPr>
          <a:xfrm>
            <a:off x="1856935" y="0"/>
            <a:ext cx="4620064" cy="838200"/>
          </a:xfrm>
        </p:spPr>
        <p:txBody>
          <a:bodyPr/>
          <a:lstStyle/>
          <a:p>
            <a:pPr algn="just"/>
            <a:r>
              <a:rPr lang="en-IN" dirty="0">
                <a:solidFill>
                  <a:schemeClr val="tx1"/>
                </a:solidFill>
                <a:latin typeface="erdana"/>
              </a:rPr>
              <a:t>Solution</a:t>
            </a:r>
            <a:r>
              <a:rPr lang="en-IN" b="0" i="0" dirty="0">
                <a:solidFill>
                  <a:schemeClr val="tx1"/>
                </a:solidFill>
                <a:effectLst/>
                <a:latin typeface="erdana"/>
              </a:rPr>
              <a:t>s</a:t>
            </a:r>
          </a:p>
        </p:txBody>
      </p:sp>
      <p:sp>
        <p:nvSpPr>
          <p:cNvPr id="4" name="Slide Number Placeholder 3">
            <a:extLst>
              <a:ext uri="{FF2B5EF4-FFF2-40B4-BE49-F238E27FC236}">
                <a16:creationId xmlns:a16="http://schemas.microsoft.com/office/drawing/2014/main" id="{B753BD66-D1BA-5741-3584-596EBE2D6E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Date Placeholder 4">
            <a:extLst>
              <a:ext uri="{FF2B5EF4-FFF2-40B4-BE49-F238E27FC236}">
                <a16:creationId xmlns:a16="http://schemas.microsoft.com/office/drawing/2014/main" id="{212E3C07-05FF-D570-731B-D3941E871F3F}"/>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546E6F5F-F71C-24D0-16E6-3D3A78EF79A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7DEFCE8-704A-FB25-566E-FCCD4881C737}"/>
              </a:ext>
            </a:extLst>
          </p:cNvPr>
          <p:cNvPicPr>
            <a:picLocks noChangeAspect="1"/>
          </p:cNvPicPr>
          <p:nvPr/>
        </p:nvPicPr>
        <p:blipFill>
          <a:blip r:embed="rId2"/>
          <a:stretch>
            <a:fillRect/>
          </a:stretch>
        </p:blipFill>
        <p:spPr>
          <a:xfrm>
            <a:off x="935903" y="2628859"/>
            <a:ext cx="7099665" cy="1600282"/>
          </a:xfrm>
          <a:prstGeom prst="rect">
            <a:avLst/>
          </a:prstGeom>
        </p:spPr>
      </p:pic>
    </p:spTree>
    <p:extLst>
      <p:ext uri="{BB962C8B-B14F-4D97-AF65-F5344CB8AC3E}">
        <p14:creationId xmlns:p14="http://schemas.microsoft.com/office/powerpoint/2010/main" val="414990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320C1-77A6-A12C-C532-F3FF76671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3072B-2432-AEFA-FF08-55059EB6A3AC}"/>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Problems</a:t>
            </a:r>
          </a:p>
        </p:txBody>
      </p:sp>
      <p:sp>
        <p:nvSpPr>
          <p:cNvPr id="4" name="Slide Number Placeholder 3">
            <a:extLst>
              <a:ext uri="{FF2B5EF4-FFF2-40B4-BE49-F238E27FC236}">
                <a16:creationId xmlns:a16="http://schemas.microsoft.com/office/drawing/2014/main" id="{6BB4A12B-F43A-C8F8-1A95-C2FA48EB0C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6" name="TextBox 5">
            <a:extLst>
              <a:ext uri="{FF2B5EF4-FFF2-40B4-BE49-F238E27FC236}">
                <a16:creationId xmlns:a16="http://schemas.microsoft.com/office/drawing/2014/main" id="{F685CE47-DD73-266E-7C84-C36B48705FB2}"/>
              </a:ext>
            </a:extLst>
          </p:cNvPr>
          <p:cNvSpPr txBox="1"/>
          <p:nvPr/>
        </p:nvSpPr>
        <p:spPr>
          <a:xfrm>
            <a:off x="276045" y="1005733"/>
            <a:ext cx="7323827" cy="2308324"/>
          </a:xfrm>
          <a:prstGeom prst="rect">
            <a:avLst/>
          </a:prstGeom>
          <a:noFill/>
        </p:spPr>
        <p:txBody>
          <a:bodyPr wrap="square">
            <a:spAutoFit/>
          </a:bodyPr>
          <a:lstStyle/>
          <a:p>
            <a:pPr algn="just"/>
            <a:r>
              <a:rPr lang="en-IN" sz="1800" b="0" i="0" u="none" strike="noStrike" baseline="0" dirty="0">
                <a:latin typeface="Fd609599-Identity-H"/>
              </a:rPr>
              <a:t>8-10. </a:t>
            </a:r>
            <a:r>
              <a:rPr lang="en-IN" sz="1800" b="0" i="0" u="none" strike="noStrike" baseline="0" dirty="0">
                <a:latin typeface="Fd584354-Identity-H"/>
              </a:rPr>
              <a:t>A first-in1 first-out </a:t>
            </a:r>
            <a:r>
              <a:rPr lang="en-IN" sz="1800" b="0" i="0" u="none" strike="noStrike" baseline="0" dirty="0">
                <a:latin typeface="Fd1077326-Identity-H"/>
              </a:rPr>
              <a:t>(FIFO) </a:t>
            </a:r>
            <a:r>
              <a:rPr lang="en-IN" sz="1800" b="0" i="0" u="none" strike="noStrike" baseline="0" dirty="0">
                <a:latin typeface="Fd584354-Identity-H"/>
              </a:rPr>
              <a:t>has a memory organization that stores information in such a manner that the item that is stored first is the first item that is retrieved. Show how a FIFO memory operates with three counters. A write counter </a:t>
            </a:r>
            <a:r>
              <a:rPr lang="en-IN" sz="1800" b="0" i="0" u="none" strike="noStrike" baseline="0" dirty="0">
                <a:latin typeface="Fd1077326-Identity-H"/>
              </a:rPr>
              <a:t>WC </a:t>
            </a:r>
            <a:r>
              <a:rPr lang="en-IN" sz="1800" b="0" i="0" u="none" strike="noStrike" baseline="0" dirty="0">
                <a:latin typeface="Fd584354-Identity-H"/>
              </a:rPr>
              <a:t>holds the address for writing into memory. A read counter RC holds the address for reading from memory. An available storage counter </a:t>
            </a:r>
            <a:r>
              <a:rPr lang="en-IN" sz="1800" b="0" i="0" u="none" strike="noStrike" baseline="0" dirty="0">
                <a:latin typeface="Fd1077326-Identity-H"/>
              </a:rPr>
              <a:t>ASC </a:t>
            </a:r>
            <a:r>
              <a:rPr lang="en-IN" sz="1800" b="0" i="0" u="none" strike="noStrike" baseline="0" dirty="0">
                <a:latin typeface="Fd584354-Identity-H"/>
              </a:rPr>
              <a:t>indicates the number of words stored in </a:t>
            </a:r>
            <a:r>
              <a:rPr lang="en-IN" sz="1800" b="0" i="0" u="none" strike="noStrike" baseline="0" dirty="0">
                <a:latin typeface="Fd1077326-Identity-H"/>
              </a:rPr>
              <a:t>FIFO. ASC </a:t>
            </a:r>
            <a:r>
              <a:rPr lang="en-IN" sz="1800" b="0" i="0" u="none" strike="noStrike" baseline="0" dirty="0">
                <a:latin typeface="Fd584354-Identity-H"/>
              </a:rPr>
              <a:t>is incremented for every word stored and decremented for every item that is retrieved.</a:t>
            </a:r>
          </a:p>
        </p:txBody>
      </p:sp>
      <p:sp>
        <p:nvSpPr>
          <p:cNvPr id="5" name="Date Placeholder 4">
            <a:extLst>
              <a:ext uri="{FF2B5EF4-FFF2-40B4-BE49-F238E27FC236}">
                <a16:creationId xmlns:a16="http://schemas.microsoft.com/office/drawing/2014/main" id="{EBB7F54E-4DED-94CC-17FE-A3E81B787695}"/>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F2D0EA2A-CF2D-E813-440A-13673AE23A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50D5CF6-F959-6A8F-2D63-83EA9BA68BCE}"/>
              </a:ext>
            </a:extLst>
          </p:cNvPr>
          <p:cNvPicPr>
            <a:picLocks noChangeAspect="1"/>
          </p:cNvPicPr>
          <p:nvPr/>
        </p:nvPicPr>
        <p:blipFill>
          <a:blip r:embed="rId2"/>
          <a:stretch>
            <a:fillRect/>
          </a:stretch>
        </p:blipFill>
        <p:spPr>
          <a:xfrm>
            <a:off x="1856935" y="3096913"/>
            <a:ext cx="3492679" cy="3476582"/>
          </a:xfrm>
          <a:prstGeom prst="rect">
            <a:avLst/>
          </a:prstGeom>
        </p:spPr>
      </p:pic>
    </p:spTree>
    <p:extLst>
      <p:ext uri="{BB962C8B-B14F-4D97-AF65-F5344CB8AC3E}">
        <p14:creationId xmlns:p14="http://schemas.microsoft.com/office/powerpoint/2010/main" val="48875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97D0-5CE2-F57E-C46B-920B5C765FD0}"/>
              </a:ext>
            </a:extLst>
          </p:cNvPr>
          <p:cNvSpPr>
            <a:spLocks noGrp="1"/>
          </p:cNvSpPr>
          <p:nvPr>
            <p:ph type="title"/>
          </p:nvPr>
        </p:nvSpPr>
        <p:spPr>
          <a:xfrm>
            <a:off x="590843" y="0"/>
            <a:ext cx="6477000" cy="838200"/>
          </a:xfrm>
        </p:spPr>
        <p:txBody>
          <a:bodyPr/>
          <a:lstStyle/>
          <a:p>
            <a:r>
              <a:rPr lang="en-IN" dirty="0"/>
              <a:t>Introduction  </a:t>
            </a:r>
          </a:p>
        </p:txBody>
      </p:sp>
      <p:sp>
        <p:nvSpPr>
          <p:cNvPr id="3" name="Text Placeholder 2">
            <a:extLst>
              <a:ext uri="{FF2B5EF4-FFF2-40B4-BE49-F238E27FC236}">
                <a16:creationId xmlns:a16="http://schemas.microsoft.com/office/drawing/2014/main" id="{F297CB4E-BE2F-0C7D-40E2-9FF8A5CCD131}"/>
              </a:ext>
            </a:extLst>
          </p:cNvPr>
          <p:cNvSpPr>
            <a:spLocks noGrp="1"/>
          </p:cNvSpPr>
          <p:nvPr>
            <p:ph type="body" idx="1"/>
          </p:nvPr>
        </p:nvSpPr>
        <p:spPr/>
        <p:txBody>
          <a:bodyPr/>
          <a:lstStyle/>
          <a:p>
            <a:pPr algn="just"/>
            <a:r>
              <a:rPr lang="en-IN" sz="1600" b="0" i="0" dirty="0">
                <a:solidFill>
                  <a:srgbClr val="000000"/>
                </a:solidFill>
                <a:effectLst/>
                <a:latin typeface="Nunito" panose="020B0604020202020204" pitchFamily="2" charset="0"/>
              </a:rPr>
              <a:t>Stack is also known as the Last In First Out (LIFO) list. It is the most important feature in the CPU. It saves data such that the element stored last is retrieved first. </a:t>
            </a:r>
            <a:r>
              <a:rPr lang="en-IN" sz="1600" b="1" i="0" dirty="0">
                <a:solidFill>
                  <a:srgbClr val="000000"/>
                </a:solidFill>
                <a:effectLst/>
                <a:latin typeface="Nunito" panose="020B0604020202020204" pitchFamily="2" charset="0"/>
              </a:rPr>
              <a:t>A stack is a memory unit with an address register that can count only</a:t>
            </a:r>
            <a:r>
              <a:rPr lang="en-IN" sz="1600" b="0" i="0" dirty="0">
                <a:solidFill>
                  <a:srgbClr val="000000"/>
                </a:solidFill>
                <a:effectLst/>
                <a:latin typeface="Nunito" panose="020B0604020202020204" pitchFamily="2" charset="0"/>
              </a:rPr>
              <a:t>. The register that holds the address for the stack is called a </a:t>
            </a:r>
            <a:r>
              <a:rPr lang="en-IN" sz="1600" b="1" i="0" dirty="0">
                <a:solidFill>
                  <a:srgbClr val="000000"/>
                </a:solidFill>
                <a:effectLst/>
                <a:latin typeface="Nunito" panose="020B0604020202020204" pitchFamily="2" charset="0"/>
              </a:rPr>
              <a:t>stack pointer (SP) </a:t>
            </a:r>
            <a:r>
              <a:rPr lang="en-IN" sz="1600" b="0" i="0" dirty="0">
                <a:solidFill>
                  <a:srgbClr val="000000"/>
                </a:solidFill>
                <a:effectLst/>
                <a:latin typeface="Nunito" panose="020B0604020202020204" pitchFamily="2" charset="0"/>
              </a:rPr>
              <a:t>because its value always points at the top item in the stack.). The stack pointer continually influences the address of the element that is located at the top of the stack.</a:t>
            </a:r>
          </a:p>
          <a:p>
            <a:pPr algn="just"/>
            <a:r>
              <a:rPr lang="en-IN" sz="1600" b="0" i="0" dirty="0">
                <a:solidFill>
                  <a:srgbClr val="000000"/>
                </a:solidFill>
                <a:effectLst/>
                <a:latin typeface="Nunito" panose="020B0604020202020204" pitchFamily="2" charset="0"/>
              </a:rPr>
              <a:t>It can insert an element into or delete an element from the stack. The insertion operation is known as </a:t>
            </a:r>
            <a:r>
              <a:rPr lang="en-IN" sz="1600" b="1" i="0" dirty="0">
                <a:solidFill>
                  <a:srgbClr val="000000"/>
                </a:solidFill>
                <a:effectLst/>
                <a:latin typeface="Nunito" panose="020B0604020202020204" pitchFamily="2" charset="0"/>
              </a:rPr>
              <a:t>push operation </a:t>
            </a:r>
            <a:r>
              <a:rPr lang="en-IN" sz="1600" b="0" i="0" dirty="0">
                <a:solidFill>
                  <a:srgbClr val="000000"/>
                </a:solidFill>
                <a:effectLst/>
                <a:latin typeface="Nunito" panose="020B0604020202020204" pitchFamily="2" charset="0"/>
              </a:rPr>
              <a:t>and the deletion operation is known as </a:t>
            </a:r>
            <a:r>
              <a:rPr lang="en-IN" sz="1600" b="1" i="0" dirty="0">
                <a:solidFill>
                  <a:srgbClr val="000000"/>
                </a:solidFill>
                <a:effectLst/>
                <a:latin typeface="Nunito" panose="020B0604020202020204" pitchFamily="2" charset="0"/>
              </a:rPr>
              <a:t>pop operation</a:t>
            </a:r>
            <a:r>
              <a:rPr lang="en-IN" sz="1600" b="0" i="0" dirty="0">
                <a:solidFill>
                  <a:srgbClr val="000000"/>
                </a:solidFill>
                <a:effectLst/>
                <a:latin typeface="Nunito" panose="020B0604020202020204" pitchFamily="2" charset="0"/>
              </a:rPr>
              <a:t>. In a computer stack, these operations are simulated by incrementing or decrementing the SP register.</a:t>
            </a:r>
          </a:p>
        </p:txBody>
      </p:sp>
      <p:sp>
        <p:nvSpPr>
          <p:cNvPr id="4" name="Slide Number Placeholder 3">
            <a:extLst>
              <a:ext uri="{FF2B5EF4-FFF2-40B4-BE49-F238E27FC236}">
                <a16:creationId xmlns:a16="http://schemas.microsoft.com/office/drawing/2014/main" id="{CA4C029B-0A9D-E51B-AD6C-C3ADD73FA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Date Placeholder 5">
            <a:extLst>
              <a:ext uri="{FF2B5EF4-FFF2-40B4-BE49-F238E27FC236}">
                <a16:creationId xmlns:a16="http://schemas.microsoft.com/office/drawing/2014/main" id="{083A7A37-178C-7805-C748-6F48B492C485}"/>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00556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2050-418D-1464-340D-DB99FDE35BB8}"/>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Registered Stack </a:t>
            </a:r>
          </a:p>
        </p:txBody>
      </p:sp>
      <p:sp>
        <p:nvSpPr>
          <p:cNvPr id="4" name="Slide Number Placeholder 3">
            <a:extLst>
              <a:ext uri="{FF2B5EF4-FFF2-40B4-BE49-F238E27FC236}">
                <a16:creationId xmlns:a16="http://schemas.microsoft.com/office/drawing/2014/main" id="{C39F6F59-A28F-FEF7-B20F-1D5AAC6CA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9D9C4A3B-E894-EF8D-B0C7-8AC8EB99FC89}"/>
              </a:ext>
            </a:extLst>
          </p:cNvPr>
          <p:cNvSpPr txBox="1"/>
          <p:nvPr/>
        </p:nvSpPr>
        <p:spPr>
          <a:xfrm>
            <a:off x="422031" y="1402549"/>
            <a:ext cx="4909624" cy="4278094"/>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Register Stack</a:t>
            </a:r>
          </a:p>
          <a:p>
            <a:pPr marL="285750" indent="-285750" algn="just">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The stack can be arranged as a set of memory words or registers. Consider a 64-word register stack arranged as displayed in the figure. </a:t>
            </a:r>
          </a:p>
          <a:p>
            <a:pPr marL="285750" indent="-285750" algn="just">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The element C is at the top of the stack and the stack pointer holds the address of C that is 3. The top element is popped from the stack through reading memory word at address 3 and decrementing the stack pointer by 1. Then, B is at the top of the stack and the SP holds the address of B that is 2. It can insert a new word, the stack is pushed by incrementing the stack pointer by 1 and inserting a word in that incremented location.</a:t>
            </a:r>
          </a:p>
          <a:p>
            <a:pPr marL="285750" indent="-285750" algn="just">
              <a:buFont typeface="Arial" panose="020B0604020202020204" pitchFamily="34" charset="0"/>
              <a:buChar char="•"/>
            </a:pPr>
            <a:endParaRPr lang="en-IN" sz="1800"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F53431A-3250-76FD-0720-5C61CBD4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654" y="1557704"/>
            <a:ext cx="3631369" cy="43053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EFD588A-FA26-2225-FCD1-0C2A21466D59}"/>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66445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AF92-523B-46A8-2B1A-EF6C512CC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DF6A8-DB36-22BA-A870-02D2C35A252E}"/>
              </a:ext>
            </a:extLst>
          </p:cNvPr>
          <p:cNvSpPr>
            <a:spLocks noGrp="1"/>
          </p:cNvSpPr>
          <p:nvPr>
            <p:ph type="title"/>
          </p:nvPr>
        </p:nvSpPr>
        <p:spPr>
          <a:xfrm>
            <a:off x="1856935" y="0"/>
            <a:ext cx="4620064" cy="838200"/>
          </a:xfrm>
        </p:spPr>
        <p:txBody>
          <a:bodyPr/>
          <a:lstStyle/>
          <a:p>
            <a:pPr algn="just"/>
            <a:r>
              <a:rPr lang="en-IN" dirty="0"/>
              <a:t>Push Operation</a:t>
            </a:r>
            <a:endParaRPr lang="en-IN" b="0" i="0" dirty="0">
              <a:solidFill>
                <a:schemeClr val="tx1"/>
              </a:solidFill>
              <a:effectLst/>
              <a:latin typeface="erdana"/>
            </a:endParaRPr>
          </a:p>
        </p:txBody>
      </p:sp>
      <p:sp>
        <p:nvSpPr>
          <p:cNvPr id="4" name="Slide Number Placeholder 3">
            <a:extLst>
              <a:ext uri="{FF2B5EF4-FFF2-40B4-BE49-F238E27FC236}">
                <a16:creationId xmlns:a16="http://schemas.microsoft.com/office/drawing/2014/main" id="{CE9429F6-4763-2974-24B0-C7B5DECC4A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F8A23523-99F0-F6BD-3E82-41840FBF0E1B}"/>
              </a:ext>
            </a:extLst>
          </p:cNvPr>
          <p:cNvSpPr txBox="1"/>
          <p:nvPr/>
        </p:nvSpPr>
        <p:spPr>
          <a:xfrm>
            <a:off x="457200" y="1089164"/>
            <a:ext cx="7979434" cy="6186309"/>
          </a:xfrm>
          <a:prstGeom prst="rect">
            <a:avLst/>
          </a:prstGeom>
          <a:noFill/>
        </p:spPr>
        <p:txBody>
          <a:bodyPr wrap="square">
            <a:spAutoFit/>
          </a:bodyPr>
          <a:lstStyle/>
          <a:p>
            <a:pPr algn="just"/>
            <a:r>
              <a:rPr lang="en-IN" sz="1800" b="0" i="0" u="none" strike="noStrike" baseline="0" dirty="0">
                <a:latin typeface="Fd625525-Identity-H"/>
              </a:rPr>
              <a:t>Initially, </a:t>
            </a:r>
            <a:r>
              <a:rPr lang="en-IN" sz="1800" b="0" i="0" u="none" strike="noStrike" baseline="0" dirty="0">
                <a:latin typeface="Fd665225-Identity-H"/>
              </a:rPr>
              <a:t>SP </a:t>
            </a:r>
            <a:r>
              <a:rPr lang="en-IN" sz="1800" b="0" i="0" u="none" strike="noStrike" baseline="0" dirty="0">
                <a:latin typeface="Fd625525-Identity-H"/>
              </a:rPr>
              <a:t>is cleared to 0, </a:t>
            </a:r>
            <a:r>
              <a:rPr lang="en-IN" sz="1800" b="0" i="0" u="none" strike="noStrike" baseline="0" dirty="0">
                <a:latin typeface="Fd665225-Identity-H"/>
              </a:rPr>
              <a:t>EMTY </a:t>
            </a:r>
            <a:r>
              <a:rPr lang="en-IN" sz="1800" b="0" i="0" u="none" strike="noStrike" baseline="0" dirty="0">
                <a:latin typeface="Fd625525-Identity-H"/>
              </a:rPr>
              <a:t>is set to 1, and </a:t>
            </a:r>
            <a:r>
              <a:rPr lang="en-IN" sz="1800" b="0" i="0" u="none" strike="noStrike" baseline="0" dirty="0">
                <a:latin typeface="Fd1150053-Identity-H"/>
              </a:rPr>
              <a:t>FULL </a:t>
            </a:r>
            <a:r>
              <a:rPr lang="en-IN" sz="1800" b="0" i="0" u="none" strike="noStrike" baseline="0" dirty="0">
                <a:latin typeface="Fd625525-Identity-H"/>
              </a:rPr>
              <a:t>is cleared to 0, so that </a:t>
            </a:r>
            <a:r>
              <a:rPr lang="en-IN" sz="1800" b="0" i="0" u="none" strike="noStrike" baseline="0" dirty="0">
                <a:latin typeface="Fd665225-Identity-H"/>
              </a:rPr>
              <a:t>SP </a:t>
            </a:r>
            <a:r>
              <a:rPr lang="en-IN" sz="1800" b="0" i="0" u="none" strike="noStrike" baseline="0" dirty="0">
                <a:latin typeface="Fd625525-Identity-H"/>
              </a:rPr>
              <a:t>points to the word at address 0 and the stack is marked empty and not </a:t>
            </a:r>
            <a:r>
              <a:rPr lang="en-IN" sz="1800" b="0" i="0" u="none" strike="noStrike" baseline="0" dirty="0">
                <a:latin typeface="Fd513052-Identity-H"/>
              </a:rPr>
              <a:t>full. </a:t>
            </a:r>
            <a:r>
              <a:rPr lang="en-IN" sz="1800" b="0" i="0" u="none" strike="noStrike" baseline="0" dirty="0">
                <a:latin typeface="Fd625525-Identity-H"/>
              </a:rPr>
              <a:t>If the stack is not full </a:t>
            </a:r>
            <a:r>
              <a:rPr lang="en-IN" sz="1800" b="0" i="0" u="none" strike="noStrike" baseline="0" dirty="0">
                <a:latin typeface="Fd598992-Identity-H"/>
              </a:rPr>
              <a:t>(if </a:t>
            </a:r>
            <a:r>
              <a:rPr lang="en-IN" sz="1800" b="0" i="0" u="none" strike="noStrike" baseline="0" dirty="0">
                <a:latin typeface="Fd1150053-Identity-H"/>
              </a:rPr>
              <a:t>FULL </a:t>
            </a:r>
            <a:r>
              <a:rPr lang="en-IN" sz="1800" b="0" i="0" u="none" strike="noStrike" baseline="0" dirty="0">
                <a:latin typeface="Fd413349-Identity-H"/>
              </a:rPr>
              <a:t>= </a:t>
            </a:r>
            <a:r>
              <a:rPr lang="en-IN" sz="1800" b="0" i="0" u="none" strike="noStrike" baseline="0" dirty="0">
                <a:latin typeface="Fd625525-Identity-H"/>
              </a:rPr>
              <a:t>0), a new item is inserted with a push operation. </a:t>
            </a:r>
          </a:p>
          <a:p>
            <a:pPr algn="l"/>
            <a:r>
              <a:rPr lang="en-IN" sz="1800" b="0" i="0" u="none" strike="noStrike" baseline="0" dirty="0">
                <a:latin typeface="Fd625525-Identity-H"/>
              </a:rPr>
              <a:t>The push operation is implemented with the following sequence of</a:t>
            </a:r>
          </a:p>
          <a:p>
            <a:pPr algn="l"/>
            <a:r>
              <a:rPr lang="en-IN" sz="1800" b="0" i="0" u="none" strike="noStrike" baseline="0" dirty="0">
                <a:latin typeface="Fd625525-Identity-H"/>
              </a:rPr>
              <a:t>microoperations;</a:t>
            </a:r>
          </a:p>
          <a:p>
            <a:pPr algn="l"/>
            <a:endParaRPr lang="en-IN" sz="1800" b="0" i="0" u="none" strike="noStrike" baseline="0" dirty="0">
              <a:latin typeface="Fd665225-Identity-H"/>
            </a:endParaRPr>
          </a:p>
          <a:p>
            <a:pPr algn="l"/>
            <a:r>
              <a:rPr lang="en-IN" sz="1800" b="0" i="0" u="none" strike="noStrike" baseline="0" dirty="0">
                <a:latin typeface="Fd665225-Identity-H"/>
              </a:rPr>
              <a:t>SP &lt;- SP </a:t>
            </a:r>
            <a:r>
              <a:rPr lang="en-IN" sz="1800" b="0" i="0" u="none" strike="noStrike" baseline="0" dirty="0">
                <a:latin typeface="Fd625525-Identity-H"/>
              </a:rPr>
              <a:t>+ 1</a:t>
            </a:r>
          </a:p>
          <a:p>
            <a:pPr algn="l"/>
            <a:r>
              <a:rPr lang="en-IN" sz="1800" b="0" i="0" u="none" strike="noStrike" baseline="0" dirty="0">
                <a:latin typeface="Fd665225-Identity-H"/>
              </a:rPr>
              <a:t>M [SP] &lt;- DR</a:t>
            </a:r>
          </a:p>
          <a:p>
            <a:pPr algn="l"/>
            <a:r>
              <a:rPr lang="en-IN" sz="1800" b="0" i="0" u="none" strike="noStrike" baseline="0" dirty="0">
                <a:latin typeface="Fd625525-Identity-H"/>
              </a:rPr>
              <a:t>If (SP </a:t>
            </a:r>
            <a:r>
              <a:rPr lang="en-IN" sz="1800" b="0" i="0" u="none" strike="noStrike" baseline="0" dirty="0">
                <a:latin typeface="Fd413349-Identity-H"/>
              </a:rPr>
              <a:t>= </a:t>
            </a:r>
            <a:r>
              <a:rPr lang="en-IN" sz="1800" b="0" i="0" u="none" strike="noStrike" baseline="0" dirty="0">
                <a:latin typeface="Fd625525-Identity-H"/>
              </a:rPr>
              <a:t>0) then </a:t>
            </a:r>
            <a:r>
              <a:rPr lang="en-IN" sz="1800" b="0" i="0" u="none" strike="noStrike" baseline="0" dirty="0">
                <a:latin typeface="Fd1150053-Identity-H"/>
              </a:rPr>
              <a:t>(FULL </a:t>
            </a:r>
            <a:r>
              <a:rPr lang="en-IN" sz="1800" b="0" i="0" u="none" strike="noStrike" baseline="0" dirty="0">
                <a:latin typeface="Fd625525-Identity-H"/>
              </a:rPr>
              <a:t>&lt;--1)</a:t>
            </a:r>
          </a:p>
          <a:p>
            <a:pPr algn="l"/>
            <a:r>
              <a:rPr lang="en-IN" sz="1800" b="0" i="0" u="none" strike="noStrike" baseline="0" dirty="0">
                <a:latin typeface="Fd625525-Identity-H"/>
              </a:rPr>
              <a:t>EMTY &lt;--0</a:t>
            </a:r>
          </a:p>
          <a:p>
            <a:pPr algn="l"/>
            <a:endParaRPr lang="en-IN" sz="1800" b="0" i="0" u="none" strike="noStrike" baseline="0" dirty="0">
              <a:latin typeface="Fd625525-Identity-H"/>
            </a:endParaRPr>
          </a:p>
          <a:p>
            <a:pPr algn="l"/>
            <a:r>
              <a:rPr lang="en-IN" sz="1800" b="0" i="0" u="none" strike="noStrike" baseline="0" dirty="0">
                <a:latin typeface="Fd625525-Identity-H"/>
              </a:rPr>
              <a:t>1. Increment stack pointer</a:t>
            </a:r>
          </a:p>
          <a:p>
            <a:pPr algn="l"/>
            <a:r>
              <a:rPr lang="en-IN" sz="1800" b="0" i="0" u="none" strike="noStrike" baseline="0" dirty="0">
                <a:latin typeface="Fd625525-Identity-H"/>
              </a:rPr>
              <a:t>2. Write item on top of the stack</a:t>
            </a:r>
            <a:endParaRPr lang="en-IN" sz="1800" dirty="0">
              <a:latin typeface="Fd625525-Identity-H"/>
            </a:endParaRPr>
          </a:p>
          <a:p>
            <a:pPr algn="l"/>
            <a:r>
              <a:rPr lang="en-IN" sz="1800" b="0" i="0" u="none" strike="noStrike" baseline="0" dirty="0">
                <a:latin typeface="Fd625525-Identity-H"/>
              </a:rPr>
              <a:t>3. Check if stack is full</a:t>
            </a:r>
          </a:p>
          <a:p>
            <a:pPr algn="l"/>
            <a:r>
              <a:rPr lang="en-IN" sz="1800" b="0" i="0" u="none" strike="noStrike" baseline="0" dirty="0">
                <a:latin typeface="Fd625525-Identity-H"/>
              </a:rPr>
              <a:t>4. Mark the stack not empty</a:t>
            </a:r>
          </a:p>
          <a:p>
            <a:pPr algn="just"/>
            <a:r>
              <a:rPr lang="en-IN" sz="1800" dirty="0">
                <a:latin typeface="Fd625525-Identity-H"/>
              </a:rPr>
              <a:t>(</a:t>
            </a:r>
            <a:r>
              <a:rPr lang="en-IN" sz="1800" b="1" i="0" u="none" strike="noStrike" baseline="0" dirty="0">
                <a:latin typeface="Fd625525-Identity-H"/>
              </a:rPr>
              <a:t>The first item stored in the stack is at address </a:t>
            </a:r>
            <a:r>
              <a:rPr lang="en-IN" sz="1800" b="1" i="0" u="none" strike="noStrike" baseline="0" dirty="0">
                <a:latin typeface="Fd347315-Identity-H"/>
              </a:rPr>
              <a:t>L </a:t>
            </a:r>
            <a:r>
              <a:rPr lang="en-IN" sz="1800" b="1" i="0" u="none" strike="noStrike" baseline="0" dirty="0">
                <a:latin typeface="Fd625525-Identity-H"/>
              </a:rPr>
              <a:t>The last item is stored at address 0. If SP reaches 0, the stack is full of items, so </a:t>
            </a:r>
            <a:r>
              <a:rPr lang="en-IN" sz="1800" b="1" i="0" u="none" strike="noStrike" baseline="0" dirty="0">
                <a:latin typeface="Fd1150053-Identity-H"/>
              </a:rPr>
              <a:t>FULL </a:t>
            </a:r>
            <a:r>
              <a:rPr lang="en-IN" sz="1800" b="1" i="0" u="none" strike="noStrike" baseline="0" dirty="0">
                <a:latin typeface="Fd625525-Identity-H"/>
              </a:rPr>
              <a:t>is set to </a:t>
            </a:r>
            <a:r>
              <a:rPr lang="en-IN" sz="1800" b="1" i="0" u="none" strike="noStrike" baseline="0" dirty="0">
                <a:latin typeface="Fd347315-Identity-H"/>
              </a:rPr>
              <a:t>L </a:t>
            </a:r>
            <a:r>
              <a:rPr lang="en-IN" sz="1800" b="1" i="0" u="none" strike="noStrike" baseline="0" dirty="0">
                <a:latin typeface="Fd625525-Identity-H"/>
              </a:rPr>
              <a:t>This condition is reached if the top item prior to the last push was in location 63 and, after incrementing SP, the last item is stored in location 0. Once an item is stored in location 0, there are no more empty registers in the stack</a:t>
            </a:r>
            <a:r>
              <a:rPr lang="en-IN" sz="1800" b="0" i="0" u="none" strike="noStrike" baseline="0" dirty="0">
                <a:latin typeface="Fd625525-Identity-H"/>
              </a:rPr>
              <a:t>.</a:t>
            </a:r>
            <a:r>
              <a:rPr lang="en-IN" sz="1800" dirty="0">
                <a:latin typeface="Fd625525-Identity-H"/>
              </a:rPr>
              <a:t>)</a:t>
            </a:r>
            <a:endParaRPr lang="en-IN" sz="1800" b="0" i="0" u="none" strike="noStrike" baseline="0" dirty="0">
              <a:latin typeface="Fd665225-Identity-H"/>
            </a:endParaRPr>
          </a:p>
          <a:p>
            <a:pPr algn="l"/>
            <a:endParaRPr lang="en-IN" sz="1800" b="0" i="0" u="none" strike="noStrike" baseline="0" dirty="0">
              <a:latin typeface="Fd625525-Identity-H"/>
            </a:endParaRPr>
          </a:p>
          <a:p>
            <a:pPr algn="l"/>
            <a:endParaRPr lang="en-IN" sz="1800" b="0" i="0" u="none" strike="noStrike" baseline="0" dirty="0">
              <a:latin typeface="Fd625525-Identity-H"/>
            </a:endParaRPr>
          </a:p>
        </p:txBody>
      </p:sp>
      <p:sp>
        <p:nvSpPr>
          <p:cNvPr id="5" name="Date Placeholder 4">
            <a:extLst>
              <a:ext uri="{FF2B5EF4-FFF2-40B4-BE49-F238E27FC236}">
                <a16:creationId xmlns:a16="http://schemas.microsoft.com/office/drawing/2014/main" id="{A149AFF2-FBC0-DEAD-58F4-D20B9B129008}"/>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65891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E3BB6-1E61-2A5A-E612-B51F4E05D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0D994D-4E77-D25D-FDFA-2AB54E2BEC09}"/>
              </a:ext>
            </a:extLst>
          </p:cNvPr>
          <p:cNvSpPr>
            <a:spLocks noGrp="1"/>
          </p:cNvSpPr>
          <p:nvPr>
            <p:ph type="title"/>
          </p:nvPr>
        </p:nvSpPr>
        <p:spPr>
          <a:xfrm>
            <a:off x="1856935" y="0"/>
            <a:ext cx="4620064" cy="838200"/>
          </a:xfrm>
        </p:spPr>
        <p:txBody>
          <a:bodyPr/>
          <a:lstStyle/>
          <a:p>
            <a:pPr algn="just"/>
            <a:r>
              <a:rPr lang="en-IN" dirty="0"/>
              <a:t>Pop Operation</a:t>
            </a:r>
            <a:endParaRPr lang="en-IN" b="0" i="0" dirty="0">
              <a:solidFill>
                <a:schemeClr val="tx1"/>
              </a:solidFill>
              <a:effectLst/>
              <a:latin typeface="erdana"/>
            </a:endParaRPr>
          </a:p>
        </p:txBody>
      </p:sp>
      <p:sp>
        <p:nvSpPr>
          <p:cNvPr id="4" name="Slide Number Placeholder 3">
            <a:extLst>
              <a:ext uri="{FF2B5EF4-FFF2-40B4-BE49-F238E27FC236}">
                <a16:creationId xmlns:a16="http://schemas.microsoft.com/office/drawing/2014/main" id="{F3855F78-0DF1-6948-B36D-6D6CEECBC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Box 5">
            <a:extLst>
              <a:ext uri="{FF2B5EF4-FFF2-40B4-BE49-F238E27FC236}">
                <a16:creationId xmlns:a16="http://schemas.microsoft.com/office/drawing/2014/main" id="{B7DDE369-A084-CC8F-600E-B2492C415965}"/>
              </a:ext>
            </a:extLst>
          </p:cNvPr>
          <p:cNvSpPr txBox="1"/>
          <p:nvPr/>
        </p:nvSpPr>
        <p:spPr>
          <a:xfrm>
            <a:off x="457200" y="1089164"/>
            <a:ext cx="7401464" cy="5078313"/>
          </a:xfrm>
          <a:prstGeom prst="rect">
            <a:avLst/>
          </a:prstGeom>
          <a:noFill/>
        </p:spPr>
        <p:txBody>
          <a:bodyPr wrap="square">
            <a:spAutoFit/>
          </a:bodyPr>
          <a:lstStyle/>
          <a:p>
            <a:pPr algn="just"/>
            <a:r>
              <a:rPr lang="en-IN" sz="1800" b="0" i="0" u="none" strike="noStrike" baseline="0" dirty="0">
                <a:latin typeface="Fd625525-Identity-H"/>
              </a:rPr>
              <a:t>The stack pointer is incremented so that it points to the address of the next-higher word. A memory write operation inserts the word from DR into the top of the stack. Note that SP holds the address of the top of the stack and that M [SP] denotes the memory word specified by the address presently available in SP. </a:t>
            </a:r>
          </a:p>
          <a:p>
            <a:pPr algn="l"/>
            <a:r>
              <a:rPr lang="en-IN" sz="1800" b="0" i="0" u="none" strike="noStrike" baseline="0" dirty="0">
                <a:latin typeface="Fd625525-Identity-H"/>
              </a:rPr>
              <a:t>A new item is deleted from the stack </a:t>
            </a:r>
            <a:r>
              <a:rPr lang="en-IN" sz="1800" b="0" i="0" u="none" strike="noStrike" baseline="0" dirty="0">
                <a:latin typeface="Fd598992-Identity-H"/>
              </a:rPr>
              <a:t>if </a:t>
            </a:r>
            <a:r>
              <a:rPr lang="en-IN" sz="1800" b="0" i="0" u="none" strike="noStrike" baseline="0" dirty="0">
                <a:latin typeface="Fd625525-Identity-H"/>
              </a:rPr>
              <a:t>the stack is not empty (if EMTY </a:t>
            </a:r>
            <a:r>
              <a:rPr lang="en-IN" sz="1800" b="0" i="0" u="none" strike="noStrike" baseline="0" dirty="0">
                <a:latin typeface="Fd413349-Identity-H"/>
              </a:rPr>
              <a:t>= </a:t>
            </a:r>
            <a:r>
              <a:rPr lang="en-IN" sz="1800" b="0" i="0" u="none" strike="noStrike" baseline="0" dirty="0">
                <a:latin typeface="Fd625525-Identity-H"/>
              </a:rPr>
              <a:t>0). </a:t>
            </a:r>
          </a:p>
          <a:p>
            <a:pPr algn="l"/>
            <a:r>
              <a:rPr lang="en-IN" sz="1800" b="0" i="0" u="none" strike="noStrike" baseline="0" dirty="0">
                <a:latin typeface="Fd625525-Identity-H"/>
              </a:rPr>
              <a:t>The pop operation consists of the following sequence of microoperations.</a:t>
            </a:r>
          </a:p>
          <a:p>
            <a:pPr algn="l"/>
            <a:endParaRPr lang="en-IN" sz="1800" dirty="0">
              <a:latin typeface="Fd625525-Identity-H"/>
            </a:endParaRPr>
          </a:p>
          <a:p>
            <a:pPr algn="l"/>
            <a:r>
              <a:rPr lang="en-IN" sz="1800" b="0" i="0" u="none" strike="noStrike" baseline="0" dirty="0">
                <a:latin typeface="Fd625525-Identity-H"/>
              </a:rPr>
              <a:t>DR &lt;--M [SP]</a:t>
            </a:r>
          </a:p>
          <a:p>
            <a:pPr algn="l"/>
            <a:r>
              <a:rPr lang="en-IN" sz="1800" b="0" i="0" u="none" strike="noStrike" baseline="0" dirty="0">
                <a:latin typeface="Fd625525-Identity-H"/>
              </a:rPr>
              <a:t>SP &lt;--SP - 1</a:t>
            </a:r>
          </a:p>
          <a:p>
            <a:pPr algn="l"/>
            <a:r>
              <a:rPr lang="en-IN" sz="1800" b="0" i="0" u="none" strike="noStrike" baseline="0" dirty="0">
                <a:latin typeface="Fd625525-Identity-H"/>
              </a:rPr>
              <a:t>If (SP </a:t>
            </a:r>
            <a:r>
              <a:rPr lang="en-IN" sz="1800" b="0" i="0" u="none" strike="noStrike" baseline="0" dirty="0">
                <a:latin typeface="Fd413349-Identity-H"/>
              </a:rPr>
              <a:t>= </a:t>
            </a:r>
            <a:r>
              <a:rPr lang="en-IN" sz="1800" b="0" i="0" u="none" strike="noStrike" baseline="0" dirty="0">
                <a:latin typeface="Fd625525-Identity-H"/>
              </a:rPr>
              <a:t>0) then (EMTY &lt;--1)</a:t>
            </a:r>
          </a:p>
          <a:p>
            <a:pPr algn="l"/>
            <a:r>
              <a:rPr lang="en-IN" sz="1800" b="0" i="0" u="none" strike="noStrike" baseline="0" dirty="0">
                <a:latin typeface="Fd1150053-Identity-H"/>
              </a:rPr>
              <a:t>FULL </a:t>
            </a:r>
            <a:r>
              <a:rPr lang="en-IN" sz="1800" b="0" i="0" u="none" strike="noStrike" baseline="0" dirty="0">
                <a:latin typeface="Fd625525-Identity-H"/>
              </a:rPr>
              <a:t>&lt;--0</a:t>
            </a:r>
          </a:p>
          <a:p>
            <a:pPr algn="l"/>
            <a:endParaRPr lang="en-IN" sz="1800" b="0" i="0" u="none" strike="noStrike" baseline="0" dirty="0">
              <a:latin typeface="Fd625525-Identity-H"/>
            </a:endParaRPr>
          </a:p>
          <a:p>
            <a:pPr algn="l"/>
            <a:r>
              <a:rPr lang="en-IN" sz="1800" b="0" i="0" u="none" strike="noStrike" baseline="0" dirty="0">
                <a:latin typeface="Fd625525-Identity-H"/>
              </a:rPr>
              <a:t>1. Read item from the top of stack</a:t>
            </a:r>
          </a:p>
          <a:p>
            <a:pPr algn="l"/>
            <a:r>
              <a:rPr lang="en-IN" sz="1800" b="0" i="0" u="none" strike="noStrike" baseline="0" dirty="0">
                <a:latin typeface="Fd625525-Identity-H"/>
              </a:rPr>
              <a:t>2. Decrement stack pointer</a:t>
            </a:r>
          </a:p>
          <a:p>
            <a:pPr algn="l"/>
            <a:r>
              <a:rPr lang="en-IN" sz="1800" b="0" i="0" u="none" strike="noStrike" baseline="0" dirty="0">
                <a:latin typeface="Fd625525-Identity-H"/>
              </a:rPr>
              <a:t>3. Check </a:t>
            </a:r>
            <a:r>
              <a:rPr lang="en-IN" sz="1800" b="0" i="0" u="none" strike="noStrike" baseline="0" dirty="0">
                <a:latin typeface="Fd598992-Identity-H"/>
              </a:rPr>
              <a:t>if </a:t>
            </a:r>
            <a:r>
              <a:rPr lang="en-IN" sz="1800" b="0" i="0" u="none" strike="noStrike" baseline="0" dirty="0">
                <a:latin typeface="Fd625525-Identity-H"/>
              </a:rPr>
              <a:t>stack is empty</a:t>
            </a:r>
          </a:p>
          <a:p>
            <a:pPr algn="l"/>
            <a:r>
              <a:rPr lang="en-IN" sz="1800" b="0" i="0" u="none" strike="noStrike" baseline="0" dirty="0">
                <a:latin typeface="Fd625525-Identity-H"/>
              </a:rPr>
              <a:t>4. Mark the stack not full</a:t>
            </a:r>
          </a:p>
          <a:p>
            <a:pPr algn="l"/>
            <a:endParaRPr lang="en-IN" sz="1800" b="0" i="0" u="none" strike="noStrike" baseline="0" dirty="0">
              <a:latin typeface="Fd625525-Identity-H"/>
            </a:endParaRPr>
          </a:p>
        </p:txBody>
      </p:sp>
      <p:sp>
        <p:nvSpPr>
          <p:cNvPr id="5" name="Date Placeholder 4">
            <a:extLst>
              <a:ext uri="{FF2B5EF4-FFF2-40B4-BE49-F238E27FC236}">
                <a16:creationId xmlns:a16="http://schemas.microsoft.com/office/drawing/2014/main" id="{BD917BDF-92AA-3F63-39FC-82BB4A1959A2}"/>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05340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66482-AB2A-5333-EB4F-5F5B23C24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5BBEA-EA69-5E6C-9468-3A5AE9081953}"/>
              </a:ext>
            </a:extLst>
          </p:cNvPr>
          <p:cNvSpPr>
            <a:spLocks noGrp="1"/>
          </p:cNvSpPr>
          <p:nvPr>
            <p:ph type="title"/>
          </p:nvPr>
        </p:nvSpPr>
        <p:spPr>
          <a:xfrm>
            <a:off x="0" y="0"/>
            <a:ext cx="6476999" cy="838200"/>
          </a:xfrm>
        </p:spPr>
        <p:txBody>
          <a:bodyPr/>
          <a:lstStyle/>
          <a:p>
            <a:pPr algn="just"/>
            <a:r>
              <a:rPr lang="en-IN" b="0" i="0" dirty="0">
                <a:solidFill>
                  <a:schemeClr val="tx1"/>
                </a:solidFill>
                <a:effectLst/>
                <a:latin typeface="erdana"/>
              </a:rPr>
              <a:t>Memory Stack</a:t>
            </a:r>
            <a:r>
              <a:rPr lang="en-IN" sz="3200" b="0" i="0" u="none" strike="noStrike" baseline="0" dirty="0">
                <a:latin typeface="Fd625525-Identity-H"/>
              </a:rPr>
              <a:t> implemented in a RAM attached to a CPU</a:t>
            </a:r>
            <a:endParaRPr lang="en-IN" b="0" i="0" dirty="0">
              <a:solidFill>
                <a:schemeClr val="tx1"/>
              </a:solidFill>
              <a:effectLst/>
              <a:latin typeface="erdana"/>
            </a:endParaRPr>
          </a:p>
        </p:txBody>
      </p:sp>
      <p:sp>
        <p:nvSpPr>
          <p:cNvPr id="4" name="Slide Number Placeholder 3">
            <a:extLst>
              <a:ext uri="{FF2B5EF4-FFF2-40B4-BE49-F238E27FC236}">
                <a16:creationId xmlns:a16="http://schemas.microsoft.com/office/drawing/2014/main" id="{BB58D29E-574D-DD34-D0B5-3E0040406B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5AED43F5-84C3-6164-C67E-348A528B2AFB}"/>
              </a:ext>
            </a:extLst>
          </p:cNvPr>
          <p:cNvSpPr txBox="1"/>
          <p:nvPr/>
        </p:nvSpPr>
        <p:spPr>
          <a:xfrm>
            <a:off x="94891" y="1005733"/>
            <a:ext cx="5427210" cy="4832092"/>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Memory</a:t>
            </a:r>
            <a:r>
              <a:rPr lang="en-IN" sz="2000" b="1" i="0" dirty="0">
                <a:solidFill>
                  <a:srgbClr val="000000"/>
                </a:solidFill>
                <a:effectLst/>
                <a:latin typeface="Times New Roman" panose="02020603050405020304" pitchFamily="18" charset="0"/>
                <a:cs typeface="Times New Roman" panose="02020603050405020304" pitchFamily="18" charset="0"/>
              </a:rPr>
              <a:t> Stack</a:t>
            </a:r>
          </a:p>
          <a:p>
            <a:pPr algn="just"/>
            <a:r>
              <a:rPr lang="en-IN" sz="1800" b="0" i="0" u="none" strike="noStrike" baseline="0" dirty="0">
                <a:latin typeface="Fd625525-Identity-H"/>
              </a:rPr>
              <a:t>A stack can exist as a stand-alone unit as in last section or can be implemented in a RAM attached to a CPU. The implementation of a stack in the CPU is done </a:t>
            </a:r>
            <a:r>
              <a:rPr lang="en-IN" sz="1800" b="1" i="0" u="none" strike="noStrike" baseline="0" dirty="0">
                <a:latin typeface="Fd625525-Identity-H"/>
              </a:rPr>
              <a:t>by assigning a portion of memory to a stack operation</a:t>
            </a:r>
            <a:r>
              <a:rPr lang="en-IN" sz="1800" b="0" i="0" u="none" strike="noStrike" baseline="0" dirty="0">
                <a:latin typeface="Fd625525-Identity-H"/>
              </a:rPr>
              <a:t> and </a:t>
            </a:r>
            <a:r>
              <a:rPr lang="en-IN" sz="1800" b="1" i="0" u="none" strike="noStrike" baseline="0" dirty="0">
                <a:latin typeface="Fd625525-Identity-H"/>
              </a:rPr>
              <a:t>using a register as a stack pointer</a:t>
            </a:r>
            <a:r>
              <a:rPr lang="en-IN" sz="1800" dirty="0">
                <a:latin typeface="Fd625525-Identity-H"/>
              </a:rPr>
              <a:t> as shown in the figure where </a:t>
            </a:r>
            <a:r>
              <a:rPr lang="en-IN" sz="1800" b="0" i="0" u="none" strike="noStrike" baseline="0" dirty="0">
                <a:solidFill>
                  <a:srgbClr val="434343"/>
                </a:solidFill>
                <a:latin typeface="Fd617370-Identity-H"/>
              </a:rPr>
              <a:t>PC is used </a:t>
            </a:r>
            <a:r>
              <a:rPr lang="en-IN" sz="1800" b="0" i="0" u="none" strike="noStrike" baseline="0" dirty="0">
                <a:solidFill>
                  <a:srgbClr val="434343"/>
                </a:solidFill>
                <a:latin typeface="Fd679634-Identity-H"/>
              </a:rPr>
              <a:t>during the fetch phase </a:t>
            </a:r>
            <a:r>
              <a:rPr lang="en-IN" sz="1800" b="0" i="0" u="none" strike="noStrike" baseline="0" dirty="0">
                <a:solidFill>
                  <a:srgbClr val="434343"/>
                </a:solidFill>
                <a:latin typeface="Fd287426-Identity-H"/>
              </a:rPr>
              <a:t>to </a:t>
            </a:r>
            <a:r>
              <a:rPr lang="en-IN" sz="1800" b="0" i="0" u="none" strike="noStrike" baseline="0" dirty="0">
                <a:solidFill>
                  <a:srgbClr val="434343"/>
                </a:solidFill>
                <a:latin typeface="Fd679634-Identity-H"/>
              </a:rPr>
              <a:t>read an instruction. </a:t>
            </a:r>
            <a:r>
              <a:rPr lang="en-IN" sz="1800" b="0" i="0" u="none" strike="noStrike" baseline="0" dirty="0">
                <a:solidFill>
                  <a:srgbClr val="434343"/>
                </a:solidFill>
                <a:latin typeface="Fd617370-Identity-H"/>
              </a:rPr>
              <a:t>AR is used </a:t>
            </a:r>
            <a:r>
              <a:rPr lang="en-IN" sz="1800" b="0" i="0" u="none" strike="noStrike" baseline="0" dirty="0">
                <a:solidFill>
                  <a:srgbClr val="434343"/>
                </a:solidFill>
                <a:latin typeface="Fd679634-Identity-H"/>
              </a:rPr>
              <a:t>during </a:t>
            </a:r>
            <a:r>
              <a:rPr lang="en-IN" sz="1800" b="0" i="0" u="none" strike="noStrike" baseline="0" dirty="0">
                <a:solidFill>
                  <a:srgbClr val="434343"/>
                </a:solidFill>
                <a:latin typeface="Fd697588-Identity-H"/>
              </a:rPr>
              <a:t>the </a:t>
            </a:r>
            <a:r>
              <a:rPr lang="en-IN" sz="1800" b="0" i="0" u="none" strike="noStrike" baseline="0" dirty="0">
                <a:solidFill>
                  <a:srgbClr val="434343"/>
                </a:solidFill>
                <a:latin typeface="Fd679634-Identity-H"/>
              </a:rPr>
              <a:t>execute phase to read an operand. </a:t>
            </a:r>
            <a:r>
              <a:rPr lang="en-IN" sz="1800" b="0" i="0" u="none" strike="noStrike" baseline="0" dirty="0">
                <a:solidFill>
                  <a:srgbClr val="434343"/>
                </a:solidFill>
                <a:latin typeface="Fd1461393-Identity-H"/>
              </a:rPr>
              <a:t>SP is </a:t>
            </a:r>
            <a:r>
              <a:rPr lang="en-IN" sz="1800" b="0" i="0" u="none" strike="noStrike" baseline="0" dirty="0">
                <a:solidFill>
                  <a:srgbClr val="434343"/>
                </a:solidFill>
                <a:latin typeface="Fd42363-Identity-H"/>
              </a:rPr>
              <a:t>used </a:t>
            </a:r>
            <a:r>
              <a:rPr lang="en-IN" sz="1800" b="0" i="0" u="none" strike="noStrike" baseline="0" dirty="0">
                <a:solidFill>
                  <a:srgbClr val="434343"/>
                </a:solidFill>
                <a:latin typeface="Fd679634-Identity-H"/>
              </a:rPr>
              <a:t>to push or pop items </a:t>
            </a:r>
            <a:r>
              <a:rPr lang="en-IN" sz="1800" b="0" i="0" u="none" strike="noStrike" baseline="0" dirty="0">
                <a:solidFill>
                  <a:srgbClr val="434343"/>
                </a:solidFill>
                <a:latin typeface="Fd1460850-Identity-H"/>
              </a:rPr>
              <a:t>into </a:t>
            </a:r>
            <a:r>
              <a:rPr lang="en-IN" sz="1800" b="0" i="0" u="none" strike="noStrike" baseline="0" dirty="0">
                <a:solidFill>
                  <a:srgbClr val="434343"/>
                </a:solidFill>
                <a:latin typeface="Fd679634-Identity-H"/>
              </a:rPr>
              <a:t>or </a:t>
            </a:r>
            <a:r>
              <a:rPr lang="en-IN" sz="1800" b="0" i="0" u="none" strike="noStrike" baseline="0" dirty="0">
                <a:solidFill>
                  <a:srgbClr val="434343"/>
                </a:solidFill>
                <a:latin typeface="Fd287468-Identity-H"/>
              </a:rPr>
              <a:t>from </a:t>
            </a:r>
            <a:r>
              <a:rPr lang="en-IN" sz="1800" b="0" i="0" u="none" strike="noStrike" baseline="0" dirty="0">
                <a:solidFill>
                  <a:srgbClr val="434343"/>
                </a:solidFill>
                <a:latin typeface="Fd679634-Identity-H"/>
              </a:rPr>
              <a:t>the stack.</a:t>
            </a:r>
          </a:p>
          <a:p>
            <a:pPr algn="l"/>
            <a:endParaRPr lang="en-IN" sz="1800" b="0" i="0" u="none" strike="noStrike" baseline="0" dirty="0">
              <a:solidFill>
                <a:srgbClr val="434343"/>
              </a:solidFill>
              <a:latin typeface="Fd679634-Identity-H"/>
            </a:endParaRPr>
          </a:p>
          <a:p>
            <a:pPr algn="just"/>
            <a:r>
              <a:rPr lang="en-IN" sz="1800" b="0" i="0" u="none" strike="noStrike" baseline="0" dirty="0">
                <a:solidFill>
                  <a:srgbClr val="414141"/>
                </a:solidFill>
                <a:latin typeface="Fd679634-Identity-H"/>
              </a:rPr>
              <a:t>Suppose the initial value </a:t>
            </a:r>
            <a:r>
              <a:rPr lang="en-IN" sz="1800" b="0" i="0" u="none" strike="noStrike" baseline="0" dirty="0">
                <a:solidFill>
                  <a:srgbClr val="414141"/>
                </a:solidFill>
                <a:latin typeface="Fd42342-Identity-H"/>
              </a:rPr>
              <a:t>of </a:t>
            </a:r>
            <a:r>
              <a:rPr lang="en-IN" sz="1800" b="0" i="0" u="none" strike="noStrike" baseline="0" dirty="0">
                <a:solidFill>
                  <a:srgbClr val="414141"/>
                </a:solidFill>
                <a:latin typeface="Fd1461393-Identity-H"/>
              </a:rPr>
              <a:t>SP is 4001 and </a:t>
            </a:r>
            <a:r>
              <a:rPr lang="en-IN" sz="1800" b="0" i="0" u="none" strike="noStrike" baseline="0" dirty="0">
                <a:solidFill>
                  <a:srgbClr val="414141"/>
                </a:solidFill>
                <a:latin typeface="Fd679634-Identity-H"/>
              </a:rPr>
              <a:t>the stack grows with decreasing addresses. </a:t>
            </a:r>
            <a:r>
              <a:rPr lang="en-IN" sz="1800" b="0" i="0" u="none" strike="noStrike" baseline="0" dirty="0">
                <a:solidFill>
                  <a:srgbClr val="414141"/>
                </a:solidFill>
                <a:latin typeface="Fd411267-Identity-H"/>
              </a:rPr>
              <a:t>Thus </a:t>
            </a:r>
            <a:r>
              <a:rPr lang="en-IN" sz="1800" b="0" i="0" u="none" strike="noStrike" baseline="0" dirty="0">
                <a:solidFill>
                  <a:srgbClr val="414141"/>
                </a:solidFill>
                <a:latin typeface="Fd679634-Identity-H"/>
              </a:rPr>
              <a:t>the first </a:t>
            </a:r>
            <a:r>
              <a:rPr lang="en-IN" sz="1800" b="0" i="0" u="none" strike="noStrike" baseline="0" dirty="0">
                <a:solidFill>
                  <a:srgbClr val="414141"/>
                </a:solidFill>
                <a:latin typeface="Fd173682-Identity-H"/>
              </a:rPr>
              <a:t>item </a:t>
            </a:r>
            <a:r>
              <a:rPr lang="en-IN" sz="1800" b="0" i="0" u="none" strike="noStrike" baseline="0" dirty="0">
                <a:solidFill>
                  <a:srgbClr val="414141"/>
                </a:solidFill>
                <a:latin typeface="Fd679634-Identity-H"/>
              </a:rPr>
              <a:t>stored in the stack </a:t>
            </a:r>
            <a:r>
              <a:rPr lang="en-IN" sz="1800" b="0" i="0" u="none" strike="noStrike" baseline="0" dirty="0">
                <a:solidFill>
                  <a:srgbClr val="414141"/>
                </a:solidFill>
                <a:latin typeface="Fd1461393-Identity-H"/>
              </a:rPr>
              <a:t>is </a:t>
            </a:r>
            <a:r>
              <a:rPr lang="en-IN" sz="1800" b="0" i="0" u="none" strike="noStrike" baseline="0" dirty="0">
                <a:solidFill>
                  <a:srgbClr val="414141"/>
                </a:solidFill>
                <a:latin typeface="Fd679634-Identity-H"/>
              </a:rPr>
              <a:t>at address </a:t>
            </a:r>
            <a:r>
              <a:rPr lang="en-IN" sz="1800" b="0" i="0" u="none" strike="noStrike" baseline="0" dirty="0">
                <a:solidFill>
                  <a:srgbClr val="414141"/>
                </a:solidFill>
                <a:latin typeface="Fd1461393-Identity-H"/>
              </a:rPr>
              <a:t>4001 , </a:t>
            </a:r>
            <a:r>
              <a:rPr lang="en-IN" sz="1800" b="0" i="0" u="none" strike="noStrike" baseline="0" dirty="0">
                <a:solidFill>
                  <a:srgbClr val="414141"/>
                </a:solidFill>
                <a:latin typeface="Fd679634-Identity-H"/>
              </a:rPr>
              <a:t>the second item </a:t>
            </a:r>
            <a:r>
              <a:rPr lang="en-IN" sz="1800" b="0" i="0" u="none" strike="noStrike" baseline="0" dirty="0">
                <a:solidFill>
                  <a:srgbClr val="414141"/>
                </a:solidFill>
                <a:latin typeface="Fd1461393-Identity-H"/>
              </a:rPr>
              <a:t>is </a:t>
            </a:r>
            <a:r>
              <a:rPr lang="en-IN" sz="1800" b="0" i="0" u="none" strike="noStrike" baseline="0" dirty="0">
                <a:solidFill>
                  <a:srgbClr val="414141"/>
                </a:solidFill>
                <a:latin typeface="Fd679634-Identity-H"/>
              </a:rPr>
              <a:t>stored at address 4000</a:t>
            </a:r>
            <a:r>
              <a:rPr lang="en-IN" sz="1800" b="0" i="0" u="none" strike="noStrike" baseline="0" dirty="0">
                <a:solidFill>
                  <a:srgbClr val="414141"/>
                </a:solidFill>
                <a:latin typeface="Fd1460850-Identity-H"/>
              </a:rPr>
              <a:t>, </a:t>
            </a:r>
            <a:r>
              <a:rPr lang="en-IN" sz="1800" b="0" i="0" u="none" strike="noStrike" baseline="0" dirty="0">
                <a:solidFill>
                  <a:srgbClr val="414141"/>
                </a:solidFill>
                <a:latin typeface="Fd679634-Identity-H"/>
              </a:rPr>
              <a:t>and the last address that </a:t>
            </a:r>
            <a:r>
              <a:rPr lang="en-IN" sz="1800" b="0" i="0" u="none" strike="noStrike" baseline="0" dirty="0">
                <a:solidFill>
                  <a:srgbClr val="414141"/>
                </a:solidFill>
                <a:latin typeface="Fd1460850-Identity-H"/>
              </a:rPr>
              <a:t>can </a:t>
            </a:r>
            <a:r>
              <a:rPr lang="en-IN" sz="1800" b="0" i="0" u="none" strike="noStrike" baseline="0" dirty="0">
                <a:solidFill>
                  <a:srgbClr val="414141"/>
                </a:solidFill>
                <a:latin typeface="Fd287468-Identity-H"/>
              </a:rPr>
              <a:t>be </a:t>
            </a:r>
            <a:r>
              <a:rPr lang="en-IN" sz="1800" b="0" i="0" u="none" strike="noStrike" baseline="0" dirty="0">
                <a:solidFill>
                  <a:srgbClr val="414141"/>
                </a:solidFill>
                <a:latin typeface="Fd679634-Identity-H"/>
              </a:rPr>
              <a:t>used for the stack Is 3000.</a:t>
            </a:r>
            <a:r>
              <a:rPr lang="en-IN" sz="1800" b="0" i="0" u="none" strike="noStrike" baseline="0" dirty="0">
                <a:latin typeface="Fd625525-Identity-H"/>
              </a:rPr>
              <a:t> </a:t>
            </a:r>
          </a:p>
          <a:p>
            <a:pPr algn="l"/>
            <a:endParaRPr lang="en-IN" sz="1800" dirty="0">
              <a:latin typeface="Fd625525-Identity-H"/>
            </a:endParaRPr>
          </a:p>
        </p:txBody>
      </p:sp>
      <p:sp>
        <p:nvSpPr>
          <p:cNvPr id="5" name="Date Placeholder 4">
            <a:extLst>
              <a:ext uri="{FF2B5EF4-FFF2-40B4-BE49-F238E27FC236}">
                <a16:creationId xmlns:a16="http://schemas.microsoft.com/office/drawing/2014/main" id="{68666C05-5793-57A6-24FA-7CB361143C85}"/>
              </a:ext>
            </a:extLst>
          </p:cNvPr>
          <p:cNvSpPr>
            <a:spLocks noGrp="1"/>
          </p:cNvSpPr>
          <p:nvPr>
            <p:ph type="dt" idx="10"/>
          </p:nvPr>
        </p:nvSpPr>
        <p:spPr/>
        <p:txBody>
          <a:bodyPr/>
          <a:lstStyle/>
          <a:p>
            <a:r>
              <a:rPr lang="en-US"/>
              <a:t>22CS016</a:t>
            </a:r>
          </a:p>
        </p:txBody>
      </p:sp>
      <p:pic>
        <p:nvPicPr>
          <p:cNvPr id="7" name="Picture 6">
            <a:extLst>
              <a:ext uri="{FF2B5EF4-FFF2-40B4-BE49-F238E27FC236}">
                <a16:creationId xmlns:a16="http://schemas.microsoft.com/office/drawing/2014/main" id="{10C0C6AE-DC6B-66AA-2ECD-72C3A622A933}"/>
              </a:ext>
            </a:extLst>
          </p:cNvPr>
          <p:cNvPicPr>
            <a:picLocks noChangeAspect="1"/>
          </p:cNvPicPr>
          <p:nvPr/>
        </p:nvPicPr>
        <p:blipFill>
          <a:blip r:embed="rId2"/>
          <a:stretch>
            <a:fillRect/>
          </a:stretch>
        </p:blipFill>
        <p:spPr>
          <a:xfrm>
            <a:off x="5400136" y="1242778"/>
            <a:ext cx="3648974" cy="4278094"/>
          </a:xfrm>
          <a:prstGeom prst="rect">
            <a:avLst/>
          </a:prstGeom>
        </p:spPr>
      </p:pic>
    </p:spTree>
    <p:extLst>
      <p:ext uri="{BB962C8B-B14F-4D97-AF65-F5344CB8AC3E}">
        <p14:creationId xmlns:p14="http://schemas.microsoft.com/office/powerpoint/2010/main" val="263534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DD3D-8C9F-BF25-FE6C-1D0B3EDDF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5C8CC-D641-067B-8555-A208BB42167C}"/>
              </a:ext>
            </a:extLst>
          </p:cNvPr>
          <p:cNvSpPr>
            <a:spLocks noGrp="1"/>
          </p:cNvSpPr>
          <p:nvPr>
            <p:ph type="title"/>
          </p:nvPr>
        </p:nvSpPr>
        <p:spPr>
          <a:xfrm>
            <a:off x="0" y="0"/>
            <a:ext cx="6476999" cy="838200"/>
          </a:xfrm>
        </p:spPr>
        <p:txBody>
          <a:bodyPr/>
          <a:lstStyle/>
          <a:p>
            <a:pPr algn="just"/>
            <a:r>
              <a:rPr lang="en-IN" sz="3200" b="0" i="0" u="none" strike="noStrike" baseline="0" dirty="0">
                <a:latin typeface="Fd625525-Identity-H"/>
              </a:rPr>
              <a:t>Advantages of Stack implemented in a RAM attached to a CPU</a:t>
            </a:r>
            <a:endParaRPr lang="en-IN" b="0" i="0" dirty="0">
              <a:solidFill>
                <a:schemeClr val="tx1"/>
              </a:solidFill>
              <a:effectLst/>
              <a:latin typeface="erdana"/>
            </a:endParaRPr>
          </a:p>
        </p:txBody>
      </p:sp>
      <p:sp>
        <p:nvSpPr>
          <p:cNvPr id="4" name="Slide Number Placeholder 3">
            <a:extLst>
              <a:ext uri="{FF2B5EF4-FFF2-40B4-BE49-F238E27FC236}">
                <a16:creationId xmlns:a16="http://schemas.microsoft.com/office/drawing/2014/main" id="{12BAFC3F-1A32-D7D0-4683-52B5A7ADC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TextBox 5">
            <a:extLst>
              <a:ext uri="{FF2B5EF4-FFF2-40B4-BE49-F238E27FC236}">
                <a16:creationId xmlns:a16="http://schemas.microsoft.com/office/drawing/2014/main" id="{4FB8EA67-8453-BA8E-AA9D-FF54872A562C}"/>
              </a:ext>
            </a:extLst>
          </p:cNvPr>
          <p:cNvSpPr txBox="1"/>
          <p:nvPr/>
        </p:nvSpPr>
        <p:spPr>
          <a:xfrm>
            <a:off x="276045" y="1005733"/>
            <a:ext cx="5598544" cy="5693866"/>
          </a:xfrm>
          <a:prstGeom prst="rect">
            <a:avLst/>
          </a:prstGeom>
          <a:noFill/>
        </p:spPr>
        <p:txBody>
          <a:bodyPr wrap="square">
            <a:spAutoFit/>
          </a:bodyPr>
          <a:lstStyle/>
          <a:p>
            <a:pPr algn="just"/>
            <a:r>
              <a:rPr lang="en-IN" sz="2000" b="0" i="0" u="none" strike="noStrike" baseline="0" dirty="0">
                <a:latin typeface="Fd625525-Identity-H"/>
              </a:rPr>
              <a:t>Most computers do not provide hardware to check for stack overflow (full stack) or underflow (empty stack). The stack limits can be checked by using two registers: one to hold the upper limit (3000 in this case), and the other to hold the lower limit (4001 in this case). After a push operation, </a:t>
            </a:r>
            <a:r>
              <a:rPr lang="en-IN" sz="2000" b="0" i="0" u="none" strike="noStrike" baseline="0" dirty="0">
                <a:latin typeface="Fd665225-Identity-H"/>
              </a:rPr>
              <a:t>SP </a:t>
            </a:r>
            <a:r>
              <a:rPr lang="en-IN" sz="2000" b="0" i="0" u="none" strike="noStrike" baseline="0" dirty="0">
                <a:latin typeface="Fd625525-Identity-H"/>
              </a:rPr>
              <a:t>is compared with the </a:t>
            </a:r>
            <a:r>
              <a:rPr lang="en-IN" sz="2000" b="1" i="0" u="none" strike="noStrike" baseline="0" dirty="0">
                <a:latin typeface="Fd625525-Identity-H"/>
              </a:rPr>
              <a:t>upper-limit register </a:t>
            </a:r>
            <a:r>
              <a:rPr lang="en-IN" sz="2000" b="0" i="0" u="none" strike="noStrike" baseline="0" dirty="0">
                <a:latin typeface="Fd625525-Identity-H"/>
              </a:rPr>
              <a:t>and after a pop operation, </a:t>
            </a:r>
            <a:r>
              <a:rPr lang="en-IN" sz="2000" b="0" i="0" u="none" strike="noStrike" baseline="0" dirty="0">
                <a:latin typeface="Fd665225-Identity-H"/>
              </a:rPr>
              <a:t>SP </a:t>
            </a:r>
            <a:r>
              <a:rPr lang="en-IN" sz="2000" b="0" i="0" u="none" strike="noStrike" baseline="0" dirty="0">
                <a:latin typeface="Fd625525-Identity-H"/>
              </a:rPr>
              <a:t>is compared with the </a:t>
            </a:r>
            <a:r>
              <a:rPr lang="en-IN" sz="2000" b="1" i="0" u="none" strike="noStrike" baseline="0" dirty="0">
                <a:latin typeface="Fd625525-Identity-H"/>
              </a:rPr>
              <a:t>lower-limit register</a:t>
            </a:r>
            <a:r>
              <a:rPr lang="en-IN" sz="2000" b="0" i="0" u="none" strike="noStrike" baseline="0" dirty="0">
                <a:latin typeface="Fd625525-Identity-H"/>
              </a:rPr>
              <a:t>.</a:t>
            </a:r>
          </a:p>
          <a:p>
            <a:pPr algn="just"/>
            <a:endParaRPr lang="en-IN" sz="2000" b="1" dirty="0">
              <a:solidFill>
                <a:srgbClr val="434343"/>
              </a:solidFill>
              <a:latin typeface="Fd625525-Identity-H"/>
            </a:endParaRPr>
          </a:p>
          <a:p>
            <a:pPr algn="just"/>
            <a:r>
              <a:rPr lang="en-IN" sz="2000" b="1" i="0" u="none" strike="noStrike" baseline="0" dirty="0">
                <a:solidFill>
                  <a:srgbClr val="434343"/>
                </a:solidFill>
                <a:latin typeface="Fd625525-Identity-H"/>
              </a:rPr>
              <a:t>Advantages:- </a:t>
            </a:r>
            <a:endParaRPr lang="en-IN" sz="2000" b="1" i="0" u="none" strike="noStrike" baseline="0" dirty="0">
              <a:solidFill>
                <a:srgbClr val="434343"/>
              </a:solidFill>
              <a:latin typeface="Fd679634-Identity-H"/>
            </a:endParaRPr>
          </a:p>
          <a:p>
            <a:pPr marL="285750" indent="-285750" algn="just">
              <a:buFont typeface="Arial" panose="020B0604020202020204" pitchFamily="34" charset="0"/>
              <a:buChar char="•"/>
            </a:pPr>
            <a:r>
              <a:rPr lang="en-IN" sz="1800" b="0" i="0" u="none" strike="noStrike" baseline="0" dirty="0">
                <a:latin typeface="Fd625525-Identity-H"/>
              </a:rPr>
              <a:t>CPU can refer to memory stack </a:t>
            </a:r>
            <a:r>
              <a:rPr lang="en-IN" sz="1800" b="1" i="0" u="none" strike="noStrike" baseline="0" dirty="0">
                <a:latin typeface="Fd625525-Identity-H"/>
              </a:rPr>
              <a:t>without having to specify an address</a:t>
            </a:r>
            <a:r>
              <a:rPr lang="en-IN" sz="1800" b="0" i="0" u="none" strike="noStrike" baseline="0" dirty="0">
                <a:latin typeface="Fd625525-Identity-H"/>
              </a:rPr>
              <a:t>, since the address is always available and automatically updated in the stack pointer.</a:t>
            </a:r>
          </a:p>
          <a:p>
            <a:pPr marL="285750" indent="-285750" algn="just">
              <a:buFont typeface="Arial" panose="020B0604020202020204" pitchFamily="34" charset="0"/>
              <a:buChar char="•"/>
            </a:pPr>
            <a:r>
              <a:rPr lang="en-IN" sz="1800" dirty="0">
                <a:latin typeface="Fd625525-Identity-H"/>
              </a:rPr>
              <a:t>Memory stack can potentially provide a larger storage space compared to register stack. Registers are limited in number and size, whereas memory stack can use the entire available RAM, which is significantly larger</a:t>
            </a:r>
          </a:p>
        </p:txBody>
      </p:sp>
      <p:sp>
        <p:nvSpPr>
          <p:cNvPr id="5" name="Date Placeholder 4">
            <a:extLst>
              <a:ext uri="{FF2B5EF4-FFF2-40B4-BE49-F238E27FC236}">
                <a16:creationId xmlns:a16="http://schemas.microsoft.com/office/drawing/2014/main" id="{09AFB219-5A44-C5C6-63C1-ACBF97D9D44E}"/>
              </a:ext>
            </a:extLst>
          </p:cNvPr>
          <p:cNvSpPr>
            <a:spLocks noGrp="1"/>
          </p:cNvSpPr>
          <p:nvPr>
            <p:ph type="dt" idx="10"/>
          </p:nvPr>
        </p:nvSpPr>
        <p:spPr/>
        <p:txBody>
          <a:bodyPr/>
          <a:lstStyle/>
          <a:p>
            <a:r>
              <a:rPr lang="en-US"/>
              <a:t>22CS016</a:t>
            </a:r>
          </a:p>
        </p:txBody>
      </p:sp>
      <p:sp>
        <p:nvSpPr>
          <p:cNvPr id="9" name="TextBox 8">
            <a:extLst>
              <a:ext uri="{FF2B5EF4-FFF2-40B4-BE49-F238E27FC236}">
                <a16:creationId xmlns:a16="http://schemas.microsoft.com/office/drawing/2014/main" id="{DBC70F67-530B-9379-FBCA-A44B8BEAF0AC}"/>
              </a:ext>
            </a:extLst>
          </p:cNvPr>
          <p:cNvSpPr txBox="1"/>
          <p:nvPr/>
        </p:nvSpPr>
        <p:spPr>
          <a:xfrm>
            <a:off x="6054305" y="1572201"/>
            <a:ext cx="3131389" cy="1200329"/>
          </a:xfrm>
          <a:prstGeom prst="rect">
            <a:avLst/>
          </a:prstGeom>
          <a:noFill/>
        </p:spPr>
        <p:txBody>
          <a:bodyPr wrap="square">
            <a:spAutoFit/>
          </a:bodyPr>
          <a:lstStyle/>
          <a:p>
            <a:pPr algn="l"/>
            <a:r>
              <a:rPr lang="en-IN" sz="1800" b="0" i="0" u="none" strike="noStrike" baseline="0" dirty="0">
                <a:latin typeface="Fd625525-Identity-H"/>
              </a:rPr>
              <a:t>A new item is </a:t>
            </a:r>
            <a:r>
              <a:rPr lang="en-IN" sz="1800" b="1" i="0" u="none" strike="noStrike" baseline="0" dirty="0">
                <a:latin typeface="Fd625525-Identity-H"/>
              </a:rPr>
              <a:t>inserted </a:t>
            </a:r>
            <a:r>
              <a:rPr lang="en-IN" sz="1800" b="0" i="0" u="none" strike="noStrike" baseline="0" dirty="0">
                <a:latin typeface="Fd625525-Identity-H"/>
              </a:rPr>
              <a:t>with the push operation as follows:</a:t>
            </a:r>
          </a:p>
          <a:p>
            <a:pPr algn="l"/>
            <a:r>
              <a:rPr lang="en-IN" sz="1800" b="0" i="0" u="none" strike="noStrike" baseline="0" dirty="0">
                <a:latin typeface="Fd665225-Identity-H"/>
              </a:rPr>
              <a:t>SP &lt;-SP - </a:t>
            </a:r>
            <a:r>
              <a:rPr lang="en-IN" sz="1800" b="0" i="0" u="none" strike="noStrike" baseline="0" dirty="0">
                <a:latin typeface="Fd625525-Identity-H"/>
              </a:rPr>
              <a:t>1</a:t>
            </a:r>
          </a:p>
          <a:p>
            <a:pPr algn="l"/>
            <a:r>
              <a:rPr lang="en-IN" sz="1800" b="0" i="0" u="none" strike="noStrike" baseline="0" dirty="0">
                <a:latin typeface="Fd665225-Identity-H"/>
              </a:rPr>
              <a:t>M[SP] &lt;-DR</a:t>
            </a:r>
            <a:endParaRPr lang="en-IN" sz="1800" dirty="0">
              <a:latin typeface="Fd625525-Identity-H"/>
            </a:endParaRPr>
          </a:p>
        </p:txBody>
      </p:sp>
      <p:sp>
        <p:nvSpPr>
          <p:cNvPr id="10" name="TextBox 9">
            <a:extLst>
              <a:ext uri="{FF2B5EF4-FFF2-40B4-BE49-F238E27FC236}">
                <a16:creationId xmlns:a16="http://schemas.microsoft.com/office/drawing/2014/main" id="{35E57541-B4F5-E01B-798A-4354734599E1}"/>
              </a:ext>
            </a:extLst>
          </p:cNvPr>
          <p:cNvSpPr txBox="1"/>
          <p:nvPr/>
        </p:nvSpPr>
        <p:spPr>
          <a:xfrm>
            <a:off x="6124755" y="3221691"/>
            <a:ext cx="3131389" cy="1200329"/>
          </a:xfrm>
          <a:prstGeom prst="rect">
            <a:avLst/>
          </a:prstGeom>
          <a:noFill/>
        </p:spPr>
        <p:txBody>
          <a:bodyPr wrap="square">
            <a:spAutoFit/>
          </a:bodyPr>
          <a:lstStyle/>
          <a:p>
            <a:pPr algn="l"/>
            <a:r>
              <a:rPr lang="en-IN" sz="1800" b="0" i="0" u="none" strike="noStrike" baseline="0" dirty="0">
                <a:latin typeface="Fd625525-Identity-H"/>
              </a:rPr>
              <a:t>A new item is </a:t>
            </a:r>
            <a:r>
              <a:rPr lang="en-IN" sz="1800" b="1" i="0" u="none" strike="noStrike" baseline="0" dirty="0">
                <a:latin typeface="Fd625525-Identity-H"/>
              </a:rPr>
              <a:t>deleted</a:t>
            </a:r>
            <a:r>
              <a:rPr lang="en-IN" sz="1800" b="0" i="0" u="none" strike="noStrike" baseline="0" dirty="0">
                <a:latin typeface="Fd625525-Identity-H"/>
              </a:rPr>
              <a:t> with a pop operation as follows:</a:t>
            </a:r>
          </a:p>
          <a:p>
            <a:pPr algn="l"/>
            <a:r>
              <a:rPr lang="en-IN" sz="1800" b="0" i="0" u="none" strike="noStrike" baseline="0" dirty="0">
                <a:latin typeface="Fd665225-Identity-H"/>
              </a:rPr>
              <a:t>DR &lt;-M[SP]</a:t>
            </a:r>
          </a:p>
          <a:p>
            <a:pPr algn="l"/>
            <a:r>
              <a:rPr lang="en-IN" sz="1800" b="0" i="0" u="none" strike="noStrike" baseline="0" dirty="0">
                <a:latin typeface="Fd665225-Identity-H"/>
              </a:rPr>
              <a:t>SP &lt;-SP </a:t>
            </a:r>
            <a:r>
              <a:rPr lang="en-IN" sz="1800" b="0" i="0" u="none" strike="noStrike" baseline="0" dirty="0">
                <a:latin typeface="Fd625525-Identity-H"/>
              </a:rPr>
              <a:t>+ 1</a:t>
            </a:r>
            <a:endParaRPr lang="en-IN" sz="1800" dirty="0">
              <a:latin typeface="Fd625525-Identity-H"/>
            </a:endParaRPr>
          </a:p>
        </p:txBody>
      </p:sp>
    </p:spTree>
    <p:extLst>
      <p:ext uri="{BB962C8B-B14F-4D97-AF65-F5344CB8AC3E}">
        <p14:creationId xmlns:p14="http://schemas.microsoft.com/office/powerpoint/2010/main" val="56175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82635-F151-0FA4-0D58-E8722C261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563C4-E1C0-9D66-6297-D207AABCC61F}"/>
              </a:ext>
            </a:extLst>
          </p:cNvPr>
          <p:cNvSpPr>
            <a:spLocks noGrp="1"/>
          </p:cNvSpPr>
          <p:nvPr>
            <p:ph type="title"/>
          </p:nvPr>
        </p:nvSpPr>
        <p:spPr>
          <a:xfrm>
            <a:off x="1" y="0"/>
            <a:ext cx="5564038" cy="838200"/>
          </a:xfrm>
        </p:spPr>
        <p:txBody>
          <a:bodyPr/>
          <a:lstStyle/>
          <a:p>
            <a:pPr algn="just"/>
            <a:r>
              <a:rPr lang="en-IN" b="0" i="0" dirty="0">
                <a:solidFill>
                  <a:schemeClr val="tx1"/>
                </a:solidFill>
                <a:effectLst/>
                <a:latin typeface="erdana"/>
              </a:rPr>
              <a:t>Polish(Prefix) and Reverse Polish (Postfix) Notation</a:t>
            </a:r>
          </a:p>
        </p:txBody>
      </p:sp>
      <p:sp>
        <p:nvSpPr>
          <p:cNvPr id="4" name="Slide Number Placeholder 3">
            <a:extLst>
              <a:ext uri="{FF2B5EF4-FFF2-40B4-BE49-F238E27FC236}">
                <a16:creationId xmlns:a16="http://schemas.microsoft.com/office/drawing/2014/main" id="{FABA7F69-DE62-60B5-57F5-2045AAAF6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Box 5">
            <a:extLst>
              <a:ext uri="{FF2B5EF4-FFF2-40B4-BE49-F238E27FC236}">
                <a16:creationId xmlns:a16="http://schemas.microsoft.com/office/drawing/2014/main" id="{D3D96F63-6451-C0BB-6B35-8C96EF829CD6}"/>
              </a:ext>
            </a:extLst>
          </p:cNvPr>
          <p:cNvSpPr txBox="1"/>
          <p:nvPr/>
        </p:nvSpPr>
        <p:spPr>
          <a:xfrm>
            <a:off x="301924" y="1169634"/>
            <a:ext cx="7513608" cy="3724096"/>
          </a:xfrm>
          <a:prstGeom prst="rect">
            <a:avLst/>
          </a:prstGeom>
          <a:noFill/>
        </p:spPr>
        <p:txBody>
          <a:bodyPr wrap="square">
            <a:spAutoFit/>
          </a:bodyPr>
          <a:lstStyle/>
          <a:p>
            <a:pPr algn="l"/>
            <a:r>
              <a:rPr lang="en-IN" sz="2000" b="1" dirty="0">
                <a:latin typeface="Times New Roman" panose="02020603050405020304" pitchFamily="18" charset="0"/>
                <a:cs typeface="Times New Roman" panose="02020603050405020304" pitchFamily="18" charset="0"/>
              </a:rPr>
              <a:t>Polish Notation (Prefix)</a:t>
            </a:r>
          </a:p>
          <a:p>
            <a:pPr algn="just"/>
            <a:r>
              <a:rPr lang="en-IN" sz="1800" b="0" i="0" u="none" strike="noStrike" baseline="0" dirty="0">
                <a:latin typeface="Fd625525-Identity-H"/>
              </a:rPr>
              <a:t>The Polish mathematician Lukasiewicz showed that arithmetic expressions can be represented in </a:t>
            </a:r>
            <a:r>
              <a:rPr lang="en-IN" sz="1800" b="0" i="0" u="none" strike="noStrike" baseline="0" dirty="0">
                <a:latin typeface="Fd1310924-Identity-H"/>
              </a:rPr>
              <a:t>prefix notation . </a:t>
            </a:r>
            <a:r>
              <a:rPr lang="en-IN" sz="1800" b="0" i="0" u="none" strike="noStrike" baseline="0" dirty="0">
                <a:latin typeface="Fd625525-Identity-H"/>
              </a:rPr>
              <a:t>This representation, often referred to as </a:t>
            </a:r>
            <a:r>
              <a:rPr lang="en-IN" sz="1800" b="1" i="0" u="none" strike="noStrike" baseline="0" dirty="0">
                <a:latin typeface="Fd1310924-Identity-H"/>
              </a:rPr>
              <a:t>Polish notation</a:t>
            </a:r>
            <a:r>
              <a:rPr lang="en-IN" sz="1800" b="0" i="0" u="none" strike="noStrike" baseline="0" dirty="0">
                <a:latin typeface="Fd1310924-Identity-H"/>
              </a:rPr>
              <a:t>, </a:t>
            </a:r>
            <a:r>
              <a:rPr lang="en-IN" sz="1800" b="0" i="0" u="none" strike="noStrike" baseline="0" dirty="0">
                <a:latin typeface="Fd625525-Identity-H"/>
              </a:rPr>
              <a:t>places the operator before the operands. </a:t>
            </a:r>
          </a:p>
          <a:p>
            <a:pPr algn="l"/>
            <a:endParaRPr lang="en-IN" sz="1800" b="0" i="0" u="none" strike="noStrike" baseline="0" dirty="0">
              <a:latin typeface="Fd625525-Identity-H"/>
            </a:endParaRPr>
          </a:p>
          <a:p>
            <a:pPr algn="l"/>
            <a:r>
              <a:rPr lang="en-IN" sz="1800" b="0" i="0" u="none" strike="noStrike" baseline="0" dirty="0">
                <a:latin typeface="Fd625525-Identity-H"/>
              </a:rPr>
              <a:t>The </a:t>
            </a:r>
            <a:r>
              <a:rPr lang="en-IN" sz="1800" b="1" i="0" u="none" strike="noStrike" baseline="0" dirty="0">
                <a:latin typeface="Fd1310924-Identity-H"/>
              </a:rPr>
              <a:t>postfix notation</a:t>
            </a:r>
            <a:r>
              <a:rPr lang="en-IN" sz="1800" b="0" i="0" u="none" strike="noStrike" baseline="0" dirty="0">
                <a:latin typeface="Fd1310924-Identity-H"/>
              </a:rPr>
              <a:t>, </a:t>
            </a:r>
            <a:r>
              <a:rPr lang="en-IN" sz="1800" b="0" i="0" u="none" strike="noStrike" baseline="0" dirty="0">
                <a:latin typeface="Fd625525-Identity-H"/>
              </a:rPr>
              <a:t>referred to as </a:t>
            </a:r>
            <a:r>
              <a:rPr lang="en-IN" sz="1800" b="1" dirty="0">
                <a:latin typeface="Fd1310924-Identity-H"/>
              </a:rPr>
              <a:t>R</a:t>
            </a:r>
            <a:r>
              <a:rPr lang="en-IN" sz="1800" b="1" i="0" u="none" strike="noStrike" baseline="0" dirty="0">
                <a:latin typeface="Fd1310924-Identity-H"/>
              </a:rPr>
              <a:t>everse Polish notation </a:t>
            </a:r>
            <a:r>
              <a:rPr lang="en-IN" sz="1800" b="1" i="0" u="none" strike="noStrike" baseline="0" dirty="0">
                <a:latin typeface="Fd625525-Identity-H"/>
              </a:rPr>
              <a:t>(RPN)</a:t>
            </a:r>
            <a:r>
              <a:rPr lang="en-IN" sz="1800" b="0" i="0" u="none" strike="noStrike" baseline="0" dirty="0">
                <a:latin typeface="Fd625525-Identity-H"/>
              </a:rPr>
              <a:t>, places the operator after the operands. </a:t>
            </a:r>
          </a:p>
          <a:p>
            <a:pPr algn="l"/>
            <a:r>
              <a:rPr lang="en-IN" sz="1800" b="0" i="0" u="none" strike="noStrike" baseline="0" dirty="0">
                <a:latin typeface="Fd625525-Identity-H"/>
              </a:rPr>
              <a:t>The following examples demonstrate the three representations:</a:t>
            </a:r>
          </a:p>
          <a:p>
            <a:pPr algn="l"/>
            <a:r>
              <a:rPr lang="en-IN" sz="1800" b="0" i="0" u="none" strike="noStrike" baseline="0" dirty="0">
                <a:latin typeface="Fd665225-Identity-H"/>
              </a:rPr>
              <a:t>A + B 	</a:t>
            </a:r>
            <a:r>
              <a:rPr lang="en-IN" sz="1800" b="1" i="0" u="none" strike="noStrike" baseline="0" dirty="0">
                <a:latin typeface="Fd1485061-Identity-H"/>
              </a:rPr>
              <a:t>Infix </a:t>
            </a:r>
            <a:r>
              <a:rPr lang="en-IN" sz="1800" b="1" i="0" u="none" strike="noStrike" baseline="0" dirty="0">
                <a:latin typeface="Fd625525-Identity-H"/>
              </a:rPr>
              <a:t>notation</a:t>
            </a:r>
          </a:p>
          <a:p>
            <a:pPr algn="l"/>
            <a:r>
              <a:rPr lang="en-IN" sz="1800" b="0" i="0" u="none" strike="noStrike" baseline="0" dirty="0">
                <a:latin typeface="Fd665225-Identity-H"/>
              </a:rPr>
              <a:t>+ AB 	</a:t>
            </a:r>
            <a:r>
              <a:rPr lang="en-IN" sz="1800" b="0" i="0" u="none" strike="noStrike" baseline="0" dirty="0">
                <a:latin typeface="Fd625525-Identity-H"/>
              </a:rPr>
              <a:t>Prefix or Polish notation</a:t>
            </a:r>
          </a:p>
          <a:p>
            <a:pPr algn="l"/>
            <a:r>
              <a:rPr lang="en-IN" sz="1800" b="0" i="0" u="none" strike="noStrike" baseline="0" dirty="0">
                <a:latin typeface="Fd665225-Identity-H"/>
              </a:rPr>
              <a:t>AB + 	</a:t>
            </a:r>
            <a:r>
              <a:rPr lang="en-IN" sz="1800" b="0" i="0" u="none" strike="noStrike" baseline="0" dirty="0">
                <a:latin typeface="Fd625525-Identity-H"/>
              </a:rPr>
              <a:t>Postfix or reverse Polish notation</a:t>
            </a:r>
          </a:p>
          <a:p>
            <a:pPr algn="l"/>
            <a:endParaRPr lang="en-IN" sz="1800" b="0" i="0" u="none" strike="noStrike" baseline="0" dirty="0">
              <a:latin typeface="Fd625525-Identity-H"/>
            </a:endParaRPr>
          </a:p>
          <a:p>
            <a:pPr algn="l"/>
            <a:r>
              <a:rPr lang="en-IN" sz="1800" b="1" i="0" u="none" strike="noStrike" baseline="0" dirty="0">
                <a:latin typeface="Fd625525-Identity-H"/>
              </a:rPr>
              <a:t>The reverse Polish notation is in a form suitable for stack manipulation.</a:t>
            </a:r>
            <a:endParaRPr lang="en-IN" sz="1800" b="1" dirty="0">
              <a:latin typeface="Fd625525-Identity-H"/>
            </a:endParaRPr>
          </a:p>
        </p:txBody>
      </p:sp>
      <p:sp>
        <p:nvSpPr>
          <p:cNvPr id="5" name="Date Placeholder 4">
            <a:extLst>
              <a:ext uri="{FF2B5EF4-FFF2-40B4-BE49-F238E27FC236}">
                <a16:creationId xmlns:a16="http://schemas.microsoft.com/office/drawing/2014/main" id="{ECE38B2F-3280-DE31-D3E8-7304D0CB12A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654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6121F-3D85-39EE-83E1-85A874B2F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326D9-BCA3-1CE3-1798-824CDE74C5A1}"/>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Reverse Polish Expressions</a:t>
            </a:r>
          </a:p>
        </p:txBody>
      </p:sp>
      <p:sp>
        <p:nvSpPr>
          <p:cNvPr id="4" name="Slide Number Placeholder 3">
            <a:extLst>
              <a:ext uri="{FF2B5EF4-FFF2-40B4-BE49-F238E27FC236}">
                <a16:creationId xmlns:a16="http://schemas.microsoft.com/office/drawing/2014/main" id="{22DB69AB-D6AF-65AA-788F-1FFB41D46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Box 5">
            <a:extLst>
              <a:ext uri="{FF2B5EF4-FFF2-40B4-BE49-F238E27FC236}">
                <a16:creationId xmlns:a16="http://schemas.microsoft.com/office/drawing/2014/main" id="{C03E63CC-CDF6-56A2-6E9E-994822ED9D2D}"/>
              </a:ext>
            </a:extLst>
          </p:cNvPr>
          <p:cNvSpPr txBox="1"/>
          <p:nvPr/>
        </p:nvSpPr>
        <p:spPr>
          <a:xfrm>
            <a:off x="276045" y="1005733"/>
            <a:ext cx="7668883" cy="5909310"/>
          </a:xfrm>
          <a:prstGeom prst="rect">
            <a:avLst/>
          </a:prstGeom>
          <a:noFill/>
        </p:spPr>
        <p:txBody>
          <a:bodyPr wrap="square">
            <a:spAutoFit/>
          </a:bodyPr>
          <a:lstStyle/>
          <a:p>
            <a:pPr algn="l"/>
            <a:r>
              <a:rPr lang="en-IN" sz="1800" b="1" i="0" u="none" strike="noStrike" baseline="0" dirty="0">
                <a:latin typeface="Fd625525-Identity-H"/>
              </a:rPr>
              <a:t>Steps to evaluate reverse polish expression:-</a:t>
            </a:r>
          </a:p>
          <a:p>
            <a:pPr algn="just"/>
            <a:r>
              <a:rPr lang="en-IN" sz="1800" b="0" i="0" u="none" strike="noStrike" baseline="0" dirty="0">
                <a:latin typeface="Fd625525-Identity-H"/>
              </a:rPr>
              <a:t>1. Scan the expression from left to right. </a:t>
            </a:r>
            <a:r>
              <a:rPr lang="en-IN" sz="1800" b="1" i="0" u="none" strike="noStrike" baseline="0" dirty="0">
                <a:latin typeface="Fd625525-Identity-H"/>
              </a:rPr>
              <a:t>When an operator is reached</a:t>
            </a:r>
            <a:r>
              <a:rPr lang="en-IN" sz="1800" b="0" i="0" u="none" strike="noStrike" baseline="0" dirty="0">
                <a:latin typeface="Fd625525-Identity-H"/>
              </a:rPr>
              <a:t>, perform the operation with the two operands </a:t>
            </a:r>
            <a:r>
              <a:rPr lang="en-IN" sz="1800" b="1" i="0" u="none" strike="noStrike" baseline="0" dirty="0">
                <a:latin typeface="Fd625525-Identity-H"/>
              </a:rPr>
              <a:t>found on the left side of the operator</a:t>
            </a:r>
            <a:r>
              <a:rPr lang="en-IN" sz="1800" b="0" i="0" u="none" strike="noStrike" baseline="0" dirty="0">
                <a:latin typeface="Fd625525-Identity-H"/>
              </a:rPr>
              <a:t>. Remove the two operands and the operator and replace them by the number obtained from the result of the operation. </a:t>
            </a:r>
          </a:p>
          <a:p>
            <a:pPr algn="l"/>
            <a:r>
              <a:rPr lang="en-IN" sz="1800" dirty="0">
                <a:latin typeface="Fd625525-Identity-H"/>
              </a:rPr>
              <a:t>2. </a:t>
            </a:r>
            <a:r>
              <a:rPr lang="en-IN" sz="1800" b="0" i="0" u="none" strike="noStrike" baseline="0" dirty="0">
                <a:latin typeface="Fd625525-Identity-H"/>
              </a:rPr>
              <a:t>Continue to scan the expression and repeat the procedure for every operator encountered until there are no more operators.</a:t>
            </a:r>
          </a:p>
          <a:p>
            <a:pPr algn="l"/>
            <a:endParaRPr lang="en-IN" sz="1800" dirty="0">
              <a:latin typeface="Fd625525-Identity-H"/>
            </a:endParaRPr>
          </a:p>
          <a:p>
            <a:pPr algn="l"/>
            <a:r>
              <a:rPr lang="en-IN" sz="1800" dirty="0">
                <a:latin typeface="Fd625525-Identity-H"/>
              </a:rPr>
              <a:t>e.g. </a:t>
            </a:r>
            <a:r>
              <a:rPr lang="en-IN" sz="1800" b="0" i="0" u="none" strike="noStrike" baseline="0" dirty="0">
                <a:latin typeface="Fd665225-Identity-H"/>
              </a:rPr>
              <a:t>AB • CD • +</a:t>
            </a:r>
            <a:endParaRPr lang="en-IN" sz="1800" b="0" i="0" u="none" strike="noStrike" baseline="0" dirty="0">
              <a:latin typeface="Fd625525-Identity-H"/>
            </a:endParaRPr>
          </a:p>
          <a:p>
            <a:pPr algn="l"/>
            <a:endParaRPr lang="en-IN" sz="1800" b="0" i="0" u="none" strike="noStrike" baseline="0" dirty="0">
              <a:latin typeface="Fd625525-Identity-H"/>
            </a:endParaRPr>
          </a:p>
          <a:p>
            <a:pPr algn="just"/>
            <a:r>
              <a:rPr lang="en-IN" sz="1800" b="0" i="0" u="none" strike="noStrike" baseline="0" dirty="0">
                <a:latin typeface="Fd625525-Identity-H"/>
              </a:rPr>
              <a:t>For the above expression we find the operator </a:t>
            </a:r>
            <a:r>
              <a:rPr lang="en-IN" sz="1800" b="0" i="0" u="none" strike="noStrike" baseline="0" dirty="0">
                <a:latin typeface="Fd665225-Identity-H"/>
              </a:rPr>
              <a:t>• </a:t>
            </a:r>
            <a:r>
              <a:rPr lang="en-IN" sz="1800" b="0" i="0" u="none" strike="noStrike" baseline="0" dirty="0">
                <a:latin typeface="Fd625525-Identity-H"/>
              </a:rPr>
              <a:t>after </a:t>
            </a:r>
            <a:r>
              <a:rPr lang="en-IN" sz="1800" b="0" i="0" u="none" strike="noStrike" baseline="0" dirty="0">
                <a:latin typeface="Fd665225-Identity-H"/>
              </a:rPr>
              <a:t>A </a:t>
            </a:r>
            <a:r>
              <a:rPr lang="en-IN" sz="1800" b="0" i="0" u="none" strike="noStrike" baseline="0" dirty="0">
                <a:latin typeface="Fd625525-Identity-H"/>
              </a:rPr>
              <a:t>and </a:t>
            </a:r>
            <a:r>
              <a:rPr lang="en-IN" sz="1800" b="0" i="0" u="none" strike="noStrike" baseline="0" dirty="0">
                <a:latin typeface="Fd665225-Identity-H"/>
              </a:rPr>
              <a:t>B. </a:t>
            </a:r>
            <a:r>
              <a:rPr lang="en-IN" sz="1800" b="0" i="0" u="none" strike="noStrike" baseline="0" dirty="0">
                <a:latin typeface="Fd625525-Identity-H"/>
              </a:rPr>
              <a:t>We perform the operation </a:t>
            </a:r>
            <a:r>
              <a:rPr lang="en-IN" sz="1800" b="0" i="0" u="none" strike="noStrike" baseline="0" dirty="0">
                <a:latin typeface="Fd665225-Identity-H"/>
              </a:rPr>
              <a:t>A • B </a:t>
            </a:r>
            <a:r>
              <a:rPr lang="en-IN" sz="1800" b="0" i="0" u="none" strike="noStrike" baseline="0" dirty="0">
                <a:latin typeface="Fd625525-Identity-H"/>
              </a:rPr>
              <a:t>and replace </a:t>
            </a:r>
            <a:r>
              <a:rPr lang="en-IN" sz="1800" b="0" i="0" u="none" strike="noStrike" baseline="0" dirty="0">
                <a:latin typeface="Fd665225-Identity-H"/>
              </a:rPr>
              <a:t>A, B, </a:t>
            </a:r>
            <a:r>
              <a:rPr lang="en-IN" sz="1800" b="0" i="0" u="none" strike="noStrike" baseline="0" dirty="0">
                <a:latin typeface="Fd625525-Identity-H"/>
              </a:rPr>
              <a:t>and </a:t>
            </a:r>
            <a:r>
              <a:rPr lang="en-IN" sz="1800" b="0" i="0" u="none" strike="noStrike" baseline="0" dirty="0">
                <a:latin typeface="Fd665225-Identity-H"/>
              </a:rPr>
              <a:t>• </a:t>
            </a:r>
            <a:r>
              <a:rPr lang="en-IN" sz="1800" b="0" i="0" u="none" strike="noStrike" baseline="0" dirty="0">
                <a:latin typeface="Fd625525-Identity-H"/>
              </a:rPr>
              <a:t>by the product to obtain </a:t>
            </a:r>
            <a:r>
              <a:rPr lang="en-IN" sz="1800" b="1" i="0" u="none" strike="noStrike" baseline="0" dirty="0">
                <a:latin typeface="Fd665225-Identity-H"/>
              </a:rPr>
              <a:t>(A • B) CD • +</a:t>
            </a:r>
          </a:p>
          <a:p>
            <a:pPr algn="just"/>
            <a:r>
              <a:rPr lang="en-IN" sz="1800" b="0" i="0" u="none" strike="noStrike" baseline="0" dirty="0">
                <a:latin typeface="Fd625525-Identity-H"/>
              </a:rPr>
              <a:t>where </a:t>
            </a:r>
            <a:r>
              <a:rPr lang="en-IN" sz="1800" b="0" i="0" u="none" strike="noStrike" baseline="0" dirty="0">
                <a:latin typeface="Fd665225-Identity-H"/>
              </a:rPr>
              <a:t>(A • B) </a:t>
            </a:r>
            <a:r>
              <a:rPr lang="en-IN" sz="1800" b="0" i="0" u="none" strike="noStrike" baseline="0" dirty="0">
                <a:latin typeface="Fd625525-Identity-H"/>
              </a:rPr>
              <a:t>is a </a:t>
            </a:r>
            <a:r>
              <a:rPr lang="en-IN" sz="1800" b="0" i="0" u="none" strike="noStrike" baseline="0" dirty="0">
                <a:latin typeface="Fd1310924-Identity-H"/>
              </a:rPr>
              <a:t>single </a:t>
            </a:r>
            <a:r>
              <a:rPr lang="en-IN" sz="1800" b="0" i="0" u="none" strike="noStrike" baseline="0" dirty="0">
                <a:latin typeface="Fd625525-Identity-H"/>
              </a:rPr>
              <a:t>quantity obtained from the product. The next operator is a </a:t>
            </a:r>
            <a:r>
              <a:rPr lang="en-IN" sz="1800" b="0" i="0" u="none" strike="noStrike" baseline="0" dirty="0">
                <a:latin typeface="Fd665225-Identity-H"/>
              </a:rPr>
              <a:t>• </a:t>
            </a:r>
            <a:r>
              <a:rPr lang="en-IN" sz="1800" b="0" i="0" u="none" strike="noStrike" baseline="0" dirty="0">
                <a:latin typeface="Fd625525-Identity-H"/>
              </a:rPr>
              <a:t>and its previous two operands are </a:t>
            </a:r>
            <a:r>
              <a:rPr lang="en-IN" sz="1800" b="0" i="0" u="none" strike="noStrike" baseline="0" dirty="0">
                <a:latin typeface="Fd665225-Identity-H"/>
              </a:rPr>
              <a:t>C </a:t>
            </a:r>
            <a:r>
              <a:rPr lang="en-IN" sz="1800" b="0" i="0" u="none" strike="noStrike" baseline="0" dirty="0">
                <a:latin typeface="Fd625525-Identity-H"/>
              </a:rPr>
              <a:t>and </a:t>
            </a:r>
            <a:r>
              <a:rPr lang="en-IN" sz="1800" b="0" i="0" u="none" strike="noStrike" baseline="0" dirty="0">
                <a:latin typeface="Fd665225-Identity-H"/>
              </a:rPr>
              <a:t>D, </a:t>
            </a:r>
            <a:r>
              <a:rPr lang="en-IN" sz="1800" b="0" i="0" u="none" strike="noStrike" baseline="0" dirty="0">
                <a:latin typeface="Fd625525-Identity-H"/>
              </a:rPr>
              <a:t>so we perform </a:t>
            </a:r>
            <a:r>
              <a:rPr lang="en-IN" sz="1800" b="0" i="0" u="none" strike="noStrike" baseline="0" dirty="0">
                <a:latin typeface="Fd665225-Identity-H"/>
              </a:rPr>
              <a:t>C • D </a:t>
            </a:r>
            <a:r>
              <a:rPr lang="en-IN" sz="1800" b="0" i="0" u="none" strike="noStrike" baseline="0" dirty="0">
                <a:latin typeface="Fd625525-Identity-H"/>
              </a:rPr>
              <a:t>and</a:t>
            </a:r>
          </a:p>
          <a:p>
            <a:pPr algn="just"/>
            <a:r>
              <a:rPr lang="en-IN" sz="1800" b="0" i="0" u="none" strike="noStrike" baseline="0" dirty="0">
                <a:latin typeface="Fd625525-Identity-H"/>
              </a:rPr>
              <a:t>obtain an expression with two operands and one operator: </a:t>
            </a:r>
            <a:r>
              <a:rPr lang="en-IN" sz="1800" b="0" i="0" u="none" strike="noStrike" baseline="0" dirty="0">
                <a:latin typeface="Fd665225-Identity-H"/>
              </a:rPr>
              <a:t>(A • B) (C • D) +</a:t>
            </a:r>
          </a:p>
          <a:p>
            <a:pPr algn="just"/>
            <a:r>
              <a:rPr lang="en-IN" sz="1800" b="0" i="0" u="none" strike="noStrike" baseline="0" dirty="0">
                <a:latin typeface="Fd625525-Identity-H"/>
              </a:rPr>
              <a:t>The next operator is </a:t>
            </a:r>
            <a:r>
              <a:rPr lang="en-IN" sz="1800" b="0" i="0" u="none" strike="noStrike" baseline="0" dirty="0">
                <a:latin typeface="Fd665225-Identity-H"/>
              </a:rPr>
              <a:t>+ </a:t>
            </a:r>
            <a:r>
              <a:rPr lang="en-IN" sz="1800" b="0" i="0" u="none" strike="noStrike" baseline="0" dirty="0">
                <a:latin typeface="Fd625525-Identity-H"/>
              </a:rPr>
              <a:t>and the two operands to be added are the two products,</a:t>
            </a:r>
          </a:p>
          <a:p>
            <a:pPr algn="just"/>
            <a:r>
              <a:rPr lang="en-IN" sz="1800" b="0" i="0" u="none" strike="noStrike" baseline="0" dirty="0">
                <a:latin typeface="Fd625525-Identity-H"/>
              </a:rPr>
              <a:t>so we add the two quantities to obtain the result.</a:t>
            </a:r>
          </a:p>
          <a:p>
            <a:pPr algn="just"/>
            <a:endParaRPr lang="en-IN" sz="1800" dirty="0">
              <a:latin typeface="Fd625525-Identity-H"/>
            </a:endParaRPr>
          </a:p>
          <a:p>
            <a:pPr algn="just"/>
            <a:r>
              <a:rPr lang="en-IN" sz="1800" b="1" dirty="0">
                <a:latin typeface="Fd625525-Identity-H"/>
              </a:rPr>
              <a:t>Example: Input: ["2", "1", "+", "3", "*"], Output: 9 </a:t>
            </a:r>
          </a:p>
          <a:p>
            <a:pPr algn="just"/>
            <a:endParaRPr lang="en-IN" sz="1800" dirty="0">
              <a:latin typeface="Fd625525-Identity-H"/>
            </a:endParaRPr>
          </a:p>
          <a:p>
            <a:pPr algn="just"/>
            <a:endParaRPr lang="en-IN" sz="1800" b="1" dirty="0">
              <a:latin typeface="Fd625525-Identity-H"/>
            </a:endParaRPr>
          </a:p>
        </p:txBody>
      </p:sp>
      <p:sp>
        <p:nvSpPr>
          <p:cNvPr id="5" name="Date Placeholder 4">
            <a:extLst>
              <a:ext uri="{FF2B5EF4-FFF2-40B4-BE49-F238E27FC236}">
                <a16:creationId xmlns:a16="http://schemas.microsoft.com/office/drawing/2014/main" id="{D5FC6F4B-F1B8-1FCA-CF02-0FF888532CA4}"/>
              </a:ext>
            </a:extLst>
          </p:cNvPr>
          <p:cNvSpPr>
            <a:spLocks noGrp="1"/>
          </p:cNvSpPr>
          <p:nvPr>
            <p:ph type="dt" idx="10"/>
          </p:nvPr>
        </p:nvSpPr>
        <p:spPr/>
        <p:txBody>
          <a:bodyPr/>
          <a:lstStyle/>
          <a:p>
            <a:r>
              <a:rPr lang="en-US"/>
              <a:t>22CS016</a:t>
            </a:r>
          </a:p>
        </p:txBody>
      </p:sp>
      <p:sp>
        <p:nvSpPr>
          <p:cNvPr id="10" name="Rectangle 2">
            <a:extLst>
              <a:ext uri="{FF2B5EF4-FFF2-40B4-BE49-F238E27FC236}">
                <a16:creationId xmlns:a16="http://schemas.microsoft.com/office/drawing/2014/main" id="{F6A0D5AD-D4C2-3C08-4CDE-8706A81DD21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61460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2588</Words>
  <Application>Microsoft Office PowerPoint</Application>
  <PresentationFormat>On-screen Show (4:3)</PresentationFormat>
  <Paragraphs>239</Paragraphs>
  <Slides>18</Slides>
  <Notes>1</Notes>
  <HiddenSlides>0</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18</vt:i4>
      </vt:variant>
    </vt:vector>
  </HeadingPairs>
  <TitlesOfParts>
    <vt:vector size="54" baseType="lpstr">
      <vt:lpstr>Nunito</vt:lpstr>
      <vt:lpstr>Fd617370-Identity-H</vt:lpstr>
      <vt:lpstr>Fd1077326-Identity-H</vt:lpstr>
      <vt:lpstr>Fd42342-Identity-H</vt:lpstr>
      <vt:lpstr>Fd679634-Identity-H</vt:lpstr>
      <vt:lpstr>Fd411267-Identity-H</vt:lpstr>
      <vt:lpstr>Fd1461393-Identity-H</vt:lpstr>
      <vt:lpstr>Fd536789-Identity-H</vt:lpstr>
      <vt:lpstr>Fd1150053-Identity-H</vt:lpstr>
      <vt:lpstr>Fd42363-Identity-H</vt:lpstr>
      <vt:lpstr>Fd609599-Identity-H</vt:lpstr>
      <vt:lpstr>Fd1460850-Identity-H</vt:lpstr>
      <vt:lpstr>Calibri</vt:lpstr>
      <vt:lpstr>inter-bold</vt:lpstr>
      <vt:lpstr>Fd1310924-Identity-H</vt:lpstr>
      <vt:lpstr>Fd287468-Identity-H</vt:lpstr>
      <vt:lpstr>erdana</vt:lpstr>
      <vt:lpstr>Fd1485061-Identity-H</vt:lpstr>
      <vt:lpstr>Fd413349-Identity-H</vt:lpstr>
      <vt:lpstr>Fd347315-Identity-H</vt:lpstr>
      <vt:lpstr>Fd173682-Identity-H</vt:lpstr>
      <vt:lpstr>Times New Roman</vt:lpstr>
      <vt:lpstr>inter-regular</vt:lpstr>
      <vt:lpstr>Fd625525-Identity-H</vt:lpstr>
      <vt:lpstr>Times New Roman</vt:lpstr>
      <vt:lpstr>Fd665225-Identity-H</vt:lpstr>
      <vt:lpstr>Candara</vt:lpstr>
      <vt:lpstr>Fd287426-Identity-H</vt:lpstr>
      <vt:lpstr>Bahnschrift SemiBold SemiConden</vt:lpstr>
      <vt:lpstr>Fd697588-Identity-H</vt:lpstr>
      <vt:lpstr>Fd513052-Identity-H</vt:lpstr>
      <vt:lpstr>Fd598992-Identity-H</vt:lpstr>
      <vt:lpstr>Arial</vt:lpstr>
      <vt:lpstr>Fd584354-Identity-H</vt:lpstr>
      <vt:lpstr>Fd1484564-Identity-H</vt:lpstr>
      <vt:lpstr>Office Theme</vt:lpstr>
      <vt:lpstr>PowerPoint Presentation</vt:lpstr>
      <vt:lpstr>Introduction  </vt:lpstr>
      <vt:lpstr>Registered Stack </vt:lpstr>
      <vt:lpstr>Push Operation</vt:lpstr>
      <vt:lpstr>Pop Operation</vt:lpstr>
      <vt:lpstr>Memory Stack implemented in a RAM attached to a CPU</vt:lpstr>
      <vt:lpstr>Advantages of Stack implemented in a RAM attached to a CPU</vt:lpstr>
      <vt:lpstr>Polish(Prefix) and Reverse Polish (Postfix) Notation</vt:lpstr>
      <vt:lpstr>Reverse Polish Expressions</vt:lpstr>
      <vt:lpstr>Conversion of infix to postfix</vt:lpstr>
      <vt:lpstr>Conversion of infix to postfix (Cont..)</vt:lpstr>
      <vt:lpstr>Conversion of infix to postfix (Cont..)</vt:lpstr>
      <vt:lpstr>Conversion of infix to postfix (Cont..)</vt:lpstr>
      <vt:lpstr>Conversion from postfix to infix</vt:lpstr>
      <vt:lpstr>Problems</vt:lpstr>
      <vt:lpstr>Problems</vt:lpstr>
      <vt:lpstr>Solutions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34</cp:revision>
  <dcterms:created xsi:type="dcterms:W3CDTF">2010-04-09T07:36:15Z</dcterms:created>
  <dcterms:modified xsi:type="dcterms:W3CDTF">2024-03-01T09:06:37Z</dcterms:modified>
</cp:coreProperties>
</file>