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85" r:id="rId4"/>
    <p:sldId id="259" r:id="rId5"/>
    <p:sldId id="260" r:id="rId6"/>
    <p:sldId id="261" r:id="rId7"/>
    <p:sldId id="263" r:id="rId8"/>
    <p:sldId id="264" r:id="rId9"/>
    <p:sldId id="282" r:id="rId10"/>
    <p:sldId id="296" r:id="rId11"/>
    <p:sldId id="295" r:id="rId12"/>
    <p:sldId id="283" r:id="rId13"/>
    <p:sldId id="284" r:id="rId14"/>
    <p:sldId id="297" r:id="rId15"/>
    <p:sldId id="286" r:id="rId16"/>
    <p:sldId id="294" r:id="rId17"/>
    <p:sldId id="280" r:id="rId18"/>
    <p:sldId id="288" r:id="rId19"/>
    <p:sldId id="289" r:id="rId20"/>
    <p:sldId id="290" r:id="rId21"/>
    <p:sldId id="291" r:id="rId22"/>
    <p:sldId id="292" r:id="rId23"/>
    <p:sldId id="293" r:id="rId24"/>
    <p:sldId id="287" r:id="rId25"/>
  </p:sldIdLst>
  <p:sldSz cx="9144000" cy="6858000" type="screen4x3"/>
  <p:notesSz cx="6858000" cy="9144000"/>
  <p:embeddedFontLst>
    <p:embeddedFont>
      <p:font typeface="Candara" panose="020E0502030303020204" pitchFamily="34" charset="0"/>
      <p:regular r:id="rId27"/>
      <p:bold r:id="rId28"/>
      <p:italic r:id="rId29"/>
      <p:boldItalic r:id="rId30"/>
    </p:embeddedFont>
    <p:embeddedFont>
      <p:font typeface="Ubuntu" panose="020B0504030602030204"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 name="Google Shape;8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
        <p:nvSpPr>
          <p:cNvPr id="42" name="Google Shape;42;p10"/>
          <p:cNvSpPr txBox="1"/>
          <p:nvPr/>
        </p:nvSpPr>
        <p:spPr>
          <a:xfrm>
            <a:off x="407963" y="838200"/>
            <a:ext cx="8187398"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lang="en-US"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lang="en-US" sz="3200" b="1"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pPr>
            <a:r>
              <a:rPr lang="en-US" sz="3600" b="1" i="0" u="none" strike="noStrike" cap="none" dirty="0">
                <a:solidFill>
                  <a:schemeClr val="tx1"/>
                </a:solidFill>
                <a:latin typeface="Times New Roman" pitchFamily="18" charset="0"/>
                <a:ea typeface="Times New Roman"/>
                <a:cs typeface="Times New Roman" pitchFamily="18" charset="0"/>
                <a:sym typeface="Times New Roman"/>
              </a:rPr>
              <a:t>Addressing Modes,</a:t>
            </a:r>
          </a:p>
          <a:p>
            <a:pPr marL="0" marR="0" lvl="0" indent="0" algn="ctr" rtl="0">
              <a:lnSpc>
                <a:spcPct val="100000"/>
              </a:lnSpc>
              <a:spcBef>
                <a:spcPts val="0"/>
              </a:spcBef>
              <a:spcAft>
                <a:spcPts val="0"/>
              </a:spcAft>
            </a:pPr>
            <a:r>
              <a:rPr lang="en-US" sz="3600" b="1" i="0" u="none" strike="noStrike" cap="none" dirty="0">
                <a:solidFill>
                  <a:schemeClr val="tx1"/>
                </a:solidFill>
                <a:latin typeface="Times New Roman" pitchFamily="18" charset="0"/>
                <a:ea typeface="Times New Roman"/>
                <a:cs typeface="Times New Roman" pitchFamily="18" charset="0"/>
                <a:sym typeface="Times New Roman"/>
              </a:rPr>
              <a:t>Data Transfer and Manipulation</a:t>
            </a:r>
          </a:p>
          <a:p>
            <a:pPr marL="0" marR="0" lvl="0" indent="0" algn="ctr" rtl="0">
              <a:lnSpc>
                <a:spcPct val="100000"/>
              </a:lnSpc>
              <a:spcBef>
                <a:spcPts val="0"/>
              </a:spcBef>
              <a:spcAft>
                <a:spcPts val="0"/>
              </a:spcAft>
              <a:buFont typeface="Arial" pitchFamily="34" charset="0"/>
              <a:buChar char="•"/>
            </a:pPr>
            <a:endParaRPr sz="3600" b="1" i="0" u="none" strike="noStrike" cap="none" dirty="0">
              <a:solidFill>
                <a:schemeClr val="tx1"/>
              </a:solidFill>
              <a:latin typeface="Times New Roman" pitchFamily="18" charset="0"/>
              <a:ea typeface="Times New Roman"/>
              <a:cs typeface="Times New Roman" pitchFamily="18" charset="0"/>
              <a:sym typeface="Times New Roman"/>
            </a:endParaRPr>
          </a:p>
          <a:p>
            <a:pPr marL="0" marR="0" lvl="0" indent="0" algn="ctr" rtl="0">
              <a:lnSpc>
                <a:spcPct val="100000"/>
              </a:lnSpc>
              <a:spcBef>
                <a:spcPts val="0"/>
              </a:spcBef>
              <a:spcAft>
                <a:spcPts val="0"/>
              </a:spcAft>
              <a:buNone/>
            </a:pPr>
            <a:r>
              <a:rPr lang="en-US" sz="2400" dirty="0">
                <a:solidFill>
                  <a:schemeClr val="tx1"/>
                </a:solidFill>
                <a:latin typeface="Times New Roman"/>
                <a:ea typeface="Times New Roman"/>
                <a:cs typeface="Times New Roman"/>
                <a:sym typeface="Times New Roman"/>
              </a:rPr>
              <a:t>(Lectures 25-28)</a:t>
            </a:r>
            <a:endParaRPr sz="2400" dirty="0">
              <a:solidFill>
                <a:schemeClr val="tx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88732" y="1403132"/>
            <a:ext cx="8292662" cy="2215951"/>
          </a:xfrm>
          <a:prstGeom prst="rect">
            <a:avLst/>
          </a:prstGeom>
          <a:noFill/>
          <a:ln>
            <a:noFill/>
          </a:ln>
        </p:spPr>
        <p:txBody>
          <a:bodyPr spcFirstLastPara="1" wrap="square" lIns="91425" tIns="45700" rIns="91425" bIns="45700" anchor="t" anchorCtr="0">
            <a:spAutoFit/>
          </a:bodyPr>
          <a:lstStyle/>
          <a:p>
            <a:pPr algn="just"/>
            <a:r>
              <a:rPr lang="en-US" sz="2400" b="1" dirty="0">
                <a:latin typeface="Times New Roman" pitchFamily="18" charset="0"/>
                <a:cs typeface="Times New Roman" pitchFamily="18" charset="0"/>
              </a:rPr>
              <a:t>Indirect Address Mode: </a:t>
            </a:r>
            <a:r>
              <a:rPr lang="en-US" sz="2400" dirty="0">
                <a:latin typeface="Times New Roman" pitchFamily="18" charset="0"/>
                <a:cs typeface="Times New Roman" pitchFamily="18" charset="0"/>
              </a:rPr>
              <a:t>In this mode the address field of the instruction gives the address where the effective address is stored in memory. Control fetches the instruction from memory and uses its address part to access memory again to read the effective address.</a:t>
            </a:r>
            <a:endParaRPr lang="en-US" sz="2400" b="0" i="0" u="none" strike="noStrike" cap="none" dirty="0">
              <a:solidFill>
                <a:srgbClr val="000000"/>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None/>
            </a:pPr>
            <a:endParaRPr lang="en-US" sz="1800" dirty="0">
              <a:latin typeface="Times New Roman"/>
              <a:ea typeface="Times New Roman"/>
              <a:cs typeface="Times New Roman"/>
              <a:sym typeface="Times New Roman"/>
            </a:endParaRPr>
          </a:p>
        </p:txBody>
      </p:sp>
      <p:sp>
        <p:nvSpPr>
          <p:cNvPr id="116" name="Google Shape;116;p18"/>
          <p:cNvSpPr/>
          <p:nvPr/>
        </p:nvSpPr>
        <p:spPr>
          <a:xfrm>
            <a:off x="1716258" y="829994"/>
            <a:ext cx="588029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Direct and Indirect Address Mode</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3074" name="Picture 2"/>
          <p:cNvPicPr>
            <a:picLocks noChangeAspect="1" noChangeArrowheads="1"/>
          </p:cNvPicPr>
          <p:nvPr/>
        </p:nvPicPr>
        <p:blipFill>
          <a:blip r:embed="rId3"/>
          <a:srcRect/>
          <a:stretch>
            <a:fillRect/>
          </a:stretch>
        </p:blipFill>
        <p:spPr bwMode="auto">
          <a:xfrm>
            <a:off x="1960016" y="3342289"/>
            <a:ext cx="5381625" cy="259999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811151" y="2475602"/>
            <a:ext cx="3910818" cy="24057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In case of  direct addressing, the effective address is 500 with operand 800.</a:t>
            </a:r>
          </a:p>
          <a:p>
            <a:pPr marL="0" marR="0" lvl="0" indent="0" algn="l" rtl="0">
              <a:lnSpc>
                <a:spcPct val="100000"/>
              </a:lnSpc>
              <a:spcBef>
                <a:spcPts val="0"/>
              </a:spcBef>
              <a:spcAft>
                <a:spcPts val="0"/>
              </a:spcAft>
              <a:buNone/>
            </a:pPr>
            <a:endParaRPr lang="en-US"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In case of indirect addressing, the effective address is 800 and operand is 300.</a:t>
            </a:r>
            <a:endParaRPr sz="18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1716258" y="829994"/>
            <a:ext cx="588029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Direct and Indirect Address Mode</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79828" y="1378635"/>
            <a:ext cx="4459458" cy="4628270"/>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107767" y="1252026"/>
            <a:ext cx="4783016" cy="5355272"/>
          </a:xfrm>
          <a:prstGeom prst="rect">
            <a:avLst/>
          </a:prstGeom>
          <a:noFill/>
          <a:ln>
            <a:noFill/>
          </a:ln>
        </p:spPr>
        <p:txBody>
          <a:bodyPr spcFirstLastPara="1" wrap="square" lIns="91425" tIns="45700" rIns="91425" bIns="45700" anchor="t" anchorCtr="0">
            <a:spAutoFit/>
          </a:bodyPr>
          <a:lstStyle/>
          <a:p>
            <a:pPr marL="457200" lvl="0" indent="-342900" algn="just">
              <a:buSzPts val="1800"/>
            </a:pPr>
            <a:r>
              <a:rPr lang="en-US" sz="1800" b="1" dirty="0"/>
              <a:t>Content of the program counter is added</a:t>
            </a:r>
          </a:p>
          <a:p>
            <a:pPr marL="457200" lvl="0" indent="-342900" algn="just">
              <a:buSzPts val="1800"/>
            </a:pPr>
            <a:r>
              <a:rPr lang="en-US" sz="1800" b="1" dirty="0"/>
              <a:t>to the address part of the instruction in</a:t>
            </a:r>
          </a:p>
          <a:p>
            <a:pPr marL="457200" lvl="0" indent="-342900" algn="just">
              <a:buSzPts val="1800"/>
            </a:pPr>
            <a:r>
              <a:rPr lang="en-US" sz="1800" b="1" dirty="0"/>
              <a:t>order to obtain the effective address.</a:t>
            </a:r>
          </a:p>
          <a:p>
            <a:pPr marL="457200" lvl="0" indent="-342900" algn="just">
              <a:buSzPts val="1800"/>
              <a:buChar char="●"/>
            </a:pPr>
            <a:r>
              <a:rPr lang="en-US" sz="1800" dirty="0"/>
              <a:t>This number is added to the content of the program counter, producing an effective address whose position in memory is relative to the address of the next instruction.</a:t>
            </a:r>
          </a:p>
          <a:p>
            <a:pPr marL="457200" lvl="0" indent="-342900" algn="just">
              <a:buSzPts val="1800"/>
              <a:buChar char="●"/>
            </a:pPr>
            <a:r>
              <a:rPr lang="en-US" sz="1800" dirty="0">
                <a:solidFill>
                  <a:srgbClr val="980000"/>
                </a:solidFill>
              </a:rPr>
              <a:t>Example:</a:t>
            </a:r>
          </a:p>
          <a:p>
            <a:pPr marL="457200" lvl="0" indent="-342900" algn="just">
              <a:buSzPts val="1800"/>
            </a:pPr>
            <a:r>
              <a:rPr lang="en-US" sz="1800" dirty="0"/>
              <a:t>PC contains the number 201. The address</a:t>
            </a:r>
          </a:p>
          <a:p>
            <a:pPr marL="457200" lvl="0" indent="-342900" algn="just">
              <a:buSzPts val="1800"/>
            </a:pPr>
            <a:r>
              <a:rPr lang="en-US" sz="1800" dirty="0"/>
              <a:t>part of the instruction contains the number</a:t>
            </a:r>
          </a:p>
          <a:p>
            <a:pPr marL="457200" lvl="0" indent="-342900" algn="just">
              <a:buSzPts val="1800"/>
            </a:pPr>
            <a:r>
              <a:rPr lang="en-US" sz="1800" dirty="0"/>
              <a:t>500.</a:t>
            </a:r>
          </a:p>
          <a:p>
            <a:pPr marL="457200" lvl="0" indent="-342900" algn="just">
              <a:buSzPts val="1800"/>
            </a:pPr>
            <a:r>
              <a:rPr lang="en-US" sz="1800" dirty="0"/>
              <a:t>The instruction at location 201 is read from</a:t>
            </a:r>
          </a:p>
          <a:p>
            <a:pPr marL="457200" lvl="0" indent="-342900" algn="just">
              <a:buSzPts val="1800"/>
            </a:pPr>
            <a:r>
              <a:rPr lang="en-US" sz="1800" dirty="0"/>
              <a:t>memory during the fetch phase and the</a:t>
            </a:r>
          </a:p>
          <a:p>
            <a:pPr marL="457200" lvl="0" indent="-342900" algn="just">
              <a:buSzPts val="1800"/>
            </a:pPr>
            <a:r>
              <a:rPr lang="en-US" sz="1800" dirty="0"/>
              <a:t>program counter is then incremented by one</a:t>
            </a:r>
          </a:p>
          <a:p>
            <a:pPr marL="457200" lvl="0" indent="-342900" algn="just">
              <a:buSzPts val="1800"/>
            </a:pPr>
            <a:r>
              <a:rPr lang="en-US" sz="1800" dirty="0"/>
              <a:t>to 202.</a:t>
            </a:r>
          </a:p>
          <a:p>
            <a:pPr marL="457200" lvl="0" indent="-342900" algn="just">
              <a:buSzPts val="1800"/>
            </a:pPr>
            <a:r>
              <a:rPr lang="en-US" sz="1800" dirty="0"/>
              <a:t>The </a:t>
            </a:r>
            <a:r>
              <a:rPr lang="en-US" sz="1800" b="1" dirty="0"/>
              <a:t>effective address </a:t>
            </a:r>
            <a:r>
              <a:rPr lang="en-US" sz="1800" dirty="0"/>
              <a:t>computation for the</a:t>
            </a:r>
          </a:p>
          <a:p>
            <a:pPr marL="457200" lvl="0" indent="-342900" algn="just">
              <a:buSzPts val="1800"/>
            </a:pPr>
            <a:r>
              <a:rPr lang="en-US" sz="1800" dirty="0"/>
              <a:t>relative address mode is </a:t>
            </a:r>
            <a:r>
              <a:rPr lang="en-US" sz="1800" b="1" dirty="0"/>
              <a:t>202+ 500= 702</a:t>
            </a:r>
          </a:p>
          <a:p>
            <a:pPr marL="457200" lvl="0" indent="-342900" algn="just">
              <a:buSzPts val="1800"/>
            </a:pPr>
            <a:r>
              <a:rPr lang="en-US" sz="1800" b="1" dirty="0"/>
              <a:t>and operand is 325.</a:t>
            </a: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2995365" y="787790"/>
            <a:ext cx="288572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Relative Mode</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79829" y="1575582"/>
            <a:ext cx="3840480" cy="4657723"/>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378372" y="1914679"/>
            <a:ext cx="8428003" cy="3416279"/>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2400" b="1" dirty="0">
                <a:latin typeface="Times New Roman" pitchFamily="18" charset="0"/>
                <a:cs typeface="Times New Roman" pitchFamily="18" charset="0"/>
              </a:rPr>
              <a:t>In this mode the </a:t>
            </a:r>
            <a:r>
              <a:rPr lang="en-US" sz="2400" b="1" dirty="0">
                <a:solidFill>
                  <a:srgbClr val="FF0000"/>
                </a:solidFill>
                <a:latin typeface="Times New Roman" pitchFamily="18" charset="0"/>
                <a:cs typeface="Times New Roman" pitchFamily="18" charset="0"/>
              </a:rPr>
              <a:t>content of an index register</a:t>
            </a:r>
            <a:r>
              <a:rPr lang="en-US" sz="2400" b="1" dirty="0">
                <a:latin typeface="Times New Roman" pitchFamily="18" charset="0"/>
                <a:cs typeface="Times New Roman" pitchFamily="18" charset="0"/>
              </a:rPr>
              <a:t> is </a:t>
            </a:r>
            <a:r>
              <a:rPr lang="en-US" sz="2400" b="1" dirty="0">
                <a:solidFill>
                  <a:srgbClr val="FF0000"/>
                </a:solidFill>
                <a:latin typeface="Times New Roman" pitchFamily="18" charset="0"/>
                <a:cs typeface="Times New Roman" pitchFamily="18" charset="0"/>
              </a:rPr>
              <a:t>added to the address part of the instruction </a:t>
            </a:r>
            <a:r>
              <a:rPr lang="en-US" sz="2400" b="1" dirty="0">
                <a:latin typeface="Times New Roman" pitchFamily="18" charset="0"/>
                <a:cs typeface="Times New Roman" pitchFamily="18" charset="0"/>
              </a:rPr>
              <a:t>to obtain </a:t>
            </a:r>
            <a:r>
              <a:rPr lang="en-US" sz="2400" b="1" dirty="0">
                <a:solidFill>
                  <a:srgbClr val="FF0000"/>
                </a:solidFill>
                <a:latin typeface="Times New Roman" pitchFamily="18" charset="0"/>
                <a:cs typeface="Times New Roman" pitchFamily="18" charset="0"/>
              </a:rPr>
              <a:t>the effective address</a:t>
            </a:r>
            <a:r>
              <a:rPr lang="en-US" sz="2400" b="1" dirty="0">
                <a:latin typeface="Times New Roman" pitchFamily="18" charset="0"/>
                <a:cs typeface="Times New Roman" pitchFamily="18" charset="0"/>
              </a:rPr>
              <a:t>.</a:t>
            </a:r>
          </a:p>
          <a:p>
            <a:pPr marL="457200" lvl="0" indent="-342900" algn="just">
              <a:buSzPts val="1800"/>
              <a:buChar char="●"/>
            </a:pPr>
            <a:r>
              <a:rPr lang="en-US" sz="2400" dirty="0">
                <a:latin typeface="Times New Roman" pitchFamily="18" charset="0"/>
                <a:cs typeface="Times New Roman" pitchFamily="18" charset="0"/>
              </a:rPr>
              <a:t>The index register is a special CPU register that contains an index value.</a:t>
            </a:r>
          </a:p>
          <a:p>
            <a:pPr marL="457200" lvl="0" indent="-342900" algn="just">
              <a:buSzPts val="1800"/>
              <a:buChar char="●"/>
            </a:pPr>
            <a:r>
              <a:rPr lang="en-US" sz="2400" dirty="0">
                <a:latin typeface="Times New Roman" pitchFamily="18" charset="0"/>
                <a:cs typeface="Times New Roman" pitchFamily="18" charset="0"/>
              </a:rPr>
              <a:t>The address field of the instruction defines the beginning address of a data array in memory.</a:t>
            </a:r>
          </a:p>
          <a:p>
            <a:pPr marL="457200" lvl="0" indent="-342900" algn="just">
              <a:buSzPts val="1800"/>
              <a:buChar char="●"/>
            </a:pPr>
            <a:r>
              <a:rPr lang="en-US" sz="2400" dirty="0">
                <a:latin typeface="Times New Roman" pitchFamily="18" charset="0"/>
                <a:cs typeface="Times New Roman" pitchFamily="18" charset="0"/>
              </a:rPr>
              <a:t>The distance between the beginning address and the address of the operand is the index value stored in the index register.</a:t>
            </a:r>
          </a:p>
        </p:txBody>
      </p:sp>
      <p:sp>
        <p:nvSpPr>
          <p:cNvPr id="116" name="Google Shape;116;p18"/>
          <p:cNvSpPr/>
          <p:nvPr/>
        </p:nvSpPr>
        <p:spPr>
          <a:xfrm>
            <a:off x="898634" y="1176846"/>
            <a:ext cx="5685045"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Indexed Addressing Mode </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220718" y="1914679"/>
            <a:ext cx="8585658" cy="4154943"/>
          </a:xfrm>
          <a:prstGeom prst="rect">
            <a:avLst/>
          </a:prstGeom>
          <a:noFill/>
          <a:ln>
            <a:noFill/>
          </a:ln>
        </p:spPr>
        <p:txBody>
          <a:bodyPr spcFirstLastPara="1" wrap="square" lIns="91425" tIns="45700" rIns="91425" bIns="45700" anchor="t" anchorCtr="0">
            <a:spAutoFit/>
          </a:bodyPr>
          <a:lstStyle/>
          <a:p>
            <a:pPr marL="457200" indent="-342900" algn="just">
              <a:buSzPts val="1800"/>
              <a:buFont typeface="Arial"/>
              <a:buChar char="●"/>
            </a:pPr>
            <a:r>
              <a:rPr lang="en-US" sz="2400" dirty="0">
                <a:latin typeface="Times New Roman" pitchFamily="18" charset="0"/>
                <a:cs typeface="Times New Roman" pitchFamily="18" charset="0"/>
              </a:rPr>
              <a:t>In this mode the </a:t>
            </a:r>
            <a:r>
              <a:rPr lang="en-US" sz="2400" b="1" dirty="0">
                <a:solidFill>
                  <a:srgbClr val="FF0000"/>
                </a:solidFill>
                <a:latin typeface="Times New Roman" pitchFamily="18" charset="0"/>
                <a:cs typeface="Times New Roman" pitchFamily="18" charset="0"/>
              </a:rPr>
              <a:t>content of a base register </a:t>
            </a:r>
            <a:r>
              <a:rPr lang="en-US" sz="2400" dirty="0">
                <a:latin typeface="Times New Roman" pitchFamily="18" charset="0"/>
                <a:cs typeface="Times New Roman" pitchFamily="18" charset="0"/>
              </a:rPr>
              <a:t>is </a:t>
            </a:r>
            <a:r>
              <a:rPr lang="en-US" sz="2400" b="1" dirty="0">
                <a:solidFill>
                  <a:srgbClr val="FF0000"/>
                </a:solidFill>
                <a:latin typeface="Times New Roman" pitchFamily="18" charset="0"/>
                <a:cs typeface="Times New Roman" pitchFamily="18" charset="0"/>
              </a:rPr>
              <a:t>added to the address part </a:t>
            </a:r>
            <a:r>
              <a:rPr lang="en-US" sz="2400" dirty="0">
                <a:latin typeface="Times New Roman" pitchFamily="18" charset="0"/>
                <a:cs typeface="Times New Roman" pitchFamily="18" charset="0"/>
              </a:rPr>
              <a:t>of the </a:t>
            </a:r>
            <a:r>
              <a:rPr lang="en-US" sz="2400" b="1" dirty="0">
                <a:solidFill>
                  <a:srgbClr val="FF0000"/>
                </a:solidFill>
                <a:latin typeface="Times New Roman" pitchFamily="18" charset="0"/>
                <a:cs typeface="Times New Roman" pitchFamily="18" charset="0"/>
              </a:rPr>
              <a:t>instruction</a:t>
            </a:r>
            <a:r>
              <a:rPr lang="en-US" sz="2400" dirty="0">
                <a:latin typeface="Times New Roman" pitchFamily="18" charset="0"/>
                <a:cs typeface="Times New Roman" pitchFamily="18" charset="0"/>
              </a:rPr>
              <a:t> to </a:t>
            </a:r>
            <a:r>
              <a:rPr lang="en-US" sz="2400" b="1" dirty="0">
                <a:solidFill>
                  <a:srgbClr val="FF0000"/>
                </a:solidFill>
                <a:latin typeface="Times New Roman" pitchFamily="18" charset="0"/>
                <a:cs typeface="Times New Roman" pitchFamily="18" charset="0"/>
              </a:rPr>
              <a:t>obtain the effective address.</a:t>
            </a:r>
          </a:p>
          <a:p>
            <a:pPr marL="457200" indent="-342900" algn="just">
              <a:buSzPts val="1800"/>
              <a:buFont typeface="Arial"/>
              <a:buChar char="●"/>
            </a:pPr>
            <a:r>
              <a:rPr lang="en-US" sz="2400" dirty="0">
                <a:latin typeface="Times New Roman" pitchFamily="18" charset="0"/>
                <a:cs typeface="Times New Roman" pitchFamily="18" charset="0"/>
              </a:rPr>
              <a:t>This is similar to the indexed addressing mode except that the register is now called a base register instead of an index register. </a:t>
            </a:r>
          </a:p>
          <a:p>
            <a:pPr marL="457200" indent="-342900" algn="just">
              <a:buSzPts val="1800"/>
              <a:buFont typeface="Arial"/>
              <a:buChar char="●"/>
            </a:pPr>
            <a:r>
              <a:rPr lang="en-US" sz="2400" dirty="0">
                <a:latin typeface="Times New Roman" pitchFamily="18" charset="0"/>
                <a:cs typeface="Times New Roman" pitchFamily="18" charset="0"/>
              </a:rPr>
              <a:t>The difference between the two modes is in the way they are used rather than in the way that they are computed. </a:t>
            </a:r>
          </a:p>
          <a:p>
            <a:pPr marL="457200" indent="-342900" algn="just">
              <a:buSzPts val="1800"/>
              <a:buFont typeface="Arial"/>
              <a:buChar char="●"/>
            </a:pPr>
            <a:r>
              <a:rPr lang="en-US" sz="2400" dirty="0">
                <a:latin typeface="Times New Roman" pitchFamily="18" charset="0"/>
                <a:cs typeface="Times New Roman" pitchFamily="18" charset="0"/>
              </a:rPr>
              <a:t>An index register is assumed to hold an index number that is relative to the address part of the instruction. </a:t>
            </a:r>
          </a:p>
          <a:p>
            <a:pPr marL="457200" indent="-342900" algn="just">
              <a:buSzPts val="1800"/>
              <a:buFont typeface="Arial"/>
              <a:buChar char="●"/>
            </a:pPr>
            <a:r>
              <a:rPr lang="en-US" sz="2400" dirty="0">
                <a:latin typeface="Times New Roman" pitchFamily="18" charset="0"/>
                <a:cs typeface="Times New Roman" pitchFamily="18" charset="0"/>
              </a:rPr>
              <a:t>A base register is assumed to hold a base address and the address field of the instruction gives a displacement relative to this base address. </a:t>
            </a:r>
          </a:p>
        </p:txBody>
      </p:sp>
      <p:sp>
        <p:nvSpPr>
          <p:cNvPr id="116" name="Google Shape;116;p18"/>
          <p:cNvSpPr/>
          <p:nvPr/>
        </p:nvSpPr>
        <p:spPr>
          <a:xfrm>
            <a:off x="788272" y="1176846"/>
            <a:ext cx="5685045"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Base Register Addressing Mode </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6" name="Google Shape;116;p18"/>
          <p:cNvSpPr/>
          <p:nvPr/>
        </p:nvSpPr>
        <p:spPr>
          <a:xfrm>
            <a:off x="506437" y="773723"/>
            <a:ext cx="8285871" cy="1384954"/>
          </a:xfrm>
          <a:prstGeom prst="rect">
            <a:avLst/>
          </a:prstGeom>
          <a:noFill/>
          <a:ln>
            <a:noFill/>
          </a:ln>
        </p:spPr>
        <p:txBody>
          <a:bodyPr spcFirstLastPara="1" wrap="square" lIns="91425" tIns="45700" rIns="91425" bIns="45700" anchor="t" anchorCtr="0">
            <a:spAutoFit/>
          </a:bodyPr>
          <a:lstStyle/>
          <a:p>
            <a:pPr algn="just" fontAlgn="base"/>
            <a:r>
              <a:rPr lang="en-US" sz="2000" b="1" u="sng" dirty="0"/>
              <a:t>Numerical on Addressing Mode</a:t>
            </a:r>
            <a:endParaRPr lang="en-US" sz="2000" dirty="0"/>
          </a:p>
          <a:p>
            <a:pPr algn="just"/>
            <a:r>
              <a:rPr lang="en-US" sz="1600" dirty="0"/>
              <a:t>An instruction is stored at location 200 with its address field at location 201. The address filed has the value 500. A processor register R1 contain the number 400 and index register value is 100. Evaluate the effective address if the addressing mode of the instruction is given below in the statement. </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614150" y="2250831"/>
            <a:ext cx="7956644" cy="4206240"/>
          </a:xfrm>
          <a:prstGeom prst="rect">
            <a:avLst/>
          </a:prstGeom>
          <a:noFill/>
          <a:ln w="9525">
            <a:noFill/>
            <a:miter lim="800000"/>
            <a:headEnd/>
            <a:tailEnd/>
          </a:ln>
          <a:effectLst/>
        </p:spPr>
      </p:pic>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6" name="Google Shape;116;p18"/>
          <p:cNvSpPr/>
          <p:nvPr/>
        </p:nvSpPr>
        <p:spPr>
          <a:xfrm>
            <a:off x="506437" y="773723"/>
            <a:ext cx="8285871" cy="1384954"/>
          </a:xfrm>
          <a:prstGeom prst="rect">
            <a:avLst/>
          </a:prstGeom>
          <a:noFill/>
          <a:ln>
            <a:noFill/>
          </a:ln>
        </p:spPr>
        <p:txBody>
          <a:bodyPr spcFirstLastPara="1" wrap="square" lIns="91425" tIns="45700" rIns="91425" bIns="45700" anchor="t" anchorCtr="0">
            <a:spAutoFit/>
          </a:bodyPr>
          <a:lstStyle/>
          <a:p>
            <a:pPr algn="just" fontAlgn="base"/>
            <a:r>
              <a:rPr lang="en-US" sz="2000" b="1" u="sng" dirty="0"/>
              <a:t>Numerical on Addressing Mode</a:t>
            </a:r>
            <a:endParaRPr lang="en-US" sz="2000" dirty="0"/>
          </a:p>
          <a:p>
            <a:pPr algn="just"/>
            <a:r>
              <a:rPr lang="en-US" sz="1600" dirty="0"/>
              <a:t>An instruction is stored at location 200 with its address field at location 201. The address filed has the value 500. A processor register R1 contain the number 400 and index register value is 100. Evaluate the effective address if the addressing mode of the instruction is given below in the statement. </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79828" y="2250831"/>
            <a:ext cx="3235569" cy="420624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3545062" y="2180489"/>
          <a:ext cx="5050298" cy="4290257"/>
        </p:xfrm>
        <a:graphic>
          <a:graphicData uri="http://schemas.openxmlformats.org/drawingml/2006/table">
            <a:tbl>
              <a:tblPr/>
              <a:tblGrid>
                <a:gridCol w="1643349">
                  <a:extLst>
                    <a:ext uri="{9D8B030D-6E8A-4147-A177-3AD203B41FA5}">
                      <a16:colId xmlns:a16="http://schemas.microsoft.com/office/drawing/2014/main" val="20000"/>
                    </a:ext>
                  </a:extLst>
                </a:gridCol>
                <a:gridCol w="2371794">
                  <a:extLst>
                    <a:ext uri="{9D8B030D-6E8A-4147-A177-3AD203B41FA5}">
                      <a16:colId xmlns:a16="http://schemas.microsoft.com/office/drawing/2014/main" val="20001"/>
                    </a:ext>
                  </a:extLst>
                </a:gridCol>
                <a:gridCol w="1035155">
                  <a:extLst>
                    <a:ext uri="{9D8B030D-6E8A-4147-A177-3AD203B41FA5}">
                      <a16:colId xmlns:a16="http://schemas.microsoft.com/office/drawing/2014/main" val="20002"/>
                    </a:ext>
                  </a:extLst>
                </a:gridCol>
              </a:tblGrid>
              <a:tr h="449168">
                <a:tc>
                  <a:txBody>
                    <a:bodyPr/>
                    <a:lstStyle/>
                    <a:p>
                      <a:pPr marL="0" marR="0" algn="ctr">
                        <a:lnSpc>
                          <a:spcPct val="150000"/>
                        </a:lnSpc>
                        <a:spcBef>
                          <a:spcPts val="0"/>
                        </a:spcBef>
                        <a:spcAft>
                          <a:spcPts val="750"/>
                        </a:spcAft>
                      </a:pPr>
                      <a:r>
                        <a:rPr lang="en-US" sz="1600" b="1" dirty="0">
                          <a:latin typeface="Calibri"/>
                          <a:ea typeface="SimSun"/>
                          <a:cs typeface="Times New Roman"/>
                        </a:rPr>
                        <a:t>Addressing mode</a:t>
                      </a:r>
                      <a:endParaRPr lang="en-US" sz="16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750"/>
                        </a:spcAft>
                      </a:pPr>
                      <a:r>
                        <a:rPr lang="en-US" sz="1600" b="1" dirty="0">
                          <a:latin typeface="Calibri"/>
                          <a:ea typeface="SimSun"/>
                          <a:cs typeface="Times New Roman"/>
                        </a:rPr>
                        <a:t>Effective address</a:t>
                      </a:r>
                      <a:endParaRPr lang="en-US" sz="16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750"/>
                        </a:spcAft>
                      </a:pPr>
                      <a:r>
                        <a:rPr lang="en-US" sz="1600" b="1" dirty="0">
                          <a:latin typeface="Calibri"/>
                          <a:ea typeface="SimSun"/>
                          <a:cs typeface="Times New Roman"/>
                        </a:rPr>
                        <a:t>Content of AC</a:t>
                      </a:r>
                      <a:endParaRPr lang="en-US" sz="16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967">
                <a:tc>
                  <a:txBody>
                    <a:bodyPr/>
                    <a:lstStyle/>
                    <a:p>
                      <a:pPr marL="0" marR="0" algn="just">
                        <a:spcBef>
                          <a:spcPts val="0"/>
                        </a:spcBef>
                        <a:spcAft>
                          <a:spcPts val="750"/>
                        </a:spcAft>
                      </a:pPr>
                      <a:r>
                        <a:rPr lang="en-US" sz="1200" b="1" dirty="0">
                          <a:latin typeface="Calibri"/>
                          <a:ea typeface="SimSun"/>
                          <a:cs typeface="Times New Roman"/>
                        </a:rPr>
                        <a:t>Direct Address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500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800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2145">
                <a:tc>
                  <a:txBody>
                    <a:bodyPr/>
                    <a:lstStyle/>
                    <a:p>
                      <a:pPr marL="0" marR="0" algn="just">
                        <a:spcBef>
                          <a:spcPts val="0"/>
                        </a:spcBef>
                        <a:spcAft>
                          <a:spcPts val="750"/>
                        </a:spcAft>
                      </a:pPr>
                      <a:r>
                        <a:rPr lang="en-US" sz="1200" b="1" dirty="0">
                          <a:latin typeface="Calibri"/>
                          <a:ea typeface="SimSun"/>
                          <a:cs typeface="Times New Roman"/>
                        </a:rPr>
                        <a:t>Immediate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201</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500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2145">
                <a:tc>
                  <a:txBody>
                    <a:bodyPr/>
                    <a:lstStyle/>
                    <a:p>
                      <a:pPr marL="0" marR="0" algn="just">
                        <a:spcBef>
                          <a:spcPts val="0"/>
                        </a:spcBef>
                        <a:spcAft>
                          <a:spcPts val="750"/>
                        </a:spcAft>
                      </a:pPr>
                      <a:r>
                        <a:rPr lang="en-US" sz="1200" b="1">
                          <a:latin typeface="Calibri"/>
                          <a:ea typeface="SimSun"/>
                          <a:cs typeface="Times New Roman"/>
                        </a:rPr>
                        <a:t>Indirect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800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300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814">
                <a:tc>
                  <a:txBody>
                    <a:bodyPr/>
                    <a:lstStyle/>
                    <a:p>
                      <a:pPr marL="0" marR="0" algn="just">
                        <a:spcBef>
                          <a:spcPts val="0"/>
                        </a:spcBef>
                        <a:spcAft>
                          <a:spcPts val="750"/>
                        </a:spcAft>
                      </a:pPr>
                      <a:r>
                        <a:rPr lang="en-US" sz="1200" b="1" dirty="0">
                          <a:latin typeface="Calibri"/>
                          <a:ea typeface="SimSun"/>
                          <a:cs typeface="Times New Roman"/>
                        </a:rPr>
                        <a:t>Relative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PC + address field of the instruction 202+500=702</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325</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09932">
                <a:tc>
                  <a:txBody>
                    <a:bodyPr/>
                    <a:lstStyle/>
                    <a:p>
                      <a:pPr marL="0" marR="0" algn="just">
                        <a:spcBef>
                          <a:spcPts val="0"/>
                        </a:spcBef>
                        <a:spcAft>
                          <a:spcPts val="750"/>
                        </a:spcAft>
                      </a:pPr>
                      <a:r>
                        <a:rPr lang="en-US" sz="1200" b="1" dirty="0">
                          <a:latin typeface="Calibri"/>
                          <a:ea typeface="SimSun"/>
                          <a:cs typeface="Times New Roman"/>
                        </a:rPr>
                        <a:t>Index Register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Index Register Value + address field of the instruction </a:t>
                      </a:r>
                      <a:endParaRPr lang="en-US" sz="1200" dirty="0">
                        <a:latin typeface="Calibri"/>
                        <a:ea typeface="SimSun"/>
                        <a:cs typeface="Times New Roman"/>
                      </a:endParaRPr>
                    </a:p>
                    <a:p>
                      <a:pPr marL="0" marR="0" algn="ctr">
                        <a:spcBef>
                          <a:spcPts val="0"/>
                        </a:spcBef>
                        <a:spcAft>
                          <a:spcPts val="750"/>
                        </a:spcAft>
                      </a:pPr>
                      <a:r>
                        <a:rPr lang="en-US" sz="1200" b="1" dirty="0">
                          <a:latin typeface="Calibri"/>
                          <a:ea typeface="SimSun"/>
                          <a:cs typeface="Times New Roman"/>
                        </a:rPr>
                        <a:t>100+500=600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900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145">
                <a:tc>
                  <a:txBody>
                    <a:bodyPr/>
                    <a:lstStyle/>
                    <a:p>
                      <a:pPr marL="0" marR="0" algn="just">
                        <a:spcBef>
                          <a:spcPts val="0"/>
                        </a:spcBef>
                        <a:spcAft>
                          <a:spcPts val="750"/>
                        </a:spcAft>
                      </a:pPr>
                      <a:r>
                        <a:rPr lang="en-US" sz="1200" b="1">
                          <a:latin typeface="Calibri"/>
                          <a:ea typeface="SimSun"/>
                          <a:cs typeface="Times New Roman"/>
                        </a:rPr>
                        <a:t>Register Direct </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_________</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400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2145">
                <a:tc>
                  <a:txBody>
                    <a:bodyPr/>
                    <a:lstStyle/>
                    <a:p>
                      <a:pPr marL="0" marR="0" algn="just">
                        <a:spcBef>
                          <a:spcPts val="0"/>
                        </a:spcBef>
                        <a:spcAft>
                          <a:spcPts val="750"/>
                        </a:spcAft>
                      </a:pPr>
                      <a:r>
                        <a:rPr lang="en-US" sz="1200" b="1">
                          <a:latin typeface="Calibri"/>
                          <a:ea typeface="SimSun"/>
                          <a:cs typeface="Times New Roman"/>
                        </a:rPr>
                        <a:t>Register Indirect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400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700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2145">
                <a:tc>
                  <a:txBody>
                    <a:bodyPr/>
                    <a:lstStyle/>
                    <a:p>
                      <a:pPr marL="0" marR="0" algn="just">
                        <a:spcBef>
                          <a:spcPts val="0"/>
                        </a:spcBef>
                        <a:spcAft>
                          <a:spcPts val="750"/>
                        </a:spcAft>
                      </a:pPr>
                      <a:r>
                        <a:rPr lang="en-US" sz="1200" b="1">
                          <a:latin typeface="Calibri"/>
                          <a:ea typeface="SimSun"/>
                          <a:cs typeface="Times New Roman"/>
                        </a:rPr>
                        <a:t>Auto Increment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400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700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2145">
                <a:tc>
                  <a:txBody>
                    <a:bodyPr/>
                    <a:lstStyle/>
                    <a:p>
                      <a:pPr marL="0" marR="0" algn="just">
                        <a:spcBef>
                          <a:spcPts val="0"/>
                        </a:spcBef>
                        <a:spcAft>
                          <a:spcPts val="750"/>
                        </a:spcAft>
                      </a:pPr>
                      <a:r>
                        <a:rPr lang="en-US" sz="1200" b="1">
                          <a:latin typeface="Calibri"/>
                          <a:ea typeface="SimSun"/>
                          <a:cs typeface="Times New Roman"/>
                        </a:rPr>
                        <a:t>Auto Decrement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399</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450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5" name="Google Shape;49;p11"/>
          <p:cNvSpPr txBox="1"/>
          <p:nvPr/>
        </p:nvSpPr>
        <p:spPr>
          <a:xfrm>
            <a:off x="970671" y="2278967"/>
            <a:ext cx="7594738" cy="2039816"/>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None/>
            </a:pPr>
            <a:r>
              <a:rPr lang="en-US" sz="5400" b="1" dirty="0">
                <a:latin typeface="Times New Roman"/>
                <a:ea typeface="Times New Roman"/>
                <a:cs typeface="Times New Roman"/>
                <a:sym typeface="Times New Roman"/>
              </a:rPr>
              <a:t>Data Transfer and Manipulation </a:t>
            </a:r>
            <a:endParaRPr sz="5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
        <p:nvSpPr>
          <p:cNvPr id="3" name="Text Placeholder 2"/>
          <p:cNvSpPr>
            <a:spLocks noGrp="1"/>
          </p:cNvSpPr>
          <p:nvPr>
            <p:ph type="body" idx="1"/>
          </p:nvPr>
        </p:nvSpPr>
        <p:spPr>
          <a:xfrm>
            <a:off x="457200" y="1097280"/>
            <a:ext cx="8229600" cy="5022166"/>
          </a:xfrm>
        </p:spPr>
        <p:txBody>
          <a:bodyPr/>
          <a:lstStyle/>
          <a:p>
            <a:pPr algn="ctr">
              <a:buNone/>
            </a:pPr>
            <a:r>
              <a:rPr lang="en-US" sz="2000" b="1" u="sng" dirty="0"/>
              <a:t>DATA TRANSFER AND MANIPULATION</a:t>
            </a:r>
          </a:p>
          <a:p>
            <a:endParaRPr lang="en-US" sz="2000" dirty="0"/>
          </a:p>
          <a:p>
            <a:pPr algn="just"/>
            <a:r>
              <a:rPr lang="en-US" sz="2000" dirty="0"/>
              <a:t>Instruction set of different computers differ from each other mostly in way the operands are determined from the address and mode fields.</a:t>
            </a:r>
          </a:p>
          <a:p>
            <a:pPr algn="just"/>
            <a:r>
              <a:rPr lang="en-US" sz="2000" b="1" dirty="0"/>
              <a:t>The basic set of operations available in a typical computer are:</a:t>
            </a:r>
            <a:endParaRPr lang="en-US" sz="2000" dirty="0"/>
          </a:p>
          <a:p>
            <a:pPr lvl="1" algn="just"/>
            <a:r>
              <a:rPr lang="en-US" sz="2000" b="1" dirty="0"/>
              <a:t>Data Transfer Instructions: </a:t>
            </a:r>
            <a:r>
              <a:rPr lang="en-US" sz="2000" dirty="0"/>
              <a:t>Move data from one place in computer to another without changing the data content. Most common transfer: processor register-memory, processor register-I/O, between processor register themselves.</a:t>
            </a:r>
          </a:p>
          <a:p>
            <a:pPr lvl="1" algn="just"/>
            <a:r>
              <a:rPr lang="en-US" sz="2000" b="1" dirty="0"/>
              <a:t>Data Manipulation Instruction</a:t>
            </a:r>
            <a:r>
              <a:rPr lang="en-US" sz="2000" dirty="0"/>
              <a:t>: Perform arithmetic, logic and shift operation.</a:t>
            </a:r>
          </a:p>
          <a:p>
            <a:pPr lvl="1" algn="just"/>
            <a:r>
              <a:rPr lang="en-US" sz="2000" b="1" dirty="0"/>
              <a:t>Program Control Instructions: </a:t>
            </a:r>
            <a:r>
              <a:rPr lang="en-US" sz="2000" dirty="0"/>
              <a:t>Decision making capabilities, change the path taken by the program when executed in computer</a:t>
            </a:r>
            <a:r>
              <a:rPr lang="en-US" dirty="0"/>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97280"/>
            <a:ext cx="8229600" cy="5022166"/>
          </a:xfrm>
        </p:spPr>
        <p:txBody>
          <a:bodyPr/>
          <a:lstStyle/>
          <a:p>
            <a:pPr algn="just">
              <a:buNone/>
            </a:pPr>
            <a:r>
              <a:rPr lang="en-US" sz="2000" b="1" u="sng" dirty="0"/>
              <a:t>1. Data Transfer Instructions</a:t>
            </a:r>
            <a:r>
              <a:rPr lang="en-US" sz="2000" u="sng" dirty="0"/>
              <a:t>:</a:t>
            </a:r>
            <a:r>
              <a:rPr lang="en-US" sz="2000" dirty="0"/>
              <a:t> Move data from one place in computer to another without changing the data content Most common transfer: processor register-memory, processor register-I/O, between processor register themselves.</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6" name="Picture 5" descr="c1.JPG"/>
          <p:cNvPicPr>
            <a:picLocks noChangeAspect="1"/>
          </p:cNvPicPr>
          <p:nvPr/>
        </p:nvPicPr>
        <p:blipFill>
          <a:blip r:embed="rId2"/>
          <a:stretch>
            <a:fillRect/>
          </a:stretch>
        </p:blipFill>
        <p:spPr>
          <a:xfrm>
            <a:off x="1744394" y="2475914"/>
            <a:ext cx="5917946" cy="3404381"/>
          </a:xfrm>
          <a:prstGeom prst="rect">
            <a:avLst/>
          </a:prstGeom>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56" name="Google Shape;56;p12"/>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58" name="Google Shape;58;p12"/>
          <p:cNvSpPr/>
          <p:nvPr/>
        </p:nvSpPr>
        <p:spPr>
          <a:xfrm>
            <a:off x="436098" y="1491175"/>
            <a:ext cx="8285871" cy="4308831"/>
          </a:xfrm>
          <a:prstGeom prst="rect">
            <a:avLst/>
          </a:prstGeom>
          <a:noFill/>
          <a:ln>
            <a:noFill/>
          </a:ln>
        </p:spPr>
        <p:txBody>
          <a:bodyPr spcFirstLastPara="1" wrap="square" lIns="91425" tIns="45700" rIns="91425" bIns="45700" anchor="t" anchorCtr="0">
            <a:spAutoFit/>
          </a:bodyPr>
          <a:lstStyle/>
          <a:p>
            <a:pPr marL="457200" indent="-342900" algn="just">
              <a:buSzPts val="1800"/>
            </a:pPr>
            <a:endParaRPr lang="en-US" sz="1800" b="1" dirty="0"/>
          </a:p>
          <a:p>
            <a:pPr marL="457200" lvl="0" indent="-342900" algn="just">
              <a:buSzPts val="1800"/>
              <a:buChar char="●"/>
            </a:pPr>
            <a:r>
              <a:rPr lang="en-US" sz="2000" dirty="0"/>
              <a:t>The operation field of an instruction specifies the operation to be performed.</a:t>
            </a:r>
          </a:p>
          <a:p>
            <a:pPr marL="457200" lvl="0" indent="-342900" algn="just">
              <a:buSzPts val="1800"/>
              <a:buChar char="●"/>
            </a:pPr>
            <a:endParaRPr lang="en-US" sz="2000" dirty="0"/>
          </a:p>
          <a:p>
            <a:pPr marL="457200" lvl="0" indent="-342900" algn="just">
              <a:buSzPts val="1800"/>
              <a:buChar char="●"/>
            </a:pPr>
            <a:r>
              <a:rPr lang="en-US" sz="2000" dirty="0"/>
              <a:t>This operation must be executed on some data stored in computer registers or memory words.</a:t>
            </a:r>
          </a:p>
          <a:p>
            <a:pPr marL="457200" lvl="0" indent="-342900" algn="just">
              <a:buSzPts val="1800"/>
              <a:buChar char="●"/>
            </a:pPr>
            <a:endParaRPr lang="en-US" sz="2000" dirty="0"/>
          </a:p>
          <a:p>
            <a:pPr marL="457200" lvl="0" indent="-342900" algn="just">
              <a:buSzPts val="1800"/>
              <a:buChar char="●"/>
            </a:pPr>
            <a:r>
              <a:rPr lang="en-US" sz="2000" dirty="0">
                <a:solidFill>
                  <a:srgbClr val="FF0000"/>
                </a:solidFill>
              </a:rPr>
              <a:t>The way the operands are chosen during program execution is dependent on the addressing mode of the instruction.</a:t>
            </a:r>
          </a:p>
          <a:p>
            <a:pPr marL="457200" lvl="0" indent="-342900" algn="just">
              <a:buSzPts val="1800"/>
              <a:buChar char="●"/>
            </a:pPr>
            <a:endParaRPr lang="en-US" sz="2000" dirty="0"/>
          </a:p>
          <a:p>
            <a:pPr marL="457200" lvl="0" indent="-342900" algn="just">
              <a:buSzPts val="1800"/>
              <a:buChar char="●"/>
            </a:pPr>
            <a:r>
              <a:rPr lang="en-US" sz="2000" dirty="0"/>
              <a:t>The </a:t>
            </a:r>
            <a:r>
              <a:rPr lang="en-US" sz="2000" dirty="0">
                <a:solidFill>
                  <a:srgbClr val="FF0000"/>
                </a:solidFill>
              </a:rPr>
              <a:t>addressing mode </a:t>
            </a:r>
            <a:r>
              <a:rPr lang="en-US" sz="2000" dirty="0"/>
              <a:t>specifies a rule for interpreting or modifying the address field of the instruction before the operand is actually referenced.</a:t>
            </a:r>
          </a:p>
          <a:p>
            <a:pPr marL="457200" marR="0" lvl="0" indent="-317500" algn="l" rtl="0">
              <a:lnSpc>
                <a:spcPct val="100000"/>
              </a:lnSpc>
              <a:spcBef>
                <a:spcPts val="0"/>
              </a:spcBef>
              <a:spcAft>
                <a:spcPts val="0"/>
              </a:spcAft>
              <a:buClr>
                <a:schemeClr val="accent5"/>
              </a:buClr>
              <a:buSzPts val="1400"/>
              <a:buFont typeface="Ubuntu"/>
              <a:buChar char="●"/>
            </a:pPr>
            <a:endParaRPr sz="1600" b="0" i="0" u="none" strike="noStrike" cap="none">
              <a:solidFill>
                <a:srgbClr val="000000"/>
              </a:solidFill>
              <a:latin typeface="Times New Roman"/>
              <a:ea typeface="Times New Roman"/>
              <a:cs typeface="Times New Roman"/>
              <a:sym typeface="Times New Roman"/>
            </a:endParaRPr>
          </a:p>
        </p:txBody>
      </p:sp>
      <p:sp>
        <p:nvSpPr>
          <p:cNvPr id="59" name="Google Shape;59;p12"/>
          <p:cNvSpPr/>
          <p:nvPr/>
        </p:nvSpPr>
        <p:spPr>
          <a:xfrm>
            <a:off x="2799471" y="939870"/>
            <a:ext cx="372793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Addressing Modes</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97280"/>
            <a:ext cx="8229600" cy="5022166"/>
          </a:xfrm>
        </p:spPr>
        <p:txBody>
          <a:bodyPr/>
          <a:lstStyle/>
          <a:p>
            <a:pPr algn="just"/>
            <a:r>
              <a:rPr lang="en-US" sz="2000" dirty="0"/>
              <a:t>Some assembly language conventions modify the mnemonic symbol to differentiate between the different addressing modes.</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5" name="Picture 4" descr="c1.JPG"/>
          <p:cNvPicPr>
            <a:picLocks noChangeAspect="1"/>
          </p:cNvPicPr>
          <p:nvPr/>
        </p:nvPicPr>
        <p:blipFill>
          <a:blip r:embed="rId2"/>
          <a:stretch>
            <a:fillRect/>
          </a:stretch>
        </p:blipFill>
        <p:spPr>
          <a:xfrm>
            <a:off x="984738" y="1885071"/>
            <a:ext cx="7582487" cy="3981157"/>
          </a:xfrm>
          <a:prstGeom prst="rect">
            <a:avLst/>
          </a:prstGeom>
        </p:spPr>
      </p:pic>
      <p:sp>
        <p:nvSpPr>
          <p:cNvPr id="6"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844061"/>
            <a:ext cx="8292905" cy="5767753"/>
          </a:xfrm>
        </p:spPr>
        <p:txBody>
          <a:bodyPr/>
          <a:lstStyle/>
          <a:p>
            <a:pPr>
              <a:buNone/>
            </a:pPr>
            <a:r>
              <a:rPr lang="en-US" sz="2000" b="1" u="sng" dirty="0"/>
              <a:t>2. Data Manipulation </a:t>
            </a:r>
            <a:endParaRPr lang="en-US" sz="2000" dirty="0"/>
          </a:p>
          <a:p>
            <a:pPr algn="just"/>
            <a:r>
              <a:rPr lang="en-US" sz="2000" dirty="0"/>
              <a:t>These instruction performs operation on data and provide the computational capabilities for the computer.</a:t>
            </a:r>
          </a:p>
          <a:p>
            <a:pPr algn="just"/>
            <a:r>
              <a:rPr lang="en-US" sz="2000" b="1" dirty="0"/>
              <a:t>Three Basic Types: 1. Arithmetic instructions 2. Logical and bit manipulation instructions 3. Shift instructions</a:t>
            </a:r>
            <a:endParaRPr lang="en-US" sz="2000" dirty="0"/>
          </a:p>
          <a:p>
            <a:pPr algn="just"/>
            <a:r>
              <a:rPr lang="en-US" sz="2000" b="1" dirty="0"/>
              <a:t>2.1   Arithmetic instructions:- </a:t>
            </a:r>
            <a:r>
              <a:rPr lang="en-US" sz="2000" dirty="0"/>
              <a:t>Four basic arithmetic operations:    + - * / </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6" name="Picture 5" descr="c1.JPG"/>
          <p:cNvPicPr>
            <a:picLocks noChangeAspect="1"/>
          </p:cNvPicPr>
          <p:nvPr/>
        </p:nvPicPr>
        <p:blipFill>
          <a:blip r:embed="rId2"/>
          <a:stretch>
            <a:fillRect/>
          </a:stretch>
        </p:blipFill>
        <p:spPr>
          <a:xfrm>
            <a:off x="1702191" y="2877427"/>
            <a:ext cx="6330462" cy="3748455"/>
          </a:xfrm>
          <a:prstGeom prst="rect">
            <a:avLst/>
          </a:prstGeom>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844061"/>
            <a:ext cx="8292905" cy="5767753"/>
          </a:xfrm>
        </p:spPr>
        <p:txBody>
          <a:bodyPr/>
          <a:lstStyle/>
          <a:p>
            <a:pPr marL="114300" indent="0">
              <a:buNone/>
            </a:pPr>
            <a:r>
              <a:rPr lang="en-US" sz="2000" b="1" dirty="0"/>
              <a:t>2.2    Logical and bit manipulation instructions</a:t>
            </a:r>
            <a:r>
              <a:rPr lang="en-US" sz="2000" dirty="0"/>
              <a:t>: Logical Instructions perform binary operations on string of bits stored in registers.</a:t>
            </a:r>
          </a:p>
          <a:p>
            <a:r>
              <a:rPr lang="en-US" sz="2000" dirty="0">
                <a:sym typeface="Wingdings"/>
              </a:rPr>
              <a:t></a:t>
            </a:r>
            <a:r>
              <a:rPr lang="en-US" sz="2000" dirty="0"/>
              <a:t>Useful for manipulating individual/ group of bits.</a:t>
            </a:r>
          </a:p>
          <a:p>
            <a:r>
              <a:rPr lang="en-US" sz="2000" dirty="0">
                <a:sym typeface="Wingdings"/>
              </a:rPr>
              <a:t></a:t>
            </a:r>
            <a:r>
              <a:rPr lang="en-US" sz="2000" dirty="0"/>
              <a:t> Consider each bit separately. </a:t>
            </a:r>
          </a:p>
          <a:p>
            <a:r>
              <a:rPr lang="en-US" sz="2000" dirty="0"/>
              <a:t>AND </a:t>
            </a:r>
            <a:r>
              <a:rPr lang="en-US" sz="2000" dirty="0">
                <a:sym typeface="Wingdings"/>
              </a:rPr>
              <a:t></a:t>
            </a:r>
            <a:r>
              <a:rPr lang="en-US" sz="2000" dirty="0"/>
              <a:t>Clear selected bits	</a:t>
            </a:r>
          </a:p>
          <a:p>
            <a:r>
              <a:rPr lang="en-US" sz="2000" dirty="0"/>
              <a:t>OR    </a:t>
            </a:r>
            <a:r>
              <a:rPr lang="en-US" sz="2000" dirty="0">
                <a:sym typeface="Wingdings"/>
              </a:rPr>
              <a:t></a:t>
            </a:r>
            <a:r>
              <a:rPr lang="en-US" sz="2000" dirty="0"/>
              <a:t>Set selected bits	</a:t>
            </a:r>
          </a:p>
          <a:p>
            <a:r>
              <a:rPr lang="en-US" sz="2000" dirty="0"/>
              <a:t>XOR </a:t>
            </a:r>
            <a:r>
              <a:rPr lang="en-US" sz="2000" dirty="0">
                <a:sym typeface="Wingdings"/>
              </a:rPr>
              <a:t></a:t>
            </a:r>
            <a:r>
              <a:rPr lang="en-US" sz="2000" dirty="0"/>
              <a:t>Complement selected bits </a:t>
            </a:r>
          </a:p>
          <a:p>
            <a:endParaRPr lang="en-US" sz="2000" dirty="0"/>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pic>
        <p:nvPicPr>
          <p:cNvPr id="32771" name="Picture 3"/>
          <p:cNvPicPr>
            <a:picLocks noChangeAspect="1" noChangeArrowheads="1"/>
          </p:cNvPicPr>
          <p:nvPr/>
        </p:nvPicPr>
        <p:blipFill>
          <a:blip r:embed="rId2"/>
          <a:srcRect/>
          <a:stretch>
            <a:fillRect/>
          </a:stretch>
        </p:blipFill>
        <p:spPr bwMode="auto">
          <a:xfrm>
            <a:off x="1012874" y="3460651"/>
            <a:ext cx="7244861" cy="3080825"/>
          </a:xfrm>
          <a:prstGeom prst="rect">
            <a:avLst/>
          </a:prstGeom>
          <a:noFill/>
          <a:ln w="9525">
            <a:noFill/>
            <a:miter lim="800000"/>
            <a:headEnd/>
            <a:tailEnd/>
          </a:ln>
          <a:effectLst/>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44062"/>
            <a:ext cx="8229600" cy="5275384"/>
          </a:xfrm>
        </p:spPr>
        <p:txBody>
          <a:bodyPr/>
          <a:lstStyle/>
          <a:p>
            <a:pPr marL="114300" indent="0" algn="just">
              <a:buNone/>
            </a:pPr>
            <a:r>
              <a:rPr lang="en-US" sz="2000" b="1" u="sng" dirty="0"/>
              <a:t>2.3  Shift Instructions: </a:t>
            </a:r>
            <a:r>
              <a:rPr lang="en-US" sz="2000" dirty="0"/>
              <a:t>Shift instructions allow the bits of a register or memory byte to be shifted one bit place to the left or to the right. There are two types of shift instructions — logical and arithmetic. Logical shifts consider the contents of the register or memory byte to be just a bit pattern when the shift is made.</a:t>
            </a: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33794" name="Picture 2"/>
          <p:cNvPicPr>
            <a:picLocks noChangeAspect="1" noChangeArrowheads="1"/>
          </p:cNvPicPr>
          <p:nvPr/>
        </p:nvPicPr>
        <p:blipFill>
          <a:blip r:embed="rId2"/>
          <a:srcRect/>
          <a:stretch>
            <a:fillRect/>
          </a:stretch>
        </p:blipFill>
        <p:spPr bwMode="auto">
          <a:xfrm>
            <a:off x="1308295" y="2670957"/>
            <a:ext cx="6288259" cy="3350016"/>
          </a:xfrm>
          <a:prstGeom prst="rect">
            <a:avLst/>
          </a:prstGeom>
          <a:noFill/>
          <a:ln w="9525">
            <a:noFill/>
            <a:miter lim="800000"/>
            <a:headEnd/>
            <a:tailEnd/>
          </a:ln>
          <a:effectLst/>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sp>
        <p:nvSpPr>
          <p:cNvPr id="265" name="Google Shape;265;p34"/>
          <p:cNvSpPr/>
          <p:nvPr/>
        </p:nvSpPr>
        <p:spPr>
          <a:xfrm>
            <a:off x="478302" y="2996419"/>
            <a:ext cx="8088923" cy="923289"/>
          </a:xfrm>
          <a:prstGeom prst="rect">
            <a:avLst/>
          </a:prstGeom>
          <a:noFill/>
          <a:ln>
            <a:noFill/>
          </a:ln>
        </p:spPr>
        <p:txBody>
          <a:bodyPr spcFirstLastPara="1" wrap="square" lIns="91425" tIns="45700" rIns="91425" bIns="45700" anchor="t" anchorCtr="0">
            <a:spAutoFit/>
          </a:bodyPr>
          <a:lstStyle/>
          <a:p>
            <a:pPr marL="914400" marR="0" lvl="1" indent="-317500" algn="ctr" rtl="0">
              <a:lnSpc>
                <a:spcPct val="100000"/>
              </a:lnSpc>
              <a:spcBef>
                <a:spcPts val="0"/>
              </a:spcBef>
              <a:spcAft>
                <a:spcPts val="0"/>
              </a:spcAft>
              <a:buNone/>
            </a:pPr>
            <a:r>
              <a:rPr lang="en-US" sz="5400" b="1" i="0" u="none" strike="noStrike" cap="none" dirty="0">
                <a:solidFill>
                  <a:srgbClr val="000000"/>
                </a:solidFill>
                <a:latin typeface="Times New Roman"/>
                <a:ea typeface="Times New Roman"/>
                <a:cs typeface="Times New Roman"/>
                <a:sym typeface="Times New Roman"/>
              </a:rPr>
              <a:t>Thank You</a:t>
            </a:r>
            <a:endParaRPr sz="5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56" name="Google Shape;56;p12"/>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58" name="Google Shape;58;p12"/>
          <p:cNvSpPr/>
          <p:nvPr/>
        </p:nvSpPr>
        <p:spPr>
          <a:xfrm>
            <a:off x="436098" y="1223889"/>
            <a:ext cx="8187397" cy="5324494"/>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1800" dirty="0"/>
              <a:t>Computers use addressing mode techniques for the purpose of accommodating one or both of the following provisions:</a:t>
            </a:r>
          </a:p>
          <a:p>
            <a:pPr marL="457200" lvl="0" indent="-342900" algn="just">
              <a:buSzPts val="1800"/>
              <a:buChar char="●"/>
            </a:pPr>
            <a:endParaRPr lang="en-US" sz="1800" dirty="0"/>
          </a:p>
          <a:p>
            <a:pPr marL="914400" lvl="1" indent="-317500" algn="just">
              <a:buSzPts val="1400"/>
              <a:buAutoNum type="arabicPeriod"/>
            </a:pPr>
            <a:r>
              <a:rPr lang="en-US" sz="1800" dirty="0"/>
              <a:t>To give programming versatility to the user by providing such facilities as pointers to memory, counters for loop control, indexing of data, and program relocation.</a:t>
            </a:r>
          </a:p>
          <a:p>
            <a:pPr marL="914400" lvl="1" indent="-317500" algn="just">
              <a:buSzPts val="1400"/>
              <a:buAutoNum type="arabicPeriod"/>
            </a:pPr>
            <a:endParaRPr lang="en-US" sz="1800" dirty="0"/>
          </a:p>
          <a:p>
            <a:pPr marL="914400" lvl="1" indent="-317500" algn="just">
              <a:buSzPts val="1400"/>
              <a:buAutoNum type="arabicPeriod"/>
            </a:pPr>
            <a:r>
              <a:rPr lang="en-US" sz="1800" dirty="0"/>
              <a:t>To reduce the number of bits in the addressing field of the instruction</a:t>
            </a:r>
          </a:p>
          <a:p>
            <a:pPr marL="914400" lvl="1" indent="-317500" algn="just">
              <a:buSzPts val="1400"/>
              <a:buAutoNum type="arabicPeriod"/>
            </a:pPr>
            <a:endParaRPr lang="en-US" sz="1800" dirty="0"/>
          </a:p>
          <a:p>
            <a:pPr marL="914400" lvl="1" indent="-317500" algn="just">
              <a:buSzPts val="1400"/>
              <a:buAutoNum type="arabicPeriod"/>
            </a:pPr>
            <a:endParaRPr lang="en-US" sz="1800" dirty="0"/>
          </a:p>
          <a:p>
            <a:pPr marL="914400" lvl="1" indent="-317500" algn="just">
              <a:buSzPts val="1400"/>
              <a:buAutoNum type="arabicPeriod"/>
            </a:pPr>
            <a:endParaRPr lang="en-US" sz="1800" dirty="0"/>
          </a:p>
          <a:p>
            <a:pPr marL="914400" lvl="1" indent="-317500" algn="ctr">
              <a:buSzPts val="1400"/>
            </a:pPr>
            <a:endParaRPr lang="en-US" sz="1800" dirty="0">
              <a:solidFill>
                <a:srgbClr val="FF0000"/>
              </a:solidFill>
            </a:endParaRPr>
          </a:p>
          <a:p>
            <a:pPr marL="914400" lvl="1" indent="-317500" algn="ctr">
              <a:buSzPts val="1400"/>
            </a:pPr>
            <a:r>
              <a:rPr lang="en-US" sz="1800" dirty="0">
                <a:solidFill>
                  <a:srgbClr val="FF0000"/>
                </a:solidFill>
              </a:rPr>
              <a:t>Fig: Instruction format with mode field</a:t>
            </a:r>
          </a:p>
          <a:p>
            <a:pPr marL="914400" lvl="1" indent="-317500" algn="just">
              <a:buSzPts val="1400"/>
              <a:buFont typeface="Arial"/>
              <a:buAutoNum type="arabicPeriod"/>
            </a:pPr>
            <a:endParaRPr lang="en-US" sz="1800" dirty="0"/>
          </a:p>
          <a:p>
            <a:pPr algn="just"/>
            <a:r>
              <a:rPr lang="en-US" sz="1800" dirty="0"/>
              <a:t>	The availability of the addressing modes gives the experienced 	assembly language programmer flexibility for writing programs that 	are more efficient with respect to the number of instructions and 	execution time.</a:t>
            </a:r>
          </a:p>
          <a:p>
            <a:pPr marL="457200" marR="0" lvl="0" indent="-317500" algn="l" rtl="0">
              <a:lnSpc>
                <a:spcPct val="100000"/>
              </a:lnSpc>
              <a:spcBef>
                <a:spcPts val="0"/>
              </a:spcBef>
              <a:spcAft>
                <a:spcPts val="0"/>
              </a:spcAft>
              <a:buClr>
                <a:schemeClr val="accent5"/>
              </a:buClr>
              <a:buSzPts val="1400"/>
              <a:buFont typeface="Ubuntu"/>
              <a:buChar char="●"/>
            </a:pPr>
            <a:endParaRPr sz="1600" b="0"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2327725" y="3491126"/>
            <a:ext cx="5055713" cy="912062"/>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65" name="Google Shape;65;p13"/>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67" name="Google Shape;67;p13"/>
          <p:cNvSpPr/>
          <p:nvPr/>
        </p:nvSpPr>
        <p:spPr>
          <a:xfrm>
            <a:off x="787790" y="1420838"/>
            <a:ext cx="8074855" cy="5262939"/>
          </a:xfrm>
          <a:prstGeom prst="rect">
            <a:avLst/>
          </a:prstGeom>
          <a:noFill/>
          <a:ln>
            <a:noFill/>
          </a:ln>
        </p:spPr>
        <p:txBody>
          <a:bodyPr spcFirstLastPara="1" wrap="square" lIns="91425" tIns="45700" rIns="91425" bIns="45700" anchor="t" anchorCtr="0">
            <a:spAutoFit/>
          </a:bodyPr>
          <a:lstStyle/>
          <a:p>
            <a:pPr marL="114300" lvl="0" algn="just">
              <a:buSzPts val="1800"/>
            </a:pPr>
            <a:r>
              <a:rPr lang="en-IN" sz="2000" dirty="0"/>
              <a:t>Although most addressing modes modify the address field of the instruction, there are two modes that need no address field at all. These are the (</a:t>
            </a:r>
            <a:r>
              <a:rPr lang="en-IN" sz="2000" dirty="0" err="1"/>
              <a:t>i</a:t>
            </a:r>
            <a:r>
              <a:rPr lang="en-IN" sz="2000" dirty="0"/>
              <a:t>) implied and (ii) immediate modes.</a:t>
            </a:r>
            <a:endParaRPr lang="en-US" sz="2000" dirty="0"/>
          </a:p>
          <a:p>
            <a:pPr marL="457200" lvl="0" indent="-342900" algn="just">
              <a:buSzPts val="1800"/>
              <a:buChar char="●"/>
            </a:pPr>
            <a:endParaRPr lang="en-US" sz="2000" dirty="0"/>
          </a:p>
          <a:p>
            <a:pPr marL="457200" lvl="0" indent="-342900" algn="just">
              <a:buSzPts val="1800"/>
              <a:buChar char="●"/>
            </a:pPr>
            <a:r>
              <a:rPr lang="en-US" sz="2000" dirty="0"/>
              <a:t>The operands are specified </a:t>
            </a:r>
            <a:r>
              <a:rPr lang="en-US" sz="2000" b="1" dirty="0"/>
              <a:t>implicitly</a:t>
            </a:r>
            <a:r>
              <a:rPr lang="en-US" sz="2000" dirty="0"/>
              <a:t> in the definition of the instruction in Implied Mode.</a:t>
            </a:r>
          </a:p>
          <a:p>
            <a:pPr marL="114300" lvl="0" algn="just">
              <a:buSzPts val="1800"/>
            </a:pPr>
            <a:r>
              <a:rPr lang="en-US" sz="2000" dirty="0"/>
              <a:t>		</a:t>
            </a:r>
            <a:r>
              <a:rPr lang="en-US" sz="2000" dirty="0" err="1"/>
              <a:t>Eg</a:t>
            </a:r>
            <a:r>
              <a:rPr lang="en-US" sz="2000" dirty="0"/>
              <a:t>: CMA - Complement Accumulator.</a:t>
            </a:r>
          </a:p>
          <a:p>
            <a:pPr marL="457200" lvl="0" indent="-342900" algn="just">
              <a:buSzPts val="1800"/>
              <a:buChar char="●"/>
            </a:pPr>
            <a:endParaRPr lang="en-US" sz="2000" dirty="0"/>
          </a:p>
          <a:p>
            <a:pPr marL="457200" lvl="0" indent="-342900" algn="just">
              <a:buSzPts val="1800"/>
              <a:buChar char="●"/>
            </a:pPr>
            <a:r>
              <a:rPr lang="en-US" sz="2000" dirty="0"/>
              <a:t>All register reference instructions that use an accumulator are implied-mode instructions.</a:t>
            </a:r>
          </a:p>
          <a:p>
            <a:pPr marL="457200" lvl="0" indent="-342900" algn="just">
              <a:buSzPts val="1800"/>
              <a:buChar char="●"/>
            </a:pPr>
            <a:endParaRPr lang="en-US" sz="2000" dirty="0"/>
          </a:p>
          <a:p>
            <a:pPr marL="457200" lvl="0" indent="-342900" algn="just">
              <a:buSzPts val="1800"/>
              <a:buChar char="●"/>
            </a:pPr>
            <a:r>
              <a:rPr lang="en-US" sz="2000" dirty="0"/>
              <a:t>Zero-address instructions in a stack-organized computer are implied-mode instructions since the operands are implied to be on top of the stack.</a:t>
            </a:r>
          </a:p>
          <a:p>
            <a:pPr marL="457200" lvl="0" indent="-342900" algn="just">
              <a:buSzPts val="1800"/>
              <a:buChar char="●"/>
            </a:pPr>
            <a:endParaRPr lang="en-US" sz="2000" dirty="0"/>
          </a:p>
          <a:p>
            <a:pPr marL="457200" indent="-342900" algn="just">
              <a:buSzPts val="1800"/>
              <a:buFont typeface="Arial"/>
              <a:buChar char="●"/>
            </a:pPr>
            <a:r>
              <a:rPr lang="en-US" sz="2000" dirty="0"/>
              <a:t>Example:  CLC (used to reset Carry flag to 0).</a:t>
            </a:r>
          </a:p>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dirty="0">
              <a:solidFill>
                <a:srgbClr val="000000"/>
              </a:solidFill>
              <a:latin typeface="Times New Roman"/>
              <a:ea typeface="Times New Roman"/>
              <a:cs typeface="Times New Roman"/>
              <a:sym typeface="Times New Roman"/>
            </a:endParaRPr>
          </a:p>
        </p:txBody>
      </p:sp>
      <p:sp>
        <p:nvSpPr>
          <p:cNvPr id="68" name="Google Shape;68;p13"/>
          <p:cNvSpPr/>
          <p:nvPr/>
        </p:nvSpPr>
        <p:spPr>
          <a:xfrm>
            <a:off x="3262657" y="925802"/>
            <a:ext cx="26484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Implied Mode</a:t>
            </a:r>
            <a:endParaRPr sz="2800" b="1" i="0" u="none" strike="noStrike" cap="none">
              <a:solidFill>
                <a:srgbClr val="000000"/>
              </a:solidFill>
              <a:latin typeface="Times New Roman"/>
              <a:ea typeface="Times New Roman"/>
              <a:cs typeface="Times New Roman"/>
              <a:sym typeface="Times New Roman"/>
            </a:endParaRPr>
          </a:p>
        </p:txBody>
      </p:sp>
      <p:sp>
        <p:nvSpPr>
          <p:cNvPr id="6"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74" name="Google Shape;74;p14"/>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76" name="Google Shape;76;p14"/>
          <p:cNvSpPr/>
          <p:nvPr/>
        </p:nvSpPr>
        <p:spPr>
          <a:xfrm>
            <a:off x="773723" y="1392702"/>
            <a:ext cx="7835704" cy="3416279"/>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2400" dirty="0"/>
              <a:t>The operand is specified in the instruction itself.</a:t>
            </a:r>
          </a:p>
          <a:p>
            <a:pPr marL="457200" lvl="0" indent="-342900" algn="just">
              <a:buSzPts val="1800"/>
              <a:buChar char="●"/>
            </a:pPr>
            <a:r>
              <a:rPr lang="en-US" sz="2400" dirty="0"/>
              <a:t>It has an operand field rather than an address field.</a:t>
            </a:r>
          </a:p>
          <a:p>
            <a:pPr marL="457200" lvl="0" indent="-342900" algn="just">
              <a:buSzPts val="1800"/>
              <a:buChar char="●"/>
            </a:pPr>
            <a:r>
              <a:rPr lang="en-US" sz="2400" dirty="0"/>
              <a:t>The operand field contains the actual operand to be used in conjunction with the operation specified in the instruction.</a:t>
            </a:r>
          </a:p>
          <a:p>
            <a:pPr marL="457200" lvl="0" indent="-342900" algn="just">
              <a:buSzPts val="1800"/>
              <a:buChar char="●"/>
            </a:pPr>
            <a:r>
              <a:rPr lang="en-US" sz="2400" dirty="0"/>
              <a:t>They are useful for initializing registers to a constant value.</a:t>
            </a:r>
          </a:p>
          <a:p>
            <a:pPr marL="457200" lvl="0" indent="-342900" algn="just">
              <a:buSzPts val="1800"/>
              <a:buChar char="●"/>
            </a:pPr>
            <a:r>
              <a:rPr lang="en-US" sz="2400" dirty="0" err="1"/>
              <a:t>Eg</a:t>
            </a:r>
            <a:r>
              <a:rPr lang="en-US" sz="2400" dirty="0"/>
              <a:t>: ADD 7</a:t>
            </a:r>
          </a:p>
          <a:p>
            <a:pPr marL="457200" lvl="0" indent="-342900">
              <a:buSzPts val="1800"/>
              <a:buChar char="●"/>
            </a:pPr>
            <a:endParaRPr lang="en-US" sz="2400" dirty="0"/>
          </a:p>
        </p:txBody>
      </p:sp>
      <p:sp>
        <p:nvSpPr>
          <p:cNvPr id="77" name="Google Shape;77;p14"/>
          <p:cNvSpPr/>
          <p:nvPr/>
        </p:nvSpPr>
        <p:spPr>
          <a:xfrm>
            <a:off x="2193512" y="855460"/>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Immediate Mode</a:t>
            </a:r>
            <a:endParaRPr sz="2800" b="1" i="0" u="none" strike="noStrike" cap="none">
              <a:solidFill>
                <a:srgbClr val="000000"/>
              </a:solidFill>
              <a:latin typeface="Times New Roman"/>
              <a:ea typeface="Times New Roman"/>
              <a:cs typeface="Times New Roman"/>
              <a:sym typeface="Times New Roman"/>
            </a:endParaRPr>
          </a:p>
        </p:txBody>
      </p:sp>
      <p:pic>
        <p:nvPicPr>
          <p:cNvPr id="7" name="Picture 6" descr="IMG_258"/>
          <p:cNvPicPr/>
          <p:nvPr/>
        </p:nvPicPr>
        <p:blipFill>
          <a:blip r:embed="rId3"/>
          <a:stretch>
            <a:fillRect/>
          </a:stretch>
        </p:blipFill>
        <p:spPr>
          <a:xfrm>
            <a:off x="2974438" y="4388020"/>
            <a:ext cx="4579914" cy="1514475"/>
          </a:xfrm>
          <a:prstGeom prst="rect">
            <a:avLst/>
          </a:prstGeom>
          <a:noFill/>
          <a:ln w="9525">
            <a:noFill/>
          </a:ln>
        </p:spPr>
      </p:pic>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83" name="Google Shape;83;p15"/>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85" name="Google Shape;85;p15"/>
          <p:cNvSpPr/>
          <p:nvPr/>
        </p:nvSpPr>
        <p:spPr>
          <a:xfrm>
            <a:off x="2306054" y="869528"/>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Register Mode</a:t>
            </a:r>
            <a:endParaRPr sz="2800" b="1" i="0" u="none" strike="noStrike" cap="none">
              <a:solidFill>
                <a:srgbClr val="000000"/>
              </a:solidFill>
              <a:latin typeface="Times New Roman"/>
              <a:ea typeface="Times New Roman"/>
              <a:cs typeface="Times New Roman"/>
              <a:sym typeface="Times New Roman"/>
            </a:endParaRPr>
          </a:p>
        </p:txBody>
      </p:sp>
      <p:sp>
        <p:nvSpPr>
          <p:cNvPr id="87" name="Google Shape;87;p15"/>
          <p:cNvSpPr/>
          <p:nvPr/>
        </p:nvSpPr>
        <p:spPr>
          <a:xfrm>
            <a:off x="646386" y="1450428"/>
            <a:ext cx="8258463" cy="2246729"/>
          </a:xfrm>
          <a:prstGeom prst="rect">
            <a:avLst/>
          </a:prstGeom>
          <a:noFill/>
          <a:ln>
            <a:noFill/>
          </a:ln>
        </p:spPr>
        <p:txBody>
          <a:bodyPr spcFirstLastPara="1" wrap="square" lIns="91425" tIns="45700" rIns="91425" bIns="45700" anchor="t" anchorCtr="0">
            <a:spAutoFit/>
          </a:bodyPr>
          <a:lstStyle/>
          <a:p>
            <a:pPr marL="457200" lvl="0" indent="-342900">
              <a:buSzPts val="1800"/>
              <a:buChar char="●"/>
            </a:pPr>
            <a:r>
              <a:rPr lang="en-US" sz="2000" dirty="0"/>
              <a:t>The address field specifies a processor register (AC).</a:t>
            </a:r>
          </a:p>
          <a:p>
            <a:pPr marL="457200" lvl="0" indent="-342900">
              <a:buSzPts val="1800"/>
              <a:buChar char="●"/>
            </a:pPr>
            <a:r>
              <a:rPr lang="en-US" sz="2000" dirty="0"/>
              <a:t>In this mode the operands are in registers that reside within the CPU. </a:t>
            </a:r>
          </a:p>
          <a:p>
            <a:pPr marL="457200" lvl="0" indent="-342900">
              <a:buSzPts val="1800"/>
              <a:buChar char="●"/>
            </a:pPr>
            <a:r>
              <a:rPr lang="en-US" sz="2000" dirty="0"/>
              <a:t>The particular register is selected from a register field in the instruction.</a:t>
            </a:r>
          </a:p>
          <a:p>
            <a:pPr marL="457200" lvl="0" indent="-342900">
              <a:buSzPts val="1800"/>
              <a:buChar char="●"/>
            </a:pPr>
            <a:r>
              <a:rPr lang="en-US" sz="2000" dirty="0"/>
              <a:t>A k-bit field can specify any one of 2k registers.</a:t>
            </a:r>
          </a:p>
          <a:p>
            <a:pPr marL="457200" lvl="0" indent="-342900">
              <a:buSzPts val="1800"/>
              <a:buChar char="●"/>
            </a:pPr>
            <a:r>
              <a:rPr lang="en-US" sz="2000" dirty="0" err="1"/>
              <a:t>Eg</a:t>
            </a:r>
            <a:r>
              <a:rPr lang="en-US" sz="2000" dirty="0"/>
              <a:t>: ADD R1</a:t>
            </a: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4098" name="Picture 2"/>
          <p:cNvPicPr>
            <a:picLocks noChangeAspect="1" noChangeArrowheads="1"/>
          </p:cNvPicPr>
          <p:nvPr/>
        </p:nvPicPr>
        <p:blipFill>
          <a:blip r:embed="rId3"/>
          <a:srcRect/>
          <a:stretch>
            <a:fillRect/>
          </a:stretch>
        </p:blipFill>
        <p:spPr bwMode="auto">
          <a:xfrm>
            <a:off x="2175643" y="3715243"/>
            <a:ext cx="5013433" cy="24860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102" name="Google Shape;102;p17"/>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04" name="Google Shape;104;p17"/>
          <p:cNvSpPr/>
          <p:nvPr/>
        </p:nvSpPr>
        <p:spPr>
          <a:xfrm>
            <a:off x="787791" y="2011369"/>
            <a:ext cx="7835704" cy="338554"/>
          </a:xfrm>
          <a:prstGeom prst="rect">
            <a:avLst/>
          </a:prstGeom>
          <a:noFill/>
          <a:ln>
            <a:noFill/>
          </a:ln>
        </p:spPr>
        <p:txBody>
          <a:bodyPr spcFirstLastPara="1" wrap="square" lIns="91425" tIns="45700" rIns="91425" bIns="45700" anchor="t" anchorCtr="0">
            <a:spAutoFit/>
          </a:bodyPr>
          <a:lstStyle/>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a:ea typeface="Times New Roman"/>
              <a:cs typeface="Times New Roman"/>
              <a:sym typeface="Times New Roman"/>
            </a:endParaRPr>
          </a:p>
        </p:txBody>
      </p:sp>
      <p:sp>
        <p:nvSpPr>
          <p:cNvPr id="105" name="Google Shape;105;p17"/>
          <p:cNvSpPr/>
          <p:nvPr/>
        </p:nvSpPr>
        <p:spPr>
          <a:xfrm>
            <a:off x="1658940" y="740979"/>
            <a:ext cx="606768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Register Indirect Mode</a:t>
            </a:r>
            <a:endParaRPr sz="2800" b="1" i="0" u="none" strike="noStrike" cap="none">
              <a:solidFill>
                <a:srgbClr val="000000"/>
              </a:solidFill>
              <a:latin typeface="Times New Roman"/>
              <a:ea typeface="Times New Roman"/>
              <a:cs typeface="Times New Roman"/>
              <a:sym typeface="Times New Roman"/>
            </a:endParaRPr>
          </a:p>
        </p:txBody>
      </p:sp>
      <p:sp>
        <p:nvSpPr>
          <p:cNvPr id="106" name="Google Shape;106;p17"/>
          <p:cNvSpPr/>
          <p:nvPr/>
        </p:nvSpPr>
        <p:spPr>
          <a:xfrm>
            <a:off x="283779" y="1213945"/>
            <a:ext cx="8592936" cy="2862282"/>
          </a:xfrm>
          <a:prstGeom prst="rect">
            <a:avLst/>
          </a:prstGeom>
          <a:noFill/>
          <a:ln>
            <a:noFill/>
          </a:ln>
        </p:spPr>
        <p:txBody>
          <a:bodyPr spcFirstLastPara="1" wrap="square" lIns="91425" tIns="45700" rIns="91425" bIns="45700" anchor="t" anchorCtr="0">
            <a:spAutoFit/>
          </a:bodyPr>
          <a:lstStyle/>
          <a:p>
            <a:pPr marL="457200" lvl="0" indent="-342900">
              <a:buSzPts val="1800"/>
              <a:buChar char="●"/>
            </a:pPr>
            <a:r>
              <a:rPr lang="en-US" sz="2000" dirty="0"/>
              <a:t>The instruction specifies a register in the CPU whose contents give the address of the operand in memory. </a:t>
            </a:r>
          </a:p>
          <a:p>
            <a:pPr marL="457200" lvl="0" indent="-342900">
              <a:buSzPts val="1800"/>
              <a:buChar char="●"/>
            </a:pPr>
            <a:r>
              <a:rPr lang="en-US" sz="2000" dirty="0"/>
              <a:t>The selected register contains the address of the operand rather than the operand itself.</a:t>
            </a:r>
          </a:p>
          <a:p>
            <a:pPr marL="457200" lvl="0" indent="-342900">
              <a:buSzPts val="1800"/>
              <a:buChar char="●"/>
            </a:pPr>
            <a:r>
              <a:rPr lang="en-US" sz="2000" dirty="0"/>
              <a:t>Before using a register indirect mode instruction, the programmer must ensure that the memory address of the operand is placed in the processor register with a previous instruction.</a:t>
            </a:r>
          </a:p>
          <a:p>
            <a:pPr marL="457200" lvl="0" indent="-342900">
              <a:buSzPts val="1800"/>
              <a:buChar char="●"/>
            </a:pPr>
            <a:r>
              <a:rPr lang="en-US" sz="2000" dirty="0"/>
              <a:t> Advantage - The address field of the instruction uses fewer bits to select a register.</a:t>
            </a:r>
          </a:p>
        </p:txBody>
      </p:sp>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5122" name="Picture 2"/>
          <p:cNvPicPr>
            <a:picLocks noChangeAspect="1" noChangeArrowheads="1"/>
          </p:cNvPicPr>
          <p:nvPr/>
        </p:nvPicPr>
        <p:blipFill>
          <a:blip r:embed="rId3"/>
          <a:srcRect/>
          <a:stretch>
            <a:fillRect/>
          </a:stretch>
        </p:blipFill>
        <p:spPr bwMode="auto">
          <a:xfrm>
            <a:off x="1277007" y="4016265"/>
            <a:ext cx="6700345" cy="2514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3924886" y="1491176"/>
            <a:ext cx="4881489" cy="5016718"/>
          </a:xfrm>
          <a:prstGeom prst="rect">
            <a:avLst/>
          </a:prstGeom>
          <a:noFill/>
          <a:ln>
            <a:noFill/>
          </a:ln>
        </p:spPr>
        <p:txBody>
          <a:bodyPr spcFirstLastPara="1" wrap="square" lIns="91425" tIns="45700" rIns="91425" bIns="45700" anchor="t" anchorCtr="0">
            <a:spAutoFit/>
          </a:bodyPr>
          <a:lstStyle/>
          <a:p>
            <a:pPr lvl="0" algn="just">
              <a:buFont typeface="Arial" pitchFamily="34" charset="0"/>
              <a:buChar char="•"/>
            </a:pPr>
            <a:r>
              <a:rPr lang="en-US" sz="2000" b="1" dirty="0"/>
              <a:t>Auto-Increment:- </a:t>
            </a:r>
            <a:r>
              <a:rPr lang="en-US" sz="2000" dirty="0"/>
              <a:t>This is similar to Register indirect mode except that the register is incremented by 1 after its value is used to access memory. </a:t>
            </a:r>
          </a:p>
          <a:p>
            <a:pPr lvl="0" algn="just">
              <a:buFont typeface="Arial" pitchFamily="34" charset="0"/>
              <a:buChar char="•"/>
            </a:pPr>
            <a:endParaRPr lang="en-US" sz="2000" dirty="0"/>
          </a:p>
          <a:p>
            <a:pPr lvl="0" algn="just">
              <a:buFont typeface="Arial" pitchFamily="34" charset="0"/>
              <a:buChar char="•"/>
            </a:pPr>
            <a:r>
              <a:rPr lang="en-US" sz="2000" b="0" i="0" u="none" strike="noStrike" cap="none" dirty="0">
                <a:solidFill>
                  <a:srgbClr val="000000"/>
                </a:solidFill>
                <a:latin typeface="+mj-lt"/>
                <a:ea typeface="Times New Roman"/>
                <a:cs typeface="Times New Roman"/>
                <a:sym typeface="Times New Roman"/>
              </a:rPr>
              <a:t>In case of auto-increment, the effective address is 400 with operand 700. After this it would be incremented to 401.</a:t>
            </a:r>
          </a:p>
          <a:p>
            <a:pPr marL="0" marR="0" lvl="0" indent="0" algn="just" rtl="0">
              <a:lnSpc>
                <a:spcPct val="100000"/>
              </a:lnSpc>
              <a:spcBef>
                <a:spcPts val="0"/>
              </a:spcBef>
              <a:spcAft>
                <a:spcPts val="0"/>
              </a:spcAft>
              <a:buFont typeface="Arial" pitchFamily="34" charset="0"/>
              <a:buChar char="•"/>
            </a:pPr>
            <a:endParaRPr lang="en-US" sz="2000" dirty="0">
              <a:latin typeface="+mj-lt"/>
              <a:ea typeface="Times New Roman"/>
              <a:cs typeface="Times New Roman"/>
              <a:sym typeface="Times New Roman"/>
            </a:endParaRPr>
          </a:p>
          <a:p>
            <a:pPr lvl="0" algn="just">
              <a:buFont typeface="Arial" pitchFamily="34" charset="0"/>
              <a:buChar char="•"/>
            </a:pPr>
            <a:r>
              <a:rPr lang="en-US" sz="2000" b="1" dirty="0"/>
              <a:t>Auto-Increment:- </a:t>
            </a:r>
            <a:r>
              <a:rPr lang="en-US" sz="2000" dirty="0"/>
              <a:t>This is similar to Register indirect mode except that the register is decremented by 1 before its value is used to access memory.</a:t>
            </a:r>
          </a:p>
          <a:p>
            <a:pPr lvl="0" algn="just">
              <a:buFont typeface="Arial" pitchFamily="34" charset="0"/>
              <a:buChar char="•"/>
            </a:pPr>
            <a:endParaRPr lang="en-US" sz="2000" dirty="0">
              <a:latin typeface="+mj-lt"/>
              <a:ea typeface="Times New Roman"/>
              <a:cs typeface="Times New Roman"/>
              <a:sym typeface="Times New Roman"/>
            </a:endParaRPr>
          </a:p>
          <a:p>
            <a:pPr marL="0" marR="0" lvl="0" indent="0" algn="just" rtl="0">
              <a:lnSpc>
                <a:spcPct val="100000"/>
              </a:lnSpc>
              <a:spcBef>
                <a:spcPts val="0"/>
              </a:spcBef>
              <a:spcAft>
                <a:spcPts val="0"/>
              </a:spcAft>
              <a:buFont typeface="Arial" pitchFamily="34" charset="0"/>
              <a:buChar char="•"/>
            </a:pPr>
            <a:r>
              <a:rPr lang="en-US" sz="2000" b="0" i="0" u="none" strike="noStrike" cap="none" dirty="0">
                <a:solidFill>
                  <a:srgbClr val="000000"/>
                </a:solidFill>
                <a:latin typeface="+mj-lt"/>
                <a:ea typeface="Times New Roman"/>
                <a:cs typeface="Times New Roman"/>
                <a:sym typeface="Times New Roman"/>
              </a:rPr>
              <a:t>In case of auto-decrement, the effective address is 399 and operand is 450.</a:t>
            </a: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1561514" y="970674"/>
            <a:ext cx="592249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Aut</a:t>
            </a:r>
            <a:r>
              <a:rPr lang="en-US" sz="2800" b="1" dirty="0">
                <a:latin typeface="Times New Roman"/>
                <a:ea typeface="Times New Roman"/>
                <a:cs typeface="Times New Roman"/>
                <a:sym typeface="Times New Roman"/>
              </a:rPr>
              <a:t>o-increment and Auto-decrement</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422031" y="1702190"/>
            <a:ext cx="3587261" cy="4052813"/>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88732" y="1403132"/>
            <a:ext cx="8292662" cy="2523727"/>
          </a:xfrm>
          <a:prstGeom prst="rect">
            <a:avLst/>
          </a:prstGeom>
          <a:noFill/>
          <a:ln>
            <a:noFill/>
          </a:ln>
        </p:spPr>
        <p:txBody>
          <a:bodyPr spcFirstLastPara="1" wrap="square" lIns="91425" tIns="45700" rIns="91425" bIns="45700" anchor="t" anchorCtr="0">
            <a:spAutoFit/>
          </a:bodyPr>
          <a:lstStyle/>
          <a:p>
            <a:pPr algn="just"/>
            <a:r>
              <a:rPr lang="en-US" sz="2400" b="1" dirty="0">
                <a:latin typeface="Times New Roman" pitchFamily="18" charset="0"/>
                <a:cs typeface="Times New Roman" pitchFamily="18" charset="0"/>
              </a:rPr>
              <a:t>Direct Address Mode</a:t>
            </a:r>
            <a:r>
              <a:rPr lang="en-US" sz="2400" dirty="0">
                <a:latin typeface="Times New Roman" pitchFamily="18" charset="0"/>
                <a:cs typeface="Times New Roman" pitchFamily="18" charset="0"/>
              </a:rPr>
              <a:t>: In this mode the effective address is equal to the address part of the instruction. The operand resides in memory and its address is given directly by the address field of the instruction. In a branch-type instruction the address field specifies the actual branch address.</a:t>
            </a:r>
          </a:p>
          <a:p>
            <a:pPr algn="just"/>
            <a:endParaRPr lang="en-US" sz="2000" dirty="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800" dirty="0">
              <a:latin typeface="Times New Roman"/>
              <a:ea typeface="Times New Roman"/>
              <a:cs typeface="Times New Roman"/>
              <a:sym typeface="Times New Roman"/>
            </a:endParaRPr>
          </a:p>
        </p:txBody>
      </p:sp>
      <p:sp>
        <p:nvSpPr>
          <p:cNvPr id="116" name="Google Shape;116;p18"/>
          <p:cNvSpPr/>
          <p:nvPr/>
        </p:nvSpPr>
        <p:spPr>
          <a:xfrm>
            <a:off x="1716258" y="829994"/>
            <a:ext cx="588029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Direct and Indirect Address Mode</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2050" name="Picture 2"/>
          <p:cNvPicPr>
            <a:picLocks noChangeAspect="1" noChangeArrowheads="1"/>
          </p:cNvPicPr>
          <p:nvPr/>
        </p:nvPicPr>
        <p:blipFill>
          <a:blip r:embed="rId3"/>
          <a:srcRect/>
          <a:stretch>
            <a:fillRect/>
          </a:stretch>
        </p:blipFill>
        <p:spPr bwMode="auto">
          <a:xfrm>
            <a:off x="1781503" y="3709015"/>
            <a:ext cx="5558343" cy="226611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1686</Words>
  <Application>Microsoft Office PowerPoint</Application>
  <PresentationFormat>On-screen Show (4:3)</PresentationFormat>
  <Paragraphs>206</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Times New Roman</vt:lpstr>
      <vt:lpstr>Wingdings</vt:lpstr>
      <vt:lpstr>Ubuntu</vt:lpstr>
      <vt:lpstr>Calibri</vt:lpstr>
      <vt:lpstr>Candara</vt:lpstr>
      <vt:lpstr>Arial</vt:lpstr>
      <vt:lpstr>Office Theme</vt:lpstr>
      <vt:lpstr>PowerPoint Presentation</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PowerPoint Presentation</vt:lpstr>
      <vt:lpstr>     Data Transfer and Manipulation </vt:lpstr>
      <vt:lpstr>     Data Transfer and Manipulation </vt:lpstr>
      <vt:lpstr>     Data Transfer and Manipulation </vt:lpstr>
      <vt:lpstr>     Data Transfer and Manipulation </vt:lpstr>
      <vt:lpstr>     Data Transfer and Manipulation </vt:lpstr>
      <vt:lpstr>     Data Transfer and Manipulation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Kamal Saluja</cp:lastModifiedBy>
  <cp:revision>62</cp:revision>
  <dcterms:created xsi:type="dcterms:W3CDTF">2010-04-09T07:36:15Z</dcterms:created>
  <dcterms:modified xsi:type="dcterms:W3CDTF">2024-03-01T15:21:19Z</dcterms:modified>
</cp:coreProperties>
</file>