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Canda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hi6AqUpZ2na7j6e5SPSEzq7edG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568522-98AD-4D6E-A52B-268A7BE7E5A0}">
  <a:tblStyle styleId="{6B568522-98AD-4D6E-A52B-268A7BE7E5A0}"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ndara-regular.fntdata"/><Relationship Id="rId11" Type="http://schemas.openxmlformats.org/officeDocument/2006/relationships/slide" Target="slides/slide5.xml"/><Relationship Id="rId22" Type="http://schemas.openxmlformats.org/officeDocument/2006/relationships/font" Target="fonts/Candara-italic.fntdata"/><Relationship Id="rId10" Type="http://schemas.openxmlformats.org/officeDocument/2006/relationships/slide" Target="slides/slide4.xml"/><Relationship Id="rId21" Type="http://schemas.openxmlformats.org/officeDocument/2006/relationships/font" Target="fonts/Candara-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anda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5" name="Google Shape;1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 name="Google Shape;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 name="Google Shape;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 name="Google Shape;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2" name="Google Shape;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 name="Google Shape;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 name="Google Shape;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 name="Google Shape;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8"/>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8"/>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8"/>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3211606" y="6356349"/>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7"/>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7"/>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7"/>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 name="Google Shape;41;p1"/>
          <p:cNvSpPr txBox="1"/>
          <p:nvPr/>
        </p:nvSpPr>
        <p:spPr>
          <a:xfrm>
            <a:off x="281354" y="1603717"/>
            <a:ext cx="8567224" cy="3784208"/>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  </a:t>
            </a:r>
            <a:r>
              <a:rPr b="1" i="0" lang="en-US" sz="4000" u="none" cap="none" strike="noStrike">
                <a:solidFill>
                  <a:srgbClr val="FF0000"/>
                </a:solidFill>
                <a:latin typeface="Times New Roman"/>
                <a:ea typeface="Times New Roman"/>
                <a:cs typeface="Times New Roman"/>
                <a:sym typeface="Times New Roman"/>
              </a:rPr>
              <a:t>RISC and CISC Characteristics</a:t>
            </a:r>
            <a:endParaRPr b="1" i="0" sz="54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(Lecture 33-34)</a:t>
            </a:r>
            <a:endParaRPr b="0" i="0" sz="2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40658" y="0"/>
            <a:ext cx="6136341"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latin typeface="Arial"/>
                <a:ea typeface="Arial"/>
                <a:cs typeface="Arial"/>
                <a:sym typeface="Arial"/>
              </a:rPr>
              <a:t>Characteristic of CISC (Cont.)</a:t>
            </a:r>
            <a:endParaRPr/>
          </a:p>
        </p:txBody>
      </p:sp>
      <p:sp>
        <p:nvSpPr>
          <p:cNvPr id="101" name="Google Shape;10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15"/>
          <p:cNvSpPr txBox="1"/>
          <p:nvPr/>
        </p:nvSpPr>
        <p:spPr>
          <a:xfrm>
            <a:off x="323558" y="1261800"/>
            <a:ext cx="8479783" cy="452431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Example –</a:t>
            </a:r>
            <a:r>
              <a:rPr b="0" i="0" lang="en-US" sz="2400" u="none" cap="none" strike="noStrike">
                <a:solidFill>
                  <a:schemeClr val="dk1"/>
                </a:solidFill>
                <a:latin typeface="Times New Roman"/>
                <a:ea typeface="Times New Roman"/>
                <a:cs typeface="Times New Roman"/>
                <a:sym typeface="Times New Roman"/>
              </a:rPr>
              <a:t> Suppose we have to add two 8-bit numbers: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CISC approach:</a:t>
            </a:r>
            <a:r>
              <a:rPr b="0" i="0" lang="en-US" sz="2400" u="none" cap="none" strike="noStrike">
                <a:solidFill>
                  <a:schemeClr val="dk1"/>
                </a:solidFill>
                <a:latin typeface="Times New Roman"/>
                <a:ea typeface="Times New Roman"/>
                <a:cs typeface="Times New Roman"/>
                <a:sym typeface="Times New Roman"/>
              </a:rPr>
              <a:t> There will be a single command or instruction for this like ADD which will perform the task.</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RISC approach:</a:t>
            </a:r>
            <a:r>
              <a:rPr b="0" i="0" lang="en-US" sz="2400" u="none" cap="none" strike="noStrike">
                <a:solidFill>
                  <a:schemeClr val="dk1"/>
                </a:solidFill>
                <a:latin typeface="Times New Roman"/>
                <a:ea typeface="Times New Roman"/>
                <a:cs typeface="Times New Roman"/>
                <a:sym typeface="Times New Roman"/>
              </a:rPr>
              <a:t> Here programmer will write the first load command to load data in registers then it will use a suitable operator and then it will store the result in the desired location.</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So, add operation is divided into parts i.e. load, operate, store due to which RISC programs are longer and require more memory to get stored but require fewer transistors due to less complex command.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p16"/>
          <p:cNvSpPr txBox="1"/>
          <p:nvPr/>
        </p:nvSpPr>
        <p:spPr>
          <a:xfrm>
            <a:off x="281354" y="1603717"/>
            <a:ext cx="8567224" cy="3784208"/>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Differences between RISC and CISC</a:t>
            </a:r>
            <a:endParaRPr b="1" i="0" sz="3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84094" y="0"/>
            <a:ext cx="5992905"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t>Differences  between RISC and CISC</a:t>
            </a:r>
            <a:endParaRPr b="1" sz="2800"/>
          </a:p>
        </p:txBody>
      </p:sp>
      <p:sp>
        <p:nvSpPr>
          <p:cNvPr id="114" name="Google Shape;1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15" name="Google Shape;115;p17"/>
          <p:cNvGraphicFramePr/>
          <p:nvPr/>
        </p:nvGraphicFramePr>
        <p:xfrm>
          <a:off x="304800" y="1012873"/>
          <a:ext cx="3000000" cy="3000000"/>
        </p:xfrm>
        <a:graphic>
          <a:graphicData uri="http://schemas.openxmlformats.org/drawingml/2006/table">
            <a:tbl>
              <a:tblPr>
                <a:noFill/>
                <a:tableStyleId>{6B568522-98AD-4D6E-A52B-268A7BE7E5A0}</a:tableStyleId>
              </a:tblPr>
              <a:tblGrid>
                <a:gridCol w="4312025"/>
                <a:gridCol w="4312025"/>
              </a:tblGrid>
              <a:tr h="500250">
                <a:tc>
                  <a:txBody>
                    <a:bodyPr/>
                    <a:lstStyle/>
                    <a:p>
                      <a:pPr indent="0" lvl="0" marL="0" marR="0" rtl="0" algn="ctr">
                        <a:lnSpc>
                          <a:spcPct val="100000"/>
                        </a:lnSpc>
                        <a:spcBef>
                          <a:spcPts val="0"/>
                        </a:spcBef>
                        <a:spcAft>
                          <a:spcPts val="0"/>
                        </a:spcAft>
                        <a:buNone/>
                      </a:pPr>
                      <a:r>
                        <a:rPr b="1" lang="en-US" sz="2000" u="none" cap="none" strike="noStrike"/>
                        <a:t>RISC</a:t>
                      </a:r>
                      <a:endParaRPr/>
                    </a:p>
                  </a:txBody>
                  <a:tcPr marT="84700" marB="84700" marR="84700" marL="84700" anchor="ctr"/>
                </a:tc>
                <a:tc>
                  <a:txBody>
                    <a:bodyPr/>
                    <a:lstStyle/>
                    <a:p>
                      <a:pPr indent="0" lvl="0" marL="0" marR="0" rtl="0" algn="ctr">
                        <a:lnSpc>
                          <a:spcPct val="100000"/>
                        </a:lnSpc>
                        <a:spcBef>
                          <a:spcPts val="0"/>
                        </a:spcBef>
                        <a:spcAft>
                          <a:spcPts val="0"/>
                        </a:spcAft>
                        <a:buNone/>
                      </a:pPr>
                      <a:r>
                        <a:rPr b="1" lang="en-US" sz="2000" u="none" cap="none" strike="noStrike"/>
                        <a:t>CISC</a:t>
                      </a:r>
                      <a:endParaRPr/>
                    </a:p>
                  </a:txBody>
                  <a:tcPr marT="84700" marB="84700"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Focus on software</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Focus on hardware</a:t>
                      </a:r>
                      <a:endParaRPr/>
                    </a:p>
                  </a:txBody>
                  <a:tcPr marT="118575" marB="118575" marR="84700" marL="84700" anchor="ctr"/>
                </a:tc>
              </a:tr>
              <a:tr h="700350">
                <a:tc>
                  <a:txBody>
                    <a:bodyPr/>
                    <a:lstStyle/>
                    <a:p>
                      <a:pPr indent="0" lvl="0" marL="0" marR="0" rtl="0" algn="ctr">
                        <a:lnSpc>
                          <a:spcPct val="100000"/>
                        </a:lnSpc>
                        <a:spcBef>
                          <a:spcPts val="0"/>
                        </a:spcBef>
                        <a:spcAft>
                          <a:spcPts val="0"/>
                        </a:spcAft>
                        <a:buNone/>
                      </a:pPr>
                      <a:r>
                        <a:rPr b="1" lang="en-US" sz="1400" u="none" cap="none" strike="noStrike"/>
                        <a:t>Uses only Hardwired control unit</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Uses both hardwired and microprogrammed control unit</a:t>
                      </a:r>
                      <a:endParaRPr/>
                    </a:p>
                  </a:txBody>
                  <a:tcPr marT="118575" marB="118575" marR="84700" marL="84700" anchor="ctr"/>
                </a:tc>
              </a:tr>
              <a:tr h="700350">
                <a:tc>
                  <a:txBody>
                    <a:bodyPr/>
                    <a:lstStyle/>
                    <a:p>
                      <a:pPr indent="0" lvl="0" marL="0" marR="0" rtl="0" algn="ctr">
                        <a:lnSpc>
                          <a:spcPct val="100000"/>
                        </a:lnSpc>
                        <a:spcBef>
                          <a:spcPts val="0"/>
                        </a:spcBef>
                        <a:spcAft>
                          <a:spcPts val="0"/>
                        </a:spcAft>
                        <a:buNone/>
                      </a:pPr>
                      <a:r>
                        <a:rPr b="1" lang="en-US" sz="1400" u="none" cap="none" strike="noStrike"/>
                        <a:t>Transistors are used for more registers</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Transistors are used for storing complex </a:t>
                      </a:r>
                      <a:br>
                        <a:rPr b="1" lang="en-US" sz="1400" u="none" cap="none" strike="noStrike"/>
                      </a:br>
                      <a:r>
                        <a:rPr b="1" lang="en-US" sz="1400" u="none" cap="none" strike="noStrike"/>
                        <a:t>Instructions</a:t>
                      </a:r>
                      <a:endParaRPr/>
                    </a:p>
                  </a:txBody>
                  <a:tcPr marT="118575" marB="118575"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Fixed sized instructions</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Variable sized instructions</a:t>
                      </a:r>
                      <a:endParaRPr/>
                    </a:p>
                  </a:txBody>
                  <a:tcPr marT="118575" marB="118575" marR="84700" marL="84700" anchor="ctr"/>
                </a:tc>
              </a:tr>
              <a:tr h="700350">
                <a:tc>
                  <a:txBody>
                    <a:bodyPr/>
                    <a:lstStyle/>
                    <a:p>
                      <a:pPr indent="0" lvl="0" marL="0" marR="0" rtl="0" algn="ctr">
                        <a:lnSpc>
                          <a:spcPct val="100000"/>
                        </a:lnSpc>
                        <a:spcBef>
                          <a:spcPts val="0"/>
                        </a:spcBef>
                        <a:spcAft>
                          <a:spcPts val="0"/>
                        </a:spcAft>
                        <a:buNone/>
                      </a:pPr>
                      <a:r>
                        <a:rPr b="1" lang="en-US" sz="1400" u="none" cap="none" strike="noStrike"/>
                        <a:t>Can perform only Register to Register Arithmetic operations</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Can perform REG to REG or REG to MEM or MEM to MEM</a:t>
                      </a:r>
                      <a:endParaRPr/>
                    </a:p>
                  </a:txBody>
                  <a:tcPr marT="118575" marB="118575"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Requires more number of registers</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Requires less number of registers</a:t>
                      </a:r>
                      <a:endParaRPr/>
                    </a:p>
                  </a:txBody>
                  <a:tcPr marT="118575" marB="118575"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Code size is large</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Code size is small</a:t>
                      </a:r>
                      <a:endParaRPr/>
                    </a:p>
                  </a:txBody>
                  <a:tcPr marT="118575" marB="118575"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An instruction executed in a single clock cycle</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Instruction takes more than one clock cycle</a:t>
                      </a:r>
                      <a:endParaRPr/>
                    </a:p>
                  </a:txBody>
                  <a:tcPr marT="118575" marB="118575" marR="84700" marL="84700" anchor="ctr"/>
                </a:tc>
              </a:tr>
              <a:tr h="475250">
                <a:tc>
                  <a:txBody>
                    <a:bodyPr/>
                    <a:lstStyle/>
                    <a:p>
                      <a:pPr indent="0" lvl="0" marL="0" marR="0" rtl="0" algn="ctr">
                        <a:lnSpc>
                          <a:spcPct val="100000"/>
                        </a:lnSpc>
                        <a:spcBef>
                          <a:spcPts val="0"/>
                        </a:spcBef>
                        <a:spcAft>
                          <a:spcPts val="0"/>
                        </a:spcAft>
                        <a:buNone/>
                      </a:pPr>
                      <a:r>
                        <a:rPr b="1" lang="en-US" sz="1400" u="none" cap="none" strike="noStrike"/>
                        <a:t>An instruction fit in one word</a:t>
                      </a:r>
                      <a:endParaRPr/>
                    </a:p>
                  </a:txBody>
                  <a:tcPr marT="118575" marB="118575" marR="84700" marL="84700" anchor="ctr"/>
                </a:tc>
                <a:tc>
                  <a:txBody>
                    <a:bodyPr/>
                    <a:lstStyle/>
                    <a:p>
                      <a:pPr indent="0" lvl="0" marL="0" marR="0" rtl="0" algn="ctr">
                        <a:lnSpc>
                          <a:spcPct val="100000"/>
                        </a:lnSpc>
                        <a:spcBef>
                          <a:spcPts val="0"/>
                        </a:spcBef>
                        <a:spcAft>
                          <a:spcPts val="0"/>
                        </a:spcAft>
                        <a:buNone/>
                      </a:pPr>
                      <a:r>
                        <a:rPr b="1" lang="en-US" sz="1400" u="none" cap="none" strike="noStrike"/>
                        <a:t>Instructions are larger than the size of one word</a:t>
                      </a:r>
                      <a:endParaRPr/>
                    </a:p>
                  </a:txBody>
                  <a:tcPr marT="118575" marB="118575" marR="84700" marL="84700" anchor="ctr"/>
                </a:tc>
              </a:tr>
            </a:tbl>
          </a:graphicData>
        </a:graphic>
      </p:graphicFrame>
      <p:sp>
        <p:nvSpPr>
          <p:cNvPr id="116" name="Google Shape;116;p17"/>
          <p:cNvSpPr/>
          <p:nvPr/>
        </p:nvSpPr>
        <p:spPr>
          <a:xfrm>
            <a:off x="912813" y="1371600"/>
            <a:ext cx="9144000" cy="0"/>
          </a:xfrm>
          <a:prstGeom prst="rect">
            <a:avLst/>
          </a:prstGeom>
          <a:noFill/>
          <a:ln>
            <a:noFill/>
          </a:ln>
        </p:spPr>
        <p:txBody>
          <a:bodyPr anchorCtr="0" anchor="ctr" bIns="71400" lIns="0" spcFirstLastPara="1" rIns="0" wrap="square" tIns="0">
            <a:spAutoFit/>
          </a:bodyPr>
          <a:lstStyle/>
          <a:p>
            <a:pPr indent="0" lvl="0" marL="0" marR="0" rtl="0" algn="l">
              <a:lnSpc>
                <a:spcPct val="100000"/>
              </a:lnSpc>
              <a:spcBef>
                <a:spcPts val="0"/>
              </a:spcBef>
              <a:spcAft>
                <a:spcPts val="0"/>
              </a:spcAft>
              <a:buClr>
                <a:srgbClr val="273239"/>
              </a:buClr>
              <a:buSzPts val="1200"/>
              <a:buFont typeface="Arial"/>
              <a:buNone/>
            </a:pPr>
            <a:br>
              <a:rPr b="0" i="0" lang="en-US" sz="1200" u="none" cap="none" strike="noStrike">
                <a:solidFill>
                  <a:srgbClr val="273239"/>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2" name="Google Shape;122;p18"/>
          <p:cNvSpPr/>
          <p:nvPr/>
        </p:nvSpPr>
        <p:spPr>
          <a:xfrm>
            <a:off x="912813" y="1371600"/>
            <a:ext cx="9144000" cy="0"/>
          </a:xfrm>
          <a:prstGeom prst="rect">
            <a:avLst/>
          </a:prstGeom>
          <a:noFill/>
          <a:ln>
            <a:noFill/>
          </a:ln>
        </p:spPr>
        <p:txBody>
          <a:bodyPr anchorCtr="0" anchor="ctr" bIns="71400" lIns="0" spcFirstLastPara="1" rIns="0" wrap="square" tIns="0">
            <a:spAutoFit/>
          </a:bodyPr>
          <a:lstStyle/>
          <a:p>
            <a:pPr indent="0" lvl="0" marL="0" marR="0" rtl="0" algn="l">
              <a:lnSpc>
                <a:spcPct val="100000"/>
              </a:lnSpc>
              <a:spcBef>
                <a:spcPts val="0"/>
              </a:spcBef>
              <a:spcAft>
                <a:spcPts val="0"/>
              </a:spcAft>
              <a:buClr>
                <a:srgbClr val="273239"/>
              </a:buClr>
              <a:buSzPts val="1200"/>
              <a:buFont typeface="Arial"/>
              <a:buNone/>
            </a:pPr>
            <a:br>
              <a:rPr b="0" i="0" lang="en-US" sz="1200" u="none" cap="none" strike="noStrike">
                <a:solidFill>
                  <a:srgbClr val="273239"/>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3" name="Google Shape;123;p18"/>
          <p:cNvSpPr txBox="1"/>
          <p:nvPr/>
        </p:nvSpPr>
        <p:spPr>
          <a:xfrm>
            <a:off x="3038621" y="3207434"/>
            <a:ext cx="35872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rgbClr val="000000"/>
                </a:solidFill>
                <a:latin typeface="Arial"/>
                <a:ea typeface="Arial"/>
                <a:cs typeface="Arial"/>
                <a:sym typeface="Arial"/>
              </a:rPr>
              <a:t>THANK YOU</a:t>
            </a:r>
            <a:endParaRPr b="1" i="0" sz="4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 name="Google Shape;47;p10"/>
          <p:cNvSpPr txBox="1"/>
          <p:nvPr/>
        </p:nvSpPr>
        <p:spPr>
          <a:xfrm>
            <a:off x="281354" y="1603717"/>
            <a:ext cx="8567224" cy="3784208"/>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RISC and CISC </a:t>
            </a:r>
            <a:endParaRPr b="1" i="0" sz="3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title"/>
          </p:nvPr>
        </p:nvSpPr>
        <p:spPr>
          <a:xfrm>
            <a:off x="590843"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RISC and CISC</a:t>
            </a:r>
            <a:endParaRPr/>
          </a:p>
        </p:txBody>
      </p:sp>
      <p:sp>
        <p:nvSpPr>
          <p:cNvPr id="53" name="Google Shape;53;p1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b="1" i="0" lang="en-US" sz="2400">
                <a:solidFill>
                  <a:schemeClr val="dk1"/>
                </a:solidFill>
                <a:latin typeface="Times New Roman"/>
                <a:ea typeface="Times New Roman"/>
                <a:cs typeface="Times New Roman"/>
                <a:sym typeface="Times New Roman"/>
              </a:rPr>
              <a:t>Reduced Instruction Set Architecture (RISC) –</a:t>
            </a:r>
            <a:r>
              <a:rPr b="0" i="0" lang="en-US" sz="2400">
                <a:solidFill>
                  <a:schemeClr val="dk1"/>
                </a:solidFill>
                <a:latin typeface="Times New Roman"/>
                <a:ea typeface="Times New Roman"/>
                <a:cs typeface="Times New Roman"/>
                <a:sym typeface="Times New Roman"/>
              </a:rPr>
              <a:t> </a:t>
            </a:r>
            <a:br>
              <a:rPr lang="en-US" sz="2400">
                <a:solidFill>
                  <a:schemeClr val="dk1"/>
                </a:solidFill>
                <a:latin typeface="Times New Roman"/>
                <a:ea typeface="Times New Roman"/>
                <a:cs typeface="Times New Roman"/>
                <a:sym typeface="Times New Roman"/>
              </a:rPr>
            </a:br>
            <a:r>
              <a:rPr b="0" i="0" lang="en-US" sz="2400">
                <a:solidFill>
                  <a:schemeClr val="dk1"/>
                </a:solidFill>
                <a:latin typeface="Times New Roman"/>
                <a:ea typeface="Times New Roman"/>
                <a:cs typeface="Times New Roman"/>
                <a:sym typeface="Times New Roman"/>
              </a:rPr>
              <a:t>The main idea behind this is to make hardware simpler by using an instruction set composed of a few basic steps for loading, evaluating, and storing operations just like a load command will load data, a store command will store the data.</a:t>
            </a:r>
            <a:endParaRPr/>
          </a:p>
          <a:p>
            <a:pPr indent="-342900" lvl="0" marL="457200" rtl="0" algn="just">
              <a:lnSpc>
                <a:spcPct val="100000"/>
              </a:lnSpc>
              <a:spcBef>
                <a:spcPts val="360"/>
              </a:spcBef>
              <a:spcAft>
                <a:spcPts val="0"/>
              </a:spcAft>
              <a:buSzPts val="1800"/>
              <a:buNone/>
            </a:pPr>
            <a:r>
              <a:rPr b="0" i="0" lang="en-US" sz="2400">
                <a:solidFill>
                  <a:schemeClr val="dk1"/>
                </a:solidFill>
                <a:latin typeface="Times New Roman"/>
                <a:ea typeface="Times New Roman"/>
                <a:cs typeface="Times New Roman"/>
                <a:sym typeface="Times New Roman"/>
              </a:rPr>
              <a:t> </a:t>
            </a:r>
            <a:endParaRPr b="0" i="0" sz="2400">
              <a:solidFill>
                <a:schemeClr val="dk1"/>
              </a:solidFill>
              <a:latin typeface="Times New Roman"/>
              <a:ea typeface="Times New Roman"/>
              <a:cs typeface="Times New Roman"/>
              <a:sym typeface="Times New Roman"/>
            </a:endParaRPr>
          </a:p>
          <a:p>
            <a:pPr indent="-342900" lvl="0" marL="457200" rtl="0" algn="just">
              <a:lnSpc>
                <a:spcPct val="100000"/>
              </a:lnSpc>
              <a:spcBef>
                <a:spcPts val="360"/>
              </a:spcBef>
              <a:spcAft>
                <a:spcPts val="0"/>
              </a:spcAft>
              <a:buSzPts val="1800"/>
              <a:buChar char="•"/>
            </a:pPr>
            <a:r>
              <a:rPr lang="en-US" sz="2400">
                <a:solidFill>
                  <a:schemeClr val="dk1"/>
                </a:solidFill>
                <a:latin typeface="Times New Roman"/>
                <a:ea typeface="Times New Roman"/>
                <a:cs typeface="Times New Roman"/>
                <a:sym typeface="Times New Roman"/>
              </a:rPr>
              <a:t>In the early 1980s, a number of computer designers recommended that computers use fewer instructions with simple constructs so they can be executed much faster within the CPU without having to use memory as often. This type of computer is classified as a reduced instruction set computer or RISC.</a:t>
            </a:r>
            <a:endParaRPr sz="2400">
              <a:solidFill>
                <a:schemeClr val="dk1"/>
              </a:solidFill>
              <a:latin typeface="Times New Roman"/>
              <a:ea typeface="Times New Roman"/>
              <a:cs typeface="Times New Roman"/>
              <a:sym typeface="Times New Roman"/>
            </a:endParaRPr>
          </a:p>
          <a:p>
            <a:pPr indent="-228600" lvl="0" marL="457200" rtl="0" algn="just">
              <a:lnSpc>
                <a:spcPct val="100000"/>
              </a:lnSpc>
              <a:spcBef>
                <a:spcPts val="360"/>
              </a:spcBef>
              <a:spcAft>
                <a:spcPts val="0"/>
              </a:spcAft>
              <a:buSzPts val="1800"/>
              <a:buNone/>
            </a:pPr>
            <a:r>
              <a:t/>
            </a:r>
            <a:endParaRPr b="0" i="0" sz="2400">
              <a:solidFill>
                <a:schemeClr val="dk1"/>
              </a:solidFill>
              <a:latin typeface="Times New Roman"/>
              <a:ea typeface="Times New Roman"/>
              <a:cs typeface="Times New Roman"/>
              <a:sym typeface="Times New Roman"/>
            </a:endParaRPr>
          </a:p>
        </p:txBody>
      </p:sp>
      <p:sp>
        <p:nvSpPr>
          <p:cNvPr id="54" name="Google Shape;5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590843"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RISC and CISC (Cont.)</a:t>
            </a:r>
            <a:endParaRPr/>
          </a:p>
        </p:txBody>
      </p:sp>
      <p:sp>
        <p:nvSpPr>
          <p:cNvPr id="60" name="Google Shape;60;p2"/>
          <p:cNvSpPr txBox="1"/>
          <p:nvPr>
            <p:ph idx="1" type="body"/>
          </p:nvPr>
        </p:nvSpPr>
        <p:spPr>
          <a:xfrm>
            <a:off x="304800" y="1039906"/>
            <a:ext cx="8606118" cy="5558118"/>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b="1" i="0" lang="en-US" sz="2400">
                <a:solidFill>
                  <a:schemeClr val="dk1"/>
                </a:solidFill>
                <a:latin typeface="Times New Roman"/>
                <a:ea typeface="Times New Roman"/>
                <a:cs typeface="Times New Roman"/>
                <a:sym typeface="Times New Roman"/>
              </a:rPr>
              <a:t>Complex Instruction Set Architecture (CISC) –</a:t>
            </a:r>
            <a:r>
              <a:rPr b="0" i="0" lang="en-US" sz="2400">
                <a:solidFill>
                  <a:schemeClr val="dk1"/>
                </a:solidFill>
                <a:latin typeface="Times New Roman"/>
                <a:ea typeface="Times New Roman"/>
                <a:cs typeface="Times New Roman"/>
                <a:sym typeface="Times New Roman"/>
              </a:rPr>
              <a:t> </a:t>
            </a:r>
            <a:br>
              <a:rPr lang="en-US" sz="2400">
                <a:solidFill>
                  <a:schemeClr val="dk1"/>
                </a:solidFill>
                <a:latin typeface="Times New Roman"/>
                <a:ea typeface="Times New Roman"/>
                <a:cs typeface="Times New Roman"/>
                <a:sym typeface="Times New Roman"/>
              </a:rPr>
            </a:br>
            <a:r>
              <a:rPr b="0" i="0" lang="en-US" sz="2400">
                <a:solidFill>
                  <a:schemeClr val="dk1"/>
                </a:solidFill>
                <a:latin typeface="Times New Roman"/>
                <a:ea typeface="Times New Roman"/>
                <a:cs typeface="Times New Roman"/>
                <a:sym typeface="Times New Roman"/>
              </a:rPr>
              <a:t>The main idea is that a single instruction will do all loading, evaluating, and storing operations just like a multiplication command will do stuff like loading data, evaluating, and storing it, hence it’s complex.</a:t>
            </a:r>
            <a:endParaRPr/>
          </a:p>
          <a:p>
            <a:pPr indent="-342900" lvl="0" marL="457200" rtl="0" algn="just">
              <a:lnSpc>
                <a:spcPct val="100000"/>
              </a:lnSpc>
              <a:spcBef>
                <a:spcPts val="360"/>
              </a:spcBef>
              <a:spcAft>
                <a:spcPts val="0"/>
              </a:spcAft>
              <a:buSzPts val="1800"/>
              <a:buChar char="•"/>
            </a:pPr>
            <a:r>
              <a:rPr lang="en-US" sz="2400">
                <a:solidFill>
                  <a:schemeClr val="dk1"/>
                </a:solidFill>
                <a:latin typeface="Times New Roman"/>
                <a:ea typeface="Times New Roman"/>
                <a:cs typeface="Times New Roman"/>
                <a:sym typeface="Times New Roman"/>
              </a:rPr>
              <a:t>The trend into computer hardware complexity was influenced by various factors, such as upgrading existing models to provide more customer applications, adding instructions that facilitate the translation from high-level language into machine language programs, and striving to develop machines that move functions from software implementation into hardware implementation. A computer with a large number of instructions is classified as a complex instruction set computer, abbreviated CISC.</a:t>
            </a:r>
            <a:endParaRPr sz="2400">
              <a:solidFill>
                <a:schemeClr val="dk1"/>
              </a:solidFill>
              <a:latin typeface="Times New Roman"/>
              <a:ea typeface="Times New Roman"/>
              <a:cs typeface="Times New Roman"/>
              <a:sym typeface="Times New Roman"/>
            </a:endParaRPr>
          </a:p>
        </p:txBody>
      </p:sp>
      <p:sp>
        <p:nvSpPr>
          <p:cNvPr id="61" name="Google Shape;6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555813" y="0"/>
            <a:ext cx="5921186"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RISC and CISC (Cont.)</a:t>
            </a:r>
            <a:endParaRPr b="0" i="0">
              <a:solidFill>
                <a:schemeClr val="dk1"/>
              </a:solidFill>
              <a:latin typeface="Arial"/>
              <a:ea typeface="Arial"/>
              <a:cs typeface="Arial"/>
              <a:sym typeface="Arial"/>
            </a:endParaRPr>
          </a:p>
        </p:txBody>
      </p:sp>
      <p:sp>
        <p:nvSpPr>
          <p:cNvPr id="67" name="Google Shape;6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p3"/>
          <p:cNvSpPr txBox="1"/>
          <p:nvPr/>
        </p:nvSpPr>
        <p:spPr>
          <a:xfrm>
            <a:off x="379827" y="1181686"/>
            <a:ext cx="849688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Both approaches try to increase the CPU performance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  RISC:</a:t>
            </a:r>
            <a:r>
              <a:rPr b="0" i="0" lang="en-US" sz="2400" u="none" cap="none" strike="noStrike">
                <a:solidFill>
                  <a:schemeClr val="dk1"/>
                </a:solidFill>
                <a:latin typeface="Times New Roman"/>
                <a:ea typeface="Times New Roman"/>
                <a:cs typeface="Times New Roman"/>
                <a:sym typeface="Times New Roman"/>
              </a:rPr>
              <a:t> Reduce the cycles per instruction at the cost of the number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of instructions per program.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a:t>
            </a:r>
            <a:endParaRPr/>
          </a:p>
          <a:p>
            <a:pPr indent="-152400" lvl="0" marL="0" marR="0" rtl="0" algn="just">
              <a:lnSpc>
                <a:spcPct val="10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  CISC:</a:t>
            </a:r>
            <a:r>
              <a:rPr b="0" i="0" lang="en-US" sz="2400" u="none" cap="none" strike="noStrike">
                <a:solidFill>
                  <a:schemeClr val="dk1"/>
                </a:solidFill>
                <a:latin typeface="Times New Roman"/>
                <a:ea typeface="Times New Roman"/>
                <a:cs typeface="Times New Roman"/>
                <a:sym typeface="Times New Roman"/>
              </a:rPr>
              <a:t> The CISC approach attempts to minimize the number of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instructions per program but at the cost of an increase in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the number of cycles per instruction. </a:t>
            </a:r>
            <a:endParaRPr/>
          </a:p>
        </p:txBody>
      </p:sp>
      <p:pic>
        <p:nvPicPr>
          <p:cNvPr id="69" name="Google Shape;69;p3"/>
          <p:cNvPicPr preferRelativeResize="0"/>
          <p:nvPr/>
        </p:nvPicPr>
        <p:blipFill rotWithShape="1">
          <a:blip r:embed="rId3">
            <a:alphaModFix/>
          </a:blip>
          <a:srcRect b="0" l="0" r="0" t="0"/>
          <a:stretch/>
        </p:blipFill>
        <p:spPr>
          <a:xfrm>
            <a:off x="928468" y="4600135"/>
            <a:ext cx="7596554" cy="15193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 name="Google Shape;75;p12"/>
          <p:cNvSpPr txBox="1"/>
          <p:nvPr/>
        </p:nvSpPr>
        <p:spPr>
          <a:xfrm>
            <a:off x="281354" y="1603717"/>
            <a:ext cx="8567224" cy="3784208"/>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Characteristic of RISC</a:t>
            </a:r>
            <a:endParaRPr b="1" i="0" sz="3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466166" y="0"/>
            <a:ext cx="6010834"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a:solidFill>
                  <a:schemeClr val="dk1"/>
                </a:solidFill>
                <a:latin typeface="Arial"/>
                <a:ea typeface="Arial"/>
                <a:cs typeface="Arial"/>
                <a:sym typeface="Arial"/>
              </a:rPr>
              <a:t>Characteristic of RISC </a:t>
            </a:r>
            <a:r>
              <a:rPr b="0" i="0" lang="en-US">
                <a:solidFill>
                  <a:srgbClr val="273239"/>
                </a:solidFill>
                <a:latin typeface="Arial"/>
                <a:ea typeface="Arial"/>
                <a:cs typeface="Arial"/>
                <a:sym typeface="Arial"/>
              </a:rPr>
              <a:t> </a:t>
            </a:r>
            <a:endParaRPr/>
          </a:p>
        </p:txBody>
      </p:sp>
      <p:sp>
        <p:nvSpPr>
          <p:cNvPr id="81" name="Google Shape;8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2" name="Google Shape;82;p13"/>
          <p:cNvSpPr txBox="1"/>
          <p:nvPr/>
        </p:nvSpPr>
        <p:spPr>
          <a:xfrm>
            <a:off x="302454" y="1167618"/>
            <a:ext cx="8574260" cy="51398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Earlier when programming was done using </a:t>
            </a:r>
            <a:r>
              <a:rPr b="1" i="0" lang="en-US" sz="2200" u="none" cap="none" strike="noStrike">
                <a:solidFill>
                  <a:schemeClr val="dk1"/>
                </a:solidFill>
                <a:latin typeface="Times New Roman"/>
                <a:ea typeface="Times New Roman"/>
                <a:cs typeface="Times New Roman"/>
                <a:sym typeface="Times New Roman"/>
              </a:rPr>
              <a:t>assembly language</a:t>
            </a:r>
            <a:r>
              <a:rPr b="0" i="0" lang="en-US" sz="2200" u="none" cap="none" strike="noStrike">
                <a:solidFill>
                  <a:schemeClr val="dk1"/>
                </a:solidFill>
                <a:latin typeface="Times New Roman"/>
                <a:ea typeface="Times New Roman"/>
                <a:cs typeface="Times New Roman"/>
                <a:sym typeface="Times New Roman"/>
              </a:rPr>
              <a:t>, a need was felt to make instruction do more tasks because </a:t>
            </a:r>
            <a:r>
              <a:rPr b="1" i="0" lang="en-US" sz="2200" u="none" cap="none" strike="noStrike">
                <a:solidFill>
                  <a:schemeClr val="dk1"/>
                </a:solidFill>
                <a:latin typeface="Times New Roman"/>
                <a:ea typeface="Times New Roman"/>
                <a:cs typeface="Times New Roman"/>
                <a:sym typeface="Times New Roman"/>
              </a:rPr>
              <a:t>programming in assembly was tedious </a:t>
            </a:r>
            <a:r>
              <a:rPr b="0" i="0" lang="en-US" sz="2200" u="none" cap="none" strike="noStrike">
                <a:solidFill>
                  <a:schemeClr val="dk1"/>
                </a:solidFill>
                <a:latin typeface="Times New Roman"/>
                <a:ea typeface="Times New Roman"/>
                <a:cs typeface="Times New Roman"/>
                <a:sym typeface="Times New Roman"/>
              </a:rPr>
              <a:t>and </a:t>
            </a:r>
            <a:r>
              <a:rPr b="1" i="0" lang="en-US" sz="2200" u="none" cap="none" strike="noStrike">
                <a:solidFill>
                  <a:schemeClr val="dk1"/>
                </a:solidFill>
                <a:latin typeface="Times New Roman"/>
                <a:ea typeface="Times New Roman"/>
                <a:cs typeface="Times New Roman"/>
                <a:sym typeface="Times New Roman"/>
              </a:rPr>
              <a:t>error-prone</a:t>
            </a:r>
            <a:r>
              <a:rPr b="0" i="0" lang="en-US" sz="2200" u="none" cap="none" strike="noStrike">
                <a:solidFill>
                  <a:schemeClr val="dk1"/>
                </a:solidFill>
                <a:latin typeface="Times New Roman"/>
                <a:ea typeface="Times New Roman"/>
                <a:cs typeface="Times New Roman"/>
                <a:sym typeface="Times New Roman"/>
              </a:rPr>
              <a:t> due to which </a:t>
            </a:r>
            <a:r>
              <a:rPr b="1" i="0" lang="en-US" sz="2200" u="none" cap="none" strike="noStrike">
                <a:solidFill>
                  <a:schemeClr val="dk1"/>
                </a:solidFill>
                <a:latin typeface="Times New Roman"/>
                <a:ea typeface="Times New Roman"/>
                <a:cs typeface="Times New Roman"/>
                <a:sym typeface="Times New Roman"/>
              </a:rPr>
              <a:t>CISC architecture evolved </a:t>
            </a:r>
            <a:r>
              <a:rPr b="0" i="0" lang="en-US" sz="2200" u="none" cap="none" strike="noStrike">
                <a:solidFill>
                  <a:schemeClr val="dk1"/>
                </a:solidFill>
                <a:latin typeface="Times New Roman"/>
                <a:ea typeface="Times New Roman"/>
                <a:cs typeface="Times New Roman"/>
                <a:sym typeface="Times New Roman"/>
              </a:rPr>
              <a:t>but with the uprise of high-level language dependency on assembly reduced RISC architecture prevailed. </a:t>
            </a:r>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200" u="none" cap="none" strike="noStrike">
                <a:solidFill>
                  <a:srgbClr val="FF0000"/>
                </a:solidFill>
                <a:latin typeface="Times New Roman"/>
                <a:ea typeface="Times New Roman"/>
                <a:cs typeface="Times New Roman"/>
                <a:sym typeface="Times New Roman"/>
              </a:rPr>
              <a:t>Characteristic of RISC –</a:t>
            </a:r>
            <a:r>
              <a:rPr b="0" i="0" lang="en-US" sz="2200" u="none" cap="none" strike="noStrike">
                <a:solidFill>
                  <a:srgbClr val="FF0000"/>
                </a:solidFill>
                <a:latin typeface="Times New Roman"/>
                <a:ea typeface="Times New Roman"/>
                <a:cs typeface="Times New Roman"/>
                <a:sym typeface="Times New Roman"/>
              </a:rPr>
              <a:t> </a:t>
            </a:r>
            <a:endParaRPr b="0" i="0" sz="2200" u="none" cap="none" strike="noStrike">
              <a:solidFill>
                <a:srgbClr val="FF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Relatively few instructions.</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Relatively few addressing modes.</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Memory access limited to load and store instructions.</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All operations done within the registers of the CPU.</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Fixed-length, easily decoded instruction format.</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Single-cycle instruction execution.</a:t>
            </a:r>
            <a:endParaRPr/>
          </a:p>
          <a:p>
            <a:pPr indent="-457200" lvl="0" marL="457200" marR="0" rtl="0" algn="just">
              <a:lnSpc>
                <a:spcPct val="100000"/>
              </a:lnSpc>
              <a:spcBef>
                <a:spcPts val="0"/>
              </a:spcBef>
              <a:spcAft>
                <a:spcPts val="0"/>
              </a:spcAft>
              <a:buClr>
                <a:srgbClr val="000000"/>
              </a:buClr>
              <a:buSzPts val="2200"/>
              <a:buFont typeface="Arial"/>
              <a:buAutoNum type="arabicPeriod"/>
            </a:pPr>
            <a:r>
              <a:rPr b="0" i="0" lang="en-US" sz="2200" u="none" cap="none" strike="noStrike">
                <a:solidFill>
                  <a:schemeClr val="dk1"/>
                </a:solidFill>
                <a:latin typeface="Times New Roman"/>
                <a:ea typeface="Times New Roman"/>
                <a:cs typeface="Times New Roman"/>
                <a:sym typeface="Times New Roman"/>
              </a:rPr>
              <a:t>Hardwired rather than micro-programmed control.</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8" name="Google Shape;88;p14"/>
          <p:cNvSpPr txBox="1"/>
          <p:nvPr/>
        </p:nvSpPr>
        <p:spPr>
          <a:xfrm>
            <a:off x="281354" y="1603717"/>
            <a:ext cx="8567224" cy="3784208"/>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Characteristic of CISC</a:t>
            </a:r>
            <a:endParaRPr b="1" i="0" sz="3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448236" y="0"/>
            <a:ext cx="6028764"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800">
                <a:solidFill>
                  <a:schemeClr val="dk1"/>
                </a:solidFill>
                <a:latin typeface="Arial"/>
                <a:ea typeface="Arial"/>
                <a:cs typeface="Arial"/>
                <a:sym typeface="Arial"/>
              </a:rPr>
              <a:t>Characteristic of CISC</a:t>
            </a:r>
            <a:endParaRPr sz="2800"/>
          </a:p>
        </p:txBody>
      </p:sp>
      <p:sp>
        <p:nvSpPr>
          <p:cNvPr id="94" name="Google Shape;9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5" name="Google Shape;95;p4"/>
          <p:cNvSpPr txBox="1"/>
          <p:nvPr/>
        </p:nvSpPr>
        <p:spPr>
          <a:xfrm>
            <a:off x="336933" y="888471"/>
            <a:ext cx="8517990"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Characteristic of CISC –</a:t>
            </a:r>
            <a:r>
              <a:rPr b="0" i="0" lang="en-US" sz="2400" u="none" cap="none" strike="noStrike">
                <a:solidFill>
                  <a:srgbClr val="FF0000"/>
                </a:solidFill>
                <a:latin typeface="Times New Roman"/>
                <a:ea typeface="Times New Roman"/>
                <a:cs typeface="Times New Roman"/>
                <a:sym typeface="Times New Roman"/>
              </a:rPr>
              <a:t> </a:t>
            </a:r>
            <a:endParaRPr b="0" i="0" sz="2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major characteristics of CISC architecture are: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 A large number of instructions-typically from 100 to 250 instructions.</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Some instructions that perform specialized tasks and are used infrequently.</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A large variety of addressing modes-typically from 5 to 20 different modes.</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Variable-length instruction formats.</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Instructions that manipulate operands in memory.</a:t>
            </a:r>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Examples of CISC architectures are the Digital Equipment Corporation VAX computer and the IBM 370 computer.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