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29"/>
  </p:handoutMasterIdLst>
  <p:sldIdLst>
    <p:sldId id="256" r:id="rId3"/>
    <p:sldId id="257" r:id="rId5"/>
    <p:sldId id="258" r:id="rId6"/>
    <p:sldId id="284" r:id="rId7"/>
    <p:sldId id="259" r:id="rId8"/>
    <p:sldId id="261" r:id="rId9"/>
    <p:sldId id="262" r:id="rId10"/>
    <p:sldId id="263" r:id="rId11"/>
    <p:sldId id="264" r:id="rId12"/>
    <p:sldId id="266" r:id="rId13"/>
    <p:sldId id="267" r:id="rId14"/>
    <p:sldId id="268"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p:notesSz cx="9309100" cy="695388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97"/>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475705" cy="265335"/>
          </a:xfrm>
          <a:prstGeom prst="rect">
            <a:avLst/>
          </a:prstGeom>
        </p:spPr>
        <p:txBody>
          <a:bodyPr vert="horz" lIns="91440" tIns="45720" rIns="91440" bIns="45720" rtlCol="0"/>
          <a:lstStyle>
            <a:lvl1pPr algn="l">
              <a:defRPr sz="695"/>
            </a:lvl1pPr>
          </a:lstStyle>
          <a:p>
            <a:endParaRPr lang="en-US"/>
          </a:p>
        </p:txBody>
      </p:sp>
      <p:sp>
        <p:nvSpPr>
          <p:cNvPr id="3" name="Date Placeholder 2"/>
          <p:cNvSpPr>
            <a:spLocks noGrp="1"/>
          </p:cNvSpPr>
          <p:nvPr>
            <p:ph type="dt" sz="quarter" idx="1"/>
          </p:nvPr>
        </p:nvSpPr>
        <p:spPr>
          <a:xfrm>
            <a:off x="7157613" y="0"/>
            <a:ext cx="5475705" cy="265335"/>
          </a:xfrm>
          <a:prstGeom prst="rect">
            <a:avLst/>
          </a:prstGeom>
        </p:spPr>
        <p:txBody>
          <a:bodyPr vert="horz" lIns="91440" tIns="45720" rIns="91440" bIns="45720" rtlCol="0"/>
          <a:lstStyle>
            <a:lvl1pPr algn="r">
              <a:defRPr sz="695"/>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5022998"/>
            <a:ext cx="5475705" cy="265334"/>
          </a:xfrm>
          <a:prstGeom prst="rect">
            <a:avLst/>
          </a:prstGeom>
        </p:spPr>
        <p:txBody>
          <a:bodyPr vert="horz" lIns="91440" tIns="45720" rIns="91440" bIns="45720" rtlCol="0" anchor="b"/>
          <a:lstStyle>
            <a:lvl1pPr algn="l">
              <a:defRPr sz="695"/>
            </a:lvl1pPr>
          </a:lstStyle>
          <a:p>
            <a:endParaRPr lang="en-US"/>
          </a:p>
        </p:txBody>
      </p:sp>
      <p:sp>
        <p:nvSpPr>
          <p:cNvPr id="5" name="Slide Number Placeholder 4"/>
          <p:cNvSpPr>
            <a:spLocks noGrp="1"/>
          </p:cNvSpPr>
          <p:nvPr>
            <p:ph type="sldNum" sz="quarter" idx="3"/>
          </p:nvPr>
        </p:nvSpPr>
        <p:spPr>
          <a:xfrm>
            <a:off x="7157613" y="5022998"/>
            <a:ext cx="5475705" cy="265334"/>
          </a:xfrm>
          <a:prstGeom prst="rect">
            <a:avLst/>
          </a:prstGeom>
        </p:spPr>
        <p:txBody>
          <a:bodyPr vert="horz" lIns="91440" tIns="45720" rIns="91440" bIns="45720" rtlCol="0" anchor="b"/>
          <a:lstStyle>
            <a:lvl1pPr algn="r">
              <a:defRPr sz="695"/>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1" y="0"/>
            <a:ext cx="4033943" cy="347742"/>
          </a:xfrm>
          <a:prstGeom prst="rect">
            <a:avLst/>
          </a:prstGeom>
          <a:noFill/>
          <a:ln>
            <a:noFill/>
          </a:ln>
        </p:spPr>
        <p:txBody>
          <a:bodyPr spcFirstLastPara="1" wrap="square" lIns="92925" tIns="46450" rIns="92925" bIns="4645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5273004" y="0"/>
            <a:ext cx="4033943" cy="347742"/>
          </a:xfrm>
          <a:prstGeom prst="rect">
            <a:avLst/>
          </a:prstGeom>
          <a:noFill/>
          <a:ln>
            <a:noFill/>
          </a:ln>
        </p:spPr>
        <p:txBody>
          <a:bodyPr spcFirstLastPara="1" wrap="square" lIns="92925" tIns="46450" rIns="92925" bIns="4645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930911" y="3303549"/>
            <a:ext cx="7447279" cy="3129677"/>
          </a:xfrm>
          <a:prstGeom prst="rect">
            <a:avLst/>
          </a:prstGeom>
          <a:noFill/>
          <a:ln>
            <a:noFill/>
          </a:ln>
        </p:spPr>
        <p:txBody>
          <a:bodyPr spcFirstLastPara="1" wrap="square" lIns="92925" tIns="46450" rIns="92925" bIns="46450" anchor="t" anchorCtr="0">
            <a:norm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1" y="6605889"/>
            <a:ext cx="4033943" cy="347742"/>
          </a:xfrm>
          <a:prstGeom prst="rect">
            <a:avLst/>
          </a:prstGeom>
          <a:noFill/>
          <a:ln>
            <a:noFill/>
          </a:ln>
        </p:spPr>
        <p:txBody>
          <a:bodyPr spcFirstLastPara="1" wrap="square" lIns="92925" tIns="46450" rIns="92925" bIns="4645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5273004" y="6605889"/>
            <a:ext cx="4033943" cy="347742"/>
          </a:xfrm>
          <a:prstGeom prst="rect">
            <a:avLst/>
          </a:prstGeom>
          <a:noFill/>
          <a:ln>
            <a:noFill/>
          </a:ln>
        </p:spPr>
        <p:txBody>
          <a:bodyPr spcFirstLastPara="1" wrap="square" lIns="92925" tIns="46450" rIns="92925" bIns="4645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p1:notes"/>
          <p:cNvSpPr txBox="1"/>
          <p:nvPr>
            <p:ph type="body" idx="1"/>
          </p:nvPr>
        </p:nvSpPr>
        <p:spPr>
          <a:xfrm>
            <a:off x="930911" y="3303549"/>
            <a:ext cx="7447279" cy="3129677"/>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 name="Google Shape;58;p1: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2: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2: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12: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3: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3: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13: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15: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5: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15: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6: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6: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 name="Google Shape;193;p16: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18: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8: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18: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9: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19" name="Google Shape;219;p19: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20: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26" name="Google Shape;226;p20: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p21: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33" name="Google Shape;233;p21: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22: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40" name="Google Shape;240;p22: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23: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47" name="Google Shape;247;p23: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2: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2: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66;p2: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p24: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54" name="Google Shape;254;p24: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25: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62" name="Google Shape;262;p25: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p26: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69" name="Google Shape;269;p26: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p27: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77" name="Google Shape;277;p27: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p28:notes"/>
          <p:cNvSpPr txBox="1"/>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p>
        </p:txBody>
      </p:sp>
      <p:sp>
        <p:nvSpPr>
          <p:cNvPr id="284" name="Google Shape;284;p28:notes"/>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3: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3: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3: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p4: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4: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 name="Google Shape;82;p4: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6: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6: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6: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7: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7: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 name="Google Shape;107;p7: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8: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8: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8: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9: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9: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9: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11:notes"/>
          <p:cNvSpPr/>
          <p:nvPr>
            <p:ph type="sldImg" idx="2"/>
          </p:nvPr>
        </p:nvSpPr>
        <p:spPr>
          <a:xfrm>
            <a:off x="2917825" y="522288"/>
            <a:ext cx="3476700" cy="2606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1:notes"/>
          <p:cNvSpPr txBox="1"/>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11:notes"/>
          <p:cNvSpPr txBox="1"/>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8" name="Shape 18"/>
        <p:cNvGrpSpPr/>
        <p:nvPr/>
      </p:nvGrpSpPr>
      <p:grpSpPr>
        <a:xfrm>
          <a:off x="0" y="0"/>
          <a:ext cx="0" cy="0"/>
          <a:chOff x="0" y="0"/>
          <a:chExt cx="0" cy="0"/>
        </a:xfrm>
      </p:grpSpPr>
      <p:grpSp>
        <p:nvGrpSpPr>
          <p:cNvPr id="19" name="Google Shape;19;p30"/>
          <p:cNvGrpSpPr/>
          <p:nvPr/>
        </p:nvGrpSpPr>
        <p:grpSpPr>
          <a:xfrm>
            <a:off x="6146800" y="0"/>
            <a:ext cx="2997200" cy="876300"/>
            <a:chOff x="6096000" y="3924300"/>
            <a:chExt cx="2997200" cy="876300"/>
          </a:xfrm>
        </p:grpSpPr>
        <p:sp>
          <p:nvSpPr>
            <p:cNvPr id="20" name="Google Shape;20;p30"/>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30"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2" name="Google Shape;22;p30"/>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3" name="Google Shape;23;p30" descr="University_logo.jpg"/>
            <p:cNvPicPr preferRelativeResize="0"/>
            <p:nvPr/>
          </p:nvPicPr>
          <p:blipFill rotWithShape="1">
            <a:blip r:embed="rId3"/>
            <a:srcRect/>
            <a:stretch>
              <a:fillRect/>
            </a:stretch>
          </p:blipFill>
          <p:spPr>
            <a:xfrm>
              <a:off x="6572250" y="4257209"/>
              <a:ext cx="1876609" cy="457666"/>
            </a:xfrm>
            <a:prstGeom prst="rect">
              <a:avLst/>
            </a:prstGeom>
            <a:noFill/>
            <a:ln>
              <a:noFill/>
            </a:ln>
          </p:spPr>
        </p:pic>
      </p:grpSp>
      <p:pic>
        <p:nvPicPr>
          <p:cNvPr id="24" name="Google Shape;24;p30"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5" name="Google Shape;25;p30"/>
          <p:cNvGrpSpPr/>
          <p:nvPr/>
        </p:nvGrpSpPr>
        <p:grpSpPr>
          <a:xfrm>
            <a:off x="6146800" y="0"/>
            <a:ext cx="2997200" cy="876300"/>
            <a:chOff x="6096000" y="3924300"/>
            <a:chExt cx="2997200" cy="876300"/>
          </a:xfrm>
        </p:grpSpPr>
        <p:sp>
          <p:nvSpPr>
            <p:cNvPr id="26" name="Google Shape;26;p30"/>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7" name="Google Shape;27;p30"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8" name="Google Shape;28;p30"/>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9" name="Google Shape;29;p30"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
        <p:nvSpPr>
          <p:cNvPr id="30" name="Google Shape;30;p30"/>
          <p:cNvSpPr txBox="1"/>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30"/>
          <p:cNvSpPr txBox="1"/>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None/>
              <a:defRPr>
                <a:solidFill>
                  <a:schemeClr val="dk1"/>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2" name="Google Shape;32;p30"/>
          <p:cNvSpPr txBox="1"/>
          <p:nvPr>
            <p:ph type="dt" idx="10"/>
          </p:nvPr>
        </p:nvSpPr>
        <p:spPr>
          <a:xfrm>
            <a:off x="228600" y="6324601"/>
            <a:ext cx="2133600" cy="38099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type="ftr" idx="11"/>
          </p:nvPr>
        </p:nvSpPr>
        <p:spPr>
          <a:xfrm>
            <a:off x="2971800" y="6248400"/>
            <a:ext cx="30480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type="sldNum" idx="12"/>
          </p:nvPr>
        </p:nvSpPr>
        <p:spPr>
          <a:xfrm>
            <a:off x="6705600" y="6356350"/>
            <a:ext cx="2209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5" name="Shape 35"/>
        <p:cNvGrpSpPr/>
        <p:nvPr/>
      </p:nvGrpSpPr>
      <p:grpSpPr>
        <a:xfrm>
          <a:off x="0" y="0"/>
          <a:ext cx="0" cy="0"/>
          <a:chOff x="0" y="0"/>
          <a:chExt cx="0" cy="0"/>
        </a:xfrm>
      </p:grpSpPr>
      <p:grpSp>
        <p:nvGrpSpPr>
          <p:cNvPr id="36" name="Google Shape;36;p31"/>
          <p:cNvGrpSpPr/>
          <p:nvPr/>
        </p:nvGrpSpPr>
        <p:grpSpPr>
          <a:xfrm>
            <a:off x="6146800" y="0"/>
            <a:ext cx="2997200" cy="876300"/>
            <a:chOff x="6096000" y="3924300"/>
            <a:chExt cx="2997200" cy="876300"/>
          </a:xfrm>
        </p:grpSpPr>
        <p:sp>
          <p:nvSpPr>
            <p:cNvPr id="37" name="Google Shape;37;p3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8" name="Google Shape;38;p31"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9" name="Google Shape;39;p3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0" name="Google Shape;40;p31" descr="University_logo.jpg"/>
            <p:cNvPicPr preferRelativeResize="0"/>
            <p:nvPr/>
          </p:nvPicPr>
          <p:blipFill rotWithShape="1">
            <a:blip r:embed="rId3"/>
            <a:srcRect/>
            <a:stretch>
              <a:fillRect/>
            </a:stretch>
          </p:blipFill>
          <p:spPr>
            <a:xfrm>
              <a:off x="6572250" y="4257209"/>
              <a:ext cx="1876609" cy="457666"/>
            </a:xfrm>
            <a:prstGeom prst="rect">
              <a:avLst/>
            </a:prstGeom>
            <a:noFill/>
            <a:ln>
              <a:noFill/>
            </a:ln>
          </p:spPr>
        </p:pic>
      </p:grpSp>
      <p:pic>
        <p:nvPicPr>
          <p:cNvPr id="41" name="Google Shape;41;p31"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42" name="Google Shape;42;p31"/>
          <p:cNvGrpSpPr/>
          <p:nvPr/>
        </p:nvGrpSpPr>
        <p:grpSpPr>
          <a:xfrm>
            <a:off x="6146800" y="0"/>
            <a:ext cx="2997200" cy="876300"/>
            <a:chOff x="6096000" y="3924300"/>
            <a:chExt cx="2997200" cy="876300"/>
          </a:xfrm>
        </p:grpSpPr>
        <p:sp>
          <p:nvSpPr>
            <p:cNvPr id="43" name="Google Shape;43;p3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4" name="Google Shape;44;p31"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45" name="Google Shape;45;p3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46" name="Google Shape;46;p31"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
        <p:nvSpPr>
          <p:cNvPr id="47" name="Google Shape;47;p31"/>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31"/>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49" name="Google Shape;49;p3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2" name="Shape 52"/>
        <p:cNvGrpSpPr/>
        <p:nvPr/>
      </p:nvGrpSpPr>
      <p:grpSpPr>
        <a:xfrm>
          <a:off x="0" y="0"/>
          <a:ext cx="0" cy="0"/>
          <a:chOff x="0" y="0"/>
          <a:chExt cx="0" cy="0"/>
        </a:xfrm>
      </p:grpSpPr>
      <p:sp>
        <p:nvSpPr>
          <p:cNvPr id="53" name="Google Shape;53;p3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9"/>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29"/>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2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29"/>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29"/>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29"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hyperlink" Target="https://witscad.com/course/computer-architecture/chapter/pipeline-hazards"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hyperlink" Target="https://www.lkouniv.ac.in/site/writereaddata/siteContent/202004221613338445rohit_engg_pipelining_and_hazzard.pdf"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hyperlink" Target="https://www.cs.umd.edu/~meesh/411/CA-online/chapter/pipeline-hazards/index.html"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hyperlink" Target="https://www.geeksforgeeks.org/computer-organization-and-architecture-pipelining-set-2-dependencies-and-data-hazar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hyperlink" Target="https://www.studysmarter.co.uk/explanations/computer-science/computer-organisation-and-architecture/pipeline-hazards/"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https://www.techtarget.com/whatis/definition/pipelining" TargetMode="Externa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
          <p:cNvSpPr txBox="1"/>
          <p:nvPr>
            <p:ph type="ctrTitle"/>
          </p:nvPr>
        </p:nvSpPr>
        <p:spPr>
          <a:xfrm>
            <a:off x="533400" y="1894205"/>
            <a:ext cx="8229600" cy="409067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700" b="1">
                <a:latin typeface="Times New Roman" panose="02020603050405020304"/>
                <a:ea typeface="Times New Roman" panose="02020603050405020304"/>
                <a:cs typeface="Times New Roman" panose="02020603050405020304"/>
                <a:sym typeface="Times New Roman" panose="02020603050405020304"/>
              </a:rPr>
              <a:t> </a:t>
            </a:r>
            <a:r>
              <a:rPr lang="en-US" sz="2500" b="1">
                <a:solidFill>
                  <a:srgbClr val="000000"/>
                </a:solidFill>
                <a:highlight>
                  <a:srgbClr val="FFFFFF"/>
                </a:highlight>
                <a:latin typeface="Arial" panose="020B0604020202020204"/>
                <a:ea typeface="Arial" panose="020B0604020202020204"/>
                <a:cs typeface="Arial" panose="020B0604020202020204"/>
                <a:sym typeface="Arial" panose="020B0604020202020204"/>
              </a:rPr>
              <a:t>Introduction to Parallel Processing/Pipelining</a:t>
            </a:r>
            <a:br>
              <a:rPr lang="en-US" sz="2500" b="1">
                <a:solidFill>
                  <a:srgbClr val="000000"/>
                </a:solidFill>
                <a:highlight>
                  <a:srgbClr val="FFFFFF"/>
                </a:highlight>
                <a:latin typeface="Arial" panose="020B0604020202020204"/>
                <a:ea typeface="Arial" panose="020B0604020202020204"/>
                <a:cs typeface="Arial" panose="020B0604020202020204"/>
                <a:sym typeface="Arial" panose="020B0604020202020204"/>
              </a:rPr>
            </a:br>
            <a:r>
              <a:rPr lang="en-US" sz="2500" b="1">
                <a:solidFill>
                  <a:srgbClr val="000000"/>
                </a:solidFill>
                <a:highlight>
                  <a:srgbClr val="FFFFFF"/>
                </a:highlight>
                <a:latin typeface="Arial" panose="020B0604020202020204"/>
                <a:ea typeface="Arial" panose="020B0604020202020204"/>
                <a:cs typeface="Arial" panose="020B0604020202020204"/>
                <a:sym typeface="Arial" panose="020B0604020202020204"/>
              </a:rPr>
              <a:t> Basics of pipelining, pipeline hazards, techniques for handling hazards</a:t>
            </a:r>
            <a:br>
              <a:rPr lang="en-US" sz="2500" b="1">
                <a:solidFill>
                  <a:srgbClr val="000000"/>
                </a:solidFill>
                <a:highlight>
                  <a:srgbClr val="FFFFFF"/>
                </a:highlight>
                <a:latin typeface="Arial" panose="020B0604020202020204"/>
                <a:ea typeface="Arial" panose="020B0604020202020204"/>
                <a:cs typeface="Arial" panose="020B0604020202020204"/>
                <a:sym typeface="Arial" panose="020B0604020202020204"/>
              </a:rPr>
            </a:br>
            <a:br>
              <a:rPr lang="en-US" sz="2500" b="1">
                <a:solidFill>
                  <a:srgbClr val="000000"/>
                </a:solidFill>
                <a:highlight>
                  <a:srgbClr val="FFFFFF"/>
                </a:highlight>
                <a:latin typeface="Arial" panose="020B0604020202020204"/>
                <a:ea typeface="Arial" panose="020B0604020202020204"/>
                <a:cs typeface="Arial" panose="020B0604020202020204"/>
                <a:sym typeface="Arial" panose="020B0604020202020204"/>
              </a:rPr>
            </a:br>
            <a:br>
              <a:rPr lang="en-US" sz="2500" b="1">
                <a:solidFill>
                  <a:srgbClr val="000000"/>
                </a:solidFill>
                <a:highlight>
                  <a:srgbClr val="FFFFFF"/>
                </a:highlight>
                <a:latin typeface="Arial" panose="020B0604020202020204"/>
                <a:ea typeface="Arial" panose="020B0604020202020204"/>
                <a:cs typeface="Arial" panose="020B0604020202020204"/>
                <a:sym typeface="Arial" panose="020B0604020202020204"/>
              </a:rPr>
            </a:br>
            <a:r>
              <a:rPr lang="en-US" sz="2500" b="1">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Lecture 35-39</a:t>
            </a:r>
            <a:br>
              <a:rPr lang="en-US" sz="2500" b="1">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br>
            <a:br>
              <a:rPr lang="en-US" sz="2500" b="1">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br>
            <a:r>
              <a:rPr lang="en-IN" altLang="en-US" sz="2500" b="1">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compiled by </a:t>
            </a:r>
            <a:br>
              <a:rPr lang="en-IN" altLang="en-US" sz="2500" b="1">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br>
            <a:r>
              <a:rPr lang="en-IN" altLang="en-US" sz="2500" b="1">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Dr Veeramanickam M.R.M</a:t>
            </a:r>
            <a:br>
              <a:rPr lang="en-US" sz="2500" b="1">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br>
            <a:endParaRPr sz="25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ctr" rtl="0">
              <a:lnSpc>
                <a:spcPct val="100000"/>
              </a:lnSpc>
              <a:spcBef>
                <a:spcPts val="0"/>
              </a:spcBef>
              <a:spcAft>
                <a:spcPts val="0"/>
              </a:spcAft>
              <a:buSzPts val="1400"/>
              <a:buNone/>
            </a:pP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1"/>
          <p:cNvSpPr txBox="1"/>
          <p:nvPr>
            <p:ph type="sldNum" idx="12"/>
          </p:nvPr>
        </p:nvSpPr>
        <p:spPr>
          <a:xfrm>
            <a:off x="6705600" y="6356350"/>
            <a:ext cx="2209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a:ea typeface="Times New Roman" panose="02020603050405020304"/>
                <a:cs typeface="Times New Roman" panose="02020603050405020304"/>
                <a:sym typeface="Times New Roman" panose="02020603050405020304"/>
              </a:rPr>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2" name="Google Shape;62;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000">
                <a:sym typeface="Times New Roman" panose="02020603050405020304"/>
              </a:rPr>
              <a:t>General Considerations</a:t>
            </a:r>
            <a:endParaRPr lang="en-US" sz="3000"/>
          </a:p>
        </p:txBody>
      </p:sp>
      <p:sp>
        <p:nvSpPr>
          <p:cNvPr id="145" name="Google Shape;145;p11"/>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46" name="Google Shape;146;p11"/>
          <p:cNvSpPr txBox="1"/>
          <p:nvPr/>
        </p:nvSpPr>
        <p:spPr>
          <a:xfrm>
            <a:off x="141000" y="1318475"/>
            <a:ext cx="9003000" cy="41250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Any operation that can be decomposed into a sequence of sub operations of about the same complexity can be implemented by a pipeline processor.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technique is efficient for those applications that need to repeat the same task many times with different sets of data.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general structure of a four-segment pipeline is illustrated in Fig. 3.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operands pass through all four segments in a fixed sequence.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Each segment consists of a combinational circuit S; that performs a sub operation over the data stream flowing through the pipe.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segments are separated by registers R; that hold the intermediate results between the stages. Information flows between adjacent stages under the control of a common clock applied to all the registers simultaneously.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We define a task as the total operation performed going through all the segments in the pipeline.</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behavior of a pipeline can be illustrated with a space-time diagram.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is a diagram that shows the segment utilization as a function of time. The space-time diagram of a four-segment pipeline is demonstrated in Fig. 4.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horizontal axis displays the time in clock cycles and the vertical axis gives the segment number.</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3" name="Google Shape;153;p12"/>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54" name="Google Shape;154;p12"/>
          <p:cNvPicPr preferRelativeResize="0"/>
          <p:nvPr/>
        </p:nvPicPr>
        <p:blipFill rotWithShape="1">
          <a:blip r:embed="rId1"/>
          <a:srcRect/>
          <a:stretch>
            <a:fillRect/>
          </a:stretch>
        </p:blipFill>
        <p:spPr>
          <a:xfrm>
            <a:off x="152400" y="990600"/>
            <a:ext cx="8839199" cy="2271886"/>
          </a:xfrm>
          <a:prstGeom prst="rect">
            <a:avLst/>
          </a:prstGeom>
          <a:noFill/>
          <a:ln>
            <a:noFill/>
          </a:ln>
        </p:spPr>
      </p:pic>
      <p:pic>
        <p:nvPicPr>
          <p:cNvPr id="155" name="Google Shape;155;p12"/>
          <p:cNvPicPr preferRelativeResize="0"/>
          <p:nvPr/>
        </p:nvPicPr>
        <p:blipFill rotWithShape="1">
          <a:blip r:embed="rId2"/>
          <a:srcRect/>
          <a:stretch>
            <a:fillRect/>
          </a:stretch>
        </p:blipFill>
        <p:spPr>
          <a:xfrm>
            <a:off x="152400" y="3863461"/>
            <a:ext cx="8839199" cy="2492882"/>
          </a:xfrm>
          <a:prstGeom prst="rect">
            <a:avLst/>
          </a:prstGeom>
          <a:noFill/>
          <a:ln>
            <a:noFill/>
          </a:ln>
        </p:spPr>
      </p:pic>
      <p:sp>
        <p:nvSpPr>
          <p:cNvPr id="156" name="Google Shape;156;p12"/>
          <p:cNvSpPr txBox="1"/>
          <p:nvPr>
            <p:ph type="body" idx="1"/>
          </p:nvPr>
        </p:nvSpPr>
        <p:spPr>
          <a:xfrm>
            <a:off x="3136550" y="3297750"/>
            <a:ext cx="2757600" cy="262500"/>
          </a:xfrm>
          <a:prstGeom prst="rect">
            <a:avLst/>
          </a:prstGeom>
          <a:noFill/>
          <a:ln>
            <a:noFill/>
          </a:ln>
        </p:spPr>
        <p:txBody>
          <a:bodyPr spcFirstLastPara="1" wrap="square" lIns="91425" tIns="45700" rIns="91425" bIns="45700" anchor="t" anchorCtr="0">
            <a:noAutofit/>
          </a:bodyPr>
          <a:lstStyle/>
          <a:p>
            <a:pPr marL="0" lvl="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3 Four segment pipeline</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
        <p:nvSpPr>
          <p:cNvPr id="157" name="Google Shape;157;p12"/>
          <p:cNvSpPr txBox="1"/>
          <p:nvPr>
            <p:ph type="body" idx="1"/>
          </p:nvPr>
        </p:nvSpPr>
        <p:spPr>
          <a:xfrm>
            <a:off x="2962910" y="6235065"/>
            <a:ext cx="3676015" cy="26225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4 Space time diagram for pipeline</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4" name="Google Shape;164;p13"/>
          <p:cNvSpPr txBox="1"/>
          <p:nvPr>
            <p:ph type="body" idx="1"/>
          </p:nvPr>
        </p:nvSpPr>
        <p:spPr>
          <a:xfrm>
            <a:off x="457200" y="864870"/>
            <a:ext cx="8467725" cy="469836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400">
                <a:latin typeface="Times New Roman" panose="02020603050405020304"/>
                <a:ea typeface="Times New Roman" panose="02020603050405020304"/>
                <a:cs typeface="Times New Roman" panose="02020603050405020304"/>
                <a:sym typeface="Times New Roman" panose="02020603050405020304"/>
              </a:rPr>
              <a:t>The diagram shows six tasks T, through To executed in four segments. Initially, task Ti is handled by segment 1. After the first clock, segment 2 is busy with Ti, while segment 1 is busy with task Tz.</a:t>
            </a:r>
            <a:r>
              <a:rPr lang="en-IN" altLang="en-US" sz="1400">
                <a:latin typeface="Times New Roman" panose="02020603050405020304"/>
                <a:ea typeface="Times New Roman" panose="02020603050405020304"/>
                <a:cs typeface="Times New Roman" panose="02020603050405020304"/>
                <a:sym typeface="Times New Roman" panose="02020603050405020304"/>
              </a:rPr>
              <a:t> </a:t>
            </a:r>
            <a:r>
              <a:rPr lang="en-US" sz="1400">
                <a:latin typeface="Times New Roman" panose="02020603050405020304"/>
                <a:ea typeface="Times New Roman" panose="02020603050405020304"/>
                <a:cs typeface="Times New Roman" panose="02020603050405020304"/>
                <a:sym typeface="Times New Roman" panose="02020603050405020304"/>
              </a:rPr>
              <a:t>Continuing in this manner, the first task Ti is completed after the fourth clock cycle. From then on, the pipe completes a task every clock cycle.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400">
                <a:latin typeface="Times New Roman" panose="02020603050405020304"/>
                <a:ea typeface="Times New Roman" panose="02020603050405020304"/>
                <a:cs typeface="Times New Roman" panose="02020603050405020304"/>
                <a:sym typeface="Times New Roman" panose="02020603050405020304"/>
              </a:rPr>
              <a:t>No matter how many segments there are in the system, once the pipeline is full, it takes only one clock period to obtain an output</a:t>
            </a:r>
            <a:r>
              <a:rPr lang="en-IN" altLang="en-US" sz="1400">
                <a:latin typeface="Times New Roman" panose="02020603050405020304"/>
                <a:ea typeface="Times New Roman" panose="02020603050405020304"/>
                <a:cs typeface="Times New Roman" panose="02020603050405020304"/>
                <a:sym typeface="Times New Roman" panose="02020603050405020304"/>
              </a:rPr>
              <a:t>. </a:t>
            </a:r>
            <a:r>
              <a:rPr lang="en-US" sz="1400">
                <a:latin typeface="Times New Roman" panose="02020603050405020304"/>
                <a:ea typeface="Times New Roman" panose="02020603050405020304"/>
                <a:cs typeface="Times New Roman" panose="02020603050405020304"/>
                <a:sym typeface="Times New Roman" panose="02020603050405020304"/>
              </a:rPr>
              <a:t>Now consider the case where a k-segment pipeline with a clock cycle time to is used to execute n tasks.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400">
                <a:latin typeface="Times New Roman" panose="02020603050405020304"/>
                <a:ea typeface="Times New Roman" panose="02020603050405020304"/>
                <a:cs typeface="Times New Roman" panose="02020603050405020304"/>
                <a:sym typeface="Times New Roman" panose="02020603050405020304"/>
              </a:rPr>
              <a:t>The first task Ti requires a time equal to kt, to complete its operation since there are k segments in the pipe.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400">
                <a:latin typeface="Times New Roman" panose="02020603050405020304"/>
                <a:ea typeface="Times New Roman" panose="02020603050405020304"/>
                <a:cs typeface="Times New Roman" panose="02020603050405020304"/>
                <a:sym typeface="Times New Roman" panose="02020603050405020304"/>
              </a:rPr>
              <a:t>The remaining n - 1 tasks emerge from the pipe at the rate of one task per clock cycle and they will be completed after a time equal to (n − 1)tp.</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400">
                <a:latin typeface="Times New Roman" panose="02020603050405020304"/>
                <a:ea typeface="Times New Roman" panose="02020603050405020304"/>
                <a:cs typeface="Times New Roman" panose="02020603050405020304"/>
                <a:sym typeface="Times New Roman" panose="02020603050405020304"/>
              </a:rPr>
              <a:t> Therefore, to complete n tasks using a k-segment pipeline requires k + (n − 1) clock cycles. For example, the diagram of Fig. 4 shows four segments and six tasks.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400">
                <a:latin typeface="Times New Roman" panose="02020603050405020304"/>
                <a:ea typeface="Times New Roman" panose="02020603050405020304"/>
                <a:cs typeface="Times New Roman" panose="02020603050405020304"/>
                <a:sym typeface="Times New Roman" panose="02020603050405020304"/>
              </a:rPr>
              <a:t>The time required to complete all the operations is 4 + (6 – 1) = 9 clock cycles, as indicated in the diagram.</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400">
                <a:latin typeface="Times New Roman" panose="02020603050405020304"/>
                <a:ea typeface="Times New Roman" panose="02020603050405020304"/>
                <a:cs typeface="Times New Roman" panose="02020603050405020304"/>
                <a:sym typeface="Times New Roman" panose="02020603050405020304"/>
              </a:rPr>
              <a:t>Next consider a non pipeline unit that performs the same operation and takes a time equal to t, to complete each task. The total time required for n tasks is nt .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400">
                <a:latin typeface="Times New Roman" panose="02020603050405020304"/>
                <a:ea typeface="Times New Roman" panose="02020603050405020304"/>
                <a:cs typeface="Times New Roman" panose="02020603050405020304"/>
                <a:sym typeface="Times New Roman" panose="02020603050405020304"/>
              </a:rPr>
              <a:t>The speedup of a pipeline processing over an equivalent non pipeline processing is defined by the ratio</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
        <p:nvSpPr>
          <p:cNvPr id="165" name="Google Shape;165;p13"/>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400">
                <a:latin typeface="Times New Roman" panose="02020603050405020304"/>
                <a:ea typeface="Times New Roman" panose="02020603050405020304"/>
                <a:cs typeface="Times New Roman" panose="02020603050405020304"/>
                <a:sym typeface="Times New Roman" panose="02020603050405020304"/>
              </a:rPr>
            </a:fld>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166" name="Google Shape;166;p13"/>
          <p:cNvPicPr preferRelativeResize="0"/>
          <p:nvPr/>
        </p:nvPicPr>
        <p:blipFill rotWithShape="1">
          <a:blip r:embed="rId1"/>
          <a:srcRect/>
          <a:stretch>
            <a:fillRect/>
          </a:stretch>
        </p:blipFill>
        <p:spPr>
          <a:xfrm>
            <a:off x="2704465" y="4507230"/>
            <a:ext cx="2349500" cy="674370"/>
          </a:xfrm>
          <a:prstGeom prst="rect">
            <a:avLst/>
          </a:prstGeom>
          <a:noFill/>
          <a:ln>
            <a:noFill/>
          </a:ln>
        </p:spPr>
      </p:pic>
      <p:sp>
        <p:nvSpPr>
          <p:cNvPr id="176" name="Google Shape;176;p14"/>
          <p:cNvSpPr txBox="1"/>
          <p:nvPr/>
        </p:nvSpPr>
        <p:spPr>
          <a:xfrm>
            <a:off x="309880" y="5086985"/>
            <a:ext cx="8576945" cy="612140"/>
          </a:xfrm>
          <a:prstGeom prst="rect">
            <a:avLst/>
          </a:prstGeom>
          <a:noFill/>
          <a:ln>
            <a:noFill/>
          </a:ln>
        </p:spPr>
        <p:txBody>
          <a:bodyPr spcFirstLastPara="1" wrap="square" lIns="91425" tIns="91425" rIns="91425" bIns="91425" anchor="t" anchorCtr="0">
            <a:spAutoFit/>
          </a:bodyPr>
          <a:p>
            <a:pPr marL="0" marR="0" lvl="0" algn="l" rtl="0">
              <a:lnSpc>
                <a:spcPct val="100000"/>
              </a:lnSpc>
              <a:spcBef>
                <a:spcPts val="360"/>
              </a:spcBef>
              <a:spcAft>
                <a:spcPts val="0"/>
              </a:spcAft>
              <a:buClr>
                <a:schemeClr val="dk1"/>
              </a:buClr>
              <a:buSzPts val="1100"/>
              <a:buFont typeface="Arial" panose="020B06040202020202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Arial" panose="020B0604020202020204"/>
              </a:rPr>
              <a:t>As the number of tasks increases, n becomes much larger than k – 1, and k + n - 1 approaches the value of n. Under this condition, the speedup becomes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4" name="Google Shape;174;p14"/>
          <p:cNvPicPr preferRelativeResize="0"/>
          <p:nvPr/>
        </p:nvPicPr>
        <p:blipFill rotWithShape="1">
          <a:blip r:embed="rId2"/>
          <a:srcRect/>
          <a:stretch>
            <a:fillRect/>
          </a:stretch>
        </p:blipFill>
        <p:spPr>
          <a:xfrm>
            <a:off x="309245" y="5697220"/>
            <a:ext cx="1282065" cy="860425"/>
          </a:xfrm>
          <a:prstGeom prst="rect">
            <a:avLst/>
          </a:prstGeom>
          <a:noFill/>
          <a:ln>
            <a:noFill/>
          </a:ln>
        </p:spPr>
      </p:pic>
      <p:sp>
        <p:nvSpPr>
          <p:cNvPr id="2" name="Text Box 1"/>
          <p:cNvSpPr txBox="1"/>
          <p:nvPr/>
        </p:nvSpPr>
        <p:spPr>
          <a:xfrm>
            <a:off x="3595370" y="5696585"/>
            <a:ext cx="5213985" cy="747395"/>
          </a:xfrm>
          <a:prstGeom prst="rect">
            <a:avLst/>
          </a:prstGeom>
          <a:noFill/>
        </p:spPr>
        <p:txBody>
          <a:bodyPr wrap="square" rtlCol="0" anchor="t">
            <a:noAutofit/>
          </a:bodyPr>
          <a:p>
            <a:pPr marL="0" marR="0" lvl="0" indent="0" algn="l" rtl="0">
              <a:lnSpc>
                <a:spcPct val="100000"/>
              </a:lnSpc>
              <a:spcBef>
                <a:spcPts val="0"/>
              </a:spcBef>
              <a:spcAft>
                <a:spcPts val="0"/>
              </a:spcAft>
              <a:buClr>
                <a:srgbClr val="000000"/>
              </a:buClr>
              <a:buSzPts val="1400"/>
              <a:buFont typeface="Arial" panose="020B0604020202020204"/>
              <a:buNone/>
            </a:pPr>
            <a:r>
              <a:rPr lang="en-US">
                <a:sym typeface="Arial" panose="020B0604020202020204"/>
              </a:rPr>
              <a:t>If we assume that the time it takes to process a task is the same in the pipeline and non pipeline circuits, we will have tn = kty. Including this assumption, the speedup reduces to</a:t>
            </a:r>
            <a:endParaRPr lang="en-US">
              <a:sym typeface="Arial" panose="020B0604020202020204"/>
            </a:endParaRPr>
          </a:p>
        </p:txBody>
      </p:sp>
      <p:pic>
        <p:nvPicPr>
          <p:cNvPr id="175" name="Google Shape;175;p14"/>
          <p:cNvPicPr preferRelativeResize="0"/>
          <p:nvPr/>
        </p:nvPicPr>
        <p:blipFill rotWithShape="1">
          <a:blip r:embed="rId3"/>
          <a:srcRect l="15741" t="21088" r="21820"/>
          <a:stretch>
            <a:fillRect/>
          </a:stretch>
        </p:blipFill>
        <p:spPr>
          <a:xfrm>
            <a:off x="2461260" y="5699125"/>
            <a:ext cx="1356995" cy="9220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6" name="Google Shape;186;p15"/>
          <p:cNvSpPr txBox="1"/>
          <p:nvPr>
            <p:ph type="body" idx="1"/>
          </p:nvPr>
        </p:nvSpPr>
        <p:spPr>
          <a:xfrm>
            <a:off x="457200" y="948525"/>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This shows that the theoretical maximum speedup that a pipeline can provide is k, where k is the number of segments in the pipeline.</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To clarify the meaning of the speedup ratio, consider the following numerical example.</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 Let the time it takes to process a sub operation in each segment be equal to tp, = 20 ns.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 Assume that the pipeline has k = 4 segments and executes n = 100 tasks in sequence.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The pipeline system will take (k + n - 1)tp = (4 + 99) × 20 = 2060 ns to complete.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Assuming that tn = ktp = 4 x 20 = 80ns, a non pipeline system requires nktp = 100 X 80 = 8000 ns to complete the 100 tasks.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The speedup ratio is equal to 8000/2060 = 3.88. As the number of tasks increases, the speedup will approach 4, which is equal to the number of segments in the pipeline.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If we assume that tn = 60 ns, the speedup becomes 60/20 = 3.</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5"/>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88" name="Google Shape;188;p15"/>
          <p:cNvPicPr preferRelativeResize="0"/>
          <p:nvPr/>
        </p:nvPicPr>
        <p:blipFill rotWithShape="1">
          <a:blip r:embed="rId1"/>
          <a:srcRect/>
          <a:stretch>
            <a:fillRect/>
          </a:stretch>
        </p:blipFill>
        <p:spPr>
          <a:xfrm>
            <a:off x="2306875" y="4201938"/>
            <a:ext cx="4849024" cy="1895637"/>
          </a:xfrm>
          <a:prstGeom prst="rect">
            <a:avLst/>
          </a:prstGeom>
          <a:noFill/>
          <a:ln>
            <a:noFill/>
          </a:ln>
        </p:spPr>
      </p:pic>
      <p:sp>
        <p:nvSpPr>
          <p:cNvPr id="189" name="Google Shape;189;p15"/>
          <p:cNvSpPr txBox="1"/>
          <p:nvPr>
            <p:ph type="body" idx="1"/>
          </p:nvPr>
        </p:nvSpPr>
        <p:spPr>
          <a:xfrm>
            <a:off x="2639060" y="6167755"/>
            <a:ext cx="4124325" cy="26225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5 Multiple Functional units in parallel</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Arithmetic Pipelining </a:t>
            </a:r>
            <a:endParaRPr>
              <a:solidFill>
                <a:schemeClr val="dk1"/>
              </a:solidFill>
            </a:endParaRPr>
          </a:p>
        </p:txBody>
      </p:sp>
      <p:sp>
        <p:nvSpPr>
          <p:cNvPr id="196" name="Google Shape;196;p16"/>
          <p:cNvSpPr txBox="1"/>
          <p:nvPr>
            <p:ph type="body" idx="1"/>
          </p:nvPr>
        </p:nvSpPr>
        <p:spPr>
          <a:xfrm>
            <a:off x="457200" y="1037075"/>
            <a:ext cx="8229600" cy="4526100"/>
          </a:xfrm>
          <a:prstGeom prst="rect">
            <a:avLst/>
          </a:prstGeom>
          <a:noFill/>
          <a:ln>
            <a:noFill/>
          </a:ln>
        </p:spPr>
        <p:txBody>
          <a:bodyPr spcFirstLastPara="1" wrap="square" lIns="91425" tIns="45700" rIns="91425" bIns="45700" anchor="t" anchorCtr="0">
            <a:noAutofit/>
          </a:bodyPr>
          <a:lstStyle/>
          <a:p>
            <a:pPr marL="457200" lvl="0" indent="-330200" algn="l" rtl="0">
              <a:lnSpc>
                <a:spcPct val="100000"/>
              </a:lnSpc>
              <a:spcBef>
                <a:spcPts val="36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Pipeline arithmetic units are usually found in very high speed computers.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00000"/>
              </a:lnSpc>
              <a:spcBef>
                <a:spcPts val="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They are used to implement floating-point operations, multiplication of fixed-point numbers, and similar computations encountered in scientific problems.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00000"/>
              </a:lnSpc>
              <a:spcBef>
                <a:spcPts val="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The inputs to the floating-point adder pipeline are two normalized floating-point binary numbers.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360"/>
              </a:spcBef>
              <a:spcAft>
                <a:spcPts val="0"/>
              </a:spcAft>
              <a:buSzPts val="18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16"/>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98" name="Google Shape;198;p16"/>
          <p:cNvPicPr preferRelativeResize="0"/>
          <p:nvPr/>
        </p:nvPicPr>
        <p:blipFill rotWithShape="1">
          <a:blip r:embed="rId1"/>
          <a:srcRect/>
          <a:stretch>
            <a:fillRect/>
          </a:stretch>
        </p:blipFill>
        <p:spPr>
          <a:xfrm>
            <a:off x="3163225" y="2350525"/>
            <a:ext cx="1707225" cy="754200"/>
          </a:xfrm>
          <a:prstGeom prst="rect">
            <a:avLst/>
          </a:prstGeom>
          <a:noFill/>
          <a:ln>
            <a:noFill/>
          </a:ln>
        </p:spPr>
      </p:pic>
      <p:sp>
        <p:nvSpPr>
          <p:cNvPr id="199" name="Google Shape;199;p16"/>
          <p:cNvSpPr txBox="1"/>
          <p:nvPr/>
        </p:nvSpPr>
        <p:spPr>
          <a:xfrm>
            <a:off x="744220" y="3060065"/>
            <a:ext cx="7498080" cy="2643505"/>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 and B are two fractions that represent the mantissas and a and b are the exponents.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floating-point addition and subtraction can be performed in four segments, as shown in Fig. 6.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registers labeled R are placed between the segments to store intermediate results.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suboperations that are performed in the four segments are:</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 Compare </a:t>
            </a:r>
            <a:r>
              <a:rPr lang="en-US" sz="16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exponents.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2. Align the mantissas.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3. Add or subtract the mantissas.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 Normalize the result.</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5" name="Google Shape;215;p18"/>
          <p:cNvSpPr txBox="1"/>
          <p:nvPr>
            <p:ph type="body" idx="1"/>
          </p:nvPr>
        </p:nvSpPr>
        <p:spPr>
          <a:xfrm>
            <a:off x="93980" y="1003935"/>
            <a:ext cx="5303520" cy="54540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The following numerical example may clarify the sub operations performed in each segment.</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 For simplicity, we use decimal numbers, although Fig.6 refers to binary numbers.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Consider the two normalized floating-point numbers: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0" lvl="0" indent="457200" algn="l" rtl="0">
              <a:lnSpc>
                <a:spcPct val="115000"/>
              </a:lnSpc>
              <a:spcBef>
                <a:spcPts val="400"/>
              </a:spcBef>
              <a:spcAft>
                <a:spcPts val="0"/>
              </a:spcAft>
              <a:buSzPts val="1800"/>
              <a:buNone/>
            </a:pPr>
            <a:r>
              <a:rPr lang="en-US" sz="1400">
                <a:latin typeface="Arial" panose="020B0604020202020204"/>
                <a:ea typeface="Arial" panose="020B0604020202020204"/>
                <a:cs typeface="Arial" panose="020B0604020202020204"/>
                <a:sym typeface="Arial" panose="020B0604020202020204"/>
              </a:rPr>
              <a:t>X = 0.9504 x 10</a:t>
            </a:r>
            <a:r>
              <a:rPr lang="en-US" sz="2400" baseline="30000">
                <a:latin typeface="Arial" panose="020B0604020202020204"/>
                <a:ea typeface="Arial" panose="020B0604020202020204"/>
                <a:cs typeface="Arial" panose="020B0604020202020204"/>
                <a:sym typeface="Arial" panose="020B0604020202020204"/>
              </a:rPr>
              <a:t>3</a:t>
            </a:r>
            <a:r>
              <a:rPr lang="en-US" sz="1400">
                <a:latin typeface="Arial" panose="020B0604020202020204"/>
                <a:ea typeface="Arial" panose="020B0604020202020204"/>
                <a:cs typeface="Arial" panose="020B0604020202020204"/>
                <a:sym typeface="Arial" panose="020B0604020202020204"/>
              </a:rPr>
              <a:t> ………….1</a:t>
            </a:r>
            <a:endParaRPr sz="1400">
              <a:latin typeface="Arial" panose="020B0604020202020204"/>
              <a:ea typeface="Arial" panose="020B0604020202020204"/>
              <a:cs typeface="Arial" panose="020B0604020202020204"/>
              <a:sym typeface="Arial" panose="020B0604020202020204"/>
            </a:endParaRPr>
          </a:p>
          <a:p>
            <a:pPr marL="2286000" lvl="0" indent="457200" algn="l" rtl="0">
              <a:lnSpc>
                <a:spcPct val="100000"/>
              </a:lnSpc>
              <a:spcBef>
                <a:spcPts val="360"/>
              </a:spcBef>
              <a:spcAft>
                <a:spcPts val="0"/>
              </a:spcAft>
              <a:buSzPts val="1800"/>
              <a:buNone/>
            </a:pPr>
            <a:r>
              <a:rPr lang="en-US" sz="1400">
                <a:latin typeface="Arial" panose="020B0604020202020204"/>
                <a:ea typeface="Arial" panose="020B0604020202020204"/>
                <a:cs typeface="Arial" panose="020B0604020202020204"/>
                <a:sym typeface="Arial" panose="020B0604020202020204"/>
              </a:rPr>
              <a:t>Y = 0.8200 x 10</a:t>
            </a:r>
            <a:r>
              <a:rPr lang="en-US" sz="1400" baseline="30000">
                <a:latin typeface="Arial" panose="020B0604020202020204"/>
                <a:ea typeface="Arial" panose="020B0604020202020204"/>
                <a:cs typeface="Arial" panose="020B0604020202020204"/>
                <a:sym typeface="Arial" panose="020B0604020202020204"/>
              </a:rPr>
              <a:t>2</a:t>
            </a:r>
            <a:r>
              <a:rPr lang="en-US" sz="1400">
                <a:latin typeface="Arial" panose="020B0604020202020204"/>
                <a:ea typeface="Arial" panose="020B0604020202020204"/>
                <a:cs typeface="Arial" panose="020B0604020202020204"/>
                <a:sym typeface="Arial" panose="020B0604020202020204"/>
              </a:rPr>
              <a:t>…………...2</a:t>
            </a:r>
            <a:endParaRPr sz="1400" baseline="30000">
              <a:latin typeface="Arial" panose="020B0604020202020204"/>
              <a:ea typeface="Arial" panose="020B0604020202020204"/>
              <a:cs typeface="Arial" panose="020B0604020202020204"/>
              <a:sym typeface="Arial" panose="020B0604020202020204"/>
            </a:endParaRPr>
          </a:p>
          <a:p>
            <a:pPr marL="2286000" lvl="0" indent="457200" algn="l" rtl="0">
              <a:lnSpc>
                <a:spcPct val="100000"/>
              </a:lnSpc>
              <a:spcBef>
                <a:spcPts val="360"/>
              </a:spcBef>
              <a:spcAft>
                <a:spcPts val="0"/>
              </a:spcAft>
              <a:buClr>
                <a:schemeClr val="dk1"/>
              </a:buClr>
              <a:buSzPts val="1100"/>
              <a:buFont typeface="Arial" panose="020B0604020202020204"/>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The two exponents are subtracted in the first segment to obtain 3 - 2 = 1. The larger exponent 3 is chosen as the exponent of the result. The next segment shifts the mantissa of Y to the right to obtain</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2286000" lvl="0" indent="457200" algn="l" rtl="0">
              <a:lnSpc>
                <a:spcPct val="115000"/>
              </a:lnSpc>
              <a:spcBef>
                <a:spcPts val="400"/>
              </a:spcBef>
              <a:spcAft>
                <a:spcPts val="0"/>
              </a:spcAft>
              <a:buSzPts val="1800"/>
              <a:buNone/>
            </a:pPr>
            <a:r>
              <a:rPr lang="en-US" sz="1400">
                <a:latin typeface="Arial" panose="020B0604020202020204"/>
                <a:ea typeface="Arial" panose="020B0604020202020204"/>
                <a:cs typeface="Arial" panose="020B0604020202020204"/>
                <a:sym typeface="Arial" panose="020B0604020202020204"/>
              </a:rPr>
              <a:t>X = 0.9504 x 10</a:t>
            </a:r>
            <a:r>
              <a:rPr lang="en-US" sz="1400" baseline="30000">
                <a:latin typeface="Arial" panose="020B0604020202020204"/>
                <a:ea typeface="Arial" panose="020B0604020202020204"/>
                <a:cs typeface="Arial" panose="020B0604020202020204"/>
                <a:sym typeface="Arial" panose="020B0604020202020204"/>
              </a:rPr>
              <a:t>3</a:t>
            </a:r>
            <a:r>
              <a:rPr lang="en-US" sz="1400">
                <a:latin typeface="Arial" panose="020B0604020202020204"/>
                <a:ea typeface="Arial" panose="020B0604020202020204"/>
                <a:cs typeface="Arial" panose="020B0604020202020204"/>
                <a:sym typeface="Arial" panose="020B0604020202020204"/>
              </a:rPr>
              <a:t> ………….3</a:t>
            </a:r>
            <a:endParaRPr sz="1400">
              <a:latin typeface="Arial" panose="020B0604020202020204"/>
              <a:ea typeface="Arial" panose="020B0604020202020204"/>
              <a:cs typeface="Arial" panose="020B0604020202020204"/>
              <a:sym typeface="Arial" panose="020B0604020202020204"/>
            </a:endParaRPr>
          </a:p>
          <a:p>
            <a:pPr marL="2286000" lvl="0" indent="457200" algn="l" rtl="0">
              <a:lnSpc>
                <a:spcPct val="100000"/>
              </a:lnSpc>
              <a:spcBef>
                <a:spcPts val="360"/>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Y = 0.0820 x 10</a:t>
            </a:r>
            <a:r>
              <a:rPr lang="en-US" sz="1400" baseline="30000">
                <a:latin typeface="Arial" panose="020B0604020202020204"/>
                <a:ea typeface="Arial" panose="020B0604020202020204"/>
                <a:cs typeface="Arial" panose="020B0604020202020204"/>
                <a:sym typeface="Arial" panose="020B0604020202020204"/>
              </a:rPr>
              <a:t>3</a:t>
            </a:r>
            <a:r>
              <a:rPr lang="en-US" sz="1400">
                <a:latin typeface="Arial" panose="020B0604020202020204"/>
                <a:ea typeface="Arial" panose="020B0604020202020204"/>
                <a:cs typeface="Arial" panose="020B0604020202020204"/>
                <a:sym typeface="Arial" panose="020B0604020202020204"/>
              </a:rPr>
              <a:t>…………..4</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This aligns the two mantissas under the same exponent. The addition of the two mantissas in segment 3 produces the sum</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0" lvl="0" indent="457200" algn="l" rtl="0">
              <a:lnSpc>
                <a:spcPct val="115000"/>
              </a:lnSpc>
              <a:spcBef>
                <a:spcPts val="1200"/>
              </a:spcBef>
              <a:spcAft>
                <a:spcPts val="0"/>
              </a:spcAft>
              <a:buSzPts val="1800"/>
              <a:buNone/>
            </a:pPr>
            <a:r>
              <a:rPr lang="en-US" sz="1400">
                <a:latin typeface="Arial" panose="020B0604020202020204"/>
                <a:ea typeface="Arial" panose="020B0604020202020204"/>
                <a:cs typeface="Arial" panose="020B0604020202020204"/>
                <a:sym typeface="Arial" panose="020B0604020202020204"/>
              </a:rPr>
              <a:t>Z = 1.0324 x 10</a:t>
            </a:r>
            <a:r>
              <a:rPr lang="en-US" sz="1400" baseline="30000">
                <a:latin typeface="Arial" panose="020B0604020202020204"/>
                <a:ea typeface="Arial" panose="020B0604020202020204"/>
                <a:cs typeface="Arial" panose="020B0604020202020204"/>
                <a:sym typeface="Arial" panose="020B0604020202020204"/>
              </a:rPr>
              <a:t>3</a:t>
            </a:r>
            <a:r>
              <a:rPr lang="en-US" sz="1400">
                <a:latin typeface="Arial" panose="020B0604020202020204"/>
                <a:ea typeface="Arial" panose="020B0604020202020204"/>
                <a:cs typeface="Arial" panose="020B0604020202020204"/>
                <a:sym typeface="Arial" panose="020B0604020202020204"/>
              </a:rPr>
              <a:t>………….5</a:t>
            </a:r>
            <a:endParaRPr sz="1400">
              <a:latin typeface="Arial" panose="020B0604020202020204"/>
              <a:ea typeface="Arial" panose="020B0604020202020204"/>
              <a:cs typeface="Arial" panose="020B0604020202020204"/>
              <a:sym typeface="Arial" panose="020B0604020202020204"/>
            </a:endParaRPr>
          </a:p>
          <a:p>
            <a:pPr marL="2286000" lvl="0" indent="457200" algn="l" rtl="0">
              <a:lnSpc>
                <a:spcPct val="115000"/>
              </a:lnSpc>
              <a:spcBef>
                <a:spcPts val="1200"/>
              </a:spcBef>
              <a:spcAft>
                <a:spcPts val="120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Z = 1.0324 x 10</a:t>
            </a:r>
            <a:r>
              <a:rPr lang="en-US" sz="1400" baseline="30000">
                <a:latin typeface="Arial" panose="020B0604020202020204"/>
                <a:ea typeface="Arial" panose="020B0604020202020204"/>
                <a:cs typeface="Arial" panose="020B0604020202020204"/>
                <a:sym typeface="Arial" panose="020B0604020202020204"/>
              </a:rPr>
              <a:t>4</a:t>
            </a:r>
            <a:r>
              <a:rPr lang="en-US" sz="1400">
                <a:latin typeface="Arial" panose="020B0604020202020204"/>
                <a:ea typeface="Arial" panose="020B0604020202020204"/>
                <a:cs typeface="Arial" panose="020B0604020202020204"/>
                <a:sym typeface="Arial" panose="020B0604020202020204"/>
              </a:rPr>
              <a:t>………….6</a:t>
            </a:r>
            <a:endParaRPr lang="en-US" sz="1400">
              <a:latin typeface="Arial" panose="020B0604020202020204"/>
              <a:ea typeface="Arial" panose="020B0604020202020204"/>
              <a:cs typeface="Arial" panose="020B0604020202020204"/>
              <a:sym typeface="Arial" panose="020B0604020202020204"/>
            </a:endParaRPr>
          </a:p>
        </p:txBody>
      </p:sp>
      <p:sp>
        <p:nvSpPr>
          <p:cNvPr id="216" name="Google Shape;216;p18"/>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207" name="Google Shape;207;p17"/>
          <p:cNvPicPr preferRelativeResize="0"/>
          <p:nvPr/>
        </p:nvPicPr>
        <p:blipFill rotWithShape="1">
          <a:blip r:embed="rId1"/>
          <a:srcRect r="15226" b="1523"/>
          <a:stretch>
            <a:fillRect/>
          </a:stretch>
        </p:blipFill>
        <p:spPr>
          <a:xfrm>
            <a:off x="5504815" y="937260"/>
            <a:ext cx="3181985" cy="5295265"/>
          </a:xfrm>
          <a:prstGeom prst="rect">
            <a:avLst/>
          </a:prstGeom>
          <a:noFill/>
          <a:ln>
            <a:noFill/>
          </a:ln>
        </p:spPr>
      </p:pic>
      <p:sp>
        <p:nvSpPr>
          <p:cNvPr id="208" name="Google Shape;208;p17"/>
          <p:cNvSpPr txBox="1"/>
          <p:nvPr/>
        </p:nvSpPr>
        <p:spPr>
          <a:xfrm>
            <a:off x="5217795" y="6396355"/>
            <a:ext cx="3925570" cy="26225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360"/>
              </a:spcBef>
              <a:spcAft>
                <a:spcPts val="0"/>
              </a:spcAft>
              <a:buSzPts val="1800"/>
              <a:buNone/>
            </a:pPr>
            <a:r>
              <a:rPr lang="en-US" sz="12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6  Pipeline for floating -point addition and subtraction</a:t>
            </a:r>
            <a:endParaRPr lang="en-US" sz="12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The Concept of Pipeline Hazards</a:t>
            </a:r>
            <a:endParaRPr lang="en-US"/>
          </a:p>
        </p:txBody>
      </p:sp>
      <p:sp>
        <p:nvSpPr>
          <p:cNvPr id="222" name="Google Shape;222;p19"/>
          <p:cNvSpPr txBox="1"/>
          <p:nvPr>
            <p:ph type="body" idx="1"/>
          </p:nvPr>
        </p:nvSpPr>
        <p:spPr>
          <a:xfrm>
            <a:off x="457200" y="914400"/>
            <a:ext cx="8229600" cy="5944235"/>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Pipeline Hazards are often seen as missteps in the optimisation of processes within the pipelining concept. </a:t>
            </a:r>
            <a:endParaRPr sz="2400">
              <a:latin typeface="Times New Roman" panose="02020603050405020304" charset="0"/>
              <a:cs typeface="Times New Roman" panose="02020603050405020304" charset="0"/>
            </a:endParaRPr>
          </a:p>
          <a:p>
            <a:pPr marL="457200" lvl="0" indent="-342900" algn="l"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Understanding pipeline hazards require a solid comprehension of how pipelining works in the first place. In a nutshell, pipelining is a technique where multiple instructions are overlapped during execution. </a:t>
            </a:r>
            <a:endParaRPr sz="2400">
              <a:latin typeface="Times New Roman" panose="02020603050405020304" charset="0"/>
              <a:cs typeface="Times New Roman" panose="02020603050405020304" charset="0"/>
            </a:endParaRPr>
          </a:p>
          <a:p>
            <a:pPr marL="457200" lvl="0" indent="-342900" algn="l"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However, certain conditions can interfere with the smooth flow of this process - hence leading to pipeline hazards. </a:t>
            </a:r>
            <a:endParaRPr sz="2400">
              <a:latin typeface="Times New Roman" panose="02020603050405020304" charset="0"/>
              <a:cs typeface="Times New Roman" panose="02020603050405020304" charset="0"/>
            </a:endParaRPr>
          </a:p>
          <a:p>
            <a:pPr marL="457200" lvl="0" indent="-342900" algn="l"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There are three stages in the instruction cycle where a pipeline hazard can occur: during instruction fetch, during instruction decode, and during instruction execute. </a:t>
            </a:r>
            <a:endParaRPr sz="2400">
              <a:latin typeface="Times New Roman" panose="02020603050405020304" charset="0"/>
              <a:cs typeface="Times New Roman" panose="02020603050405020304" charset="0"/>
            </a:endParaRPr>
          </a:p>
          <a:p>
            <a:pPr marL="457200" lvl="0" indent="-342900" algn="l"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The hazards that occur with the instruction fetch are usually related to issues with the memory system such as latency.</a:t>
            </a:r>
            <a:endParaRPr sz="2400">
              <a:latin typeface="Times New Roman" panose="02020603050405020304" charset="0"/>
              <a:cs typeface="Times New Roman" panose="02020603050405020304" charset="0"/>
            </a:endParaRPr>
          </a:p>
          <a:p>
            <a:pPr marL="114300" lvl="0" indent="0" algn="l" rtl="0">
              <a:lnSpc>
                <a:spcPct val="100000"/>
              </a:lnSpc>
              <a:spcBef>
                <a:spcPts val="360"/>
              </a:spcBef>
              <a:spcAft>
                <a:spcPts val="0"/>
              </a:spcAft>
              <a:buSzPts val="1800"/>
              <a:buNone/>
            </a:pPr>
            <a:r>
              <a:rPr lang="en-US" sz="1200">
                <a:solidFill>
                  <a:schemeClr val="lt1"/>
                </a:solidFill>
                <a:latin typeface="Times New Roman" panose="02020603050405020304" charset="0"/>
                <a:cs typeface="Times New Roman" panose="02020603050405020304" charset="0"/>
              </a:rPr>
              <a:t>.</a:t>
            </a:r>
            <a:endParaRPr sz="2400">
              <a:latin typeface="Times New Roman" panose="02020603050405020304" charset="0"/>
              <a:cs typeface="Times New Roman" panose="02020603050405020304" charset="0"/>
            </a:endParaRPr>
          </a:p>
          <a:p>
            <a:pPr marL="114300" lvl="0" indent="0" algn="l" rtl="0">
              <a:lnSpc>
                <a:spcPct val="100000"/>
              </a:lnSpc>
              <a:spcBef>
                <a:spcPts val="360"/>
              </a:spcBef>
              <a:spcAft>
                <a:spcPts val="0"/>
              </a:spcAft>
              <a:buSzPts val="1800"/>
              <a:buNone/>
            </a:pPr>
            <a:r>
              <a:rPr lang="en-US" sz="1800" u="sng">
                <a:solidFill>
                  <a:schemeClr val="hlink"/>
                </a:solidFill>
                <a:latin typeface="Times New Roman" panose="02020603050405020304" charset="0"/>
                <a:cs typeface="Times New Roman" panose="02020603050405020304" charset="0"/>
                <a:hlinkClick r:id="rId1"/>
              </a:rPr>
              <a:t>https://witscad.com/course/computer-architecture/chapter/pipeline-</a:t>
            </a:r>
            <a:r>
              <a:rPr lang="en-US" sz="2000" u="sng">
                <a:solidFill>
                  <a:schemeClr val="hlink"/>
                </a:solidFill>
                <a:latin typeface="Times New Roman" panose="02020603050405020304" charset="0"/>
                <a:cs typeface="Times New Roman" panose="02020603050405020304" charset="0"/>
                <a:hlinkClick r:id="rId1"/>
              </a:rPr>
              <a:t>hazards</a:t>
            </a:r>
            <a:endParaRPr sz="2000">
              <a:latin typeface="Times New Roman" panose="02020603050405020304" charset="0"/>
              <a:cs typeface="Times New Roman" panose="02020603050405020304" charset="0"/>
            </a:endParaRPr>
          </a:p>
        </p:txBody>
      </p:sp>
      <p:sp>
        <p:nvSpPr>
          <p:cNvPr id="223" name="Google Shape;223;p1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a:t>The Concept of Pipeline Hazards</a:t>
            </a:r>
            <a:endParaRPr lang="en-US"/>
          </a:p>
        </p:txBody>
      </p:sp>
      <p:sp>
        <p:nvSpPr>
          <p:cNvPr id="229" name="Google Shape;229;p20"/>
          <p:cNvSpPr txBox="1"/>
          <p:nvPr>
            <p:ph type="body" idx="1"/>
          </p:nvPr>
        </p:nvSpPr>
        <p:spPr>
          <a:xfrm>
            <a:off x="457200" y="858520"/>
            <a:ext cx="8229600" cy="4210685"/>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SzPts val="1800"/>
              <a:buNone/>
            </a:pPr>
            <a:endParaRPr sz="1800"/>
          </a:p>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A common example of this is if two instructions that are close to each other in the instruction stream need to access the same memory location, a conflict termed as a conflict miss, may occur. </a:t>
            </a:r>
            <a:endParaRPr lang="en-US" sz="240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During the decoding stage, an instruction might need to wait for the completion of another instruction which currently occupies the decoder. </a:t>
            </a:r>
            <a:endParaRPr lang="en-US" sz="240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This could happen if, for example, a comparator check fails to have the expected output. </a:t>
            </a:r>
            <a:endParaRPr lang="en-US" sz="240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Lastly, hazards during the execution stage can occur if there is contentious access to a functional unit like Register File, ALU etc.</a:t>
            </a:r>
            <a:endParaRPr lang="en-US" sz="2400">
              <a:latin typeface="Times New Roman" panose="02020603050405020304" charset="0"/>
              <a:cs typeface="Times New Roman" panose="02020603050405020304" charset="0"/>
            </a:endParaRPr>
          </a:p>
          <a:p>
            <a:pPr marL="114300" lvl="0" indent="0" algn="just" rtl="0">
              <a:lnSpc>
                <a:spcPct val="100000"/>
              </a:lnSpc>
              <a:spcBef>
                <a:spcPts val="360"/>
              </a:spcBef>
              <a:spcAft>
                <a:spcPts val="0"/>
              </a:spcAft>
              <a:buSzPts val="1800"/>
              <a:buNone/>
            </a:pPr>
            <a:endParaRPr lang="en-US" sz="1600">
              <a:latin typeface="Times New Roman" panose="02020603050405020304" charset="0"/>
              <a:cs typeface="Times New Roman" panose="02020603050405020304" charset="0"/>
              <a:hlinkClick r:id="rId1" action="ppaction://hlinkfile"/>
            </a:endParaRPr>
          </a:p>
          <a:p>
            <a:pPr marL="114300" lvl="0" indent="0" algn="ctr" rtl="0">
              <a:lnSpc>
                <a:spcPct val="100000"/>
              </a:lnSpc>
              <a:spcBef>
                <a:spcPts val="360"/>
              </a:spcBef>
              <a:spcAft>
                <a:spcPts val="0"/>
              </a:spcAft>
              <a:buSzPts val="1800"/>
              <a:buNone/>
            </a:pPr>
            <a:r>
              <a:rPr lang="en-US" sz="1200">
                <a:latin typeface="Times New Roman" panose="02020603050405020304" charset="0"/>
                <a:cs typeface="Times New Roman" panose="02020603050405020304" charset="0"/>
                <a:hlinkClick r:id="rId1" action="ppaction://hlinkfile"/>
              </a:rPr>
              <a:t>https://www.lkouniv.ac.in/site/writereaddata/siteContent/202004221613338445rohit_engg_pipelining_and_hazzard.pdf</a:t>
            </a:r>
            <a:endParaRPr lang="en-US" sz="1200">
              <a:latin typeface="Times New Roman" panose="02020603050405020304" charset="0"/>
              <a:cs typeface="Times New Roman" panose="02020603050405020304" charset="0"/>
              <a:hlinkClick r:id="rId1" action="ppaction://hlinkfile"/>
            </a:endParaRPr>
          </a:p>
        </p:txBody>
      </p:sp>
      <p:sp>
        <p:nvSpPr>
          <p:cNvPr id="230" name="Google Shape;230;p2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21"/>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a:t>Different Types of Pipeline Hazards</a:t>
            </a:r>
            <a:endParaRPr lang="en-US"/>
          </a:p>
        </p:txBody>
      </p:sp>
      <p:sp>
        <p:nvSpPr>
          <p:cNvPr id="236" name="Google Shape;236;p21"/>
          <p:cNvSpPr txBox="1"/>
          <p:nvPr>
            <p:ph type="body" idx="1"/>
          </p:nvPr>
        </p:nvSpPr>
        <p:spPr>
          <a:xfrm>
            <a:off x="457200" y="697865"/>
            <a:ext cx="8229600" cy="3885565"/>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sz="2400"/>
          </a:p>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Structural Hazards: These occur when the same hardware resource is desired by multiple instructions at the same time.</a:t>
            </a:r>
            <a:endParaRPr lang="en-US" sz="240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Clr>
                <a:schemeClr val="dk1"/>
              </a:buClr>
              <a:buSzPts val="1800"/>
              <a:buChar char="•"/>
            </a:pPr>
            <a:r>
              <a:rPr lang="en-US" sz="2400">
                <a:latin typeface="Times New Roman" panose="02020603050405020304" charset="0"/>
                <a:cs typeface="Times New Roman" panose="02020603050405020304" charset="0"/>
              </a:rPr>
              <a:t>Data Hazards: They come into play when the execution of one instruction depends on the completion of another.</a:t>
            </a:r>
            <a:endParaRPr lang="en-US" sz="240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Clr>
                <a:schemeClr val="dk1"/>
              </a:buClr>
              <a:buSzPts val="1800"/>
              <a:buChar char="•"/>
            </a:pPr>
            <a:r>
              <a:rPr lang="en-US" sz="2400">
                <a:latin typeface="Times New Roman" panose="02020603050405020304" charset="0"/>
                <a:cs typeface="Times New Roman" panose="02020603050405020304" charset="0"/>
              </a:rPr>
              <a:t>Control Hazards: These result from the pipelining of branches and other instructions that change the PC.</a:t>
            </a:r>
            <a:endParaRPr lang="en-US" sz="2400">
              <a:latin typeface="Times New Roman" panose="02020603050405020304" charset="0"/>
              <a:cs typeface="Times New Roman" panose="02020603050405020304" charset="0"/>
            </a:endParaRPr>
          </a:p>
          <a:p>
            <a:pPr marL="457200" lvl="0" algn="just" rtl="0">
              <a:lnSpc>
                <a:spcPct val="100000"/>
              </a:lnSpc>
              <a:spcBef>
                <a:spcPts val="360"/>
              </a:spcBef>
              <a:spcAft>
                <a:spcPts val="0"/>
              </a:spcAft>
              <a:buClr>
                <a:schemeClr val="dk1"/>
              </a:buClr>
              <a:buSzPts val="1800"/>
            </a:pPr>
            <a:endParaRPr lang="en-US" sz="2400">
              <a:latin typeface="Times New Roman" panose="02020603050405020304" charset="0"/>
              <a:cs typeface="Times New Roman" panose="02020603050405020304" charset="0"/>
            </a:endParaRPr>
          </a:p>
          <a:p>
            <a:pPr lvl="0" algn="just" rtl="0">
              <a:lnSpc>
                <a:spcPct val="100000"/>
              </a:lnSpc>
              <a:spcBef>
                <a:spcPts val="360"/>
              </a:spcBef>
              <a:spcAft>
                <a:spcPts val="0"/>
              </a:spcAft>
              <a:buSzPts val="1800"/>
            </a:pPr>
            <a:r>
              <a:rPr lang="en-US" sz="2400" b="1">
                <a:latin typeface="Times New Roman" panose="02020603050405020304" charset="0"/>
                <a:cs typeface="Times New Roman" panose="02020603050405020304" charset="0"/>
              </a:rPr>
              <a:t>Control Hazards in Pipelining</a:t>
            </a:r>
            <a:endParaRPr lang="en-US" sz="2400" b="1">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Clr>
                <a:schemeClr val="dk1"/>
              </a:buClr>
              <a:buSzPts val="1800"/>
              <a:buChar char="•"/>
            </a:pPr>
            <a:r>
              <a:rPr lang="en-US" sz="2400">
                <a:latin typeface="Times New Roman" panose="02020603050405020304" charset="0"/>
                <a:cs typeface="Times New Roman" panose="02020603050405020304" charset="0"/>
              </a:rPr>
              <a:t>Control hazards are one of the most complex types of pipeline hazards because of their connection to the control flow of the program. Control hazards come from the pipelining of branches and other instructions that cause changes to the PC</a:t>
            </a:r>
            <a:endParaRPr lang="en-US" sz="2400">
              <a:latin typeface="Times New Roman" panose="02020603050405020304" charset="0"/>
              <a:cs typeface="Times New Roman" panose="02020603050405020304" charset="0"/>
            </a:endParaRPr>
          </a:p>
          <a:p>
            <a:pPr marL="114300" lvl="0" indent="0" algn="l" rtl="0">
              <a:lnSpc>
                <a:spcPct val="100000"/>
              </a:lnSpc>
              <a:spcBef>
                <a:spcPts val="360"/>
              </a:spcBef>
              <a:spcAft>
                <a:spcPts val="0"/>
              </a:spcAft>
              <a:buClr>
                <a:schemeClr val="dk1"/>
              </a:buClr>
              <a:buSzPts val="1800"/>
              <a:buNone/>
            </a:pPr>
            <a:endParaRPr lang="en-US" sz="1600">
              <a:latin typeface="Times New Roman" panose="02020603050405020304" charset="0"/>
              <a:cs typeface="Times New Roman" panose="02020603050405020304" charset="0"/>
              <a:hlinkClick r:id="rId1"/>
            </a:endParaRPr>
          </a:p>
          <a:p>
            <a:pPr marL="114300" lvl="0" indent="0" algn="ctr" rtl="0">
              <a:lnSpc>
                <a:spcPct val="100000"/>
              </a:lnSpc>
              <a:spcBef>
                <a:spcPts val="360"/>
              </a:spcBef>
              <a:spcAft>
                <a:spcPts val="0"/>
              </a:spcAft>
              <a:buClr>
                <a:schemeClr val="dk1"/>
              </a:buClr>
              <a:buSzPts val="1800"/>
              <a:buNone/>
            </a:pPr>
            <a:r>
              <a:rPr lang="en-US" sz="1600">
                <a:latin typeface="Times New Roman" panose="02020603050405020304" charset="0"/>
                <a:cs typeface="Times New Roman" panose="02020603050405020304" charset="0"/>
                <a:hlinkClick r:id="rId1"/>
              </a:rPr>
              <a:t>https://www.cs.umd.edu/~meesh/411/CAonline/chapter/pipeline-hazards/index.html</a:t>
            </a:r>
            <a:endParaRPr lang="en-US" sz="1600">
              <a:latin typeface="Times New Roman" panose="02020603050405020304" charset="0"/>
              <a:cs typeface="Times New Roman" panose="02020603050405020304" charset="0"/>
              <a:hlinkClick r:id="rId1"/>
            </a:endParaRPr>
          </a:p>
        </p:txBody>
      </p:sp>
      <p:sp>
        <p:nvSpPr>
          <p:cNvPr id="237" name="Google Shape;237;p2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a:t>Data Hazards in Pipelining</a:t>
            </a:r>
            <a:endParaRPr lang="en-US"/>
          </a:p>
        </p:txBody>
      </p:sp>
      <p:sp>
        <p:nvSpPr>
          <p:cNvPr id="243" name="Google Shape;243;p22"/>
          <p:cNvSpPr txBox="1"/>
          <p:nvPr>
            <p:ph type="body" idx="1"/>
          </p:nvPr>
        </p:nvSpPr>
        <p:spPr>
          <a:xfrm>
            <a:off x="457200" y="934085"/>
            <a:ext cx="8229600" cy="5813425"/>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400">
                <a:latin typeface="Times New Roman" panose="02020603050405020304" charset="0"/>
                <a:cs typeface="Times New Roman" panose="02020603050405020304" charset="0"/>
              </a:rPr>
              <a:t>Data hazards occur when there is a conflict in the access or use of operand data. </a:t>
            </a:r>
            <a:endParaRPr lang="en-US" sz="2400">
              <a:latin typeface="Times New Roman" panose="02020603050405020304" charset="0"/>
              <a:cs typeface="Times New Roman" panose="02020603050405020304" charset="0"/>
            </a:endParaRPr>
          </a:p>
          <a:p>
            <a:pPr marL="457200" lvl="0" indent="-342900" algn="l" rtl="0">
              <a:lnSpc>
                <a:spcPct val="100000"/>
              </a:lnSpc>
              <a:spcBef>
                <a:spcPts val="360"/>
              </a:spcBef>
              <a:spcAft>
                <a:spcPts val="0"/>
              </a:spcAft>
              <a:buClr>
                <a:schemeClr val="dk1"/>
              </a:buClr>
              <a:buSzPts val="1800"/>
              <a:buChar char="•"/>
            </a:pPr>
            <a:r>
              <a:rPr lang="en-US" sz="2400">
                <a:latin typeface="Times New Roman" panose="02020603050405020304" charset="0"/>
                <a:cs typeface="Times New Roman" panose="02020603050405020304" charset="0"/>
              </a:rPr>
              <a:t>These can be categorized into three types: read-after-write (RAW), write-after-read (WAR), and write-after-write (WAW). </a:t>
            </a:r>
            <a:endParaRPr lang="en-US" sz="2400">
              <a:latin typeface="Times New Roman" panose="02020603050405020304" charset="0"/>
              <a:cs typeface="Times New Roman" panose="02020603050405020304" charset="0"/>
            </a:endParaRPr>
          </a:p>
          <a:p>
            <a:pPr marL="457200" lvl="0" indent="-342900" algn="l" rtl="0">
              <a:lnSpc>
                <a:spcPct val="100000"/>
              </a:lnSpc>
              <a:spcBef>
                <a:spcPts val="360"/>
              </a:spcBef>
              <a:spcAft>
                <a:spcPts val="0"/>
              </a:spcAft>
              <a:buClr>
                <a:schemeClr val="dk1"/>
              </a:buClr>
              <a:buSzPts val="1800"/>
              <a:buChar char="•"/>
            </a:pPr>
            <a:r>
              <a:rPr lang="en-US" sz="2400">
                <a:latin typeface="Times New Roman" panose="02020603050405020304" charset="0"/>
                <a:cs typeface="Times New Roman" panose="02020603050405020304" charset="0"/>
              </a:rPr>
              <a:t>A RAW hazard, also known as a true dependency, occurs when an instruction depends on the result of a previous instruction. </a:t>
            </a:r>
            <a:endParaRPr lang="en-US" sz="2400">
              <a:latin typeface="Times New Roman" panose="02020603050405020304" charset="0"/>
              <a:cs typeface="Times New Roman" panose="02020603050405020304" charset="0"/>
            </a:endParaRPr>
          </a:p>
          <a:p>
            <a:pPr marL="457200" lvl="0" indent="-342900" algn="l" rtl="0">
              <a:lnSpc>
                <a:spcPct val="100000"/>
              </a:lnSpc>
              <a:spcBef>
                <a:spcPts val="360"/>
              </a:spcBef>
              <a:spcAft>
                <a:spcPts val="0"/>
              </a:spcAft>
              <a:buClr>
                <a:schemeClr val="dk1"/>
              </a:buClr>
              <a:buSzPts val="1800"/>
              <a:buChar char="•"/>
            </a:pPr>
            <a:r>
              <a:rPr lang="en-US" sz="2400">
                <a:latin typeface="Times New Roman" panose="02020603050405020304" charset="0"/>
                <a:cs typeface="Times New Roman" panose="02020603050405020304" charset="0"/>
              </a:rPr>
              <a:t>A WAR hazard occurs when an instruction depends on the reading of a value before that value is overwritten by a previous instruction. </a:t>
            </a:r>
            <a:endParaRPr lang="en-US" sz="2400">
              <a:latin typeface="Times New Roman" panose="02020603050405020304" charset="0"/>
              <a:cs typeface="Times New Roman" panose="02020603050405020304" charset="0"/>
            </a:endParaRPr>
          </a:p>
          <a:p>
            <a:pPr marL="457200" lvl="0" indent="-342900" algn="l" rtl="0">
              <a:lnSpc>
                <a:spcPct val="100000"/>
              </a:lnSpc>
              <a:spcBef>
                <a:spcPts val="360"/>
              </a:spcBef>
              <a:spcAft>
                <a:spcPts val="0"/>
              </a:spcAft>
              <a:buClr>
                <a:schemeClr val="dk1"/>
              </a:buClr>
              <a:buSzPts val="1800"/>
              <a:buChar char="•"/>
            </a:pPr>
            <a:r>
              <a:rPr lang="en-US" sz="2400">
                <a:latin typeface="Times New Roman" panose="02020603050405020304" charset="0"/>
                <a:cs typeface="Times New Roman" panose="02020603050405020304" charset="0"/>
              </a:rPr>
              <a:t>A WAW hazard occurs when a value is written by an instruction before the previous instruction writes that value.</a:t>
            </a:r>
            <a:endParaRPr lang="en-US" sz="2400">
              <a:latin typeface="Times New Roman" panose="02020603050405020304" charset="0"/>
              <a:cs typeface="Times New Roman" panose="02020603050405020304" charset="0"/>
            </a:endParaRPr>
          </a:p>
          <a:p>
            <a:pPr marL="457200" lvl="0" indent="-228600" algn="l" rtl="0">
              <a:lnSpc>
                <a:spcPct val="100000"/>
              </a:lnSpc>
              <a:spcBef>
                <a:spcPts val="360"/>
              </a:spcBef>
              <a:spcAft>
                <a:spcPts val="0"/>
              </a:spcAft>
              <a:buClr>
                <a:schemeClr val="dk1"/>
              </a:buClr>
              <a:buSzPts val="1800"/>
              <a:buNone/>
            </a:pPr>
            <a:endParaRPr sz="2400"/>
          </a:p>
          <a:p>
            <a:pPr marL="114300" lvl="0" indent="0" algn="l" rtl="0">
              <a:lnSpc>
                <a:spcPct val="100000"/>
              </a:lnSpc>
              <a:spcBef>
                <a:spcPts val="360"/>
              </a:spcBef>
              <a:spcAft>
                <a:spcPts val="0"/>
              </a:spcAft>
              <a:buClr>
                <a:schemeClr val="dk1"/>
              </a:buClr>
              <a:buSzPts val="1800"/>
              <a:buNone/>
            </a:pPr>
            <a:r>
              <a:rPr lang="en-US" sz="1200" u="sng">
                <a:solidFill>
                  <a:schemeClr val="hlink"/>
                </a:solidFill>
                <a:latin typeface="Times New Roman" panose="02020603050405020304" charset="0"/>
                <a:cs typeface="Times New Roman" panose="02020603050405020304" charset="0"/>
                <a:hlinkClick r:id="rId1"/>
              </a:rPr>
              <a:t>https://www.geeksforgeeks.org/computer-organization-and-architecture-pipelining-set-2-dependencies-and-data-hazard/</a:t>
            </a:r>
            <a:endParaRPr lang="en-US" sz="1200" u="sng">
              <a:solidFill>
                <a:schemeClr val="hlink"/>
              </a:solidFill>
              <a:latin typeface="Times New Roman" panose="02020603050405020304" charset="0"/>
              <a:cs typeface="Times New Roman" panose="02020603050405020304" charset="0"/>
              <a:hlinkClick r:id="rId1"/>
            </a:endParaRPr>
          </a:p>
        </p:txBody>
      </p:sp>
      <p:sp>
        <p:nvSpPr>
          <p:cNvPr id="244" name="Google Shape;244;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9" name="Google Shape;69;p2"/>
          <p:cNvSpPr txBox="1"/>
          <p:nvPr>
            <p:ph type="body" idx="1"/>
          </p:nvPr>
        </p:nvSpPr>
        <p:spPr>
          <a:xfrm>
            <a:off x="457200" y="1381125"/>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r>
              <a:rPr lang="en-US"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Pipelining </a:t>
            </a:r>
            <a:endParaRPr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800"/>
              <a:buNone/>
            </a:pPr>
            <a:r>
              <a:rPr lang="en-US"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Instruction cycle</a:t>
            </a:r>
            <a:endParaRPr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19100" algn="l" rtl="0">
              <a:lnSpc>
                <a:spcPct val="115000"/>
              </a:lnSpc>
              <a:spcBef>
                <a:spcPts val="1200"/>
              </a:spcBef>
              <a:spcAft>
                <a:spcPts val="0"/>
              </a:spcAft>
              <a:buClr>
                <a:srgbClr val="000000"/>
              </a:buClr>
              <a:buSzPts val="3000"/>
              <a:buFont typeface="Times New Roman" panose="02020603050405020304"/>
              <a:buChar char="•"/>
            </a:pPr>
            <a:r>
              <a:rPr lang="en-US"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Parallel processing</a:t>
            </a:r>
            <a:endParaRPr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19100" algn="l" rtl="0">
              <a:lnSpc>
                <a:spcPct val="115000"/>
              </a:lnSpc>
              <a:spcBef>
                <a:spcPts val="0"/>
              </a:spcBef>
              <a:spcAft>
                <a:spcPts val="0"/>
              </a:spcAft>
              <a:buClr>
                <a:srgbClr val="000000"/>
              </a:buClr>
              <a:buSzPts val="3000"/>
              <a:buFont typeface="Times New Roman" panose="02020603050405020304"/>
              <a:buChar char="•"/>
            </a:pPr>
            <a:r>
              <a:rPr lang="en-US"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Pipelining</a:t>
            </a:r>
            <a:endParaRPr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19100" algn="l" rtl="0">
              <a:lnSpc>
                <a:spcPct val="115000"/>
              </a:lnSpc>
              <a:spcBef>
                <a:spcPts val="0"/>
              </a:spcBef>
              <a:spcAft>
                <a:spcPts val="0"/>
              </a:spcAft>
              <a:buClr>
                <a:srgbClr val="000000"/>
              </a:buClr>
              <a:buSzPts val="3000"/>
              <a:buFont typeface="Times New Roman" panose="02020603050405020304"/>
              <a:buChar char="•"/>
            </a:pPr>
            <a:r>
              <a:rPr lang="en-US"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Arithmetic pipelining</a:t>
            </a:r>
            <a:endParaRPr lang="en-US"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19100" algn="l" rtl="0">
              <a:lnSpc>
                <a:spcPct val="115000"/>
              </a:lnSpc>
              <a:spcBef>
                <a:spcPts val="0"/>
              </a:spcBef>
              <a:spcAft>
                <a:spcPts val="0"/>
              </a:spcAft>
              <a:buClr>
                <a:srgbClr val="000000"/>
              </a:buClr>
              <a:buSzPts val="3000"/>
              <a:buFont typeface="Times New Roman" panose="02020603050405020304"/>
              <a:buChar char="•"/>
            </a:pPr>
            <a:r>
              <a:rPr lang="en-IN" altLang="en-US" sz="3000">
                <a:solidFill>
                  <a:srgbClr val="000000"/>
                </a:solidFill>
                <a:highlight>
                  <a:srgbClr val="FFFFFF"/>
                </a:highlight>
                <a:latin typeface="Times New Roman" panose="02020603050405020304"/>
                <a:ea typeface="Times New Roman" panose="02020603050405020304"/>
                <a:cs typeface="Times New Roman" panose="02020603050405020304"/>
                <a:sym typeface="Arial" panose="020B0604020202020204"/>
              </a:rPr>
              <a:t>P</a:t>
            </a:r>
            <a:r>
              <a:rPr lang="en-US" sz="3000">
                <a:solidFill>
                  <a:srgbClr val="000000"/>
                </a:solidFill>
                <a:highlight>
                  <a:srgbClr val="FFFFFF"/>
                </a:highlight>
                <a:latin typeface="Times New Roman" panose="02020603050405020304"/>
                <a:ea typeface="Times New Roman" panose="02020603050405020304"/>
                <a:cs typeface="Times New Roman" panose="02020603050405020304"/>
                <a:sym typeface="Arial" panose="020B0604020202020204"/>
              </a:rPr>
              <a:t>ipeline hazards, techniques for handling hazards</a:t>
            </a:r>
            <a:br>
              <a:rPr lang="en-US" sz="3000" b="1">
                <a:solidFill>
                  <a:srgbClr val="000000"/>
                </a:solidFill>
                <a:highlight>
                  <a:srgbClr val="FFFFFF"/>
                </a:highlight>
                <a:latin typeface="Arial" panose="020B0604020202020204"/>
                <a:ea typeface="Arial" panose="020B0604020202020204"/>
                <a:cs typeface="Arial" panose="020B0604020202020204"/>
                <a:sym typeface="Arial" panose="020B0604020202020204"/>
              </a:rPr>
            </a:br>
            <a:br>
              <a:rPr lang="en-US" sz="3000" b="1">
                <a:solidFill>
                  <a:srgbClr val="000000"/>
                </a:solidFill>
                <a:highlight>
                  <a:srgbClr val="FFFFFF"/>
                </a:highlight>
                <a:latin typeface="Arial" panose="020B0604020202020204"/>
                <a:ea typeface="Arial" panose="020B0604020202020204"/>
                <a:cs typeface="Arial" panose="020B0604020202020204"/>
                <a:sym typeface="Arial" panose="020B0604020202020204"/>
              </a:rPr>
            </a:br>
            <a:endParaRPr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0"/>
              </a:spcAft>
              <a:buSzPts val="1800"/>
              <a:buNone/>
            </a:pPr>
            <a:endParaRPr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2"/>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400"/>
              <a:t>Analysing Control Hazards in Pipelining Example</a:t>
            </a:r>
            <a:endParaRPr lang="en-US" sz="2400">
              <a:solidFill>
                <a:schemeClr val="dk1"/>
              </a:solidFill>
            </a:endParaRPr>
          </a:p>
        </p:txBody>
      </p:sp>
      <p:sp>
        <p:nvSpPr>
          <p:cNvPr id="250" name="Google Shape;250;p23"/>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Pipelining is an effective way to increase instruction throughput and improve the performance of your computer. </a:t>
            </a:r>
            <a:endParaRPr lang="en-US" sz="240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However, this methodology isn't without its complications. </a:t>
            </a:r>
            <a:endParaRPr lang="en-US" sz="240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Particular problem areas occur when control flow instructions like branches and jumps are pipelined. </a:t>
            </a:r>
            <a:endParaRPr lang="en-US" sz="240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a:latin typeface="Times New Roman" panose="02020603050405020304" charset="0"/>
                <a:cs typeface="Times New Roman" panose="02020603050405020304" charset="0"/>
              </a:rPr>
              <a:t>They can lead to delays in instruction execution due to Pipeline Hazards, particularly Control Hazards.</a:t>
            </a:r>
            <a:endParaRPr lang="en-US" sz="2400">
              <a:latin typeface="Times New Roman" panose="02020603050405020304" charset="0"/>
              <a:cs typeface="Times New Roman" panose="02020603050405020304" charset="0"/>
            </a:endParaRPr>
          </a:p>
          <a:p>
            <a:pPr marL="457200" lvl="0" indent="-228600" algn="l" rtl="0">
              <a:lnSpc>
                <a:spcPct val="100000"/>
              </a:lnSpc>
              <a:spcBef>
                <a:spcPts val="360"/>
              </a:spcBef>
              <a:spcAft>
                <a:spcPts val="0"/>
              </a:spcAft>
              <a:buSzPts val="1800"/>
              <a:buNone/>
            </a:pPr>
            <a:endParaRPr sz="2800"/>
          </a:p>
          <a:p>
            <a:pPr marL="114300" lvl="0" indent="0" algn="l" rtl="0">
              <a:lnSpc>
                <a:spcPct val="100000"/>
              </a:lnSpc>
              <a:spcBef>
                <a:spcPts val="360"/>
              </a:spcBef>
              <a:spcAft>
                <a:spcPts val="0"/>
              </a:spcAft>
              <a:buSzPts val="1800"/>
              <a:buNone/>
            </a:pPr>
            <a:r>
              <a:rPr lang="en-US" sz="1400" u="sng">
                <a:solidFill>
                  <a:schemeClr val="hlink"/>
                </a:solidFill>
                <a:latin typeface="Times New Roman" panose="02020603050405020304" charset="0"/>
                <a:cs typeface="Times New Roman" panose="02020603050405020304" charset="0"/>
                <a:hlinkClick r:id="rId1"/>
              </a:rPr>
              <a:t>https://www.studysmarter.co.uk/explanations/computer-science/computer-organisation-and-architecture/pipeline-hazards/</a:t>
            </a:r>
            <a:endParaRPr lang="en-US" sz="1400" u="sng">
              <a:solidFill>
                <a:schemeClr val="hlink"/>
              </a:solidFill>
              <a:latin typeface="Times New Roman" panose="02020603050405020304" charset="0"/>
              <a:cs typeface="Times New Roman" panose="02020603050405020304" charset="0"/>
              <a:hlinkClick r:id="rId1"/>
            </a:endParaRPr>
          </a:p>
        </p:txBody>
      </p:sp>
      <p:sp>
        <p:nvSpPr>
          <p:cNvPr id="251" name="Google Shape;251;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t>Structural dependency scenario</a:t>
            </a:r>
            <a:endParaRPr lang="en-US" sz="2800"/>
          </a:p>
        </p:txBody>
      </p:sp>
      <p:sp>
        <p:nvSpPr>
          <p:cNvPr id="257" name="Google Shape;257;p24"/>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p>
        </p:txBody>
      </p:sp>
      <p:sp>
        <p:nvSpPr>
          <p:cNvPr id="258" name="Google Shape;258;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259" name="Google Shape;259;p24" descr="structural-dependency-scenario"/>
          <p:cNvPicPr preferRelativeResize="0"/>
          <p:nvPr/>
        </p:nvPicPr>
        <p:blipFill rotWithShape="1">
          <a:blip r:embed="rId1"/>
          <a:srcRect/>
          <a:stretch>
            <a:fillRect/>
          </a:stretch>
        </p:blipFill>
        <p:spPr>
          <a:xfrm>
            <a:off x="104775" y="1096010"/>
            <a:ext cx="8977630" cy="52266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sz="2800"/>
              <a:t>Structural Hazard solution using "stall" </a:t>
            </a:r>
            <a:br>
              <a:rPr lang="en-US" sz="2800"/>
            </a:br>
            <a:r>
              <a:rPr lang="en-US" sz="2800"/>
              <a:t>in a 4 stage pipeline design</a:t>
            </a:r>
            <a:endParaRPr lang="en-US" sz="2800"/>
          </a:p>
        </p:txBody>
      </p:sp>
      <p:sp>
        <p:nvSpPr>
          <p:cNvPr id="265" name="Google Shape;265;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266" name="Google Shape;266;p25" descr="structural-hazard-solution-using-stall-in-4_stage-pipeline-design"/>
          <p:cNvPicPr preferRelativeResize="0"/>
          <p:nvPr/>
        </p:nvPicPr>
        <p:blipFill rotWithShape="1">
          <a:blip r:embed="rId1"/>
          <a:srcRect l="1146" t="4004" r="1048" b="2863"/>
          <a:stretch>
            <a:fillRect/>
          </a:stretch>
        </p:blipFill>
        <p:spPr>
          <a:xfrm>
            <a:off x="9525" y="1765935"/>
            <a:ext cx="9145270" cy="34429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sz="2800"/>
              <a:t>Data Hazard scenario</a:t>
            </a:r>
            <a:endParaRPr lang="en-US" sz="2800"/>
          </a:p>
        </p:txBody>
      </p:sp>
      <p:sp>
        <p:nvSpPr>
          <p:cNvPr id="272" name="Google Shape;272;p26"/>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p>
        </p:txBody>
      </p:sp>
      <p:sp>
        <p:nvSpPr>
          <p:cNvPr id="273" name="Google Shape;273;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274" name="Google Shape;274;p26" descr="data-hazard-scenario"/>
          <p:cNvPicPr preferRelativeResize="0"/>
          <p:nvPr/>
        </p:nvPicPr>
        <p:blipFill rotWithShape="1">
          <a:blip r:embed="rId1"/>
          <a:srcRect/>
          <a:stretch>
            <a:fillRect/>
          </a:stretch>
        </p:blipFill>
        <p:spPr>
          <a:xfrm>
            <a:off x="77470" y="1046480"/>
            <a:ext cx="9011920" cy="4956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sz="2800"/>
              <a:t>Data forwarding solution for Data Hazard</a:t>
            </a:r>
            <a:endParaRPr lang="en-US" sz="2800"/>
          </a:p>
        </p:txBody>
      </p:sp>
      <p:sp>
        <p:nvSpPr>
          <p:cNvPr id="280" name="Google Shape;280;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281" name="Google Shape;281;p27" descr="data-forwarding-solution-for-data-hazard"/>
          <p:cNvPicPr preferRelativeResize="0"/>
          <p:nvPr/>
        </p:nvPicPr>
        <p:blipFill rotWithShape="1">
          <a:blip r:embed="rId1"/>
          <a:srcRect/>
          <a:stretch>
            <a:fillRect/>
          </a:stretch>
        </p:blipFill>
        <p:spPr>
          <a:xfrm>
            <a:off x="20320" y="1183005"/>
            <a:ext cx="9083675" cy="435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sz="2800"/>
              <a:t>Control Hazard scenario</a:t>
            </a:r>
            <a:endParaRPr lang="en-US" sz="2800"/>
          </a:p>
        </p:txBody>
      </p:sp>
      <p:sp>
        <p:nvSpPr>
          <p:cNvPr id="287" name="Google Shape;287;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288" name="Google Shape;288;p28" descr="control-hazard-scenario"/>
          <p:cNvPicPr preferRelativeResize="0"/>
          <p:nvPr/>
        </p:nvPicPr>
        <p:blipFill rotWithShape="1">
          <a:blip r:embed="rId1"/>
          <a:srcRect/>
          <a:stretch>
            <a:fillRect/>
          </a:stretch>
        </p:blipFill>
        <p:spPr>
          <a:xfrm>
            <a:off x="66675" y="1352550"/>
            <a:ext cx="8985250" cy="45408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3"/>
          <p:cNvSpPr txBox="1"/>
          <p:nvPr>
            <p:ph type="title"/>
          </p:nvPr>
        </p:nvSpPr>
        <p:spPr>
          <a:xfrm>
            <a:off x="573405" y="0"/>
            <a:ext cx="590359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Parallel Processing</a:t>
            </a:r>
            <a:endParaRPr lang="en-US"/>
          </a:p>
        </p:txBody>
      </p:sp>
      <p:sp>
        <p:nvSpPr>
          <p:cNvPr id="77" name="Google Shape;77;p3"/>
          <p:cNvSpPr txBox="1"/>
          <p:nvPr>
            <p:ph type="body" idx="1"/>
          </p:nvPr>
        </p:nvSpPr>
        <p:spPr>
          <a:xfrm>
            <a:off x="514350" y="1430020"/>
            <a:ext cx="8210550" cy="492633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Parallel processing is a term used to denote a large class of techniques that are used to provide simultaneous data-processing tasks for the purpose of increasing the computational speed of a computer system.</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Clr>
                <a:srgbClr val="000000"/>
              </a:buClr>
              <a:buSzPts val="1600"/>
              <a:buFont typeface="Times New Roman" panose="02020603050405020304"/>
              <a:buChar char="•"/>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For example, while an instruction is being executed in the ALU , the next instruction can be read from memory. The system may have two or more ALUs and be able to execute two or more instructions at the same time.</a:t>
            </a:r>
            <a:r>
              <a:rPr lang="en-IN" alt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lang="en-IN" alt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Clr>
                <a:srgbClr val="000000"/>
              </a:buClr>
              <a:buSzPts val="1600"/>
              <a:buFont typeface="Times New Roman" panose="02020603050405020304"/>
              <a:buChar char="•"/>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Furthermore, the system may have two or more processors operating currently. </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lvl="0" indent="0" algn="just" rtl="0">
              <a:lnSpc>
                <a:spcPct val="100000"/>
              </a:lnSpc>
              <a:spcBef>
                <a:spcPts val="0"/>
              </a:spcBef>
              <a:spcAft>
                <a:spcPts val="0"/>
              </a:spcAft>
              <a:buClr>
                <a:srgbClr val="000000"/>
              </a:buClr>
              <a:buSzPts val="1600"/>
              <a:buFont typeface="Times New Roman" panose="02020603050405020304"/>
              <a:buNone/>
            </a:pP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lvl="0" indent="0" algn="just" rtl="0">
              <a:lnSpc>
                <a:spcPct val="100000"/>
              </a:lnSpc>
              <a:spcBef>
                <a:spcPts val="0"/>
              </a:spcBef>
              <a:spcAft>
                <a:spcPts val="0"/>
              </a:spcAft>
              <a:buClr>
                <a:srgbClr val="000000"/>
              </a:buClr>
              <a:buSzPts val="1600"/>
              <a:buFont typeface="Times New Roman" panose="02020603050405020304"/>
              <a:buNone/>
            </a:pPr>
            <a:r>
              <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 improve the performance of a CPU we have two options: 1) Improve the hardware by introducing faster circuits. 2) Arrange the hardware such that more than one operation can be performed at the same time. Since there is a limit on the speed of hardware and the cost of faster circuits is quite high</a:t>
            </a:r>
            <a:r>
              <a:rPr lang="en-IN"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Without pipelining = 9/3 minutes = 3m</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F S | | | | | |</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 | I F S | | |</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 | | | | I F S (9 minutes)</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78" name="Google Shape;78;p3"/>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Design of a basic </a:t>
            </a:r>
            <a:r>
              <a:rPr lang="en-IN" altLang="en-US">
                <a:sym typeface="+mn-ea"/>
              </a:rPr>
              <a:t>P</a:t>
            </a:r>
            <a:r>
              <a:rPr lang="en-US">
                <a:sym typeface="+mn-ea"/>
              </a:rPr>
              <a:t>ipeline</a:t>
            </a:r>
            <a:endParaRPr lang="en-US"/>
          </a:p>
        </p:txBody>
      </p:sp>
      <p:sp>
        <p:nvSpPr>
          <p:cNvPr id="3" name="Text Placeholder 2"/>
          <p:cNvSpPr/>
          <p:nvPr>
            <p:ph type="body" idx="1"/>
          </p:nvPr>
        </p:nvSpPr>
        <p:spPr>
          <a:xfrm>
            <a:off x="266700" y="857250"/>
            <a:ext cx="8564245" cy="6001385"/>
          </a:xfrm>
        </p:spPr>
        <p:txBody>
          <a:bodyPr/>
          <a:p>
            <a:pPr marL="457200" lvl="0" indent="-330200" algn="just" rtl="0">
              <a:lnSpc>
                <a:spcPct val="100000"/>
              </a:lnSpc>
              <a:spcBef>
                <a:spcPts val="0"/>
              </a:spcBef>
              <a:spcAft>
                <a:spcPts val="0"/>
              </a:spcAft>
              <a:buClr>
                <a:srgbClr val="000000"/>
              </a:buClr>
              <a:buSzPts val="1600"/>
              <a:buFont typeface="Times New Roman" panose="02020603050405020304"/>
              <a:buChar char="•"/>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purpose of parallel processing is to speed up the computer process capability and increase its throughput.*throughput- the amount of processing that can be accomplished during a given time of interval.</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Char char="•"/>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Parallel processing is established by distributing the data among the multiple functional units.</a:t>
            </a:r>
            <a:endParaRPr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Char char="•"/>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For example, arithmetic, logic, and shift operations can be separated into three units and the operands diverted to each unit under the supervision of a control unit.</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lvl="0" indent="0" algn="just" rtl="0">
              <a:lnSpc>
                <a:spcPct val="100000"/>
              </a:lnSpc>
              <a:spcBef>
                <a:spcPts val="0"/>
              </a:spcBef>
              <a:spcAft>
                <a:spcPts val="0"/>
              </a:spcAft>
              <a:buClr>
                <a:srgbClr val="000000"/>
              </a:buClr>
              <a:buSzPts val="1600"/>
              <a:buFont typeface="Times New Roman" panose="02020603050405020304"/>
              <a:buNone/>
            </a:pPr>
            <a:r>
              <a:rPr lang="en-IN" altLang="en-US" sz="800">
                <a:solidFill>
                  <a:schemeClr val="bg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indent="0" algn="just">
              <a:spcBef>
                <a:spcPts val="0"/>
              </a:spcBef>
              <a:buFont typeface="Times New Roman" panose="02020603050405020304"/>
              <a:buNone/>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With pipelining = 5/3 minutes = 1.67m</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a:p>
            <a:pPr marL="127000" indent="457200" algn="just">
              <a:spcBef>
                <a:spcPts val="0"/>
              </a:spcBef>
              <a:buFont typeface="Times New Roman" panose="02020603050405020304"/>
              <a:buNone/>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I F S | |</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a:p>
            <a:pPr marL="127000" indent="457200" algn="just">
              <a:spcBef>
                <a:spcPts val="0"/>
              </a:spcBef>
              <a:buFont typeface="Times New Roman" panose="02020603050405020304"/>
              <a:buNone/>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 I F S |</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a:p>
            <a:pPr marL="127000" indent="457200" algn="just">
              <a:spcBef>
                <a:spcPts val="0"/>
              </a:spcBef>
              <a:buFont typeface="Times New Roman" panose="02020603050405020304"/>
              <a:buNone/>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 | I F S </a:t>
            </a:r>
            <a:r>
              <a:rPr lang="en-IN" altLang="en-US" sz="1800">
                <a:solidFill>
                  <a:srgbClr val="000000"/>
                </a:solidFill>
                <a:highlight>
                  <a:srgbClr val="FFFFFF"/>
                </a:highlight>
                <a:latin typeface="Times New Roman" panose="02020603050405020304"/>
                <a:ea typeface="Times New Roman" panose="02020603050405020304"/>
                <a:cs typeface="Times New Roman" panose="02020603050405020304"/>
              </a:rPr>
              <a:t> </a:t>
            </a: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(5 minutes)</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a:p>
            <a:pPr marL="127000" indent="0" algn="just">
              <a:spcBef>
                <a:spcPts val="0"/>
              </a:spcBef>
              <a:buFont typeface="Times New Roman" panose="02020603050405020304"/>
              <a:buNone/>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Thus, pipelined operation increases the efficiency of a system.</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a:p>
            <a:pPr marL="127000" indent="0" algn="just">
              <a:spcBef>
                <a:spcPts val="0"/>
              </a:spcBef>
              <a:buFont typeface="Times New Roman" panose="02020603050405020304"/>
              <a:buNone/>
            </a:pPr>
            <a:r>
              <a:rPr lang="en-IN" altLang="en-US" sz="1000">
                <a:solidFill>
                  <a:schemeClr val="bg1"/>
                </a:solidFill>
                <a:highlight>
                  <a:srgbClr val="FFFFFF"/>
                </a:highlight>
                <a:latin typeface="Times New Roman" panose="02020603050405020304"/>
                <a:ea typeface="Times New Roman" panose="02020603050405020304"/>
                <a:cs typeface="Times New Roman" panose="02020603050405020304"/>
              </a:rPr>
              <a:t>.</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a:p>
            <a:pPr indent="-330200" algn="just">
              <a:spcBef>
                <a:spcPts val="0"/>
              </a:spcBef>
              <a:buFont typeface="Times New Roman" panose="02020603050405020304"/>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In a pipelined processor, a pipeline has two ends, the input end and the output end. Between these ends, there are multiple stages/segments such that the output of one stage is connected to the input of the next stage and each stage performs a specific operation.</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a:p>
            <a:pPr indent="-330200" algn="just">
              <a:spcBef>
                <a:spcPts val="0"/>
              </a:spcBef>
              <a:buFont typeface="Times New Roman" panose="02020603050405020304"/>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Interface registers are used to hold the intermediate output between two stages. These interface registers are also called latch or buffer.</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a:p>
            <a:pPr indent="-330200" algn="just">
              <a:spcBef>
                <a:spcPts val="0"/>
              </a:spcBef>
              <a:buFont typeface="Times New Roman" panose="02020603050405020304"/>
            </a:pPr>
            <a:r>
              <a:rPr lang="en-US" sz="1800">
                <a:solidFill>
                  <a:srgbClr val="000000"/>
                </a:solidFill>
                <a:highlight>
                  <a:srgbClr val="FFFFFF"/>
                </a:highlight>
                <a:latin typeface="Times New Roman" panose="02020603050405020304"/>
                <a:ea typeface="Times New Roman" panose="02020603050405020304"/>
                <a:cs typeface="Times New Roman" panose="02020603050405020304"/>
              </a:rPr>
              <a:t>All the stages in the pipeline along with the interface registers are controlled by a common clock.</a:t>
            </a:r>
            <a:endParaRPr lang="en-US" sz="180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Processor with Multiple Functional Units</a:t>
            </a:r>
            <a:endParaRPr lang="en-US"/>
          </a:p>
        </p:txBody>
      </p:sp>
      <p:sp>
        <p:nvSpPr>
          <p:cNvPr id="85" name="Google Shape;85;p4"/>
          <p:cNvSpPr txBox="1"/>
          <p:nvPr>
            <p:ph type="body" idx="1"/>
          </p:nvPr>
        </p:nvSpPr>
        <p:spPr>
          <a:xfrm>
            <a:off x="494665" y="6330315"/>
            <a:ext cx="4565015" cy="46926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1 Processor with multiple functional Units</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
        <p:nvSpPr>
          <p:cNvPr id="86" name="Google Shape;86;p4"/>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87" name="Google Shape;87;p4"/>
          <p:cNvPicPr preferRelativeResize="0"/>
          <p:nvPr/>
        </p:nvPicPr>
        <p:blipFill rotWithShape="1">
          <a:blip r:embed="rId1"/>
          <a:srcRect l="4873" r="3689" b="2693"/>
          <a:stretch>
            <a:fillRect/>
          </a:stretch>
        </p:blipFill>
        <p:spPr>
          <a:xfrm>
            <a:off x="306070" y="1503045"/>
            <a:ext cx="4265930" cy="4817745"/>
          </a:xfrm>
          <a:prstGeom prst="rect">
            <a:avLst/>
          </a:prstGeom>
          <a:noFill/>
          <a:ln>
            <a:noFill/>
          </a:ln>
        </p:spPr>
      </p:pic>
      <p:sp>
        <p:nvSpPr>
          <p:cNvPr id="3" name="Text Box 2"/>
          <p:cNvSpPr txBox="1"/>
          <p:nvPr/>
        </p:nvSpPr>
        <p:spPr>
          <a:xfrm>
            <a:off x="-104140" y="985520"/>
            <a:ext cx="2736215" cy="1322070"/>
          </a:xfrm>
          <a:prstGeom prst="rect">
            <a:avLst/>
          </a:prstGeom>
          <a:noFill/>
        </p:spPr>
        <p:txBody>
          <a:bodyPr wrap="square" rtlCol="0" anchor="t">
            <a:spAutoFit/>
          </a:bodyPr>
          <a:p>
            <a:pPr marL="457200" lvl="0" indent="-330200" algn="just" rtl="0">
              <a:lnSpc>
                <a:spcPct val="100000"/>
              </a:lnSpc>
              <a:spcBef>
                <a:spcPts val="0"/>
              </a:spcBef>
              <a:spcAft>
                <a:spcPts val="0"/>
              </a:spcAft>
              <a:buClr>
                <a:srgbClr val="000000"/>
              </a:buClr>
              <a:buSzPts val="1600"/>
              <a:buFont typeface="Times New Roman" panose="02020603050405020304"/>
              <a:buChar char="•"/>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1 shows one possible way of separating the execution unit into eight functional units operating in parallel. </a:t>
            </a:r>
            <a:endPar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4572000" y="1082040"/>
            <a:ext cx="4561205" cy="5442585"/>
          </a:xfrm>
          <a:prstGeom prst="rect">
            <a:avLst/>
          </a:prstGeom>
          <a:noFill/>
        </p:spPr>
        <p:txBody>
          <a:bodyPr wrap="square" rtlCol="0" anchor="t">
            <a:noAutofit/>
          </a:bodyPr>
          <a:p>
            <a:pPr marL="0" lvl="0" indent="0" algn="just" rtl="0">
              <a:lnSpc>
                <a:spcPct val="100000"/>
              </a:lnSpc>
              <a:spcBef>
                <a:spcPts val="360"/>
              </a:spcBef>
              <a:spcAft>
                <a:spcPts val="0"/>
              </a:spcAft>
              <a:buSzPts val="1800"/>
              <a:buNone/>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There are a variety of ways that parallel processing can be classified. </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It can be considered from the </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Clr>
                <a:srgbClr val="000000"/>
              </a:buClr>
              <a:buSzPts val="1600"/>
              <a:buFont typeface="Times New Roman" panose="02020603050405020304"/>
              <a:buChar char="•"/>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internal organization of the processors.</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Char char="•"/>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interconnection structure between processors.</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Char char="•"/>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flow of information through the system.</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One Classification introduced by M.J.Flynn considers the organization of a computer system by t</a:t>
            </a:r>
            <a:r>
              <a:rPr lang="en-US" sz="1600" b="1">
                <a:highlight>
                  <a:srgbClr val="FFFFFF"/>
                </a:highlight>
                <a:latin typeface="Times New Roman" panose="02020603050405020304"/>
                <a:ea typeface="Times New Roman" panose="02020603050405020304"/>
                <a:cs typeface="Times New Roman" panose="02020603050405020304"/>
                <a:sym typeface="Times New Roman" panose="02020603050405020304"/>
              </a:rPr>
              <a:t>he number of instructions </a:t>
            </a: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and </a:t>
            </a:r>
            <a:r>
              <a:rPr lang="en-US" sz="1600" b="1">
                <a:highlight>
                  <a:srgbClr val="FFFFFF"/>
                </a:highlight>
                <a:latin typeface="Times New Roman" panose="02020603050405020304"/>
                <a:ea typeface="Times New Roman" panose="02020603050405020304"/>
                <a:cs typeface="Times New Roman" panose="02020603050405020304"/>
                <a:sym typeface="Times New Roman" panose="02020603050405020304"/>
              </a:rPr>
              <a:t>data items </a:t>
            </a: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that are manipulated simultaneously. </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Flynn’s classifications divides computers into four major groups:</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Clr>
                <a:srgbClr val="000000"/>
              </a:buClr>
              <a:buSzPts val="1600"/>
              <a:buFont typeface="Times New Roman" panose="02020603050405020304"/>
              <a:buAutoNum type="arabicPeriod"/>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Single instruction stream, single data stream</a:t>
            </a:r>
            <a:r>
              <a:rPr lang="en-US" sz="1600" b="1">
                <a:highlight>
                  <a:srgbClr val="FFFFFF"/>
                </a:highlight>
                <a:latin typeface="Times New Roman" panose="02020603050405020304"/>
                <a:ea typeface="Times New Roman" panose="02020603050405020304"/>
                <a:cs typeface="Times New Roman" panose="02020603050405020304"/>
                <a:sym typeface="Times New Roman" panose="02020603050405020304"/>
              </a:rPr>
              <a:t>(SISD)</a:t>
            </a:r>
            <a:endParaRPr sz="1600" b="1">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AutoNum type="arabicPeriod"/>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Single instruction stream, multiple data stream</a:t>
            </a:r>
            <a:r>
              <a:rPr lang="en-US" sz="1600" b="1">
                <a:highlight>
                  <a:srgbClr val="FFFFFF"/>
                </a:highlight>
                <a:latin typeface="Times New Roman" panose="02020603050405020304"/>
                <a:ea typeface="Times New Roman" panose="02020603050405020304"/>
                <a:cs typeface="Times New Roman" panose="02020603050405020304"/>
                <a:sym typeface="Times New Roman" panose="02020603050405020304"/>
              </a:rPr>
              <a:t>(SIMD)</a:t>
            </a:r>
            <a:endParaRPr sz="1600" b="1">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AutoNum type="arabicPeriod"/>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Multiple instruction stream, single data stream</a:t>
            </a:r>
            <a:r>
              <a:rPr lang="en-US" sz="1600" b="1">
                <a:highlight>
                  <a:srgbClr val="FFFFFF"/>
                </a:highlight>
                <a:latin typeface="Times New Roman" panose="02020603050405020304"/>
                <a:ea typeface="Times New Roman" panose="02020603050405020304"/>
                <a:cs typeface="Times New Roman" panose="02020603050405020304"/>
                <a:sym typeface="Times New Roman" panose="02020603050405020304"/>
              </a:rPr>
              <a:t>(MISD)</a:t>
            </a:r>
            <a:endParaRPr sz="1600" b="1">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AutoNum type="arabicPeriod"/>
            </a:pPr>
            <a:r>
              <a:rPr lang="en-US" sz="1600">
                <a:highlight>
                  <a:srgbClr val="FFFFFF"/>
                </a:highlight>
                <a:latin typeface="Times New Roman" panose="02020603050405020304"/>
                <a:ea typeface="Times New Roman" panose="02020603050405020304"/>
                <a:cs typeface="Times New Roman" panose="02020603050405020304"/>
                <a:sym typeface="Times New Roman" panose="02020603050405020304"/>
              </a:rPr>
              <a:t>Multiple instruction stream, multiple data stream</a:t>
            </a:r>
            <a:r>
              <a:rPr lang="en-US" sz="1600" b="1">
                <a:highlight>
                  <a:srgbClr val="FFFFFF"/>
                </a:highlight>
                <a:latin typeface="Times New Roman" panose="02020603050405020304"/>
                <a:ea typeface="Times New Roman" panose="02020603050405020304"/>
                <a:cs typeface="Times New Roman" panose="02020603050405020304"/>
                <a:sym typeface="Times New Roman" panose="02020603050405020304"/>
              </a:rPr>
              <a:t> (MIMD)</a:t>
            </a:r>
            <a:endParaRPr lang="en-US" sz="16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6"/>
          <p:cNvSpPr txBox="1"/>
          <p:nvPr>
            <p:ph type="title"/>
          </p:nvPr>
        </p:nvSpPr>
        <p:spPr>
          <a:xfrm>
            <a:off x="955675" y="0"/>
            <a:ext cx="552132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Pipelining</a:t>
            </a:r>
            <a:endParaRPr lang="en-US"/>
          </a:p>
        </p:txBody>
      </p:sp>
      <p:sp>
        <p:nvSpPr>
          <p:cNvPr id="102" name="Google Shape;102;p6"/>
          <p:cNvSpPr txBox="1"/>
          <p:nvPr>
            <p:ph type="body" idx="1"/>
          </p:nvPr>
        </p:nvSpPr>
        <p:spPr>
          <a:xfrm>
            <a:off x="457200" y="808990"/>
            <a:ext cx="8229600" cy="575754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800"/>
              <a:buNone/>
            </a:pPr>
            <a:r>
              <a:rPr lang="en-US" sz="1600" b="1">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Pipelining</a:t>
            </a: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is a technique of decomposing a sequential process into sub operations, with each subprocess being executed in a special dedicated segments.</a:t>
            </a:r>
            <a:r>
              <a:rPr lang="en-IN" alt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Pipelining is the process of storing and prioritizing computer instructions that the processor executes. The pipeline is a "logical pipeline" that lets the processor perform an instruction in multiple steps. The processing happens in a continuous, orderly, somewhat overlapped manner.</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15000"/>
              </a:lnSpc>
              <a:spcBef>
                <a:spcPts val="1200"/>
              </a:spcBef>
              <a:spcAft>
                <a:spcPts val="0"/>
              </a:spcAft>
              <a:buSzPts val="1800"/>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 Pipeline can be visualized as a collection of processing segments through which binary information flows. The result obtained from the computation in each segment is transferred to the next segment in the pipeline.The final result is obtained after the data have pass through all the segments.</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15000"/>
              </a:lnSpc>
              <a:spcBef>
                <a:spcPts val="1200"/>
              </a:spcBef>
              <a:spcAft>
                <a:spcPts val="0"/>
              </a:spcAft>
              <a:buSzPts val="1800"/>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is the </a:t>
            </a:r>
            <a:r>
              <a:rPr lang="en-US" sz="1600" b="1">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characteristic of the pipelines </a:t>
            </a: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that several computations can be in progress in distinct segments at the same time. The overlapping of computation is made possible by associating the a register with each segment in pipeline.</a:t>
            </a:r>
            <a:r>
              <a:rPr lang="en-IN" alt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registers provide isolation between each segment so that each can operate on distinct data simultaneously. </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15000"/>
              </a:lnSpc>
              <a:spcBef>
                <a:spcPts val="1200"/>
              </a:spcBef>
              <a:spcAft>
                <a:spcPts val="0"/>
              </a:spcAft>
              <a:buSzPts val="1800"/>
            </a:pPr>
            <a:r>
              <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computing, pipelining is also known as pipeline processing. It is sometimes compared to a manufacturing assembly line in which different parts of a product are assembled simultaneously, even though some parts may have to be assembled before others. Even if there is some sequential dependency, many operations can proceed concurrently, which facilitates overall time savings.</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lnSpc>
                <a:spcPct val="115000"/>
              </a:lnSpc>
              <a:spcBef>
                <a:spcPts val="1200"/>
              </a:spcBef>
              <a:spcAft>
                <a:spcPts val="0"/>
              </a:spcAft>
              <a:buSzPts val="1800"/>
              <a:buNone/>
            </a:pPr>
            <a:r>
              <a:rPr sz="14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hlinkClick r:id="rId1" action="ppaction://hlinkfile"/>
              </a:rPr>
              <a:t>https://www.techtarget.com/whatis/definition/pipelining</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SzPts val="1800"/>
              <a:buNone/>
            </a:pPr>
            <a:endParaRPr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800"/>
              <a:buNone/>
            </a:pPr>
            <a:r>
              <a:rPr lang="en-US"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30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6"/>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7"/>
          <p:cNvSpPr txBox="1"/>
          <p:nvPr>
            <p:ph type="title"/>
          </p:nvPr>
        </p:nvSpPr>
        <p:spPr>
          <a:xfrm>
            <a:off x="877570" y="136525"/>
            <a:ext cx="580834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Pipelining</a:t>
            </a:r>
            <a:endParaRPr lang="en-US"/>
          </a:p>
        </p:txBody>
      </p:sp>
      <p:sp>
        <p:nvSpPr>
          <p:cNvPr id="110" name="Google Shape;110;p7"/>
          <p:cNvSpPr txBox="1"/>
          <p:nvPr>
            <p:ph type="body" idx="1"/>
          </p:nvPr>
        </p:nvSpPr>
        <p:spPr>
          <a:xfrm>
            <a:off x="705488" y="917775"/>
            <a:ext cx="8229600" cy="4526100"/>
          </a:xfrm>
          <a:prstGeom prst="rect">
            <a:avLst/>
          </a:prstGeom>
          <a:noFill/>
          <a:ln>
            <a:noFill/>
          </a:ln>
        </p:spPr>
        <p:txBody>
          <a:bodyPr spcFirstLastPara="1" wrap="square" lIns="91425" tIns="45700" rIns="91425" bIns="45700" anchor="t" anchorCtr="0">
            <a:noAutofit/>
          </a:bodyPr>
          <a:lstStyle/>
          <a:p>
            <a:pPr marL="457200" lvl="0" indent="-330200" algn="l" rtl="0">
              <a:lnSpc>
                <a:spcPct val="115000"/>
              </a:lnSpc>
              <a:spcBef>
                <a:spcPts val="1200"/>
              </a:spcBef>
              <a:spcAft>
                <a:spcPts val="0"/>
              </a:spcAft>
              <a:buClr>
                <a:srgbClr val="000000"/>
              </a:buClr>
              <a:buSzPts val="1600"/>
              <a:buFont typeface="Times New Roman" panose="02020603050405020304"/>
              <a:buChar char="•"/>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Imagine that each segment consists of an input register followed by a combinational circuit. </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Clr>
                <a:srgbClr val="000000"/>
              </a:buClr>
              <a:buSzPts val="1600"/>
              <a:buFont typeface="Times New Roman" panose="02020603050405020304"/>
              <a:buChar char="•"/>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register holds the data and the combinational circuit performs the sub operation in the particular segment. </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Clr>
                <a:srgbClr val="000000"/>
              </a:buClr>
              <a:buSzPts val="1600"/>
              <a:buFont typeface="Times New Roman" panose="02020603050405020304"/>
              <a:buChar char="•"/>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output of the combinational circuit in a given segment is applied to the input register of the next segment. </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Clr>
                <a:srgbClr val="000000"/>
              </a:buClr>
              <a:buSzPts val="1600"/>
              <a:buFont typeface="Times New Roman" panose="02020603050405020304"/>
              <a:buChar char="•"/>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 clock is applied to all registers after enough time has elapsed to perform all segment activity. In this information flows through the pipeline one step at a time.</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Clr>
                <a:srgbClr val="000000"/>
              </a:buClr>
              <a:buSzPts val="1600"/>
              <a:buFont typeface="Times New Roman" panose="02020603050405020304"/>
              <a:buChar char="•"/>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Example</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Suppose that we want to perform the combined multiply and add operations with a stream of numbers.</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Each sub operation is to be implemented in a segment within a pipeline. Each segment has one or two registers and a combinational circuit as shown in below  Fig. 2. R1 through R5 are registers that receive new data with every clock pulse. The multiplier and adder are combinational circuits. The sub operations performed in each segment of the pipeline are as follows:</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7"/>
          <p:cNvSpPr txBox="1"/>
          <p:nvPr>
            <p:ph type="sldNum" idx="12"/>
          </p:nvPr>
        </p:nvSpPr>
        <p:spPr>
          <a:xfrm>
            <a:off x="6762113"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12" name="Google Shape;112;p7"/>
          <p:cNvPicPr preferRelativeResize="0"/>
          <p:nvPr/>
        </p:nvPicPr>
        <p:blipFill rotWithShape="1">
          <a:blip r:embed="rId1"/>
          <a:srcRect/>
          <a:stretch>
            <a:fillRect/>
          </a:stretch>
        </p:blipFill>
        <p:spPr>
          <a:xfrm>
            <a:off x="2704275" y="3707150"/>
            <a:ext cx="3627100" cy="655500"/>
          </a:xfrm>
          <a:prstGeom prst="rect">
            <a:avLst/>
          </a:prstGeom>
          <a:noFill/>
          <a:ln>
            <a:noFill/>
          </a:ln>
        </p:spPr>
      </p:pic>
      <p:pic>
        <p:nvPicPr>
          <p:cNvPr id="113" name="Google Shape;113;p7"/>
          <p:cNvPicPr preferRelativeResize="0"/>
          <p:nvPr/>
        </p:nvPicPr>
        <p:blipFill rotWithShape="1">
          <a:blip r:embed="rId2"/>
          <a:srcRect/>
          <a:stretch>
            <a:fillRect/>
          </a:stretch>
        </p:blipFill>
        <p:spPr>
          <a:xfrm>
            <a:off x="2473699" y="5654700"/>
            <a:ext cx="3769139"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8"/>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120" name="Google Shape;120;p8"/>
          <p:cNvPicPr preferRelativeResize="0"/>
          <p:nvPr/>
        </p:nvPicPr>
        <p:blipFill rotWithShape="1">
          <a:blip r:embed="rId1"/>
          <a:srcRect l="5355" t="1633" r="11835" b="5614"/>
          <a:stretch>
            <a:fillRect/>
          </a:stretch>
        </p:blipFill>
        <p:spPr>
          <a:xfrm>
            <a:off x="30480" y="899160"/>
            <a:ext cx="4418330" cy="4294505"/>
          </a:xfrm>
          <a:prstGeom prst="rect">
            <a:avLst/>
          </a:prstGeom>
          <a:noFill/>
          <a:ln>
            <a:noFill/>
          </a:ln>
        </p:spPr>
      </p:pic>
      <p:sp>
        <p:nvSpPr>
          <p:cNvPr id="122" name="Google Shape;122;p8"/>
          <p:cNvSpPr txBox="1"/>
          <p:nvPr>
            <p:ph type="body" idx="1"/>
          </p:nvPr>
        </p:nvSpPr>
        <p:spPr>
          <a:xfrm>
            <a:off x="1233450" y="5530300"/>
            <a:ext cx="2757600" cy="262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2 Pipeline processing</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109;p7"/>
          <p:cNvSpPr txBox="1"/>
          <p:nvPr>
            <p:ph type="title"/>
          </p:nvPr>
        </p:nvSpPr>
        <p:spPr>
          <a:xfrm>
            <a:off x="877570" y="136525"/>
            <a:ext cx="580834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Pipelining</a:t>
            </a:r>
            <a:endParaRPr lang="en-US"/>
          </a:p>
        </p:txBody>
      </p:sp>
      <p:pic>
        <p:nvPicPr>
          <p:cNvPr id="138" name="Google Shape;138;p10"/>
          <p:cNvPicPr preferRelativeResize="0"/>
          <p:nvPr/>
        </p:nvPicPr>
        <p:blipFill rotWithShape="1">
          <a:blip r:embed="rId2"/>
          <a:srcRect l="5877" t="3839" r="9454" b="5730"/>
          <a:stretch>
            <a:fillRect/>
          </a:stretch>
        </p:blipFill>
        <p:spPr>
          <a:xfrm>
            <a:off x="4263390" y="3615055"/>
            <a:ext cx="4902200" cy="3111500"/>
          </a:xfrm>
          <a:prstGeom prst="rect">
            <a:avLst/>
          </a:prstGeom>
          <a:noFill/>
          <a:ln>
            <a:noFill/>
          </a:ln>
        </p:spPr>
      </p:pic>
      <p:sp>
        <p:nvSpPr>
          <p:cNvPr id="136" name="Google Shape;136;p10"/>
          <p:cNvSpPr txBox="1"/>
          <p:nvPr/>
        </p:nvSpPr>
        <p:spPr>
          <a:xfrm>
            <a:off x="4672330" y="2895600"/>
            <a:ext cx="4192270" cy="533400"/>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panose="020B0604020202020204"/>
              <a:buNone/>
              <a:defRPr sz="3000" b="1"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ctr" rtl="0">
              <a:lnSpc>
                <a:spcPct val="100000"/>
              </a:lnSpc>
              <a:spcBef>
                <a:spcPts val="0"/>
              </a:spcBef>
              <a:spcAft>
                <a:spcPts val="0"/>
              </a:spcAft>
              <a:buSzPts val="1400"/>
              <a:buNone/>
            </a:pPr>
            <a:r>
              <a:rPr lang="en-US" sz="1800">
                <a:solidFill>
                  <a:schemeClr val="dk1"/>
                </a:solidFill>
              </a:rPr>
              <a:t>Content of Registers in Pipeline Example</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9"/>
          <p:cNvSpPr txBox="1"/>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p>
            <a:pPr marL="457200" lvl="0" indent="-330200" algn="just" rtl="0">
              <a:lnSpc>
                <a:spcPct val="100000"/>
              </a:lnSpc>
              <a:spcBef>
                <a:spcPts val="360"/>
              </a:spcBef>
              <a:spcAft>
                <a:spcPts val="0"/>
              </a:spcAft>
              <a:buSzPts val="1600"/>
              <a:buChar char="●"/>
            </a:pPr>
            <a:r>
              <a:rPr lang="en-US" sz="1600">
                <a:latin typeface="Times New Roman" panose="02020603050405020304" charset="0"/>
                <a:cs typeface="Times New Roman" panose="02020603050405020304" charset="0"/>
              </a:rPr>
              <a:t>The 5 registers are loaded with new data every clock plus.</a:t>
            </a:r>
            <a:endParaRPr sz="160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1600">
                <a:latin typeface="Times New Roman" panose="02020603050405020304" charset="0"/>
                <a:cs typeface="Times New Roman" panose="02020603050405020304" charset="0"/>
              </a:rPr>
              <a:t> The effect of each clock is shown in table 1. The first clock pulse transfers A1 and B1 into R2. </a:t>
            </a:r>
            <a:endParaRPr sz="160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1600">
                <a:latin typeface="Times New Roman" panose="02020603050405020304" charset="0"/>
                <a:cs typeface="Times New Roman" panose="02020603050405020304" charset="0"/>
              </a:rPr>
              <a:t>The second clock pulse transfers the product of R1 and R2 into R3 and C into R4. </a:t>
            </a:r>
            <a:endParaRPr sz="160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1600">
                <a:latin typeface="Times New Roman" panose="02020603050405020304" charset="0"/>
                <a:cs typeface="Times New Roman" panose="02020603050405020304" charset="0"/>
              </a:rPr>
              <a:t>The same clock pulse transfers Az and B2 into R1 and R2. </a:t>
            </a:r>
            <a:endParaRPr sz="160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1600">
                <a:latin typeface="Times New Roman" panose="02020603050405020304" charset="0"/>
                <a:cs typeface="Times New Roman" panose="02020603050405020304" charset="0"/>
              </a:rPr>
              <a:t>The third clock pulse operates on all three segments simultaneously. </a:t>
            </a:r>
            <a:endParaRPr sz="160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1600">
                <a:latin typeface="Times New Roman" panose="02020603050405020304" charset="0"/>
                <a:cs typeface="Times New Roman" panose="02020603050405020304" charset="0"/>
              </a:rPr>
              <a:t>It places dy and Bz into R1 and R2, transfers the product of R1 and R2 into R3, transfers Cz into R4, and places the sum of R3 and R4 into R5. </a:t>
            </a:r>
            <a:endParaRPr sz="160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1600">
                <a:latin typeface="Times New Roman" panose="02020603050405020304" charset="0"/>
                <a:cs typeface="Times New Roman" panose="02020603050405020304" charset="0"/>
              </a:rPr>
              <a:t>It takes three clock pulses to fill up the pipe and retrieve the first output from R5. </a:t>
            </a:r>
            <a:endParaRPr sz="160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1600">
                <a:latin typeface="Times New Roman" panose="02020603050405020304" charset="0"/>
                <a:cs typeface="Times New Roman" panose="02020603050405020304" charset="0"/>
              </a:rPr>
              <a:t>From there on, each clock produces a new output and moves the data one step down the pipeline. This happens as long as new input data flow into the system. </a:t>
            </a:r>
            <a:endParaRPr sz="160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1600">
                <a:latin typeface="Times New Roman" panose="02020603050405020304" charset="0"/>
                <a:cs typeface="Times New Roman" panose="02020603050405020304" charset="0"/>
              </a:rPr>
              <a:t>When no more input data are available, the clock must continue until the last output emerges out of the pipeline.</a:t>
            </a:r>
            <a:endParaRPr sz="1600">
              <a:latin typeface="Times New Roman" panose="02020603050405020304" charset="0"/>
              <a:cs typeface="Times New Roman" panose="02020603050405020304" charset="0"/>
            </a:endParaRPr>
          </a:p>
        </p:txBody>
      </p:sp>
      <p:sp>
        <p:nvSpPr>
          <p:cNvPr id="129" name="Google Shape;129;p9"/>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
        <p:nvSpPr>
          <p:cNvPr id="2" name="Google Shape;109;p7"/>
          <p:cNvSpPr txBox="1"/>
          <p:nvPr>
            <p:ph type="title"/>
          </p:nvPr>
        </p:nvSpPr>
        <p:spPr>
          <a:xfrm>
            <a:off x="877570" y="136525"/>
            <a:ext cx="580834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Pipelining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15775</Words>
  <Application>WPS Presentation</Application>
  <PresentationFormat/>
  <Paragraphs>284</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Arial</vt:lpstr>
      <vt:lpstr>Calibri</vt:lpstr>
      <vt:lpstr>Times New Roman</vt:lpstr>
      <vt:lpstr>Times New Roman</vt:lpstr>
      <vt:lpstr>Microsoft YaHei</vt:lpstr>
      <vt:lpstr>Arial Unicode MS</vt:lpstr>
      <vt:lpstr>Office Theme</vt:lpstr>
      <vt:lpstr> Introduction to Parallel Processing/Pipelining  Basics of pipelining, pipeline hazards, techniques for handling hazards   Lecture 35-39  compiled by  Dr Veeramanickam M.R.M </vt:lpstr>
      <vt:lpstr>PowerPoint 演示文稿</vt:lpstr>
      <vt:lpstr>Parallel Processing</vt:lpstr>
      <vt:lpstr>Design of a basic Pipeline</vt:lpstr>
      <vt:lpstr>Processor with Multiple Functional Units</vt:lpstr>
      <vt:lpstr>Pipelining</vt:lpstr>
      <vt:lpstr>Pipelining</vt:lpstr>
      <vt:lpstr>Pipelining</vt:lpstr>
      <vt:lpstr>Pipelining</vt:lpstr>
      <vt:lpstr>General Considerations</vt:lpstr>
      <vt:lpstr>PowerPoint 演示文稿</vt:lpstr>
      <vt:lpstr>PowerPoint 演示文稿</vt:lpstr>
      <vt:lpstr>PowerPoint 演示文稿</vt:lpstr>
      <vt:lpstr>Arithmetic Pipelining </vt:lpstr>
      <vt:lpstr>PowerPoint 演示文稿</vt:lpstr>
      <vt:lpstr>The Concept of Pipeline Hazards</vt:lpstr>
      <vt:lpstr>The Concept of Pipeline Hazards</vt:lpstr>
      <vt:lpstr>Different Types of Pipeline Hazards</vt:lpstr>
      <vt:lpstr>Data Hazards in Pipelining</vt:lpstr>
      <vt:lpstr>Analysing Control Hazards in Pipelining Example</vt:lpstr>
      <vt:lpstr>Structural dependency scenario</vt:lpstr>
      <vt:lpstr>Structural Hazard solution using "stall"  in a 4 stage pipeline design</vt:lpstr>
      <vt:lpstr>Data Hazard scenario</vt:lpstr>
      <vt:lpstr>Data forwarding solution for Data Hazard</vt:lpstr>
      <vt:lpstr>Control Hazard scenario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Introduction to Parallel Processing/Pipelining  Basics of pipelining, pipeline hazards, techniques for handling hazards   Lecture 35-39</dc:title>
  <dc:creator>ABC</dc:creator>
  <cp:lastModifiedBy>veeramanickam</cp:lastModifiedBy>
  <cp:revision>19</cp:revision>
  <dcterms:created xsi:type="dcterms:W3CDTF">2024-03-17T05:28:00Z</dcterms:created>
  <dcterms:modified xsi:type="dcterms:W3CDTF">2024-03-19T11:09:23Z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844E5F138B254E1FA7CF5348205727E1_13</vt:lpwstr>
  </property>
  <property fmtid="{D5CDD505-2E9C-101B-9397-08002B2CF9AE}" pid="3" name="KSOProductBuildVer">
    <vt:lpwstr>1033-12.2.0.13489</vt:lpwstr>
  </property>
</Properties>
</file>