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0" r:id="rId5"/>
    <p:sldId id="294" r:id="rId6"/>
    <p:sldId id="282" r:id="rId7"/>
    <p:sldId id="284" r:id="rId8"/>
    <p:sldId id="283" r:id="rId9"/>
    <p:sldId id="285" r:id="rId10"/>
    <p:sldId id="307" r:id="rId11"/>
    <p:sldId id="288" r:id="rId12"/>
    <p:sldId id="290" r:id="rId13"/>
    <p:sldId id="291" r:id="rId14"/>
    <p:sldId id="292" r:id="rId15"/>
    <p:sldId id="295" r:id="rId16"/>
  </p:sldIdLst>
  <p:sldSz cx="9144000" cy="6858000" type="screen4x3"/>
  <p:notesSz cx="6858000" cy="9144000"/>
  <p:embeddedFontLst>
    <p:embeddedFont>
      <p:font typeface="Calibri" panose="020F0502020204030204"/>
      <p:regular r:id="rId20"/>
      <p:bold r:id="rId21"/>
      <p:italic r:id="rId22"/>
      <p:boldItalic r:id="rId23"/>
    </p:embeddedFont>
    <p:embeddedFont>
      <p:font typeface="Wingdings 2" panose="05020102010507070707"/>
      <p:regular r:id="rId24"/>
    </p:embeddedFont>
    <p:embeddedFont>
      <p:font typeface="Georgia" panose="02040502050405020303"/>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4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8" d="100"/>
          <a:sy n="68" d="100"/>
        </p:scale>
        <p:origin x="-1446" y="-96"/>
      </p:cViewPr>
      <p:guideLst>
        <p:guide orient="horz" pos="2160"/>
        <p:guide pos="28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0"/>
        <p:cNvGrpSpPr/>
        <p:nvPr/>
      </p:nvGrpSpPr>
      <p:grpSpPr>
        <a:xfrm>
          <a:off x="0" y="0"/>
          <a:ext cx="0" cy="0"/>
          <a:chOff x="0" y="0"/>
          <a:chExt cx="0" cy="0"/>
        </a:xfrm>
      </p:grpSpPr>
      <p:sp>
        <p:nvSpPr>
          <p:cNvPr id="21" name="Google Shape;21;g11244426714_0_2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g11244426714_0_2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g11244426714_0_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1244426714_0_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11244426714_0_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6"/>
        <p:cNvGrpSpPr/>
        <p:nvPr/>
      </p:nvGrpSpPr>
      <p:grpSpPr>
        <a:xfrm>
          <a:off x="0" y="0"/>
          <a:ext cx="0" cy="0"/>
          <a:chOff x="0" y="0"/>
          <a:chExt cx="0" cy="0"/>
        </a:xfrm>
      </p:grpSpPr>
      <p:pic>
        <p:nvPicPr>
          <p:cNvPr id="27" name="Google Shape;27;g11244426714_0_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8" name="Google Shape;28;g11244426714_0_15"/>
          <p:cNvGrpSpPr/>
          <p:nvPr/>
        </p:nvGrpSpPr>
        <p:grpSpPr>
          <a:xfrm>
            <a:off x="6146800" y="0"/>
            <a:ext cx="2997300" cy="876300"/>
            <a:chOff x="6096000" y="3924300"/>
            <a:chExt cx="2997300" cy="876300"/>
          </a:xfrm>
        </p:grpSpPr>
        <p:sp>
          <p:nvSpPr>
            <p:cNvPr id="29" name="Google Shape;29;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 name="Google Shape;30;g11244426714_0_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1" name="Google Shape;31;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2" name="Google Shape;32;g11244426714_0_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3" name="Google Shape;33;g11244426714_0_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g11244426714_0_1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5" name="Google Shape;35;g11244426714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1244426714_0_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11244426714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11244426714_0_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g11244426714_0_0"/>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g11244426714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g11244426714_0_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g11244426714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g11244426714_0_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g11244426714_0_0"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9" name="Google Shape;19;g11244426714_0_0"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io-interface-interrupt-dma-mode/&#13;" TargetMode="Externa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0" y="1910715"/>
            <a:ext cx="9144000" cy="314579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Input-Output Organization</a:t>
            </a:r>
            <a:r>
              <a:rPr lang="en-IN" alt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 I/O Interface</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Lecture 40-42</a:t>
            </a:r>
            <a:endParaRPr lang="en-IN" sz="4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 of I/O Interface</a:t>
            </a:r>
            <a:endParaRPr lang="en-US" b="1" dirty="0">
              <a:latin typeface="Times New Roman" panose="02020603050405020304" pitchFamily="18" charset="0"/>
              <a:cs typeface="Times New Roman" panose="02020603050405020304" pitchFamily="18" charset="0"/>
            </a:endParaRPr>
          </a:p>
        </p:txBody>
      </p:sp>
      <p:pic>
        <p:nvPicPr>
          <p:cNvPr id="2050" name="Picture 2" descr="C:\Users\new\Desktop\Capture.PNG"/>
          <p:cNvPicPr>
            <a:picLocks noChangeAspect="1" noChangeArrowheads="1"/>
          </p:cNvPicPr>
          <p:nvPr/>
        </p:nvPicPr>
        <p:blipFill>
          <a:blip r:embed="rId1"/>
          <a:srcRect/>
          <a:stretch>
            <a:fillRect/>
          </a:stretch>
        </p:blipFill>
        <p:spPr bwMode="auto">
          <a:xfrm>
            <a:off x="1350499" y="1445823"/>
            <a:ext cx="6623978" cy="477789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ew\Desktop\Capture1.PNG"/>
          <p:cNvPicPr>
            <a:picLocks noChangeAspect="1" noChangeArrowheads="1"/>
          </p:cNvPicPr>
          <p:nvPr/>
        </p:nvPicPr>
        <p:blipFill>
          <a:blip r:embed="rId1"/>
          <a:srcRect/>
          <a:stretch>
            <a:fillRect/>
          </a:stretch>
        </p:blipFill>
        <p:spPr bwMode="auto">
          <a:xfrm>
            <a:off x="1659988" y="1398415"/>
            <a:ext cx="5190539" cy="3542749"/>
          </a:xfrm>
          <a:prstGeom prst="rect">
            <a:avLst/>
          </a:prstGeom>
          <a:noFill/>
        </p:spPr>
      </p:pic>
      <p:sp>
        <p:nvSpPr>
          <p:cNvPr id="5"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 of I/O Interface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065" y="949569"/>
            <a:ext cx="8229600" cy="4526100"/>
          </a:xfrm>
        </p:spPr>
        <p:txBody>
          <a:bodyPr/>
          <a:lstStyle/>
          <a:p>
            <a:pPr algn="just"/>
            <a:r>
              <a:rPr lang="en-US" sz="2800" dirty="0" smtClean="0">
                <a:latin typeface="Times New Roman" panose="02020603050405020304" pitchFamily="18" charset="0"/>
                <a:cs typeface="Times New Roman" panose="02020603050405020304" pitchFamily="18" charset="0"/>
              </a:rPr>
              <a:t>Information </a:t>
            </a:r>
            <a:r>
              <a:rPr lang="en-US" sz="2800" dirty="0" smtClean="0">
                <a:latin typeface="Times New Roman" panose="02020603050405020304" pitchFamily="18" charset="0"/>
                <a:cs typeface="Times New Roman" panose="02020603050405020304" pitchFamily="18" charset="0"/>
              </a:rPr>
              <a:t>in each port can be assigned a meaning </a:t>
            </a:r>
            <a:r>
              <a:rPr lang="en-US" sz="2800" dirty="0" smtClean="0">
                <a:latin typeface="Times New Roman" panose="02020603050405020304" pitchFamily="18" charset="0"/>
                <a:cs typeface="Times New Roman" panose="02020603050405020304" pitchFamily="18" charset="0"/>
              </a:rPr>
              <a:t>depending on the mode of operation of the I/O device:</a:t>
            </a:r>
            <a:endParaRPr lang="en-US" sz="2800" dirty="0" smtClean="0">
              <a:latin typeface="Times New Roman" panose="02020603050405020304" pitchFamily="18" charset="0"/>
              <a:cs typeface="Times New Roman" panose="02020603050405020304" pitchFamily="18" charset="0"/>
            </a:endParaRPr>
          </a:p>
          <a:p>
            <a:pPr algn="just">
              <a:buNone/>
            </a:pPr>
            <a:r>
              <a:rPr lang="fr-FR" sz="2800" dirty="0" smtClean="0">
                <a:latin typeface="Times New Roman" panose="02020603050405020304" pitchFamily="18" charset="0"/>
                <a:cs typeface="Times New Roman" panose="02020603050405020304" pitchFamily="18" charset="0"/>
              </a:rPr>
              <a:t>	Port </a:t>
            </a:r>
            <a:r>
              <a:rPr lang="fr-FR" sz="2800" dirty="0" smtClean="0">
                <a:latin typeface="Times New Roman" panose="02020603050405020304" pitchFamily="18" charset="0"/>
                <a:cs typeface="Times New Roman" panose="02020603050405020304" pitchFamily="18" charset="0"/>
              </a:rPr>
              <a:t>A = Data; Port B = Command; Port C = </a:t>
            </a:r>
            <a:r>
              <a:rPr lang="fr-FR" sz="2800" dirty="0" err="1" smtClean="0">
                <a:latin typeface="Times New Roman" panose="02020603050405020304" pitchFamily="18" charset="0"/>
                <a:cs typeface="Times New Roman" panose="02020603050405020304" pitchFamily="18" charset="0"/>
              </a:rPr>
              <a:t>Status</a:t>
            </a:r>
            <a:r>
              <a:rPr lang="fr-FR" sz="2800" dirty="0" smtClean="0">
                <a:latin typeface="Times New Roman" panose="02020603050405020304" pitchFamily="18" charset="0"/>
                <a:cs typeface="Times New Roman" panose="02020603050405020304" pitchFamily="18" charset="0"/>
              </a:rPr>
              <a:t> </a:t>
            </a:r>
            <a:endParaRPr lang="fr-FR"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CPU </a:t>
            </a:r>
            <a:r>
              <a:rPr lang="en-US" sz="2800" dirty="0" smtClean="0">
                <a:latin typeface="Times New Roman" panose="02020603050405020304" pitchFamily="18" charset="0"/>
                <a:cs typeface="Times New Roman" panose="02020603050405020304" pitchFamily="18" charset="0"/>
              </a:rPr>
              <a:t>initializes (loads) each port by transferring a byte to the Control Register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Allows </a:t>
            </a:r>
            <a:r>
              <a:rPr lang="en-US" sz="2800" dirty="0" smtClean="0">
                <a:latin typeface="Times New Roman" panose="02020603050405020304" pitchFamily="18" charset="0"/>
                <a:cs typeface="Times New Roman" panose="02020603050405020304" pitchFamily="18" charset="0"/>
              </a:rPr>
              <a:t>CPU can define the mode of operation of each port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Programmable </a:t>
            </a:r>
            <a:r>
              <a:rPr lang="en-US" sz="2800" dirty="0" smtClean="0">
                <a:latin typeface="Times New Roman" panose="02020603050405020304" pitchFamily="18" charset="0"/>
                <a:cs typeface="Times New Roman" panose="02020603050405020304" pitchFamily="18" charset="0"/>
              </a:rPr>
              <a:t>Port: By changing the bits in the control register, it is possible to change the interface characteristics </a:t>
            </a:r>
            <a:endParaRPr lang="en-US" sz="2800" dirty="0" smtClean="0">
              <a:latin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 of I/O Interface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latin typeface="Times New Roman" panose="02020603050405020304" pitchFamily="18" charset="0"/>
                <a:cs typeface="Times New Roman" panose="02020603050405020304" pitchFamily="18" charset="0"/>
                <a:sym typeface="+mn-ea"/>
              </a:rPr>
              <a:t>IO</a:t>
            </a:r>
            <a:r>
              <a:rPr lang="en-US" b="1" dirty="0" smtClean="0">
                <a:latin typeface="Times New Roman" panose="02020603050405020304" pitchFamily="18" charset="0"/>
                <a:cs typeface="Times New Roman" panose="02020603050405020304" pitchFamily="18" charset="0"/>
                <a:sym typeface="+mn-ea"/>
              </a:rPr>
              <a:t> versus Memory bus</a:t>
            </a:r>
            <a:endParaRPr lang="en-US" b="1" dirty="0" smtClean="0">
              <a:latin typeface="Times New Roman" panose="02020603050405020304" pitchFamily="18" charset="0"/>
              <a:cs typeface="Times New Roman" panose="02020603050405020304" pitchFamily="18" charset="0"/>
              <a:sym typeface="+mn-ea"/>
            </a:endParaRPr>
          </a:p>
        </p:txBody>
      </p:sp>
      <p:sp>
        <p:nvSpPr>
          <p:cNvPr id="3" name="Text Placeholder 2"/>
          <p:cNvSpPr>
            <a:spLocks noGrp="1"/>
          </p:cNvSpPr>
          <p:nvPr>
            <p:ph type="body" idx="1"/>
          </p:nvPr>
        </p:nvSpPr>
        <p:spPr>
          <a:xfrm>
            <a:off x="457200" y="1442085"/>
            <a:ext cx="8229600" cy="3785870"/>
          </a:xfrm>
        </p:spPr>
        <p:txBody>
          <a:bodyPr/>
          <a:p>
            <a:pPr marL="287020" marR="5080" indent="-274320" algn="l">
              <a:lnSpc>
                <a:spcPct val="100000"/>
              </a:lnSpc>
              <a:spcBef>
                <a:spcPts val="100"/>
              </a:spcBef>
              <a:buClr>
                <a:srgbClr val="D16248"/>
              </a:buClr>
              <a:buSzPct val="85000"/>
              <a:buFont typeface="Wingdings 2" panose="05020102010507070707"/>
              <a:buChar char=""/>
              <a:tabLst>
                <a:tab pos="287020" algn="l"/>
              </a:tabLst>
            </a:pPr>
            <a:r>
              <a:rPr sz="2400" dirty="0">
                <a:latin typeface="Georgia" panose="02040502050405020303"/>
                <a:cs typeface="Georgia" panose="02040502050405020303"/>
                <a:sym typeface="+mn-ea"/>
              </a:rPr>
              <a:t>Like IO </a:t>
            </a:r>
            <a:r>
              <a:rPr sz="2400" spc="-5" dirty="0">
                <a:latin typeface="Georgia" panose="02040502050405020303"/>
                <a:cs typeface="Georgia" panose="02040502050405020303"/>
                <a:sym typeface="+mn-ea"/>
              </a:rPr>
              <a:t>bus Memory bus </a:t>
            </a:r>
            <a:r>
              <a:rPr sz="2400" spc="-10" dirty="0">
                <a:latin typeface="Georgia" panose="02040502050405020303"/>
                <a:cs typeface="Georgia" panose="02040502050405020303"/>
                <a:sym typeface="+mn-ea"/>
              </a:rPr>
              <a:t>also </a:t>
            </a:r>
            <a:r>
              <a:rPr sz="2400" spc="-5" dirty="0">
                <a:latin typeface="Georgia" panose="02040502050405020303"/>
                <a:cs typeface="Georgia" panose="02040502050405020303"/>
                <a:sym typeface="+mn-ea"/>
              </a:rPr>
              <a:t>contain data, address  </a:t>
            </a:r>
            <a:r>
              <a:rPr sz="2400" dirty="0">
                <a:latin typeface="Georgia" panose="02040502050405020303"/>
                <a:cs typeface="Georgia" panose="02040502050405020303"/>
                <a:sym typeface="+mn-ea"/>
              </a:rPr>
              <a:t>and </a:t>
            </a:r>
            <a:r>
              <a:rPr sz="2400" spc="-5" dirty="0">
                <a:latin typeface="Georgia" panose="02040502050405020303"/>
                <a:cs typeface="Georgia" panose="02040502050405020303"/>
                <a:sym typeface="+mn-ea"/>
              </a:rPr>
              <a:t>control</a:t>
            </a:r>
            <a:r>
              <a:rPr sz="2400" spc="-10" dirty="0">
                <a:latin typeface="Georgia" panose="02040502050405020303"/>
                <a:cs typeface="Georgia" panose="02040502050405020303"/>
                <a:sym typeface="+mn-ea"/>
              </a:rPr>
              <a:t> </a:t>
            </a:r>
            <a:r>
              <a:rPr sz="2400" spc="-5" dirty="0">
                <a:latin typeface="Georgia" panose="02040502050405020303"/>
                <a:cs typeface="Georgia" panose="02040502050405020303"/>
                <a:sym typeface="+mn-ea"/>
              </a:rPr>
              <a:t>lines.</a:t>
            </a:r>
            <a:endParaRPr sz="2400">
              <a:latin typeface="Georgia" panose="02040502050405020303"/>
              <a:cs typeface="Georgia" panose="02040502050405020303"/>
            </a:endParaRPr>
          </a:p>
          <a:p>
            <a:pPr marL="287020" marR="1649095" indent="-274320" algn="l">
              <a:lnSpc>
                <a:spcPct val="100000"/>
              </a:lnSpc>
              <a:spcBef>
                <a:spcPts val="650"/>
              </a:spcBef>
              <a:buClr>
                <a:srgbClr val="D16248"/>
              </a:buClr>
              <a:buSzPct val="85000"/>
              <a:buFont typeface="Wingdings 2" panose="05020102010507070707"/>
              <a:buChar char=""/>
              <a:tabLst>
                <a:tab pos="287020" algn="l"/>
              </a:tabLst>
            </a:pPr>
            <a:r>
              <a:rPr sz="2400" dirty="0">
                <a:latin typeface="Georgia" panose="02040502050405020303"/>
                <a:cs typeface="Georgia" panose="02040502050405020303"/>
                <a:sym typeface="+mn-ea"/>
              </a:rPr>
              <a:t>There are 3 </a:t>
            </a:r>
            <a:r>
              <a:rPr sz="2400" spc="-5" dirty="0">
                <a:latin typeface="Georgia" panose="02040502050405020303"/>
                <a:cs typeface="Georgia" panose="02040502050405020303"/>
                <a:sym typeface="+mn-ea"/>
              </a:rPr>
              <a:t>ways </a:t>
            </a:r>
            <a:r>
              <a:rPr sz="2400" dirty="0">
                <a:latin typeface="Georgia" panose="02040502050405020303"/>
                <a:cs typeface="Georgia" panose="02040502050405020303"/>
                <a:sym typeface="+mn-ea"/>
              </a:rPr>
              <a:t>in </a:t>
            </a:r>
            <a:r>
              <a:rPr sz="2400" spc="-5" dirty="0">
                <a:latin typeface="Georgia" panose="02040502050405020303"/>
                <a:cs typeface="Georgia" panose="02040502050405020303"/>
                <a:sym typeface="+mn-ea"/>
              </a:rPr>
              <a:t>which computer</a:t>
            </a:r>
            <a:r>
              <a:rPr sz="2400" spc="-150" dirty="0">
                <a:latin typeface="Georgia" panose="02040502050405020303"/>
                <a:cs typeface="Georgia" panose="02040502050405020303"/>
                <a:sym typeface="+mn-ea"/>
              </a:rPr>
              <a:t> </a:t>
            </a:r>
            <a:r>
              <a:rPr sz="2400" spc="-5" dirty="0">
                <a:latin typeface="Georgia" panose="02040502050405020303"/>
                <a:cs typeface="Georgia" panose="02040502050405020303"/>
                <a:sym typeface="+mn-ea"/>
              </a:rPr>
              <a:t>bus  </a:t>
            </a:r>
            <a:r>
              <a:rPr sz="2400" spc="-10" dirty="0">
                <a:latin typeface="Georgia" panose="02040502050405020303"/>
                <a:cs typeface="Georgia" panose="02040502050405020303"/>
                <a:sym typeface="+mn-ea"/>
              </a:rPr>
              <a:t>communicates </a:t>
            </a:r>
            <a:r>
              <a:rPr sz="2400" spc="-5" dirty="0">
                <a:latin typeface="Georgia" panose="02040502050405020303"/>
                <a:cs typeface="Georgia" panose="02040502050405020303"/>
                <a:sym typeface="+mn-ea"/>
              </a:rPr>
              <a:t>with </a:t>
            </a:r>
            <a:r>
              <a:rPr sz="2400" dirty="0">
                <a:latin typeface="Georgia" panose="02040502050405020303"/>
                <a:cs typeface="Georgia" panose="02040502050405020303"/>
                <a:sym typeface="+mn-ea"/>
              </a:rPr>
              <a:t>memory and</a:t>
            </a:r>
            <a:r>
              <a:rPr sz="2400" spc="-45" dirty="0">
                <a:latin typeface="Georgia" panose="02040502050405020303"/>
                <a:cs typeface="Georgia" panose="02040502050405020303"/>
                <a:sym typeface="+mn-ea"/>
              </a:rPr>
              <a:t> </a:t>
            </a:r>
            <a:r>
              <a:rPr sz="2400" dirty="0">
                <a:latin typeface="Georgia" panose="02040502050405020303"/>
                <a:cs typeface="Georgia" panose="02040502050405020303"/>
                <a:sym typeface="+mn-ea"/>
              </a:rPr>
              <a:t>IO.</a:t>
            </a:r>
            <a:endParaRPr sz="2400">
              <a:latin typeface="Georgia" panose="02040502050405020303"/>
              <a:cs typeface="Georgia" panose="02040502050405020303"/>
            </a:endParaRPr>
          </a:p>
          <a:p>
            <a:pPr marL="287020" indent="-274320" algn="l">
              <a:lnSpc>
                <a:spcPct val="100000"/>
              </a:lnSpc>
              <a:buClr>
                <a:srgbClr val="D16248"/>
              </a:buClr>
              <a:buSzPct val="85000"/>
              <a:buFont typeface="Wingdings 2" panose="05020102010507070707"/>
              <a:buChar char=""/>
            </a:pPr>
            <a:endParaRPr lang="en-US" sz="2400">
              <a:latin typeface="Georgia" panose="02040502050405020303"/>
              <a:cs typeface="Georgia" panose="02040502050405020303"/>
            </a:endParaRPr>
          </a:p>
        </p:txBody>
      </p:sp>
      <p:sp>
        <p:nvSpPr>
          <p:cNvPr id="4" name="object 4"/>
          <p:cNvSpPr/>
          <p:nvPr/>
        </p:nvSpPr>
        <p:spPr>
          <a:xfrm>
            <a:off x="228600" y="3230880"/>
            <a:ext cx="8686800" cy="2438400"/>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2286000" y="6367780"/>
            <a:ext cx="4648835" cy="275590"/>
          </a:xfrm>
          <a:prstGeom prst="rect">
            <a:avLst/>
          </a:prstGeom>
          <a:noFill/>
        </p:spPr>
        <p:txBody>
          <a:bodyPr wrap="square" rtlCol="0" anchor="t">
            <a:spAutoFit/>
          </a:bodyPr>
          <a:p>
            <a:r>
              <a:rPr lang="en-US" sz="1200">
                <a:hlinkClick r:id="rId2" action="ppaction://hlinkfile"/>
              </a:rPr>
              <a:t>https://www.geeksforgeeks.org/io-interface-interrupt-dma-mode/</a:t>
            </a:r>
            <a:endParaRPr lang="en-US" sz="1200">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Input-Output Interface</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8726" y="1033976"/>
            <a:ext cx="8229600" cy="4526100"/>
          </a:xfrm>
        </p:spPr>
        <p:txBody>
          <a:bodyPr/>
          <a:lstStyle/>
          <a:p>
            <a:pPr algn="just"/>
            <a:r>
              <a:rPr lang="en-US" sz="2400" dirty="0" smtClean="0">
                <a:latin typeface="Times New Roman" panose="02020603050405020304" pitchFamily="18" charset="0"/>
                <a:cs typeface="Times New Roman" panose="02020603050405020304" pitchFamily="18" charset="0"/>
              </a:rPr>
              <a:t>Input-output interface provides a method for transferring information between internal storage and external I/O devices.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Peripherals connected to a computer need special communication links for interfacing them with the central processing unit.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purpose of the communication link is to resolve the differences between the central computer and each peripheral.</a:t>
            </a:r>
            <a:endParaRPr lang="en-US" sz="2400" dirty="0" smtClean="0">
              <a:latin typeface="Times New Roman" panose="02020603050405020304" pitchFamily="18" charset="0"/>
              <a:cs typeface="Times New Roman" panose="02020603050405020304" pitchFamily="18" charset="0"/>
            </a:endParaRPr>
          </a:p>
          <a:p>
            <a:pPr algn="just"/>
            <a:r>
              <a:rPr sz="2400" dirty="0">
                <a:latin typeface="Times New Roman" panose="02020603050405020304" pitchFamily="18" charset="0"/>
                <a:cs typeface="Times New Roman" panose="02020603050405020304" pitchFamily="18" charset="0"/>
                <a:sym typeface="+mn-ea"/>
              </a:rPr>
              <a:t>IO </a:t>
            </a:r>
            <a:r>
              <a:rPr sz="2400" spc="-5" dirty="0">
                <a:latin typeface="Times New Roman" panose="02020603050405020304" pitchFamily="18" charset="0"/>
                <a:cs typeface="Times New Roman" panose="02020603050405020304" pitchFamily="18" charset="0"/>
                <a:sym typeface="+mn-ea"/>
              </a:rPr>
              <a:t>interface provides </a:t>
            </a:r>
            <a:r>
              <a:rPr sz="2400" dirty="0">
                <a:latin typeface="Times New Roman" panose="02020603050405020304" pitchFamily="18" charset="0"/>
                <a:cs typeface="Times New Roman" panose="02020603050405020304" pitchFamily="18" charset="0"/>
                <a:sym typeface="+mn-ea"/>
              </a:rPr>
              <a:t>a method </a:t>
            </a:r>
            <a:r>
              <a:rPr sz="2400" spc="-5" dirty="0">
                <a:latin typeface="Times New Roman" panose="02020603050405020304" pitchFamily="18" charset="0"/>
                <a:cs typeface="Times New Roman" panose="02020603050405020304" pitchFamily="18" charset="0"/>
                <a:sym typeface="+mn-ea"/>
              </a:rPr>
              <a:t>for transferring  information between </a:t>
            </a:r>
            <a:r>
              <a:rPr sz="2400" dirty="0">
                <a:latin typeface="Times New Roman" panose="02020603050405020304" pitchFamily="18" charset="0"/>
                <a:cs typeface="Times New Roman" panose="02020603050405020304" pitchFamily="18" charset="0"/>
                <a:sym typeface="+mn-ea"/>
              </a:rPr>
              <a:t>internal </a:t>
            </a:r>
            <a:r>
              <a:rPr sz="2400" spc="-5" dirty="0">
                <a:latin typeface="Times New Roman" panose="02020603050405020304" pitchFamily="18" charset="0"/>
                <a:cs typeface="Times New Roman" panose="02020603050405020304" pitchFamily="18" charset="0"/>
                <a:sym typeface="+mn-ea"/>
              </a:rPr>
              <a:t>storage </a:t>
            </a:r>
            <a:r>
              <a:rPr sz="2400" dirty="0">
                <a:latin typeface="Times New Roman" panose="02020603050405020304" pitchFamily="18" charset="0"/>
                <a:cs typeface="Times New Roman" panose="02020603050405020304" pitchFamily="18" charset="0"/>
                <a:sym typeface="+mn-ea"/>
              </a:rPr>
              <a:t>and </a:t>
            </a:r>
            <a:r>
              <a:rPr sz="2400" spc="-5" dirty="0">
                <a:latin typeface="Times New Roman" panose="02020603050405020304" pitchFamily="18" charset="0"/>
                <a:cs typeface="Times New Roman" panose="02020603050405020304" pitchFamily="18" charset="0"/>
                <a:sym typeface="+mn-ea"/>
              </a:rPr>
              <a:t>external  </a:t>
            </a:r>
            <a:r>
              <a:rPr sz="2400" dirty="0">
                <a:latin typeface="Times New Roman" panose="02020603050405020304" pitchFamily="18" charset="0"/>
                <a:cs typeface="Times New Roman" panose="02020603050405020304" pitchFamily="18" charset="0"/>
                <a:sym typeface="+mn-ea"/>
              </a:rPr>
              <a:t>I/O</a:t>
            </a:r>
            <a:r>
              <a:rPr sz="2400" spc="-10" dirty="0">
                <a:latin typeface="Times New Roman" panose="02020603050405020304" pitchFamily="18" charset="0"/>
                <a:cs typeface="Times New Roman" panose="02020603050405020304" pitchFamily="18" charset="0"/>
                <a:sym typeface="+mn-ea"/>
              </a:rPr>
              <a:t> </a:t>
            </a:r>
            <a:r>
              <a:rPr sz="2400" spc="-5" dirty="0">
                <a:latin typeface="Times New Roman" panose="02020603050405020304" pitchFamily="18" charset="0"/>
                <a:cs typeface="Times New Roman" panose="02020603050405020304" pitchFamily="18" charset="0"/>
                <a:sym typeface="+mn-ea"/>
              </a:rPr>
              <a:t>devices.</a:t>
            </a:r>
            <a:endParaRPr sz="2400" spc="-5" dirty="0">
              <a:latin typeface="Times New Roman" panose="02020603050405020304" pitchFamily="18" charset="0"/>
              <a:cs typeface="Times New Roman" panose="02020603050405020304" pitchFamily="18" charset="0"/>
              <a:sym typeface="+mn-ea"/>
            </a:endParaRPr>
          </a:p>
          <a:p>
            <a:pPr algn="just"/>
            <a:r>
              <a:rPr sz="2400" dirty="0">
                <a:latin typeface="Times New Roman" panose="02020603050405020304" pitchFamily="18" charset="0"/>
                <a:cs typeface="Times New Roman" panose="02020603050405020304" pitchFamily="18" charset="0"/>
                <a:sym typeface="+mn-ea"/>
              </a:rPr>
              <a:t>I/O </a:t>
            </a:r>
            <a:r>
              <a:rPr sz="2400" spc="-5" dirty="0">
                <a:latin typeface="Times New Roman" panose="02020603050405020304" pitchFamily="18" charset="0"/>
                <a:cs typeface="Times New Roman" panose="02020603050405020304" pitchFamily="18" charset="0"/>
                <a:sym typeface="+mn-ea"/>
              </a:rPr>
              <a:t>devices can </a:t>
            </a:r>
            <a:r>
              <a:rPr sz="2400" dirty="0">
                <a:latin typeface="Times New Roman" panose="02020603050405020304" pitchFamily="18" charset="0"/>
                <a:cs typeface="Times New Roman" panose="02020603050405020304" pitchFamily="18" charset="0"/>
                <a:sym typeface="+mn-ea"/>
              </a:rPr>
              <a:t>not </a:t>
            </a:r>
            <a:r>
              <a:rPr sz="2400" spc="-5" dirty="0">
                <a:latin typeface="Times New Roman" panose="02020603050405020304" pitchFamily="18" charset="0"/>
                <a:cs typeface="Times New Roman" panose="02020603050405020304" pitchFamily="18" charset="0"/>
                <a:sym typeface="+mn-ea"/>
              </a:rPr>
              <a:t>directly </a:t>
            </a:r>
            <a:r>
              <a:rPr sz="2400" spc="-10" dirty="0">
                <a:latin typeface="Times New Roman" panose="02020603050405020304" pitchFamily="18" charset="0"/>
                <a:cs typeface="Times New Roman" panose="02020603050405020304" pitchFamily="18" charset="0"/>
                <a:sym typeface="+mn-ea"/>
              </a:rPr>
              <a:t>communicate </a:t>
            </a:r>
            <a:r>
              <a:rPr sz="2400" spc="-5" dirty="0">
                <a:latin typeface="Times New Roman" panose="02020603050405020304" pitchFamily="18" charset="0"/>
                <a:cs typeface="Times New Roman" panose="02020603050405020304" pitchFamily="18" charset="0"/>
                <a:sym typeface="+mn-ea"/>
              </a:rPr>
              <a:t>with the  </a:t>
            </a:r>
            <a:r>
              <a:rPr sz="2400" spc="-10" dirty="0">
                <a:latin typeface="Times New Roman" panose="02020603050405020304" pitchFamily="18" charset="0"/>
                <a:cs typeface="Times New Roman" panose="02020603050405020304" pitchFamily="18" charset="0"/>
                <a:sym typeface="+mn-ea"/>
              </a:rPr>
              <a:t>CPU </a:t>
            </a:r>
            <a:r>
              <a:rPr sz="2400" spc="-5" dirty="0">
                <a:latin typeface="Times New Roman" panose="02020603050405020304" pitchFamily="18" charset="0"/>
                <a:cs typeface="Times New Roman" panose="02020603050405020304" pitchFamily="18" charset="0"/>
                <a:sym typeface="+mn-ea"/>
              </a:rPr>
              <a:t>due to various differences between</a:t>
            </a:r>
            <a:r>
              <a:rPr sz="2400" spc="-75" dirty="0">
                <a:latin typeface="Times New Roman" panose="02020603050405020304" pitchFamily="18" charset="0"/>
                <a:cs typeface="Times New Roman" panose="02020603050405020304" pitchFamily="18" charset="0"/>
                <a:sym typeface="+mn-ea"/>
              </a:rPr>
              <a:t> </a:t>
            </a:r>
            <a:r>
              <a:rPr sz="2400" spc="-5" dirty="0">
                <a:latin typeface="Times New Roman" panose="02020603050405020304" pitchFamily="18" charset="0"/>
                <a:cs typeface="Times New Roman" panose="02020603050405020304" pitchFamily="18" charset="0"/>
                <a:sym typeface="+mn-ea"/>
              </a:rPr>
              <a:t>them.</a:t>
            </a:r>
            <a:endParaRPr sz="240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endParaRPr lang="en-US"/>
          </a:p>
        </p:txBody>
      </p:sp>
      <p:sp>
        <p:nvSpPr>
          <p:cNvPr id="4" name="object 2"/>
          <p:cNvSpPr/>
          <p:nvPr/>
        </p:nvSpPr>
        <p:spPr>
          <a:xfrm>
            <a:off x="139700" y="1276350"/>
            <a:ext cx="8905240" cy="4763135"/>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Differences between Computer and Peripheral </a:t>
            </a:r>
            <a:r>
              <a:rPr lang="en-US" b="1" dirty="0" smtClean="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evices</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85335" y="977704"/>
            <a:ext cx="8229600" cy="4526100"/>
          </a:xfrm>
        </p:spPr>
        <p:txBody>
          <a:bodyPr/>
          <a:lstStyle/>
          <a:p>
            <a:pPr algn="just">
              <a:buNone/>
            </a:pP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communication link resolves the following differences between the computer and peripheral devices.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Devices and signals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Peripherals </a:t>
            </a:r>
            <a:r>
              <a:rPr lang="en-US" sz="2000" dirty="0" smtClean="0">
                <a:latin typeface="Times New Roman" panose="02020603050405020304" pitchFamily="18" charset="0"/>
                <a:cs typeface="Times New Roman" panose="02020603050405020304" pitchFamily="18" charset="0"/>
              </a:rPr>
              <a:t>- Electromechanical Devices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CPU </a:t>
            </a:r>
            <a:r>
              <a:rPr lang="en-US" sz="2000" dirty="0" smtClean="0">
                <a:latin typeface="Times New Roman" panose="02020603050405020304" pitchFamily="18" charset="0"/>
                <a:cs typeface="Times New Roman" panose="02020603050405020304" pitchFamily="18" charset="0"/>
              </a:rPr>
              <a:t>or Memory - Electronic Device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2.  Data </a:t>
            </a:r>
            <a:r>
              <a:rPr lang="en-US" sz="2000" dirty="0" smtClean="0">
                <a:latin typeface="Times New Roman" panose="02020603050405020304" pitchFamily="18" charset="0"/>
                <a:cs typeface="Times New Roman" panose="02020603050405020304" pitchFamily="18" charset="0"/>
              </a:rPr>
              <a:t>Transfer Rate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Peripherals </a:t>
            </a:r>
            <a:r>
              <a:rPr lang="en-US" sz="2000" dirty="0" smtClean="0">
                <a:latin typeface="Times New Roman" panose="02020603050405020304" pitchFamily="18" charset="0"/>
                <a:cs typeface="Times New Roman" panose="02020603050405020304" pitchFamily="18" charset="0"/>
              </a:rPr>
              <a:t>- Usually slower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CPU </a:t>
            </a:r>
            <a:r>
              <a:rPr lang="en-US" sz="2000" dirty="0" smtClean="0">
                <a:latin typeface="Times New Roman" panose="02020603050405020304" pitchFamily="18" charset="0"/>
                <a:cs typeface="Times New Roman" panose="02020603050405020304" pitchFamily="18" charset="0"/>
              </a:rPr>
              <a:t>or Memory - Usually faster than peripherals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Some </a:t>
            </a:r>
            <a:r>
              <a:rPr lang="en-US" sz="2000" dirty="0" smtClean="0">
                <a:latin typeface="Times New Roman" panose="02020603050405020304" pitchFamily="18" charset="0"/>
                <a:cs typeface="Times New Roman" panose="02020603050405020304" pitchFamily="18" charset="0"/>
              </a:rPr>
              <a:t>kinds of Synchronization mechanism may be needed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3.   Unit </a:t>
            </a:r>
            <a:r>
              <a:rPr lang="en-US" sz="2000" dirty="0" smtClean="0">
                <a:latin typeface="Times New Roman" panose="02020603050405020304" pitchFamily="18" charset="0"/>
                <a:cs typeface="Times New Roman" panose="02020603050405020304" pitchFamily="18" charset="0"/>
              </a:rPr>
              <a:t>of Information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Peripherals </a:t>
            </a:r>
            <a:r>
              <a:rPr lang="en-US" sz="2000" dirty="0" smtClean="0">
                <a:latin typeface="Times New Roman" panose="02020603050405020304" pitchFamily="18" charset="0"/>
                <a:cs typeface="Times New Roman" panose="02020603050405020304" pitchFamily="18" charset="0"/>
              </a:rPr>
              <a:t>- Byte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CPU </a:t>
            </a:r>
            <a:r>
              <a:rPr lang="en-US" sz="2000" dirty="0" smtClean="0">
                <a:latin typeface="Times New Roman" panose="02020603050405020304" pitchFamily="18" charset="0"/>
                <a:cs typeface="Times New Roman" panose="02020603050405020304" pitchFamily="18" charset="0"/>
              </a:rPr>
              <a:t>or Memory - Word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4.	Operating </a:t>
            </a:r>
            <a:r>
              <a:rPr lang="en-US" sz="2000" dirty="0" smtClean="0">
                <a:latin typeface="Times New Roman" panose="02020603050405020304" pitchFamily="18" charset="0"/>
                <a:cs typeface="Times New Roman" panose="02020603050405020304" pitchFamily="18" charset="0"/>
              </a:rPr>
              <a:t>Modes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Peripherals </a:t>
            </a:r>
            <a:r>
              <a:rPr lang="en-US" sz="2000" dirty="0" smtClean="0">
                <a:latin typeface="Times New Roman" panose="02020603050405020304" pitchFamily="18" charset="0"/>
                <a:cs typeface="Times New Roman" panose="02020603050405020304" pitchFamily="18" charset="0"/>
              </a:rPr>
              <a:t>- Autonomous, Asynchronous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CPU </a:t>
            </a:r>
            <a:r>
              <a:rPr lang="en-US" sz="2000" dirty="0" smtClean="0">
                <a:latin typeface="Times New Roman" panose="02020603050405020304" pitchFamily="18" charset="0"/>
                <a:cs typeface="Times New Roman" panose="02020603050405020304" pitchFamily="18" charset="0"/>
              </a:rPr>
              <a:t>or Memory – Synchronous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63500"/>
            <a:ext cx="6477000" cy="796925"/>
          </a:xfrm>
        </p:spPr>
        <p:txBody>
          <a:bodyPr/>
          <a:lstStyle/>
          <a:p>
            <a:r>
              <a:rPr lang="en-US" b="1" dirty="0" smtClean="0">
                <a:latin typeface="Times New Roman" panose="02020603050405020304" pitchFamily="18" charset="0"/>
                <a:cs typeface="Times New Roman" panose="02020603050405020304" pitchFamily="18" charset="0"/>
              </a:rPr>
              <a:t>I/O Bus and Interface Modules </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19100" y="965835"/>
            <a:ext cx="8229600" cy="4303395"/>
          </a:xfrm>
        </p:spPr>
        <p:txBody>
          <a:bodyPr/>
          <a:lstStyle/>
          <a:p>
            <a:pPr algn="just"/>
            <a:r>
              <a:rPr lang="en-US" sz="1800" dirty="0" smtClean="0">
                <a:latin typeface="Times New Roman" panose="02020603050405020304" pitchFamily="18" charset="0"/>
                <a:cs typeface="Times New Roman" panose="02020603050405020304" pitchFamily="18" charset="0"/>
              </a:rPr>
              <a:t>The I/O bus consists of data lines, address lines and control lines. </a:t>
            </a:r>
            <a:endParaRPr lang="en-US" sz="1800" dirty="0" smtClean="0">
              <a:latin typeface="Times New Roman" panose="02020603050405020304" pitchFamily="18" charset="0"/>
              <a:cs typeface="Times New Roman" panose="02020603050405020304" pitchFamily="18" charset="0"/>
            </a:endParaRPr>
          </a:p>
          <a:p>
            <a:pPr algn="just"/>
            <a:r>
              <a:rPr lang="en-IN" altLang="en-US" sz="1800" dirty="0" smtClean="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is used as an method which helps in transferring of information between the internal storage devices i.e. memory and the external peripheral device . A peripheral device is that which provide input and output for the computer, it is also called Input-Output devices. For Example: A keyboard and mouse provide Input to the computer are called input devices while a monitor and printer that provide output to the computer are called output devices. Just like the external hard-drives, there is also availability of some peripheral devices which are able to provide both input and output</a:t>
            </a:r>
            <a:r>
              <a:rPr lang="en-IN" altLang="en-US" sz="180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5" name="Picture 4" descr="interface1"/>
          <p:cNvPicPr>
            <a:picLocks noChangeAspect="1"/>
          </p:cNvPicPr>
          <p:nvPr/>
        </p:nvPicPr>
        <p:blipFill>
          <a:blip r:embed="rId1"/>
          <a:stretch>
            <a:fillRect/>
          </a:stretch>
        </p:blipFill>
        <p:spPr>
          <a:xfrm>
            <a:off x="988695" y="3581400"/>
            <a:ext cx="7459980" cy="294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sym typeface="+mn-ea"/>
              </a:rPr>
              <a:t>Functions of Input-Output Interface</a:t>
            </a:r>
            <a:endParaRPr lang="en-US" dirty="0"/>
          </a:p>
        </p:txBody>
      </p:sp>
      <p:sp>
        <p:nvSpPr>
          <p:cNvPr id="3" name="Text Placeholder 2"/>
          <p:cNvSpPr>
            <a:spLocks noGrp="1"/>
          </p:cNvSpPr>
          <p:nvPr>
            <p:ph type="body" idx="1"/>
          </p:nvPr>
        </p:nvSpPr>
        <p:spPr>
          <a:xfrm>
            <a:off x="457200" y="894080"/>
            <a:ext cx="8229600" cy="4526100"/>
          </a:xfrm>
        </p:spPr>
        <p:txBody>
          <a:bodyPr/>
          <a:lstStyle/>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To resolve these differences, computer systems include special hardware components (Interfaces) between the CPU and peripherals to supervise and synchronize all input and output interfaces.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Functions of Input-Output Interface:</a:t>
            </a:r>
            <a:endParaRPr lang="en-US" sz="20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is used to synchronize the operating speed of CPU with respect to input-output devices.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selects the input-output device which is appropriate for the interpretation of the input-output signal.</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is capable of providing signals like control and timing signals.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this data buffering can be possible through data bus.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are various error detectors.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converts serial data into parallel data and vice-versa.</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also convert digital data into analog signal and vice-versa.</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Functions of an Interface</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3715" y="1062355"/>
            <a:ext cx="8229600" cy="5455920"/>
          </a:xfrm>
        </p:spPr>
        <p:txBody>
          <a:bodyPr/>
          <a:lstStyle/>
          <a:p>
            <a:r>
              <a:rPr lang="en-US" sz="2200" dirty="0" smtClean="0">
                <a:latin typeface="Times New Roman" panose="02020603050405020304" pitchFamily="18" charset="0"/>
                <a:cs typeface="Times New Roman" panose="02020603050405020304" pitchFamily="18" charset="0"/>
              </a:rPr>
              <a:t>Decodes the device address (device code).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Decodes the commands (operation).</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Provides signals for the peripheral controller.</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Synchronizes the data flow and supervises the transfer rate between peripheral and CPU or Memory.</a:t>
            </a:r>
            <a:endParaRPr lang="en-US" sz="2200" dirty="0" smtClean="0">
              <a:latin typeface="Times New Roman" panose="02020603050405020304" pitchFamily="18" charset="0"/>
              <a:cs typeface="Times New Roman" panose="02020603050405020304" pitchFamily="18" charset="0"/>
            </a:endParaRPr>
          </a:p>
          <a:p>
            <a:pPr algn="just">
              <a:lnSpc>
                <a:spcPct val="100000"/>
              </a:lnSpc>
              <a:spcBef>
                <a:spcPts val="360"/>
              </a:spcBef>
              <a:buChar char="•"/>
            </a:pPr>
            <a:r>
              <a:rPr lang="en-US" sz="2200" dirty="0" smtClean="0">
                <a:latin typeface="Times New Roman" panose="02020603050405020304" pitchFamily="18" charset="0"/>
                <a:cs typeface="Times New Roman" panose="02020603050405020304" pitchFamily="18" charset="0"/>
                <a:sym typeface="+mn-ea"/>
              </a:rPr>
              <a:t>There are four types of IO command:</a:t>
            </a:r>
            <a:endParaRPr lang="en-US" sz="2200" dirty="0" smtClean="0">
              <a:latin typeface="Times New Roman" panose="02020603050405020304" pitchFamily="18" charset="0"/>
              <a:cs typeface="Times New Roman" panose="02020603050405020304" pitchFamily="18" charset="0"/>
            </a:endParaRPr>
          </a:p>
          <a:p>
            <a:pPr lvl="2" algn="just">
              <a:lnSpc>
                <a:spcPct val="100000"/>
              </a:lnSpc>
              <a:spcBef>
                <a:spcPts val="360"/>
              </a:spcBef>
              <a:buChar char="•"/>
            </a:pPr>
            <a:r>
              <a:rPr lang="en-US" sz="2200" dirty="0" smtClean="0">
                <a:latin typeface="Times New Roman" panose="02020603050405020304" pitchFamily="18" charset="0"/>
                <a:cs typeface="Times New Roman" panose="02020603050405020304" pitchFamily="18" charset="0"/>
                <a:sym typeface="+mn-ea"/>
              </a:rPr>
              <a:t>Control Command</a:t>
            </a:r>
            <a:r>
              <a:rPr lang="en-IN" altLang="en-US" sz="2200" dirty="0" smtClean="0">
                <a:latin typeface="Times New Roman" panose="02020603050405020304" pitchFamily="18" charset="0"/>
                <a:cs typeface="Times New Roman" panose="02020603050405020304" pitchFamily="18" charset="0"/>
                <a:sym typeface="+mn-ea"/>
              </a:rPr>
              <a:t> , </a:t>
            </a:r>
            <a:r>
              <a:rPr lang="en-US" sz="2200" dirty="0" smtClean="0">
                <a:latin typeface="Times New Roman" panose="02020603050405020304" pitchFamily="18" charset="0"/>
                <a:cs typeface="Times New Roman" panose="02020603050405020304" pitchFamily="18" charset="0"/>
                <a:sym typeface="+mn-ea"/>
              </a:rPr>
              <a:t>Status Command</a:t>
            </a:r>
            <a:endParaRPr lang="en-US" sz="2200" dirty="0" smtClean="0">
              <a:latin typeface="Times New Roman" panose="02020603050405020304" pitchFamily="18" charset="0"/>
              <a:cs typeface="Times New Roman" panose="02020603050405020304" pitchFamily="18" charset="0"/>
            </a:endParaRPr>
          </a:p>
          <a:p>
            <a:pPr lvl="2" algn="just">
              <a:lnSpc>
                <a:spcPct val="100000"/>
              </a:lnSpc>
              <a:spcBef>
                <a:spcPts val="360"/>
              </a:spcBef>
              <a:buChar char="•"/>
            </a:pPr>
            <a:r>
              <a:rPr lang="en-US" sz="2200" dirty="0" smtClean="0">
                <a:latin typeface="Times New Roman" panose="02020603050405020304" pitchFamily="18" charset="0"/>
                <a:cs typeface="Times New Roman" panose="02020603050405020304" pitchFamily="18" charset="0"/>
                <a:sym typeface="+mn-ea"/>
              </a:rPr>
              <a:t>Output Data Command</a:t>
            </a:r>
            <a:r>
              <a:rPr lang="en-IN" altLang="en-US" sz="2200" dirty="0" smtClean="0">
                <a:latin typeface="Times New Roman" panose="02020603050405020304" pitchFamily="18" charset="0"/>
                <a:cs typeface="Times New Roman" panose="02020603050405020304" pitchFamily="18" charset="0"/>
                <a:sym typeface="+mn-ea"/>
              </a:rPr>
              <a:t>, </a:t>
            </a:r>
            <a:r>
              <a:rPr lang="en-US" sz="2200" dirty="0" smtClean="0">
                <a:latin typeface="Times New Roman" panose="02020603050405020304" pitchFamily="18" charset="0"/>
                <a:cs typeface="Times New Roman" panose="02020603050405020304" pitchFamily="18" charset="0"/>
                <a:sym typeface="+mn-ea"/>
              </a:rPr>
              <a:t>Input Data Command</a:t>
            </a:r>
            <a:endParaRPr lang="en-US" sz="2200" dirty="0" smtClean="0">
              <a:latin typeface="Times New Roman" panose="02020603050405020304" pitchFamily="18" charset="0"/>
              <a:cs typeface="Times New Roman" panose="02020603050405020304" pitchFamily="18" charset="0"/>
              <a:sym typeface="+mn-ea"/>
            </a:endParaRPr>
          </a:p>
          <a:p>
            <a:pPr marL="1028700" lvl="2" indent="-866140" algn="just">
              <a:lnSpc>
                <a:spcPct val="100000"/>
              </a:lnSpc>
              <a:spcBef>
                <a:spcPts val="360"/>
              </a:spcBef>
              <a:buNone/>
            </a:pPr>
            <a:r>
              <a:rPr lang="en-US" sz="2200" dirty="0" smtClean="0">
                <a:latin typeface="Times New Roman" panose="02020603050405020304" pitchFamily="18" charset="0"/>
                <a:cs typeface="Times New Roman" panose="02020603050405020304" pitchFamily="18" charset="0"/>
              </a:rPr>
              <a:t>Each peripheral device has associated with it an interface unit.</a:t>
            </a:r>
            <a:endParaRPr lang="en-US" sz="2200" dirty="0" smtClean="0">
              <a:latin typeface="Times New Roman" panose="02020603050405020304" pitchFamily="18" charset="0"/>
              <a:cs typeface="Times New Roman" panose="02020603050405020304" pitchFamily="18" charset="0"/>
            </a:endParaRPr>
          </a:p>
          <a:p>
            <a:pPr marL="419735" lvl="2" indent="-256540" algn="just">
              <a:lnSpc>
                <a:spcPct val="100000"/>
              </a:lnSpc>
              <a:spcBef>
                <a:spcPts val="360"/>
              </a:spcBef>
            </a:pPr>
            <a:r>
              <a:rPr lang="en-US" sz="2200" dirty="0" smtClean="0">
                <a:latin typeface="Times New Roman" panose="02020603050405020304" pitchFamily="18" charset="0"/>
                <a:cs typeface="Times New Roman" panose="02020603050405020304" pitchFamily="18" charset="0"/>
              </a:rPr>
              <a:t>Each interface decodes the address and control received from I/O bus,</a:t>
            </a:r>
            <a:endParaRPr lang="en-US" sz="2200" dirty="0" smtClean="0">
              <a:latin typeface="Times New Roman" panose="02020603050405020304" pitchFamily="18" charset="0"/>
              <a:cs typeface="Times New Roman" panose="02020603050405020304" pitchFamily="18" charset="0"/>
            </a:endParaRPr>
          </a:p>
          <a:p>
            <a:pPr marL="419735" lvl="2" indent="-256540" algn="just">
              <a:lnSpc>
                <a:spcPct val="100000"/>
              </a:lnSpc>
              <a:spcBef>
                <a:spcPts val="360"/>
              </a:spcBef>
            </a:pPr>
            <a:r>
              <a:rPr lang="en-US" sz="2200" dirty="0" smtClean="0">
                <a:latin typeface="Times New Roman" panose="02020603050405020304" pitchFamily="18" charset="0"/>
                <a:cs typeface="Times New Roman" panose="02020603050405020304" pitchFamily="18" charset="0"/>
              </a:rPr>
              <a:t>interprets them  for the peripheral</a:t>
            </a:r>
            <a:r>
              <a:rPr lang="en-IN" altLang="en-US" sz="2200" dirty="0" smtClean="0">
                <a:latin typeface="Times New Roman" panose="02020603050405020304" pitchFamily="18" charset="0"/>
                <a:cs typeface="Times New Roman" panose="02020603050405020304" pitchFamily="18" charset="0"/>
              </a:rPr>
              <a:t>.</a:t>
            </a:r>
            <a:endParaRPr lang="en-IN" altLang="en-US" sz="2200" dirty="0" smtClean="0">
              <a:latin typeface="Times New Roman" panose="02020603050405020304" pitchFamily="18" charset="0"/>
              <a:cs typeface="Times New Roman" panose="02020603050405020304" pitchFamily="18" charset="0"/>
            </a:endParaRPr>
          </a:p>
          <a:p>
            <a:pPr marL="419735" lvl="2" indent="-256540" algn="just">
              <a:lnSpc>
                <a:spcPct val="100000"/>
              </a:lnSpc>
              <a:spcBef>
                <a:spcPts val="360"/>
              </a:spcBef>
            </a:pPr>
            <a:r>
              <a:rPr lang="en-US" sz="2200" dirty="0" smtClean="0">
                <a:latin typeface="Times New Roman" panose="02020603050405020304" pitchFamily="18" charset="0"/>
                <a:cs typeface="Times New Roman" panose="02020603050405020304" pitchFamily="18" charset="0"/>
              </a:rPr>
              <a:t>Provides signal for the peripheral controller</a:t>
            </a:r>
            <a:r>
              <a:rPr lang="en-IN" altLang="en-US" sz="2200" dirty="0" smtClean="0">
                <a:latin typeface="Times New Roman" panose="02020603050405020304" pitchFamily="18" charset="0"/>
                <a:cs typeface="Times New Roman" panose="02020603050405020304" pitchFamily="18" charset="0"/>
              </a:rPr>
              <a:t>.</a:t>
            </a:r>
            <a:endParaRPr lang="en-IN" altLang="en-US" sz="2200" dirty="0" smtClean="0">
              <a:latin typeface="Times New Roman" panose="02020603050405020304" pitchFamily="18" charset="0"/>
              <a:cs typeface="Times New Roman" panose="02020603050405020304" pitchFamily="18" charset="0"/>
            </a:endParaRPr>
          </a:p>
          <a:p>
            <a:pPr marL="419735" lvl="2" indent="-256540" algn="just">
              <a:lnSpc>
                <a:spcPct val="100000"/>
              </a:lnSpc>
              <a:spcBef>
                <a:spcPts val="360"/>
              </a:spcBef>
            </a:pPr>
            <a:r>
              <a:rPr lang="en-US" sz="2200" dirty="0" smtClean="0">
                <a:latin typeface="Times New Roman" panose="02020603050405020304" pitchFamily="18" charset="0"/>
                <a:cs typeface="Times New Roman" panose="02020603050405020304" pitchFamily="18" charset="0"/>
              </a:rPr>
              <a:t>It also synchronizes the dataflow and supervises the transfer between peripheral and processor</a:t>
            </a:r>
            <a:r>
              <a:rPr lang="en-IN" altLang="en-US" sz="2200"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514350" y="923925"/>
            <a:ext cx="8115300" cy="4526280"/>
          </a:xfrm>
        </p:spPr>
        <p:txBody>
          <a:bodyPr/>
          <a:p>
            <a:pPr marL="114300" indent="0" algn="just">
              <a:buNone/>
            </a:pPr>
            <a:r>
              <a:rPr lang="en-US" sz="2000"/>
              <a:t>An interface receives any of the following four commands −</a:t>
            </a:r>
            <a:endParaRPr lang="en-US" sz="2000"/>
          </a:p>
          <a:p>
            <a:pPr algn="just"/>
            <a:endParaRPr lang="en-US" sz="2000"/>
          </a:p>
          <a:p>
            <a:pPr algn="just"/>
            <a:r>
              <a:rPr lang="en-US" sz="2000"/>
              <a:t>Control − A command control is given to activate the peripheral and to inform its next task. This control command depends on the peripheral, and each peripheral receives its sequence of control commands, depending on its mode of operation.</a:t>
            </a:r>
            <a:endParaRPr lang="en-US" sz="2000"/>
          </a:p>
          <a:p>
            <a:pPr algn="just"/>
            <a:endParaRPr lang="en-US" sz="2000"/>
          </a:p>
          <a:p>
            <a:pPr algn="just"/>
            <a:r>
              <a:rPr lang="en-US" sz="2000"/>
              <a:t>Status − A status command can test multiple test conditions in the interface and the peripheral.</a:t>
            </a:r>
            <a:endParaRPr lang="en-US" sz="2000"/>
          </a:p>
          <a:p>
            <a:pPr algn="just"/>
            <a:endParaRPr lang="en-US" sz="2000"/>
          </a:p>
          <a:p>
            <a:pPr algn="just"/>
            <a:r>
              <a:rPr lang="en-US" sz="2000"/>
              <a:t>Data Output − A data output command creates the interface counter to the command by sending data from the bus to one of its registers.</a:t>
            </a:r>
            <a:endParaRPr lang="en-US" sz="2000"/>
          </a:p>
          <a:p>
            <a:pPr algn="just"/>
            <a:endParaRPr lang="en-US" sz="2000"/>
          </a:p>
          <a:p>
            <a:pPr algn="just"/>
            <a:r>
              <a:rPr lang="en-US" sz="2000"/>
              <a:t>Data Input − The data input command is opposite to the data output command. In data input, the interface gets an element of data from the peripheral and places it in its buffer register.</a:t>
            </a:r>
            <a:endParaRPr lang="en-US" sz="2000"/>
          </a:p>
        </p:txBody>
      </p:sp>
      <p:sp>
        <p:nvSpPr>
          <p:cNvPr id="6" name="Title 1"/>
          <p:cNvSpPr>
            <a:spLocks noGrp="1"/>
          </p:cNvSpPr>
          <p:nvPr/>
        </p:nvSpPr>
        <p:spPr>
          <a:xfrm>
            <a:off x="127000" y="22225"/>
            <a:ext cx="6477000" cy="83820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b="1" dirty="0" smtClean="0">
                <a:latin typeface="Times New Roman" panose="02020603050405020304" pitchFamily="18" charset="0"/>
                <a:cs typeface="Times New Roman" panose="02020603050405020304" pitchFamily="18" charset="0"/>
              </a:rPr>
              <a:t>Functions of an Interface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0"/>
            <a:ext cx="6836899" cy="838200"/>
          </a:xfrm>
        </p:spPr>
        <p:txBody>
          <a:bodyPr/>
          <a:lstStyle/>
          <a:p>
            <a:r>
              <a:rPr lang="en-US" b="1" dirty="0" smtClean="0">
                <a:latin typeface="Times New Roman" panose="02020603050405020304" pitchFamily="18" charset="0"/>
                <a:cs typeface="Times New Roman" panose="02020603050405020304" pitchFamily="18" charset="0"/>
              </a:rPr>
              <a:t>Isolated I/O versus Memory Mapped I/O </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2794" y="1076178"/>
            <a:ext cx="8229600" cy="4526100"/>
          </a:xfrm>
        </p:spPr>
        <p:txBody>
          <a:bodyPr/>
          <a:lstStyle/>
          <a:p>
            <a:pPr marL="628650" indent="-514350" algn="just">
              <a:buNone/>
            </a:pPr>
            <a:r>
              <a:rPr lang="en-US" sz="2400" b="1" dirty="0" smtClean="0">
                <a:latin typeface="Times New Roman" panose="02020603050405020304" pitchFamily="18" charset="0"/>
                <a:cs typeface="Times New Roman" panose="02020603050405020304" pitchFamily="18" charset="0"/>
              </a:rPr>
              <a:t>Isolated I/O </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Separate I/O read/write control lines in addition to memory read/write control lines.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Separate (isolated) memory and I/O address spaces.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Distinct input and output instructions.</a:t>
            </a:r>
            <a:endParaRPr lang="en-US" sz="2400"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sym typeface="+mn-ea"/>
              </a:rPr>
              <a:t>Memory-mapped I/O </a:t>
            </a:r>
            <a:endParaRPr lang="en-US" sz="2400" dirty="0" smtClean="0"/>
          </a:p>
          <a:p>
            <a:pPr algn="just"/>
            <a:r>
              <a:rPr lang="en-US" sz="2400" dirty="0" smtClean="0">
                <a:latin typeface="Times New Roman" panose="02020603050405020304" pitchFamily="18" charset="0"/>
                <a:cs typeface="Times New Roman" panose="02020603050405020304" pitchFamily="18" charset="0"/>
                <a:sym typeface="+mn-ea"/>
              </a:rPr>
              <a:t>A single set of read/write control lines (no distinction between memory and I/O transfer).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Memory and I/O addresses share the common address space which reduces memory address range available.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No specific input or output instruction so the same memory reference instructions can be used for I/O transfers.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Considerable flexibility in handling I/O operations.</a:t>
            </a:r>
            <a:endParaRPr lang="en-US" dirty="0" smtClean="0">
              <a:latin typeface="Times New Roman" panose="02020603050405020304" pitchFamily="18" charset="0"/>
              <a:cs typeface="Times New Roman" panose="02020603050405020304" pitchFamily="18" charset="0"/>
            </a:endParaRPr>
          </a:p>
          <a:p>
            <a:pPr marL="628650" indent="-514350">
              <a:buAutoNum type="arabicPeriod"/>
            </a:pPr>
            <a:endParaRPr lang="en-US" b="1"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5340</Words>
  <Application>WPS Presentation</Application>
  <PresentationFormat>On-screen Show (4:3)</PresentationFormat>
  <Paragraphs>114</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Calibri</vt:lpstr>
      <vt:lpstr>Times New Roman</vt:lpstr>
      <vt:lpstr>Times New Roman</vt:lpstr>
      <vt:lpstr>Wingdings 2</vt:lpstr>
      <vt:lpstr>Georgia</vt:lpstr>
      <vt:lpstr>Microsoft YaHei</vt:lpstr>
      <vt:lpstr>Arial Unicode MS</vt:lpstr>
      <vt:lpstr>Office Theme</vt:lpstr>
      <vt:lpstr>PowerPoint 演示文稿</vt:lpstr>
      <vt:lpstr>Input-Output Interface</vt:lpstr>
      <vt:lpstr>PowerPoint 演示文稿</vt:lpstr>
      <vt:lpstr>Differences between Computer and Peripheral Devices</vt:lpstr>
      <vt:lpstr>I/O Bus and Interface Modules </vt:lpstr>
      <vt:lpstr>Functions of Input-Output Interface</vt:lpstr>
      <vt:lpstr>Functions of an Interface</vt:lpstr>
      <vt:lpstr>PowerPoint 演示文稿</vt:lpstr>
      <vt:lpstr>Isolated I/O versus Memory Mapped I/O </vt:lpstr>
      <vt:lpstr>Example of I/O Interface</vt:lpstr>
      <vt:lpstr>Example of I/O Interface</vt:lpstr>
      <vt:lpstr>Example of I/O Interface</vt:lpstr>
      <vt:lpstr>IO versus Memory bus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dc:creator>
  <cp:lastModifiedBy>veeramanickam</cp:lastModifiedBy>
  <cp:revision>24</cp:revision>
  <dcterms:created xsi:type="dcterms:W3CDTF">2011-08-29T08:38:00Z</dcterms:created>
  <dcterms:modified xsi:type="dcterms:W3CDTF">2024-03-17T11:12:15Z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472634570E7440E480106947101C72E7_13</vt:lpwstr>
  </property>
  <property fmtid="{D5CDD505-2E9C-101B-9397-08002B2CF9AE}" pid="3" name="KSOProductBuildVer">
    <vt:lpwstr>1033-12.2.0.13489</vt:lpwstr>
  </property>
</Properties>
</file>