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4" r:id="rId6"/>
    <p:sldId id="275" r:id="rId7"/>
    <p:sldId id="276"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7" r:id="rId23"/>
    <p:sldId id="278" r:id="rId24"/>
    <p:sldId id="272" r:id="rId25"/>
  </p:sldIdLst>
  <p:sldSz cx="9144000" cy="6858000"/>
  <p:notesSz cx="6858000" cy="9144000"/>
  <p:embeddedFontLst>
    <p:embeddedFont>
      <p:font typeface="Calibri" panose="020F0502020204030204"/>
      <p:regular r:id="rId29"/>
      <p:bold r:id="rId30"/>
      <p:italic r:id="rId31"/>
      <p:boldItalic r:id="rId32"/>
    </p:embeddedFont>
    <p:embeddedFont>
      <p:font typeface="Sen"/>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42"/>
        <p:cNvGrpSpPr/>
        <p:nvPr/>
      </p:nvGrpSpPr>
      <p:grpSpPr>
        <a:xfrm>
          <a:off x="0" y="0"/>
          <a:ext cx="0" cy="0"/>
          <a:chOff x="0" y="0"/>
          <a:chExt cx="0" cy="0"/>
        </a:xfrm>
      </p:grpSpPr>
      <p:sp>
        <p:nvSpPr>
          <p:cNvPr id="43" name="Google Shape;4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4" name="Google Shape;44;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5" name="Google Shape;285;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 name="Shape 388"/>
        <p:cNvGrpSpPr/>
        <p:nvPr/>
      </p:nvGrpSpPr>
      <p:grpSpPr>
        <a:xfrm>
          <a:off x="0" y="0"/>
          <a:ext cx="0" cy="0"/>
          <a:chOff x="0" y="0"/>
          <a:chExt cx="0" cy="0"/>
        </a:xfrm>
      </p:grpSpPr>
      <p:sp>
        <p:nvSpPr>
          <p:cNvPr id="389" name="Google Shape;389;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90" name="Google Shape;390;p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4" name="Shape 394"/>
        <p:cNvGrpSpPr/>
        <p:nvPr/>
      </p:nvGrpSpPr>
      <p:grpSpPr>
        <a:xfrm>
          <a:off x="0" y="0"/>
          <a:ext cx="0" cy="0"/>
          <a:chOff x="0" y="0"/>
          <a:chExt cx="0" cy="0"/>
        </a:xfrm>
      </p:grpSpPr>
      <p:sp>
        <p:nvSpPr>
          <p:cNvPr id="395" name="Google Shape;395;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96" name="Google Shape;396;p2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1" name="Shape 401"/>
        <p:cNvGrpSpPr/>
        <p:nvPr/>
      </p:nvGrpSpPr>
      <p:grpSpPr>
        <a:xfrm>
          <a:off x="0" y="0"/>
          <a:ext cx="0" cy="0"/>
          <a:chOff x="0" y="0"/>
          <a:chExt cx="0" cy="0"/>
        </a:xfrm>
      </p:grpSpPr>
      <p:sp>
        <p:nvSpPr>
          <p:cNvPr id="402" name="Google Shape;402;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3" name="Google Shape;403;p2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0" name="Shape 630"/>
        <p:cNvGrpSpPr/>
        <p:nvPr/>
      </p:nvGrpSpPr>
      <p:grpSpPr>
        <a:xfrm>
          <a:off x="0" y="0"/>
          <a:ext cx="0" cy="0"/>
          <a:chOff x="0" y="0"/>
          <a:chExt cx="0" cy="0"/>
        </a:xfrm>
      </p:grpSpPr>
      <p:sp>
        <p:nvSpPr>
          <p:cNvPr id="631" name="Google Shape;631;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32" name="Google Shape;632;p2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2" name="Shape 642"/>
        <p:cNvGrpSpPr/>
        <p:nvPr/>
      </p:nvGrpSpPr>
      <p:grpSpPr>
        <a:xfrm>
          <a:off x="0" y="0"/>
          <a:ext cx="0" cy="0"/>
          <a:chOff x="0" y="0"/>
          <a:chExt cx="0" cy="0"/>
        </a:xfrm>
      </p:grpSpPr>
      <p:sp>
        <p:nvSpPr>
          <p:cNvPr id="643" name="Google Shape;643;p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44" name="Google Shape;644;p2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2" name="Shape 652"/>
        <p:cNvGrpSpPr/>
        <p:nvPr/>
      </p:nvGrpSpPr>
      <p:grpSpPr>
        <a:xfrm>
          <a:off x="0" y="0"/>
          <a:ext cx="0" cy="0"/>
          <a:chOff x="0" y="0"/>
          <a:chExt cx="0" cy="0"/>
        </a:xfrm>
      </p:grpSpPr>
      <p:sp>
        <p:nvSpPr>
          <p:cNvPr id="653" name="Google Shape;653;p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54" name="Google Shape;654;p2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9" name="Shape 659"/>
        <p:cNvGrpSpPr/>
        <p:nvPr/>
      </p:nvGrpSpPr>
      <p:grpSpPr>
        <a:xfrm>
          <a:off x="0" y="0"/>
          <a:ext cx="0" cy="0"/>
          <a:chOff x="0" y="0"/>
          <a:chExt cx="0" cy="0"/>
        </a:xfrm>
      </p:grpSpPr>
      <p:sp>
        <p:nvSpPr>
          <p:cNvPr id="660" name="Google Shape;660;p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61" name="Google Shape;661;p2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47"/>
        <p:cNvGrpSpPr/>
        <p:nvPr/>
      </p:nvGrpSpPr>
      <p:grpSpPr>
        <a:xfrm>
          <a:off x="0" y="0"/>
          <a:ext cx="0" cy="0"/>
          <a:chOff x="0" y="0"/>
          <a:chExt cx="0" cy="0"/>
        </a:xfrm>
      </p:grpSpPr>
      <p:sp>
        <p:nvSpPr>
          <p:cNvPr id="48" name="Google Shape;48;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 name="Google Shape;49;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9" name="Google Shape;59;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8" name="Google Shape;68;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5" name="Google Shape;75;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1" name="Google Shape;81;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2" name="Google Shape;162;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9" name="Google Shape;239;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0" name="Shape 20"/>
        <p:cNvGrpSpPr/>
        <p:nvPr/>
      </p:nvGrpSpPr>
      <p:grpSpPr>
        <a:xfrm>
          <a:off x="0" y="0"/>
          <a:ext cx="0" cy="0"/>
          <a:chOff x="0" y="0"/>
          <a:chExt cx="0" cy="0"/>
        </a:xfrm>
      </p:grpSpPr>
      <p:sp>
        <p:nvSpPr>
          <p:cNvPr id="21" name="Google Shape;21;g11244426714_0_27"/>
          <p:cNvSpPr txBox="1"/>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g11244426714_0_27"/>
          <p:cNvSpPr txBox="1"/>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3" name="Google Shape;23;g11244426714_0_27"/>
          <p:cNvSpPr txBox="1"/>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1244426714_0_27"/>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11244426714_0_27"/>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6" name="Shape 26"/>
        <p:cNvGrpSpPr/>
        <p:nvPr/>
      </p:nvGrpSpPr>
      <p:grpSpPr>
        <a:xfrm>
          <a:off x="0" y="0"/>
          <a:ext cx="0" cy="0"/>
          <a:chOff x="0" y="0"/>
          <a:chExt cx="0" cy="0"/>
        </a:xfrm>
      </p:grpSpPr>
      <p:sp>
        <p:nvSpPr>
          <p:cNvPr id="27" name="Google Shape;27;p30"/>
          <p:cNvSpPr txBox="1"/>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0"/>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SzPts val="12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0" name="Shape 30"/>
        <p:cNvGrpSpPr/>
        <p:nvPr/>
      </p:nvGrpSpPr>
      <p:grpSpPr>
        <a:xfrm>
          <a:off x="0" y="0"/>
          <a:ext cx="0" cy="0"/>
          <a:chOff x="0" y="0"/>
          <a:chExt cx="0" cy="0"/>
        </a:xfrm>
      </p:grpSpPr>
      <p:pic>
        <p:nvPicPr>
          <p:cNvPr id="31" name="Google Shape;31;g11244426714_0_15"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32" name="Google Shape;32;g11244426714_0_15"/>
          <p:cNvGrpSpPr/>
          <p:nvPr/>
        </p:nvGrpSpPr>
        <p:grpSpPr>
          <a:xfrm>
            <a:off x="6146800" y="0"/>
            <a:ext cx="2997300" cy="876300"/>
            <a:chOff x="6096000" y="3924300"/>
            <a:chExt cx="2997300" cy="876300"/>
          </a:xfrm>
        </p:grpSpPr>
        <p:sp>
          <p:nvSpPr>
            <p:cNvPr id="33" name="Google Shape;33;g11244426714_0_15"/>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 name="Google Shape;34;g11244426714_0_15"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35" name="Google Shape;35;g11244426714_0_15"/>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6" name="Google Shape;36;g11244426714_0_15"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7" name="Google Shape;37;g11244426714_0_15"/>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g11244426714_0_15"/>
          <p:cNvSpPr txBox="1"/>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9" name="Google Shape;39;g11244426714_0_15"/>
          <p:cNvSpPr txBox="1"/>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g11244426714_0_15"/>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11244426714_0_15"/>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g11244426714_0_0"/>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g11244426714_0_0"/>
          <p:cNvSpPr txBox="1"/>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g11244426714_0_0"/>
          <p:cNvSpPr txBox="1"/>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g11244426714_0_0"/>
          <p:cNvSpPr txBox="1"/>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g11244426714_0_0"/>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1" name="Google Shape;11;g11244426714_0_0"/>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g11244426714_0_0"/>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g11244426714_0_0" descr="LOGO.gif"/>
          <p:cNvPicPr preferRelativeResize="0"/>
          <p:nvPr/>
        </p:nvPicPr>
        <p:blipFill rotWithShape="1">
          <a:blip r:embed="rId4"/>
          <a:srcRect b="10713"/>
          <a:stretch>
            <a:fillRect/>
          </a:stretch>
        </p:blipFill>
        <p:spPr>
          <a:xfrm>
            <a:off x="6553200" y="228600"/>
            <a:ext cx="2057400" cy="635000"/>
          </a:xfrm>
          <a:prstGeom prst="rect">
            <a:avLst/>
          </a:prstGeom>
          <a:noFill/>
          <a:ln>
            <a:noFill/>
          </a:ln>
        </p:spPr>
      </p:pic>
      <p:pic>
        <p:nvPicPr>
          <p:cNvPr id="14" name="Google Shape;14;g11244426714_0_0" descr="LOGO.gif"/>
          <p:cNvPicPr preferRelativeResize="0"/>
          <p:nvPr/>
        </p:nvPicPr>
        <p:blipFill rotWithShape="1">
          <a:blip r:embed="rId4"/>
          <a:srcRect b="10713"/>
          <a:stretch>
            <a:fillRect/>
          </a:stretch>
        </p:blipFill>
        <p:spPr>
          <a:xfrm>
            <a:off x="6553200" y="228600"/>
            <a:ext cx="2057400" cy="635000"/>
          </a:xfrm>
          <a:prstGeom prst="rect">
            <a:avLst/>
          </a:prstGeom>
          <a:noFill/>
          <a:ln>
            <a:noFill/>
          </a:ln>
        </p:spPr>
      </p:pic>
      <p:grpSp>
        <p:nvGrpSpPr>
          <p:cNvPr id="15" name="Google Shape;15;g11244426714_0_0"/>
          <p:cNvGrpSpPr/>
          <p:nvPr/>
        </p:nvGrpSpPr>
        <p:grpSpPr>
          <a:xfrm>
            <a:off x="6146800" y="0"/>
            <a:ext cx="2997300" cy="876300"/>
            <a:chOff x="6096000" y="3924300"/>
            <a:chExt cx="2997300" cy="876300"/>
          </a:xfrm>
        </p:grpSpPr>
        <p:sp>
          <p:nvSpPr>
            <p:cNvPr id="16" name="Google Shape;16;g11244426714_0_0"/>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g11244426714_0_0" descr="LOGO.gif"/>
            <p:cNvPicPr preferRelativeResize="0"/>
            <p:nvPr/>
          </p:nvPicPr>
          <p:blipFill rotWithShape="1">
            <a:blip r:embed="rId4"/>
            <a:srcRect b="10713"/>
            <a:stretch>
              <a:fillRect/>
            </a:stretch>
          </p:blipFill>
          <p:spPr>
            <a:xfrm>
              <a:off x="6502400" y="4152900"/>
              <a:ext cx="2057400" cy="635000"/>
            </a:xfrm>
            <a:prstGeom prst="rect">
              <a:avLst/>
            </a:prstGeom>
            <a:noFill/>
            <a:ln>
              <a:noFill/>
            </a:ln>
          </p:spPr>
        </p:pic>
        <p:sp>
          <p:nvSpPr>
            <p:cNvPr id="18" name="Google Shape;18;g11244426714_0_0"/>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19" name="Google Shape;19;g11244426714_0_0" descr="logo.jpg"/>
          <p:cNvPicPr preferRelativeResize="0"/>
          <p:nvPr/>
        </p:nvPicPr>
        <p:blipFill rotWithShape="1">
          <a:blip r:embed="rId5"/>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 name="Shape 45"/>
        <p:cNvGrpSpPr/>
        <p:nvPr/>
      </p:nvGrpSpPr>
      <p:grpSpPr>
        <a:xfrm>
          <a:off x="0" y="0"/>
          <a:ext cx="0" cy="0"/>
          <a:chOff x="0" y="0"/>
          <a:chExt cx="0" cy="0"/>
        </a:xfrm>
      </p:grpSpPr>
      <p:sp>
        <p:nvSpPr>
          <p:cNvPr id="46" name="Google Shape;46;p1"/>
          <p:cNvSpPr txBox="1"/>
          <p:nvPr/>
        </p:nvSpPr>
        <p:spPr>
          <a:xfrm>
            <a:off x="0" y="2173605"/>
            <a:ext cx="9144000" cy="235712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IN" altLang="en-US" sz="3200" b="1" i="0" u="none" strike="noStrike" cap="none">
                <a:solidFill>
                  <a:srgbClr val="FF0000"/>
                </a:solidFill>
                <a:latin typeface="Arial" panose="020B0604020202020204"/>
                <a:ea typeface="Arial" panose="020B0604020202020204"/>
                <a:cs typeface="Arial" panose="020B0604020202020204"/>
                <a:sym typeface="Arial" panose="020B0604020202020204"/>
              </a:rPr>
              <a:t>Asynchronous Data Transfer</a:t>
            </a:r>
            <a:r>
              <a:rPr lang="en-US" sz="3200" b="0" i="0" u="none" strike="noStrike" cap="none">
                <a:solidFill>
                  <a:srgbClr val="FF0000"/>
                </a:solidFill>
                <a:latin typeface="Arial" panose="020B0604020202020204"/>
                <a:ea typeface="Arial" panose="020B0604020202020204"/>
                <a:cs typeface="Arial" panose="020B0604020202020204"/>
                <a:sym typeface="Arial" panose="020B0604020202020204"/>
              </a:rPr>
              <a:t> </a:t>
            </a:r>
            <a:endParaRPr sz="3200" b="0" i="0" u="none" strike="noStrike" cap="none">
              <a:solidFill>
                <a:srgbClr val="FF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Sen"/>
              <a:ea typeface="Sen"/>
              <a:cs typeface="Sen"/>
              <a:sym typeface="Sen"/>
            </a:endParaRPr>
          </a:p>
          <a:p>
            <a:pPr marL="0" marR="0" lvl="0" indent="0" algn="ctr" rtl="0">
              <a:lnSpc>
                <a:spcPct val="100000"/>
              </a:lnSpc>
              <a:spcBef>
                <a:spcPts val="0"/>
              </a:spcBef>
              <a:spcAft>
                <a:spcPts val="0"/>
              </a:spcAft>
              <a:buClr>
                <a:srgbClr val="000000"/>
              </a:buClr>
              <a:buSzPts val="2400"/>
              <a:buFont typeface="Arial" panose="020B0604020202020204"/>
              <a:buNone/>
            </a:pPr>
            <a:r>
              <a:rPr lang="en-IN" altLang="en-US" sz="2400" b="0" i="0" u="none" strike="noStrike" cap="none">
                <a:solidFill>
                  <a:srgbClr val="000000"/>
                </a:solidFill>
                <a:latin typeface="Sen"/>
                <a:ea typeface="Sen"/>
                <a:cs typeface="Sen"/>
                <a:sym typeface="Sen"/>
              </a:rPr>
              <a:t>Lecture 43-45</a:t>
            </a:r>
            <a:endParaRPr sz="4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cxnSp>
        <p:nvCxnSpPr>
          <p:cNvPr id="90" name="Google Shape;90;p18"/>
          <p:cNvCxnSpPr/>
          <p:nvPr/>
        </p:nvCxnSpPr>
        <p:spPr>
          <a:xfrm>
            <a:off x="228600" y="990600"/>
            <a:ext cx="8686800" cy="1588"/>
          </a:xfrm>
          <a:prstGeom prst="straightConnector1">
            <a:avLst/>
          </a:prstGeom>
          <a:noFill/>
          <a:ln w="85725" cap="flat" cmpd="tri">
            <a:solidFill>
              <a:srgbClr val="4A7DBA"/>
            </a:solidFill>
            <a:prstDash val="solid"/>
            <a:round/>
            <a:headEnd type="none" w="sm" len="sm"/>
            <a:tailEnd type="none" w="sm" len="sm"/>
          </a:ln>
        </p:spPr>
      </p:cxnSp>
      <p:sp>
        <p:nvSpPr>
          <p:cNvPr id="91" name="Google Shape;91;p18"/>
          <p:cNvSpPr txBox="1"/>
          <p:nvPr/>
        </p:nvSpPr>
        <p:spPr>
          <a:xfrm>
            <a:off x="-739775" y="175432"/>
            <a:ext cx="8001000"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Source Initiated Transfer using Handshaking</a:t>
            </a:r>
            <a:endPar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92" name="Google Shape;92;p18"/>
          <p:cNvGrpSpPr/>
          <p:nvPr/>
        </p:nvGrpSpPr>
        <p:grpSpPr>
          <a:xfrm>
            <a:off x="667163" y="769245"/>
            <a:ext cx="7978775" cy="5319517"/>
            <a:chOff x="457200" y="1170199"/>
            <a:chExt cx="7978775" cy="5320049"/>
          </a:xfrm>
        </p:grpSpPr>
        <p:sp>
          <p:nvSpPr>
            <p:cNvPr id="93" name="Google Shape;93;p18"/>
            <p:cNvSpPr/>
            <p:nvPr/>
          </p:nvSpPr>
          <p:spPr>
            <a:xfrm>
              <a:off x="457200" y="5812049"/>
              <a:ext cx="4713278" cy="678199"/>
            </a:xfrm>
            <a:prstGeom prst="rect">
              <a:avLst/>
            </a:prstGeom>
            <a:noFill/>
            <a:ln>
              <a:noFill/>
            </a:ln>
          </p:spPr>
          <p:txBody>
            <a:bodyPr spcFirstLastPara="1" wrap="square" lIns="63500" tIns="25400" rIns="63500" bIns="25400" anchor="t" anchorCtr="0">
              <a:spAutoFit/>
            </a:bodyPr>
            <a:lstStyle/>
            <a:p>
              <a:pPr marL="0" marR="0" lvl="0" indent="0" algn="l" rtl="0">
                <a:lnSpc>
                  <a:spcPct val="97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 Allows arbitrary delays from one state to the next </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7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 Permits each unit to respond at its own data transfer rate</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7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 The rate of transfer is determined by the slower unit</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4" name="Google Shape;94;p18"/>
            <p:cNvSpPr/>
            <p:nvPr/>
          </p:nvSpPr>
          <p:spPr>
            <a:xfrm>
              <a:off x="631825" y="1259099"/>
              <a:ext cx="1252780"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Block Diagram</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5" name="Google Shape;95;p18"/>
            <p:cNvSpPr/>
            <p:nvPr/>
          </p:nvSpPr>
          <p:spPr>
            <a:xfrm>
              <a:off x="631825" y="2219537"/>
              <a:ext cx="1353770"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Timing Diagram</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6" name="Google Shape;96;p18"/>
            <p:cNvSpPr/>
            <p:nvPr/>
          </p:nvSpPr>
          <p:spPr>
            <a:xfrm>
              <a:off x="6662737" y="4653174"/>
              <a:ext cx="1554850" cy="385234"/>
            </a:xfrm>
            <a:prstGeom prst="rect">
              <a:avLst/>
            </a:prstGeom>
            <a:noFill/>
            <a:ln>
              <a:noFill/>
            </a:ln>
          </p:spPr>
          <p:txBody>
            <a:bodyPr spcFirstLastPara="1" wrap="square" lIns="90475" tIns="44450" rIns="90475" bIns="44450" anchor="t" anchorCtr="0">
              <a:spAutoFit/>
            </a:bodyPr>
            <a:lstStyle/>
            <a:p>
              <a:pPr marL="0" marR="0" lvl="0" indent="0" algn="l" rtl="0">
                <a:lnSpc>
                  <a:spcPct val="8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Accept data from bus.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8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Enable data accepted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7" name="Google Shape;97;p18"/>
            <p:cNvSpPr/>
            <p:nvPr/>
          </p:nvSpPr>
          <p:spPr>
            <a:xfrm>
              <a:off x="6592887" y="5350087"/>
              <a:ext cx="1592553" cy="532966"/>
            </a:xfrm>
            <a:prstGeom prst="rect">
              <a:avLst/>
            </a:prstGeom>
            <a:noFill/>
            <a:ln>
              <a:noFill/>
            </a:ln>
          </p:spPr>
          <p:txBody>
            <a:bodyPr spcFirstLastPara="1" wrap="square" lIns="90475" tIns="44450" rIns="90475" bIns="44450" anchor="t" anchorCtr="0">
              <a:spAutoFit/>
            </a:bodyPr>
            <a:lstStyle/>
            <a:p>
              <a:pPr marL="0" marR="0" lvl="0" indent="0" algn="l" rtl="0">
                <a:lnSpc>
                  <a:spcPct val="8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Disable data accepted.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8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Ready to accept data</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8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(initial state).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8" name="Google Shape;98;p18"/>
            <p:cNvSpPr/>
            <p:nvPr/>
          </p:nvSpPr>
          <p:spPr>
            <a:xfrm>
              <a:off x="631825" y="3968962"/>
              <a:ext cx="1619099"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Sequence of Events</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9" name="Google Shape;99;p18"/>
            <p:cNvSpPr/>
            <p:nvPr/>
          </p:nvSpPr>
          <p:spPr>
            <a:xfrm>
              <a:off x="3749675" y="4238837"/>
              <a:ext cx="1317606"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Place data on bus.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0" name="Google Shape;100;p18"/>
            <p:cNvSpPr/>
            <p:nvPr/>
          </p:nvSpPr>
          <p:spPr>
            <a:xfrm>
              <a:off x="3749675" y="4400762"/>
              <a:ext cx="128009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Enable data valid.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18"/>
            <p:cNvSpPr/>
            <p:nvPr/>
          </p:nvSpPr>
          <p:spPr>
            <a:xfrm>
              <a:off x="3667963" y="4374395"/>
              <a:ext cx="1846200" cy="2445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2" name="Google Shape;102;p18"/>
            <p:cNvSpPr/>
            <p:nvPr/>
          </p:nvSpPr>
          <p:spPr>
            <a:xfrm>
              <a:off x="3848750" y="3825870"/>
              <a:ext cx="1026600" cy="305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Source unit</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3" name="Google Shape;103;p18"/>
            <p:cNvSpPr/>
            <p:nvPr/>
          </p:nvSpPr>
          <p:spPr>
            <a:xfrm>
              <a:off x="6645275" y="3980074"/>
              <a:ext cx="1386150"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Destination unit</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4" name="Google Shape;104;p18"/>
            <p:cNvSpPr/>
            <p:nvPr/>
          </p:nvSpPr>
          <p:spPr>
            <a:xfrm>
              <a:off x="6589712" y="4640474"/>
              <a:ext cx="1846263" cy="363538"/>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5" name="Google Shape;105;p18"/>
            <p:cNvSpPr/>
            <p:nvPr/>
          </p:nvSpPr>
          <p:spPr>
            <a:xfrm>
              <a:off x="3665537" y="4957974"/>
              <a:ext cx="1315361"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Disable data valid.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6" name="Google Shape;106;p18"/>
            <p:cNvSpPr/>
            <p:nvPr/>
          </p:nvSpPr>
          <p:spPr>
            <a:xfrm>
              <a:off x="3622675" y="5099262"/>
              <a:ext cx="1591847"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Invalidate data on bus.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7" name="Google Shape;107;p18"/>
            <p:cNvSpPr/>
            <p:nvPr/>
          </p:nvSpPr>
          <p:spPr>
            <a:xfrm>
              <a:off x="3627437" y="4959562"/>
              <a:ext cx="1846263" cy="3667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8" name="Google Shape;108;p18"/>
            <p:cNvSpPr/>
            <p:nvPr/>
          </p:nvSpPr>
          <p:spPr>
            <a:xfrm>
              <a:off x="6508750" y="5346912"/>
              <a:ext cx="1890712" cy="5175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9" name="Google Shape;109;p18"/>
            <p:cNvSpPr/>
            <p:nvPr/>
          </p:nvSpPr>
          <p:spPr>
            <a:xfrm>
              <a:off x="6454775" y="4678574"/>
              <a:ext cx="130175" cy="80963"/>
            </a:xfrm>
            <a:custGeom>
              <a:avLst/>
              <a:gdLst/>
              <a:ahLst/>
              <a:cxnLst/>
              <a:rect l="l" t="t" r="r" b="b"/>
              <a:pathLst>
                <a:path w="21600" h="16398" fill="none" extrusionOk="0">
                  <a:moveTo>
                    <a:pt x="67" y="16397"/>
                  </a:moveTo>
                  <a:cubicBezTo>
                    <a:pt x="22" y="15832"/>
                    <a:pt x="0" y="15265"/>
                    <a:pt x="0" y="14698"/>
                  </a:cubicBezTo>
                  <a:cubicBezTo>
                    <a:pt x="-1" y="9245"/>
                    <a:pt x="2061" y="3995"/>
                    <a:pt x="5771" y="-1"/>
                  </a:cubicBezTo>
                </a:path>
                <a:path w="21600" h="16398" extrusionOk="0">
                  <a:moveTo>
                    <a:pt x="67" y="16397"/>
                  </a:moveTo>
                  <a:cubicBezTo>
                    <a:pt x="22" y="15832"/>
                    <a:pt x="0" y="15265"/>
                    <a:pt x="0" y="14698"/>
                  </a:cubicBezTo>
                  <a:cubicBezTo>
                    <a:pt x="-1" y="9245"/>
                    <a:pt x="2061" y="3995"/>
                    <a:pt x="5771" y="-1"/>
                  </a:cubicBezTo>
                  <a:lnTo>
                    <a:pt x="21600" y="146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0" name="Google Shape;110;p18"/>
            <p:cNvCxnSpPr/>
            <p:nvPr/>
          </p:nvCxnSpPr>
          <p:spPr>
            <a:xfrm>
              <a:off x="5470525" y="4430924"/>
              <a:ext cx="996950" cy="284163"/>
            </a:xfrm>
            <a:prstGeom prst="straightConnector1">
              <a:avLst/>
            </a:prstGeom>
            <a:noFill/>
            <a:ln w="25400" cap="flat" cmpd="sng">
              <a:solidFill>
                <a:srgbClr val="000000"/>
              </a:solidFill>
              <a:prstDash val="solid"/>
              <a:round/>
              <a:headEnd type="none" w="med" len="med"/>
              <a:tailEnd type="none" w="med" len="med"/>
            </a:ln>
          </p:spPr>
        </p:cxnSp>
        <p:sp>
          <p:nvSpPr>
            <p:cNvPr id="111" name="Google Shape;111;p18"/>
            <p:cNvSpPr/>
            <p:nvPr/>
          </p:nvSpPr>
          <p:spPr>
            <a:xfrm>
              <a:off x="5494337" y="5016712"/>
              <a:ext cx="131763" cy="87312"/>
            </a:xfrm>
            <a:custGeom>
              <a:avLst/>
              <a:gdLst/>
              <a:ahLst/>
              <a:cxnLst/>
              <a:rect l="l" t="t" r="r" b="b"/>
              <a:pathLst>
                <a:path w="21600" h="17114" fill="none" extrusionOk="0">
                  <a:moveTo>
                    <a:pt x="17381" y="0"/>
                  </a:moveTo>
                  <a:cubicBezTo>
                    <a:pt x="20121" y="3713"/>
                    <a:pt x="21600" y="8207"/>
                    <a:pt x="21600" y="12823"/>
                  </a:cubicBezTo>
                  <a:cubicBezTo>
                    <a:pt x="21600" y="14264"/>
                    <a:pt x="21455" y="15701"/>
                    <a:pt x="21169" y="17114"/>
                  </a:cubicBezTo>
                </a:path>
                <a:path w="21600" h="17114" extrusionOk="0">
                  <a:moveTo>
                    <a:pt x="17381" y="0"/>
                  </a:moveTo>
                  <a:cubicBezTo>
                    <a:pt x="20121" y="3713"/>
                    <a:pt x="21600" y="8207"/>
                    <a:pt x="21600" y="12823"/>
                  </a:cubicBezTo>
                  <a:cubicBezTo>
                    <a:pt x="21600" y="14264"/>
                    <a:pt x="21455" y="15701"/>
                    <a:pt x="21169" y="17114"/>
                  </a:cubicBezTo>
                  <a:lnTo>
                    <a:pt x="0" y="1282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2" name="Google Shape;112;p18"/>
            <p:cNvCxnSpPr/>
            <p:nvPr/>
          </p:nvCxnSpPr>
          <p:spPr>
            <a:xfrm flipH="1">
              <a:off x="5583237" y="4907174"/>
              <a:ext cx="1006475" cy="152400"/>
            </a:xfrm>
            <a:prstGeom prst="straightConnector1">
              <a:avLst/>
            </a:prstGeom>
            <a:noFill/>
            <a:ln w="25400" cap="flat" cmpd="sng">
              <a:solidFill>
                <a:srgbClr val="000000"/>
              </a:solidFill>
              <a:prstDash val="solid"/>
              <a:round/>
              <a:headEnd type="none" w="med" len="med"/>
              <a:tailEnd type="none" w="med" len="med"/>
            </a:ln>
          </p:spPr>
        </p:cxnSp>
        <p:sp>
          <p:nvSpPr>
            <p:cNvPr id="113" name="Google Shape;113;p18"/>
            <p:cNvSpPr/>
            <p:nvPr/>
          </p:nvSpPr>
          <p:spPr>
            <a:xfrm>
              <a:off x="6370637" y="5397712"/>
              <a:ext cx="131763" cy="84137"/>
            </a:xfrm>
            <a:custGeom>
              <a:avLst/>
              <a:gdLst/>
              <a:ahLst/>
              <a:cxnLst/>
              <a:rect l="l" t="t" r="r" b="b"/>
              <a:pathLst>
                <a:path w="21600" h="16643" fill="none" extrusionOk="0">
                  <a:moveTo>
                    <a:pt x="149" y="16643"/>
                  </a:moveTo>
                  <a:cubicBezTo>
                    <a:pt x="50" y="15800"/>
                    <a:pt x="0" y="14951"/>
                    <a:pt x="0" y="14103"/>
                  </a:cubicBezTo>
                  <a:cubicBezTo>
                    <a:pt x="-1" y="8925"/>
                    <a:pt x="1859" y="3921"/>
                    <a:pt x="5239" y="-1"/>
                  </a:cubicBezTo>
                </a:path>
                <a:path w="21600" h="16643" extrusionOk="0">
                  <a:moveTo>
                    <a:pt x="149" y="16643"/>
                  </a:moveTo>
                  <a:cubicBezTo>
                    <a:pt x="50" y="15800"/>
                    <a:pt x="0" y="14951"/>
                    <a:pt x="0" y="14103"/>
                  </a:cubicBezTo>
                  <a:cubicBezTo>
                    <a:pt x="-1" y="8925"/>
                    <a:pt x="1859" y="3921"/>
                    <a:pt x="5239" y="-1"/>
                  </a:cubicBezTo>
                  <a:lnTo>
                    <a:pt x="21600" y="141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4" name="Google Shape;114;p18"/>
            <p:cNvCxnSpPr/>
            <p:nvPr/>
          </p:nvCxnSpPr>
          <p:spPr>
            <a:xfrm>
              <a:off x="5465762" y="5205624"/>
              <a:ext cx="919163" cy="234950"/>
            </a:xfrm>
            <a:prstGeom prst="straightConnector1">
              <a:avLst/>
            </a:prstGeom>
            <a:noFill/>
            <a:ln w="25400" cap="flat" cmpd="sng">
              <a:solidFill>
                <a:srgbClr val="000000"/>
              </a:solidFill>
              <a:prstDash val="solid"/>
              <a:round/>
              <a:headEnd type="none" w="med" len="med"/>
              <a:tailEnd type="none" w="med" len="med"/>
            </a:ln>
          </p:spPr>
        </p:cxnSp>
        <p:sp>
          <p:nvSpPr>
            <p:cNvPr id="115" name="Google Shape;115;p18"/>
            <p:cNvSpPr/>
            <p:nvPr/>
          </p:nvSpPr>
          <p:spPr>
            <a:xfrm>
              <a:off x="3297237" y="4437274"/>
              <a:ext cx="3198813" cy="1287463"/>
            </a:xfrm>
            <a:custGeom>
              <a:avLst/>
              <a:gdLst/>
              <a:ahLst/>
              <a:cxnLst/>
              <a:rect l="l" t="t" r="r" b="b"/>
              <a:pathLst>
                <a:path w="1857" h="905" extrusionOk="0">
                  <a:moveTo>
                    <a:pt x="1856" y="904"/>
                  </a:moveTo>
                  <a:lnTo>
                    <a:pt x="0" y="904"/>
                  </a:lnTo>
                  <a:lnTo>
                    <a:pt x="0" y="0"/>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8"/>
            <p:cNvSpPr/>
            <p:nvPr/>
          </p:nvSpPr>
          <p:spPr>
            <a:xfrm>
              <a:off x="3490912" y="4388062"/>
              <a:ext cx="130175" cy="85725"/>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7" name="Google Shape;117;p18"/>
            <p:cNvCxnSpPr/>
            <p:nvPr/>
          </p:nvCxnSpPr>
          <p:spPr>
            <a:xfrm>
              <a:off x="3294062" y="4432512"/>
              <a:ext cx="214313" cy="0"/>
            </a:xfrm>
            <a:prstGeom prst="straightConnector1">
              <a:avLst/>
            </a:prstGeom>
            <a:noFill/>
            <a:ln w="25400" cap="flat" cmpd="sng">
              <a:solidFill>
                <a:srgbClr val="000000"/>
              </a:solidFill>
              <a:prstDash val="solid"/>
              <a:round/>
              <a:headEnd type="none" w="med" len="med"/>
              <a:tailEnd type="none" w="med" len="med"/>
            </a:ln>
          </p:spPr>
        </p:cxnSp>
        <p:sp>
          <p:nvSpPr>
            <p:cNvPr id="118" name="Google Shape;118;p18"/>
            <p:cNvSpPr/>
            <p:nvPr/>
          </p:nvSpPr>
          <p:spPr>
            <a:xfrm>
              <a:off x="6310312" y="1365462"/>
              <a:ext cx="201613" cy="133350"/>
            </a:xfrm>
            <a:custGeom>
              <a:avLst/>
              <a:gdLst/>
              <a:ahLst/>
              <a:cxnLst/>
              <a:rect l="l" t="t" r="r" b="b"/>
              <a:pathLst>
                <a:path w="21600" h="17665" fill="none" extrusionOk="0">
                  <a:moveTo>
                    <a:pt x="1853" y="17665"/>
                  </a:moveTo>
                  <a:cubicBezTo>
                    <a:pt x="631" y="14908"/>
                    <a:pt x="0" y="11925"/>
                    <a:pt x="0" y="8910"/>
                  </a:cubicBezTo>
                  <a:cubicBezTo>
                    <a:pt x="-1" y="5837"/>
                    <a:pt x="655" y="2799"/>
                    <a:pt x="1923" y="0"/>
                  </a:cubicBezTo>
                </a:path>
                <a:path w="21600" h="17665" extrusionOk="0">
                  <a:moveTo>
                    <a:pt x="1853" y="17665"/>
                  </a:moveTo>
                  <a:cubicBezTo>
                    <a:pt x="631" y="14908"/>
                    <a:pt x="0" y="11925"/>
                    <a:pt x="0" y="8910"/>
                  </a:cubicBezTo>
                  <a:cubicBezTo>
                    <a:pt x="-1" y="5837"/>
                    <a:pt x="655" y="2799"/>
                    <a:pt x="1923" y="0"/>
                  </a:cubicBezTo>
                  <a:lnTo>
                    <a:pt x="21600" y="89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19" name="Google Shape;119;p18"/>
            <p:cNvCxnSpPr/>
            <p:nvPr/>
          </p:nvCxnSpPr>
          <p:spPr>
            <a:xfrm>
              <a:off x="3997325" y="1436899"/>
              <a:ext cx="2311400" cy="0"/>
            </a:xfrm>
            <a:prstGeom prst="straightConnector1">
              <a:avLst/>
            </a:prstGeom>
            <a:noFill/>
            <a:ln w="25400" cap="flat" cmpd="sng">
              <a:solidFill>
                <a:srgbClr val="000000"/>
              </a:solidFill>
              <a:prstDash val="solid"/>
              <a:round/>
              <a:headEnd type="none" w="med" len="med"/>
              <a:tailEnd type="none" w="med" len="med"/>
            </a:ln>
          </p:spPr>
        </p:cxnSp>
        <p:sp>
          <p:nvSpPr>
            <p:cNvPr id="120" name="Google Shape;120;p18"/>
            <p:cNvSpPr/>
            <p:nvPr/>
          </p:nvSpPr>
          <p:spPr>
            <a:xfrm>
              <a:off x="4003675" y="1557549"/>
              <a:ext cx="201612" cy="134938"/>
            </a:xfrm>
            <a:custGeom>
              <a:avLst/>
              <a:gdLst/>
              <a:ahLst/>
              <a:cxnLst/>
              <a:rect l="l" t="t" r="r" b="b"/>
              <a:pathLst>
                <a:path w="21600" h="17805" fill="none" extrusionOk="0">
                  <a:moveTo>
                    <a:pt x="19644" y="0"/>
                  </a:moveTo>
                  <a:cubicBezTo>
                    <a:pt x="20933" y="2818"/>
                    <a:pt x="21600" y="5881"/>
                    <a:pt x="21600" y="8980"/>
                  </a:cubicBezTo>
                  <a:cubicBezTo>
                    <a:pt x="21600" y="12021"/>
                    <a:pt x="20957" y="15028"/>
                    <a:pt x="19714" y="17804"/>
                  </a:cubicBezTo>
                </a:path>
                <a:path w="21600" h="17805" extrusionOk="0">
                  <a:moveTo>
                    <a:pt x="19644" y="0"/>
                  </a:moveTo>
                  <a:cubicBezTo>
                    <a:pt x="20933" y="2818"/>
                    <a:pt x="21600" y="5881"/>
                    <a:pt x="21600" y="8980"/>
                  </a:cubicBezTo>
                  <a:cubicBezTo>
                    <a:pt x="21600" y="12021"/>
                    <a:pt x="20957" y="15028"/>
                    <a:pt x="19714" y="17804"/>
                  </a:cubicBezTo>
                  <a:lnTo>
                    <a:pt x="0" y="89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21" name="Google Shape;121;p18"/>
            <p:cNvCxnSpPr/>
            <p:nvPr/>
          </p:nvCxnSpPr>
          <p:spPr>
            <a:xfrm>
              <a:off x="4176712" y="1632162"/>
              <a:ext cx="2339975" cy="0"/>
            </a:xfrm>
            <a:prstGeom prst="straightConnector1">
              <a:avLst/>
            </a:prstGeom>
            <a:noFill/>
            <a:ln w="25400" cap="flat" cmpd="sng">
              <a:solidFill>
                <a:srgbClr val="000000"/>
              </a:solidFill>
              <a:prstDash val="solid"/>
              <a:round/>
              <a:headEnd type="none" w="med" len="med"/>
              <a:tailEnd type="none" w="med" len="med"/>
            </a:ln>
          </p:spPr>
        </p:cxnSp>
        <p:sp>
          <p:nvSpPr>
            <p:cNvPr id="122" name="Google Shape;122;p18"/>
            <p:cNvSpPr/>
            <p:nvPr/>
          </p:nvSpPr>
          <p:spPr>
            <a:xfrm>
              <a:off x="6310312" y="1170199"/>
              <a:ext cx="201613" cy="134938"/>
            </a:xfrm>
            <a:custGeom>
              <a:avLst/>
              <a:gdLst/>
              <a:ahLst/>
              <a:cxnLst/>
              <a:rect l="l" t="t" r="r" b="b"/>
              <a:pathLst>
                <a:path w="21600" h="17665" fill="none" extrusionOk="0">
                  <a:moveTo>
                    <a:pt x="1853" y="17665"/>
                  </a:moveTo>
                  <a:cubicBezTo>
                    <a:pt x="631" y="14908"/>
                    <a:pt x="0" y="11925"/>
                    <a:pt x="0" y="8910"/>
                  </a:cubicBezTo>
                  <a:cubicBezTo>
                    <a:pt x="-1" y="5837"/>
                    <a:pt x="655" y="2799"/>
                    <a:pt x="1923" y="0"/>
                  </a:cubicBezTo>
                </a:path>
                <a:path w="21600" h="17665" extrusionOk="0">
                  <a:moveTo>
                    <a:pt x="1853" y="17665"/>
                  </a:moveTo>
                  <a:cubicBezTo>
                    <a:pt x="631" y="14908"/>
                    <a:pt x="0" y="11925"/>
                    <a:pt x="0" y="8910"/>
                  </a:cubicBezTo>
                  <a:cubicBezTo>
                    <a:pt x="-1" y="5837"/>
                    <a:pt x="655" y="2799"/>
                    <a:pt x="1923" y="0"/>
                  </a:cubicBezTo>
                  <a:lnTo>
                    <a:pt x="21600" y="89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23" name="Google Shape;123;p18"/>
            <p:cNvCxnSpPr/>
            <p:nvPr/>
          </p:nvCxnSpPr>
          <p:spPr>
            <a:xfrm>
              <a:off x="3997325" y="1244812"/>
              <a:ext cx="2311400" cy="0"/>
            </a:xfrm>
            <a:prstGeom prst="straightConnector1">
              <a:avLst/>
            </a:prstGeom>
            <a:noFill/>
            <a:ln w="25400" cap="flat" cmpd="sng">
              <a:solidFill>
                <a:srgbClr val="000000"/>
              </a:solidFill>
              <a:prstDash val="solid"/>
              <a:round/>
              <a:headEnd type="none" w="med" len="med"/>
              <a:tailEnd type="none" w="med" len="med"/>
            </a:ln>
          </p:spPr>
        </p:cxnSp>
        <p:sp>
          <p:nvSpPr>
            <p:cNvPr id="124" name="Google Shape;124;p18"/>
            <p:cNvSpPr/>
            <p:nvPr/>
          </p:nvSpPr>
          <p:spPr>
            <a:xfrm>
              <a:off x="3082925" y="1198774"/>
              <a:ext cx="900112" cy="546100"/>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5" name="Google Shape;125;p18"/>
            <p:cNvSpPr/>
            <p:nvPr/>
          </p:nvSpPr>
          <p:spPr>
            <a:xfrm>
              <a:off x="3124200" y="1240049"/>
              <a:ext cx="608501"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Source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6" name="Google Shape;126;p18"/>
            <p:cNvSpPr/>
            <p:nvPr/>
          </p:nvSpPr>
          <p:spPr>
            <a:xfrm>
              <a:off x="3260725" y="1400387"/>
              <a:ext cx="429606"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unit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7" name="Google Shape;127;p18"/>
            <p:cNvSpPr/>
            <p:nvPr/>
          </p:nvSpPr>
          <p:spPr>
            <a:xfrm>
              <a:off x="6464300" y="1240049"/>
              <a:ext cx="900953"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Destination</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8" name="Google Shape;128;p18"/>
            <p:cNvSpPr/>
            <p:nvPr/>
          </p:nvSpPr>
          <p:spPr>
            <a:xfrm>
              <a:off x="6707187" y="1400387"/>
              <a:ext cx="429606"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unit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29" name="Google Shape;129;p18"/>
            <p:cNvSpPr/>
            <p:nvPr/>
          </p:nvSpPr>
          <p:spPr>
            <a:xfrm>
              <a:off x="6516687" y="1186074"/>
              <a:ext cx="911225" cy="5588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0" name="Google Shape;130;p18"/>
            <p:cNvSpPr/>
            <p:nvPr/>
          </p:nvSpPr>
          <p:spPr>
            <a:xfrm>
              <a:off x="4757737" y="1433724"/>
              <a:ext cx="1076386"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Data accepted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31" name="Google Shape;131;p18"/>
            <p:cNvCxnSpPr/>
            <p:nvPr/>
          </p:nvCxnSpPr>
          <p:spPr>
            <a:xfrm>
              <a:off x="3109912" y="2417974"/>
              <a:ext cx="1243013" cy="0"/>
            </a:xfrm>
            <a:prstGeom prst="straightConnector1">
              <a:avLst/>
            </a:prstGeom>
            <a:noFill/>
            <a:ln w="25400" cap="flat" cmpd="sng">
              <a:solidFill>
                <a:srgbClr val="000000"/>
              </a:solidFill>
              <a:prstDash val="solid"/>
              <a:round/>
              <a:headEnd type="none" w="med" len="med"/>
              <a:tailEnd type="none" w="med" len="med"/>
            </a:ln>
          </p:spPr>
        </p:cxnSp>
        <p:cxnSp>
          <p:nvCxnSpPr>
            <p:cNvPr id="132" name="Google Shape;132;p18"/>
            <p:cNvCxnSpPr/>
            <p:nvPr/>
          </p:nvCxnSpPr>
          <p:spPr>
            <a:xfrm>
              <a:off x="4356100" y="2098887"/>
              <a:ext cx="0" cy="323850"/>
            </a:xfrm>
            <a:prstGeom prst="straightConnector1">
              <a:avLst/>
            </a:prstGeom>
            <a:noFill/>
            <a:ln w="25400" cap="flat" cmpd="sng">
              <a:solidFill>
                <a:srgbClr val="000000"/>
              </a:solidFill>
              <a:prstDash val="solid"/>
              <a:round/>
              <a:headEnd type="none" w="med" len="med"/>
              <a:tailEnd type="none" w="med" len="med"/>
            </a:ln>
          </p:spPr>
        </p:cxnSp>
        <p:sp>
          <p:nvSpPr>
            <p:cNvPr id="133" name="Google Shape;133;p18"/>
            <p:cNvSpPr/>
            <p:nvPr/>
          </p:nvSpPr>
          <p:spPr>
            <a:xfrm>
              <a:off x="4356100" y="2098887"/>
              <a:ext cx="2673350" cy="320675"/>
            </a:xfrm>
            <a:custGeom>
              <a:avLst/>
              <a:gdLst/>
              <a:ahLst/>
              <a:cxnLst/>
              <a:rect l="l" t="t" r="r" b="b"/>
              <a:pathLst>
                <a:path w="1545" h="225" extrusionOk="0">
                  <a:moveTo>
                    <a:pt x="0" y="0"/>
                  </a:moveTo>
                  <a:lnTo>
                    <a:pt x="1136" y="0"/>
                  </a:lnTo>
                  <a:lnTo>
                    <a:pt x="1136" y="224"/>
                  </a:lnTo>
                  <a:lnTo>
                    <a:pt x="1544" y="224"/>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4" name="Google Shape;134;p18"/>
            <p:cNvSpPr/>
            <p:nvPr/>
          </p:nvSpPr>
          <p:spPr>
            <a:xfrm>
              <a:off x="3011487" y="2194137"/>
              <a:ext cx="729303"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Data bus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35" name="Google Shape;135;p18"/>
            <p:cNvCxnSpPr/>
            <p:nvPr/>
          </p:nvCxnSpPr>
          <p:spPr>
            <a:xfrm>
              <a:off x="3416300" y="3068849"/>
              <a:ext cx="1171575" cy="0"/>
            </a:xfrm>
            <a:prstGeom prst="straightConnector1">
              <a:avLst/>
            </a:prstGeom>
            <a:noFill/>
            <a:ln w="25400" cap="flat" cmpd="sng">
              <a:solidFill>
                <a:srgbClr val="000000"/>
              </a:solidFill>
              <a:prstDash val="solid"/>
              <a:round/>
              <a:headEnd type="none" w="med" len="med"/>
              <a:tailEnd type="none" w="med" len="med"/>
            </a:ln>
          </p:spPr>
        </p:cxnSp>
        <p:cxnSp>
          <p:nvCxnSpPr>
            <p:cNvPr id="136" name="Google Shape;136;p18"/>
            <p:cNvCxnSpPr/>
            <p:nvPr/>
          </p:nvCxnSpPr>
          <p:spPr>
            <a:xfrm>
              <a:off x="4591050" y="2749762"/>
              <a:ext cx="0" cy="333375"/>
            </a:xfrm>
            <a:prstGeom prst="straightConnector1">
              <a:avLst/>
            </a:prstGeom>
            <a:noFill/>
            <a:ln w="25400" cap="flat" cmpd="sng">
              <a:solidFill>
                <a:srgbClr val="000000"/>
              </a:solidFill>
              <a:prstDash val="solid"/>
              <a:round/>
              <a:headEnd type="none" w="med" len="med"/>
              <a:tailEnd type="none" w="med" len="med"/>
            </a:ln>
          </p:spPr>
        </p:cxnSp>
        <p:sp>
          <p:nvSpPr>
            <p:cNvPr id="137" name="Google Shape;137;p18"/>
            <p:cNvSpPr/>
            <p:nvPr/>
          </p:nvSpPr>
          <p:spPr>
            <a:xfrm>
              <a:off x="4591050" y="2749762"/>
              <a:ext cx="2590800" cy="320675"/>
            </a:xfrm>
            <a:custGeom>
              <a:avLst/>
              <a:gdLst/>
              <a:ahLst/>
              <a:cxnLst/>
              <a:rect l="l" t="t" r="r" b="b"/>
              <a:pathLst>
                <a:path w="1497" h="225" extrusionOk="0">
                  <a:moveTo>
                    <a:pt x="0" y="0"/>
                  </a:moveTo>
                  <a:lnTo>
                    <a:pt x="1000" y="0"/>
                  </a:lnTo>
                  <a:lnTo>
                    <a:pt x="1000" y="224"/>
                  </a:lnTo>
                  <a:lnTo>
                    <a:pt x="1496" y="224"/>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8" name="Google Shape;138;p18"/>
            <p:cNvSpPr/>
            <p:nvPr/>
          </p:nvSpPr>
          <p:spPr>
            <a:xfrm>
              <a:off x="3021012" y="2841837"/>
              <a:ext cx="799194"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Data valid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9" name="Google Shape;139;p18"/>
            <p:cNvSpPr/>
            <p:nvPr/>
          </p:nvSpPr>
          <p:spPr>
            <a:xfrm>
              <a:off x="4811712" y="2095712"/>
              <a:ext cx="796053"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Valid data</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0" name="Google Shape;140;p18"/>
            <p:cNvSpPr/>
            <p:nvPr/>
          </p:nvSpPr>
          <p:spPr>
            <a:xfrm>
              <a:off x="4362450" y="2186199"/>
              <a:ext cx="133350" cy="85725"/>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41" name="Google Shape;141;p18"/>
            <p:cNvCxnSpPr/>
            <p:nvPr/>
          </p:nvCxnSpPr>
          <p:spPr>
            <a:xfrm>
              <a:off x="4479925" y="2230649"/>
              <a:ext cx="331787" cy="0"/>
            </a:xfrm>
            <a:prstGeom prst="straightConnector1">
              <a:avLst/>
            </a:prstGeom>
            <a:noFill/>
            <a:ln w="25400" cap="flat" cmpd="sng">
              <a:solidFill>
                <a:srgbClr val="000000"/>
              </a:solidFill>
              <a:prstDash val="solid"/>
              <a:round/>
              <a:headEnd type="none" w="med" len="med"/>
              <a:tailEnd type="none" w="med" len="med"/>
            </a:ln>
          </p:spPr>
        </p:cxnSp>
        <p:sp>
          <p:nvSpPr>
            <p:cNvPr id="142" name="Google Shape;142;p18"/>
            <p:cNvSpPr/>
            <p:nvPr/>
          </p:nvSpPr>
          <p:spPr>
            <a:xfrm>
              <a:off x="6199187" y="2186199"/>
              <a:ext cx="131763" cy="85725"/>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43" name="Google Shape;143;p18"/>
            <p:cNvCxnSpPr/>
            <p:nvPr/>
          </p:nvCxnSpPr>
          <p:spPr>
            <a:xfrm rot="10800000" flipH="1">
              <a:off x="5781675" y="2225887"/>
              <a:ext cx="442912" cy="4762"/>
            </a:xfrm>
            <a:prstGeom prst="straightConnector1">
              <a:avLst/>
            </a:prstGeom>
            <a:noFill/>
            <a:ln w="25400" cap="flat" cmpd="sng">
              <a:solidFill>
                <a:srgbClr val="000000"/>
              </a:solidFill>
              <a:prstDash val="solid"/>
              <a:round/>
              <a:headEnd type="none" w="med" len="med"/>
              <a:tailEnd type="none" w="med" len="med"/>
            </a:ln>
          </p:spPr>
        </p:cxnSp>
        <p:sp>
          <p:nvSpPr>
            <p:cNvPr id="144" name="Google Shape;144;p18"/>
            <p:cNvSpPr/>
            <p:nvPr/>
          </p:nvSpPr>
          <p:spPr>
            <a:xfrm>
              <a:off x="4757737" y="1240049"/>
              <a:ext cx="799194"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Data valid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45" name="Google Shape;145;p18"/>
            <p:cNvCxnSpPr/>
            <p:nvPr/>
          </p:nvCxnSpPr>
          <p:spPr>
            <a:xfrm>
              <a:off x="3579812" y="3718137"/>
              <a:ext cx="1806575" cy="0"/>
            </a:xfrm>
            <a:prstGeom prst="straightConnector1">
              <a:avLst/>
            </a:prstGeom>
            <a:noFill/>
            <a:ln w="25400" cap="flat" cmpd="sng">
              <a:solidFill>
                <a:srgbClr val="000000"/>
              </a:solidFill>
              <a:prstDash val="solid"/>
              <a:round/>
              <a:headEnd type="none" w="med" len="med"/>
              <a:tailEnd type="none" w="med" len="med"/>
            </a:ln>
          </p:spPr>
        </p:cxnSp>
        <p:cxnSp>
          <p:nvCxnSpPr>
            <p:cNvPr id="146" name="Google Shape;146;p18"/>
            <p:cNvCxnSpPr/>
            <p:nvPr/>
          </p:nvCxnSpPr>
          <p:spPr>
            <a:xfrm>
              <a:off x="5380037" y="3387937"/>
              <a:ext cx="0" cy="319087"/>
            </a:xfrm>
            <a:prstGeom prst="straightConnector1">
              <a:avLst/>
            </a:prstGeom>
            <a:noFill/>
            <a:ln w="25400" cap="flat" cmpd="sng">
              <a:solidFill>
                <a:srgbClr val="000000"/>
              </a:solidFill>
              <a:prstDash val="solid"/>
              <a:round/>
              <a:headEnd type="none" w="med" len="med"/>
              <a:tailEnd type="none" w="med" len="med"/>
            </a:ln>
          </p:spPr>
        </p:cxnSp>
        <p:sp>
          <p:nvSpPr>
            <p:cNvPr id="147" name="Google Shape;147;p18"/>
            <p:cNvSpPr/>
            <p:nvPr/>
          </p:nvSpPr>
          <p:spPr>
            <a:xfrm>
              <a:off x="5394325" y="3387937"/>
              <a:ext cx="2189162" cy="330200"/>
            </a:xfrm>
            <a:custGeom>
              <a:avLst/>
              <a:gdLst/>
              <a:ahLst/>
              <a:cxnLst/>
              <a:rect l="l" t="t" r="r" b="b"/>
              <a:pathLst>
                <a:path w="1265" h="233" extrusionOk="0">
                  <a:moveTo>
                    <a:pt x="0" y="0"/>
                  </a:moveTo>
                  <a:lnTo>
                    <a:pt x="720" y="0"/>
                  </a:lnTo>
                  <a:lnTo>
                    <a:pt x="720" y="232"/>
                  </a:lnTo>
                  <a:lnTo>
                    <a:pt x="1264" y="232"/>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8" name="Google Shape;148;p18"/>
            <p:cNvSpPr/>
            <p:nvPr/>
          </p:nvSpPr>
          <p:spPr>
            <a:xfrm>
              <a:off x="3081337" y="3502237"/>
              <a:ext cx="1076386"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Data accepted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9" name="Google Shape;149;p18"/>
            <p:cNvSpPr/>
            <p:nvPr/>
          </p:nvSpPr>
          <p:spPr>
            <a:xfrm>
              <a:off x="4067175" y="2281449"/>
              <a:ext cx="296862" cy="250825"/>
            </a:xfrm>
            <a:custGeom>
              <a:avLst/>
              <a:gdLst/>
              <a:ahLst/>
              <a:cxnLst/>
              <a:rect l="l" t="t" r="r" b="b"/>
              <a:pathLst>
                <a:path w="21600" h="21600" fill="none" extrusionOk="0">
                  <a:moveTo>
                    <a:pt x="0" y="21600"/>
                  </a:moveTo>
                  <a:cubicBezTo>
                    <a:pt x="0" y="9719"/>
                    <a:pt x="9594" y="69"/>
                    <a:pt x="21474" y="0"/>
                  </a:cubicBezTo>
                </a:path>
                <a:path w="21600" h="21600" extrusionOk="0">
                  <a:moveTo>
                    <a:pt x="0" y="21600"/>
                  </a:moveTo>
                  <a:cubicBezTo>
                    <a:pt x="0" y="9719"/>
                    <a:pt x="9594" y="69"/>
                    <a:pt x="21474" y="0"/>
                  </a:cubicBezTo>
                  <a:lnTo>
                    <a:pt x="21600"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0" name="Google Shape;150;p18"/>
            <p:cNvSpPr/>
            <p:nvPr/>
          </p:nvSpPr>
          <p:spPr>
            <a:xfrm>
              <a:off x="4068762" y="2532274"/>
              <a:ext cx="531813" cy="374650"/>
            </a:xfrm>
            <a:custGeom>
              <a:avLst/>
              <a:gdLst/>
              <a:ahLst/>
              <a:cxnLst/>
              <a:rect l="l" t="t" r="r" b="b"/>
              <a:pathLst>
                <a:path w="21600" h="21584" fill="none" extrusionOk="0">
                  <a:moveTo>
                    <a:pt x="20759" y="21583"/>
                  </a:moveTo>
                  <a:cubicBezTo>
                    <a:pt x="9165" y="21131"/>
                    <a:pt x="0" y="11602"/>
                    <a:pt x="0" y="0"/>
                  </a:cubicBezTo>
                </a:path>
                <a:path w="21600" h="21584" extrusionOk="0">
                  <a:moveTo>
                    <a:pt x="20759" y="21583"/>
                  </a:moveTo>
                  <a:cubicBezTo>
                    <a:pt x="9165" y="21131"/>
                    <a:pt x="0" y="11602"/>
                    <a:pt x="0" y="0"/>
                  </a:cubicBezTo>
                  <a:lnTo>
                    <a:pt x="21600" y="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1" name="Google Shape;151;p18"/>
            <p:cNvSpPr/>
            <p:nvPr/>
          </p:nvSpPr>
          <p:spPr>
            <a:xfrm>
              <a:off x="4598987" y="2933912"/>
              <a:ext cx="179388" cy="371475"/>
            </a:xfrm>
            <a:custGeom>
              <a:avLst/>
              <a:gdLst/>
              <a:ahLst/>
              <a:cxnLst/>
              <a:rect l="l" t="t" r="r" b="b"/>
              <a:pathLst>
                <a:path w="21849" h="21600" fill="none" extrusionOk="0">
                  <a:moveTo>
                    <a:pt x="-1" y="1"/>
                  </a:moveTo>
                  <a:cubicBezTo>
                    <a:pt x="85" y="0"/>
                    <a:pt x="171" y="-1"/>
                    <a:pt x="257" y="0"/>
                  </a:cubicBezTo>
                  <a:cubicBezTo>
                    <a:pt x="11950" y="0"/>
                    <a:pt x="21520" y="9305"/>
                    <a:pt x="21848" y="20994"/>
                  </a:cubicBezTo>
                </a:path>
                <a:path w="21849" h="21600" extrusionOk="0">
                  <a:moveTo>
                    <a:pt x="-1" y="1"/>
                  </a:moveTo>
                  <a:cubicBezTo>
                    <a:pt x="85" y="0"/>
                    <a:pt x="171" y="-1"/>
                    <a:pt x="257" y="0"/>
                  </a:cubicBezTo>
                  <a:cubicBezTo>
                    <a:pt x="11950" y="0"/>
                    <a:pt x="21520" y="9305"/>
                    <a:pt x="21848" y="20994"/>
                  </a:cubicBezTo>
                  <a:lnTo>
                    <a:pt x="257"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2" name="Google Shape;152;p18"/>
            <p:cNvSpPr/>
            <p:nvPr/>
          </p:nvSpPr>
          <p:spPr>
            <a:xfrm>
              <a:off x="4779962" y="3305387"/>
              <a:ext cx="606425" cy="266700"/>
            </a:xfrm>
            <a:custGeom>
              <a:avLst/>
              <a:gdLst/>
              <a:ahLst/>
              <a:cxnLst/>
              <a:rect l="l" t="t" r="r" b="b"/>
              <a:pathLst>
                <a:path w="21600" h="21907" fill="none" extrusionOk="0">
                  <a:moveTo>
                    <a:pt x="21600" y="21907"/>
                  </a:moveTo>
                  <a:cubicBezTo>
                    <a:pt x="9670" y="21907"/>
                    <a:pt x="0" y="12236"/>
                    <a:pt x="0" y="307"/>
                  </a:cubicBezTo>
                  <a:cubicBezTo>
                    <a:pt x="-1" y="204"/>
                    <a:pt x="0" y="102"/>
                    <a:pt x="2" y="0"/>
                  </a:cubicBezTo>
                </a:path>
                <a:path w="21600" h="21907" extrusionOk="0">
                  <a:moveTo>
                    <a:pt x="21600" y="21907"/>
                  </a:moveTo>
                  <a:cubicBezTo>
                    <a:pt x="9670" y="21907"/>
                    <a:pt x="0" y="12236"/>
                    <a:pt x="0" y="307"/>
                  </a:cubicBezTo>
                  <a:cubicBezTo>
                    <a:pt x="-1" y="204"/>
                    <a:pt x="0" y="102"/>
                    <a:pt x="2" y="0"/>
                  </a:cubicBezTo>
                  <a:lnTo>
                    <a:pt x="21600" y="307"/>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3" name="Google Shape;153;p18"/>
            <p:cNvSpPr/>
            <p:nvPr/>
          </p:nvSpPr>
          <p:spPr>
            <a:xfrm>
              <a:off x="5267325" y="3526049"/>
              <a:ext cx="131762" cy="85725"/>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4" name="Google Shape;154;p18"/>
            <p:cNvSpPr/>
            <p:nvPr/>
          </p:nvSpPr>
          <p:spPr>
            <a:xfrm>
              <a:off x="5380037" y="3181562"/>
              <a:ext cx="331788" cy="388937"/>
            </a:xfrm>
            <a:custGeom>
              <a:avLst/>
              <a:gdLst/>
              <a:ahLst/>
              <a:cxnLst/>
              <a:rect l="l" t="t" r="r" b="b"/>
              <a:pathLst>
                <a:path w="21600" h="21600" fill="none" extrusionOk="0">
                  <a:moveTo>
                    <a:pt x="21600" y="0"/>
                  </a:moveTo>
                  <a:cubicBezTo>
                    <a:pt x="21600" y="11929"/>
                    <a:pt x="11929" y="21599"/>
                    <a:pt x="0" y="21600"/>
                  </a:cubicBezTo>
                </a:path>
                <a:path w="21600" h="21600" extrusionOk="0">
                  <a:moveTo>
                    <a:pt x="21600" y="0"/>
                  </a:moveTo>
                  <a:cubicBezTo>
                    <a:pt x="21600" y="11929"/>
                    <a:pt x="11929" y="21599"/>
                    <a:pt x="0" y="21600"/>
                  </a:cubicBezTo>
                  <a:lnTo>
                    <a:pt x="0" y="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5" name="Google Shape;155;p18"/>
            <p:cNvSpPr/>
            <p:nvPr/>
          </p:nvSpPr>
          <p:spPr>
            <a:xfrm>
              <a:off x="5715000" y="2932324"/>
              <a:ext cx="601662" cy="244475"/>
            </a:xfrm>
            <a:custGeom>
              <a:avLst/>
              <a:gdLst/>
              <a:ahLst/>
              <a:cxnLst/>
              <a:rect l="l" t="t" r="r" b="b"/>
              <a:pathLst>
                <a:path w="21600" h="21600" fill="none" extrusionOk="0">
                  <a:moveTo>
                    <a:pt x="0" y="21600"/>
                  </a:moveTo>
                  <a:cubicBezTo>
                    <a:pt x="0" y="9694"/>
                    <a:pt x="9632" y="34"/>
                    <a:pt x="21538" y="0"/>
                  </a:cubicBezTo>
                </a:path>
                <a:path w="21600" h="21600" extrusionOk="0">
                  <a:moveTo>
                    <a:pt x="0" y="21600"/>
                  </a:moveTo>
                  <a:cubicBezTo>
                    <a:pt x="0" y="9694"/>
                    <a:pt x="9632" y="34"/>
                    <a:pt x="21538" y="0"/>
                  </a:cubicBezTo>
                  <a:lnTo>
                    <a:pt x="21600"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6" name="Google Shape;156;p18"/>
            <p:cNvSpPr/>
            <p:nvPr/>
          </p:nvSpPr>
          <p:spPr>
            <a:xfrm>
              <a:off x="6321425" y="2940262"/>
              <a:ext cx="147637" cy="355600"/>
            </a:xfrm>
            <a:custGeom>
              <a:avLst/>
              <a:gdLst/>
              <a:ahLst/>
              <a:cxnLst/>
              <a:rect l="l" t="t" r="r" b="b"/>
              <a:pathLst>
                <a:path w="21900" h="21600" fill="none" extrusionOk="0">
                  <a:moveTo>
                    <a:pt x="0" y="2"/>
                  </a:moveTo>
                  <a:cubicBezTo>
                    <a:pt x="99" y="0"/>
                    <a:pt x="199" y="-1"/>
                    <a:pt x="300" y="0"/>
                  </a:cubicBezTo>
                  <a:cubicBezTo>
                    <a:pt x="12229" y="0"/>
                    <a:pt x="21900" y="9670"/>
                    <a:pt x="21900" y="21600"/>
                  </a:cubicBezTo>
                </a:path>
                <a:path w="21900" h="21600" extrusionOk="0">
                  <a:moveTo>
                    <a:pt x="0" y="2"/>
                  </a:moveTo>
                  <a:cubicBezTo>
                    <a:pt x="99" y="0"/>
                    <a:pt x="199" y="-1"/>
                    <a:pt x="300" y="0"/>
                  </a:cubicBezTo>
                  <a:cubicBezTo>
                    <a:pt x="12229" y="0"/>
                    <a:pt x="21900" y="9670"/>
                    <a:pt x="21900" y="21600"/>
                  </a:cubicBezTo>
                  <a:lnTo>
                    <a:pt x="300"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7" name="Google Shape;157;p18"/>
            <p:cNvSpPr/>
            <p:nvPr/>
          </p:nvSpPr>
          <p:spPr>
            <a:xfrm>
              <a:off x="6477000" y="3275224"/>
              <a:ext cx="150812" cy="295275"/>
            </a:xfrm>
            <a:custGeom>
              <a:avLst/>
              <a:gdLst/>
              <a:ahLst/>
              <a:cxnLst/>
              <a:rect l="l" t="t" r="r" b="b"/>
              <a:pathLst>
                <a:path w="21600" h="21600" fill="none" extrusionOk="0">
                  <a:moveTo>
                    <a:pt x="21600" y="21600"/>
                  </a:moveTo>
                  <a:cubicBezTo>
                    <a:pt x="9670" y="21600"/>
                    <a:pt x="0" y="11929"/>
                    <a:pt x="0" y="0"/>
                  </a:cubicBezTo>
                </a:path>
                <a:path w="21600" h="21600" extrusionOk="0">
                  <a:moveTo>
                    <a:pt x="21600" y="21600"/>
                  </a:moveTo>
                  <a:cubicBezTo>
                    <a:pt x="9670" y="21600"/>
                    <a:pt x="0" y="11929"/>
                    <a:pt x="0" y="0"/>
                  </a:cubicBezTo>
                  <a:lnTo>
                    <a:pt x="21600" y="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58" name="Google Shape;158;p18"/>
            <p:cNvSpPr/>
            <p:nvPr/>
          </p:nvSpPr>
          <p:spPr>
            <a:xfrm>
              <a:off x="6538912" y="3537162"/>
              <a:ext cx="109538" cy="106362"/>
            </a:xfrm>
            <a:custGeom>
              <a:avLst/>
              <a:gdLst/>
              <a:ahLst/>
              <a:cxnLst/>
              <a:rect l="l" t="t" r="r" b="b"/>
              <a:pathLst>
                <a:path w="18269" h="21233" fill="none" extrusionOk="0">
                  <a:moveTo>
                    <a:pt x="-1" y="9708"/>
                  </a:moveTo>
                  <a:cubicBezTo>
                    <a:pt x="3208" y="4622"/>
                    <a:pt x="8392" y="1103"/>
                    <a:pt x="14304" y="-1"/>
                  </a:cubicBezTo>
                </a:path>
                <a:path w="18269" h="21233" extrusionOk="0">
                  <a:moveTo>
                    <a:pt x="-1" y="9708"/>
                  </a:moveTo>
                  <a:cubicBezTo>
                    <a:pt x="3208" y="4622"/>
                    <a:pt x="8392" y="1103"/>
                    <a:pt x="14304" y="-1"/>
                  </a:cubicBezTo>
                  <a:lnTo>
                    <a:pt x="18269" y="212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59" name="Google Shape;159;p18"/>
            <p:cNvCxnSpPr/>
            <p:nvPr/>
          </p:nvCxnSpPr>
          <p:spPr>
            <a:xfrm>
              <a:off x="6516687" y="3491124"/>
              <a:ext cx="68263" cy="79375"/>
            </a:xfrm>
            <a:prstGeom prst="straightConnector1">
              <a:avLst/>
            </a:prstGeom>
            <a:noFill/>
            <a:ln w="25400" cap="flat" cmpd="sng">
              <a:solidFill>
                <a:srgbClr val="000000"/>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cxnSp>
        <p:nvCxnSpPr>
          <p:cNvPr id="164" name="Google Shape;164;p19"/>
          <p:cNvCxnSpPr/>
          <p:nvPr/>
        </p:nvCxnSpPr>
        <p:spPr>
          <a:xfrm>
            <a:off x="228600" y="990600"/>
            <a:ext cx="8686800" cy="1588"/>
          </a:xfrm>
          <a:prstGeom prst="straightConnector1">
            <a:avLst/>
          </a:prstGeom>
          <a:noFill/>
          <a:ln w="85725" cap="flat" cmpd="tri">
            <a:solidFill>
              <a:srgbClr val="4A7DBA"/>
            </a:solidFill>
            <a:prstDash val="solid"/>
            <a:round/>
            <a:headEnd type="none" w="sm" len="sm"/>
            <a:tailEnd type="none" w="sm" len="sm"/>
          </a:ln>
        </p:spPr>
      </p:cxnSp>
      <p:sp>
        <p:nvSpPr>
          <p:cNvPr id="165" name="Google Shape;165;p19"/>
          <p:cNvSpPr txBox="1"/>
          <p:nvPr/>
        </p:nvSpPr>
        <p:spPr>
          <a:xfrm>
            <a:off x="-491670" y="-52295"/>
            <a:ext cx="822960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Destination Initiated Transfer</a:t>
            </a:r>
            <a:endPar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 using Handshaking</a:t>
            </a:r>
            <a:endPar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66" name="Google Shape;166;p19"/>
          <p:cNvGrpSpPr/>
          <p:nvPr/>
        </p:nvGrpSpPr>
        <p:grpSpPr>
          <a:xfrm>
            <a:off x="381000" y="1181100"/>
            <a:ext cx="8516938" cy="5295900"/>
            <a:chOff x="60325" y="976313"/>
            <a:chExt cx="8516937" cy="5296018"/>
          </a:xfrm>
        </p:grpSpPr>
        <p:sp>
          <p:nvSpPr>
            <p:cNvPr id="167" name="Google Shape;167;p19"/>
            <p:cNvSpPr/>
            <p:nvPr/>
          </p:nvSpPr>
          <p:spPr>
            <a:xfrm>
              <a:off x="60325" y="5594132"/>
              <a:ext cx="8516937" cy="678199"/>
            </a:xfrm>
            <a:prstGeom prst="rect">
              <a:avLst/>
            </a:prstGeom>
            <a:noFill/>
            <a:ln>
              <a:noFill/>
            </a:ln>
          </p:spPr>
          <p:txBody>
            <a:bodyPr spcFirstLastPara="1" wrap="square" lIns="63500" tIns="25400" rIns="63500" bIns="25400" anchor="t" anchorCtr="0">
              <a:spAutoFit/>
            </a:bodyPr>
            <a:lstStyle/>
            <a:p>
              <a:pPr marL="0" marR="0" lvl="0" indent="0" algn="l" rtl="0">
                <a:lnSpc>
                  <a:spcPct val="97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Handshaking provides a high degree of flexibility and reliability because the  successful completion of a data transfer relies on active participation by both units</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7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If one unit is faulty, data transfer will not be completed   -&gt; Can be detected by means of a </a:t>
              </a:r>
              <a:r>
                <a:rPr lang="en-US" sz="1400" b="1" i="1" u="none" strike="noStrike" cap="none">
                  <a:solidFill>
                    <a:schemeClr val="dk1"/>
                  </a:solidFill>
                  <a:latin typeface="Arial" panose="020B0604020202020204"/>
                  <a:ea typeface="Arial" panose="020B0604020202020204"/>
                  <a:cs typeface="Arial" panose="020B0604020202020204"/>
                  <a:sym typeface="Arial" panose="020B0604020202020204"/>
                </a:rPr>
                <a:t>timeout</a:t>
              </a: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mechanism</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8" name="Google Shape;168;p19"/>
            <p:cNvSpPr/>
            <p:nvPr/>
          </p:nvSpPr>
          <p:spPr>
            <a:xfrm>
              <a:off x="171450" y="1001713"/>
              <a:ext cx="1252780"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Block Diagram</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9" name="Google Shape;169;p19"/>
            <p:cNvSpPr/>
            <p:nvPr/>
          </p:nvSpPr>
          <p:spPr>
            <a:xfrm>
              <a:off x="6149975" y="1181100"/>
              <a:ext cx="217488" cy="144463"/>
            </a:xfrm>
            <a:custGeom>
              <a:avLst/>
              <a:gdLst/>
              <a:ahLst/>
              <a:cxnLst/>
              <a:rect l="l" t="t" r="r" b="b"/>
              <a:pathLst>
                <a:path w="21600" h="17665" fill="none" extrusionOk="0">
                  <a:moveTo>
                    <a:pt x="1853" y="17665"/>
                  </a:moveTo>
                  <a:cubicBezTo>
                    <a:pt x="631" y="14908"/>
                    <a:pt x="0" y="11925"/>
                    <a:pt x="0" y="8910"/>
                  </a:cubicBezTo>
                  <a:cubicBezTo>
                    <a:pt x="-1" y="5837"/>
                    <a:pt x="655" y="2799"/>
                    <a:pt x="1923" y="0"/>
                  </a:cubicBezTo>
                </a:path>
                <a:path w="21600" h="17665" extrusionOk="0">
                  <a:moveTo>
                    <a:pt x="1853" y="17665"/>
                  </a:moveTo>
                  <a:cubicBezTo>
                    <a:pt x="631" y="14908"/>
                    <a:pt x="0" y="11925"/>
                    <a:pt x="0" y="8910"/>
                  </a:cubicBezTo>
                  <a:cubicBezTo>
                    <a:pt x="-1" y="5837"/>
                    <a:pt x="655" y="2799"/>
                    <a:pt x="1923" y="0"/>
                  </a:cubicBezTo>
                  <a:lnTo>
                    <a:pt x="21600" y="89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70" name="Google Shape;170;p19"/>
            <p:cNvCxnSpPr/>
            <p:nvPr/>
          </p:nvCxnSpPr>
          <p:spPr>
            <a:xfrm>
              <a:off x="3654425" y="1257300"/>
              <a:ext cx="2579688" cy="0"/>
            </a:xfrm>
            <a:prstGeom prst="straightConnector1">
              <a:avLst/>
            </a:prstGeom>
            <a:noFill/>
            <a:ln w="25400" cap="flat" cmpd="sng">
              <a:solidFill>
                <a:srgbClr val="000000"/>
              </a:solidFill>
              <a:prstDash val="solid"/>
              <a:round/>
              <a:headEnd type="none" w="med" len="med"/>
              <a:tailEnd type="none" w="med" len="med"/>
            </a:ln>
          </p:spPr>
        </p:cxnSp>
        <p:sp>
          <p:nvSpPr>
            <p:cNvPr id="171" name="Google Shape;171;p19"/>
            <p:cNvSpPr/>
            <p:nvPr/>
          </p:nvSpPr>
          <p:spPr>
            <a:xfrm>
              <a:off x="3662363" y="1397000"/>
              <a:ext cx="215900" cy="144463"/>
            </a:xfrm>
            <a:custGeom>
              <a:avLst/>
              <a:gdLst/>
              <a:ahLst/>
              <a:cxnLst/>
              <a:rect l="l" t="t" r="r" b="b"/>
              <a:pathLst>
                <a:path w="21600" h="17805" fill="none" extrusionOk="0">
                  <a:moveTo>
                    <a:pt x="19644" y="0"/>
                  </a:moveTo>
                  <a:cubicBezTo>
                    <a:pt x="20933" y="2818"/>
                    <a:pt x="21600" y="5881"/>
                    <a:pt x="21600" y="8980"/>
                  </a:cubicBezTo>
                  <a:cubicBezTo>
                    <a:pt x="21600" y="12021"/>
                    <a:pt x="20957" y="15028"/>
                    <a:pt x="19714" y="17804"/>
                  </a:cubicBezTo>
                </a:path>
                <a:path w="21600" h="17805" extrusionOk="0">
                  <a:moveTo>
                    <a:pt x="19644" y="0"/>
                  </a:moveTo>
                  <a:cubicBezTo>
                    <a:pt x="20933" y="2818"/>
                    <a:pt x="21600" y="5881"/>
                    <a:pt x="21600" y="8980"/>
                  </a:cubicBezTo>
                  <a:cubicBezTo>
                    <a:pt x="21600" y="12021"/>
                    <a:pt x="20957" y="15028"/>
                    <a:pt x="19714" y="17804"/>
                  </a:cubicBezTo>
                  <a:lnTo>
                    <a:pt x="0" y="89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72" name="Google Shape;172;p19"/>
            <p:cNvCxnSpPr/>
            <p:nvPr/>
          </p:nvCxnSpPr>
          <p:spPr>
            <a:xfrm>
              <a:off x="3848100" y="1465263"/>
              <a:ext cx="2495550" cy="0"/>
            </a:xfrm>
            <a:prstGeom prst="straightConnector1">
              <a:avLst/>
            </a:prstGeom>
            <a:noFill/>
            <a:ln w="25400" cap="flat" cmpd="sng">
              <a:solidFill>
                <a:srgbClr val="000000"/>
              </a:solidFill>
              <a:prstDash val="solid"/>
              <a:round/>
              <a:headEnd type="none" w="med" len="med"/>
              <a:tailEnd type="none" w="med" len="med"/>
            </a:ln>
          </p:spPr>
        </p:cxnSp>
        <p:sp>
          <p:nvSpPr>
            <p:cNvPr id="173" name="Google Shape;173;p19"/>
            <p:cNvSpPr/>
            <p:nvPr/>
          </p:nvSpPr>
          <p:spPr>
            <a:xfrm>
              <a:off x="6149975" y="976313"/>
              <a:ext cx="217488" cy="144462"/>
            </a:xfrm>
            <a:custGeom>
              <a:avLst/>
              <a:gdLst/>
              <a:ahLst/>
              <a:cxnLst/>
              <a:rect l="l" t="t" r="r" b="b"/>
              <a:pathLst>
                <a:path w="21600" h="17665" fill="none" extrusionOk="0">
                  <a:moveTo>
                    <a:pt x="1853" y="17665"/>
                  </a:moveTo>
                  <a:cubicBezTo>
                    <a:pt x="631" y="14908"/>
                    <a:pt x="0" y="11925"/>
                    <a:pt x="0" y="8910"/>
                  </a:cubicBezTo>
                  <a:cubicBezTo>
                    <a:pt x="-1" y="5837"/>
                    <a:pt x="655" y="2799"/>
                    <a:pt x="1923" y="0"/>
                  </a:cubicBezTo>
                </a:path>
                <a:path w="21600" h="17665" extrusionOk="0">
                  <a:moveTo>
                    <a:pt x="1853" y="17665"/>
                  </a:moveTo>
                  <a:cubicBezTo>
                    <a:pt x="631" y="14908"/>
                    <a:pt x="0" y="11925"/>
                    <a:pt x="0" y="8910"/>
                  </a:cubicBezTo>
                  <a:cubicBezTo>
                    <a:pt x="-1" y="5837"/>
                    <a:pt x="655" y="2799"/>
                    <a:pt x="1923" y="0"/>
                  </a:cubicBezTo>
                  <a:lnTo>
                    <a:pt x="21600" y="89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74" name="Google Shape;174;p19"/>
            <p:cNvCxnSpPr/>
            <p:nvPr/>
          </p:nvCxnSpPr>
          <p:spPr>
            <a:xfrm>
              <a:off x="3654425" y="1052513"/>
              <a:ext cx="2522538" cy="0"/>
            </a:xfrm>
            <a:prstGeom prst="straightConnector1">
              <a:avLst/>
            </a:prstGeom>
            <a:noFill/>
            <a:ln w="25400" cap="flat" cmpd="sng">
              <a:solidFill>
                <a:srgbClr val="000000"/>
              </a:solidFill>
              <a:prstDash val="solid"/>
              <a:round/>
              <a:headEnd type="none" w="med" len="med"/>
              <a:tailEnd type="none" w="med" len="med"/>
            </a:ln>
          </p:spPr>
        </p:cxnSp>
        <p:sp>
          <p:nvSpPr>
            <p:cNvPr id="175" name="Google Shape;175;p19"/>
            <p:cNvSpPr/>
            <p:nvPr/>
          </p:nvSpPr>
          <p:spPr>
            <a:xfrm>
              <a:off x="2668588" y="1004888"/>
              <a:ext cx="971550" cy="581025"/>
            </a:xfrm>
            <a:prstGeom prst="rect">
              <a:avLst/>
            </a:prstGeom>
            <a:solidFill>
              <a:srgbClr val="FFFFFF"/>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6" name="Google Shape;176;p19"/>
            <p:cNvSpPr/>
            <p:nvPr/>
          </p:nvSpPr>
          <p:spPr>
            <a:xfrm>
              <a:off x="2711450" y="1049338"/>
              <a:ext cx="608501"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Source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7" name="Google Shape;177;p19"/>
            <p:cNvSpPr/>
            <p:nvPr/>
          </p:nvSpPr>
          <p:spPr>
            <a:xfrm>
              <a:off x="2860675" y="1219200"/>
              <a:ext cx="429606"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unit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8" name="Google Shape;178;p19"/>
            <p:cNvSpPr/>
            <p:nvPr/>
          </p:nvSpPr>
          <p:spPr>
            <a:xfrm>
              <a:off x="6386513" y="1049338"/>
              <a:ext cx="900953"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Destination</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9" name="Google Shape;179;p19"/>
            <p:cNvSpPr/>
            <p:nvPr/>
          </p:nvSpPr>
          <p:spPr>
            <a:xfrm>
              <a:off x="6627813" y="1219200"/>
              <a:ext cx="429606"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unit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0" name="Google Shape;180;p19"/>
            <p:cNvSpPr/>
            <p:nvPr/>
          </p:nvSpPr>
          <p:spPr>
            <a:xfrm>
              <a:off x="6372225" y="993775"/>
              <a:ext cx="1076325" cy="582613"/>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1" name="Google Shape;181;p19"/>
            <p:cNvSpPr/>
            <p:nvPr/>
          </p:nvSpPr>
          <p:spPr>
            <a:xfrm>
              <a:off x="4475163" y="1255713"/>
              <a:ext cx="1087286"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Ready for data</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2" name="Google Shape;182;p19"/>
            <p:cNvSpPr/>
            <p:nvPr/>
          </p:nvSpPr>
          <p:spPr>
            <a:xfrm>
              <a:off x="4475163" y="1049338"/>
              <a:ext cx="799194"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Data valid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3" name="Google Shape;183;p19"/>
            <p:cNvSpPr/>
            <p:nvPr/>
          </p:nvSpPr>
          <p:spPr>
            <a:xfrm>
              <a:off x="173038" y="3624263"/>
              <a:ext cx="1619099"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Sequence of Events</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4" name="Google Shape;184;p19"/>
            <p:cNvSpPr/>
            <p:nvPr/>
          </p:nvSpPr>
          <p:spPr>
            <a:xfrm>
              <a:off x="2649538" y="4222750"/>
              <a:ext cx="1317606"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Place data on bus.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5" name="Google Shape;185;p19"/>
            <p:cNvSpPr/>
            <p:nvPr/>
          </p:nvSpPr>
          <p:spPr>
            <a:xfrm>
              <a:off x="2649538" y="4387850"/>
              <a:ext cx="128009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Enable data valid.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6" name="Google Shape;186;p19"/>
            <p:cNvSpPr/>
            <p:nvPr/>
          </p:nvSpPr>
          <p:spPr>
            <a:xfrm>
              <a:off x="2517775" y="4237038"/>
              <a:ext cx="2003425" cy="3794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7" name="Google Shape;187;p19"/>
            <p:cNvSpPr/>
            <p:nvPr/>
          </p:nvSpPr>
          <p:spPr>
            <a:xfrm>
              <a:off x="2740025" y="3759200"/>
              <a:ext cx="1026564"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Source unit</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8" name="Google Shape;188;p19"/>
            <p:cNvSpPr/>
            <p:nvPr/>
          </p:nvSpPr>
          <p:spPr>
            <a:xfrm>
              <a:off x="5880100" y="3746500"/>
              <a:ext cx="1386150"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Destination unit</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9" name="Google Shape;189;p19"/>
            <p:cNvSpPr/>
            <p:nvPr/>
          </p:nvSpPr>
          <p:spPr>
            <a:xfrm>
              <a:off x="5880100" y="4021138"/>
              <a:ext cx="1527535"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Ready to accept data.</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0" name="Google Shape;190;p19"/>
            <p:cNvSpPr/>
            <p:nvPr/>
          </p:nvSpPr>
          <p:spPr>
            <a:xfrm>
              <a:off x="5889625" y="4186238"/>
              <a:ext cx="1552798"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Enable ready for data.</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1" name="Google Shape;191;p19"/>
            <p:cNvSpPr/>
            <p:nvPr/>
          </p:nvSpPr>
          <p:spPr>
            <a:xfrm>
              <a:off x="5730875" y="4035425"/>
              <a:ext cx="2005013" cy="379413"/>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2" name="Google Shape;192;p19"/>
            <p:cNvSpPr/>
            <p:nvPr/>
          </p:nvSpPr>
          <p:spPr>
            <a:xfrm>
              <a:off x="2644775" y="4970463"/>
              <a:ext cx="1315361"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Disable data valid.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3" name="Google Shape;193;p19"/>
            <p:cNvSpPr/>
            <p:nvPr/>
          </p:nvSpPr>
          <p:spPr>
            <a:xfrm>
              <a:off x="2586038" y="5118100"/>
              <a:ext cx="1553375"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Invalidate data on bus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4" name="Google Shape;194;p19"/>
            <p:cNvSpPr/>
            <p:nvPr/>
          </p:nvSpPr>
          <p:spPr>
            <a:xfrm>
              <a:off x="2625725" y="5264150"/>
              <a:ext cx="1003224"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(initial state).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5" name="Google Shape;195;p19"/>
            <p:cNvSpPr/>
            <p:nvPr/>
          </p:nvSpPr>
          <p:spPr>
            <a:xfrm>
              <a:off x="2517775" y="4972050"/>
              <a:ext cx="2003425" cy="52387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6" name="Google Shape;196;p19"/>
            <p:cNvSpPr/>
            <p:nvPr/>
          </p:nvSpPr>
          <p:spPr>
            <a:xfrm>
              <a:off x="5848350" y="4759325"/>
              <a:ext cx="1554850"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Accept data from bus.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7" name="Google Shape;197;p19"/>
            <p:cNvSpPr/>
            <p:nvPr/>
          </p:nvSpPr>
          <p:spPr>
            <a:xfrm>
              <a:off x="5867400" y="4914900"/>
              <a:ext cx="1588064"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Disable ready for data.</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19"/>
            <p:cNvSpPr/>
            <p:nvPr/>
          </p:nvSpPr>
          <p:spPr>
            <a:xfrm>
              <a:off x="5730875" y="4770438"/>
              <a:ext cx="2005013" cy="3794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9" name="Google Shape;199;p19"/>
            <p:cNvSpPr/>
            <p:nvPr/>
          </p:nvSpPr>
          <p:spPr>
            <a:xfrm>
              <a:off x="4543425" y="4291013"/>
              <a:ext cx="141288" cy="92075"/>
            </a:xfrm>
            <a:custGeom>
              <a:avLst/>
              <a:gdLst/>
              <a:ahLst/>
              <a:cxnLst/>
              <a:rect l="l" t="t" r="r" b="b"/>
              <a:pathLst>
                <a:path w="21600" h="17633" fill="none" extrusionOk="0">
                  <a:moveTo>
                    <a:pt x="18395" y="0"/>
                  </a:moveTo>
                  <a:cubicBezTo>
                    <a:pt x="20490" y="3404"/>
                    <a:pt x="21600" y="7323"/>
                    <a:pt x="21600" y="11321"/>
                  </a:cubicBezTo>
                  <a:cubicBezTo>
                    <a:pt x="21600" y="13460"/>
                    <a:pt x="21282" y="15587"/>
                    <a:pt x="20657" y="17633"/>
                  </a:cubicBezTo>
                </a:path>
                <a:path w="21600" h="17633" extrusionOk="0">
                  <a:moveTo>
                    <a:pt x="18395" y="0"/>
                  </a:moveTo>
                  <a:cubicBezTo>
                    <a:pt x="20490" y="3404"/>
                    <a:pt x="21600" y="7323"/>
                    <a:pt x="21600" y="11321"/>
                  </a:cubicBezTo>
                  <a:cubicBezTo>
                    <a:pt x="21600" y="13460"/>
                    <a:pt x="21282" y="15587"/>
                    <a:pt x="20657" y="17633"/>
                  </a:cubicBezTo>
                  <a:lnTo>
                    <a:pt x="0" y="1132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00" name="Google Shape;200;p19"/>
            <p:cNvCxnSpPr/>
            <p:nvPr/>
          </p:nvCxnSpPr>
          <p:spPr>
            <a:xfrm flipH="1">
              <a:off x="4640263" y="4243388"/>
              <a:ext cx="1090612" cy="95250"/>
            </a:xfrm>
            <a:prstGeom prst="straightConnector1">
              <a:avLst/>
            </a:prstGeom>
            <a:noFill/>
            <a:ln w="25400" cap="flat" cmpd="sng">
              <a:solidFill>
                <a:srgbClr val="000000"/>
              </a:solidFill>
              <a:prstDash val="solid"/>
              <a:round/>
              <a:headEnd type="none" w="med" len="med"/>
              <a:tailEnd type="none" w="med" len="med"/>
            </a:ln>
          </p:spPr>
        </p:cxnSp>
        <p:sp>
          <p:nvSpPr>
            <p:cNvPr id="201" name="Google Shape;201;p19"/>
            <p:cNvSpPr/>
            <p:nvPr/>
          </p:nvSpPr>
          <p:spPr>
            <a:xfrm>
              <a:off x="5584825" y="4813300"/>
              <a:ext cx="141288" cy="85725"/>
            </a:xfrm>
            <a:custGeom>
              <a:avLst/>
              <a:gdLst/>
              <a:ahLst/>
              <a:cxnLst/>
              <a:rect l="l" t="t" r="r" b="b"/>
              <a:pathLst>
                <a:path w="21600" h="16112" fill="none" extrusionOk="0">
                  <a:moveTo>
                    <a:pt x="1" y="16112"/>
                  </a:moveTo>
                  <a:cubicBezTo>
                    <a:pt x="0" y="16017"/>
                    <a:pt x="0" y="15922"/>
                    <a:pt x="0" y="15828"/>
                  </a:cubicBezTo>
                  <a:cubicBezTo>
                    <a:pt x="-1" y="9821"/>
                    <a:pt x="2500" y="4086"/>
                    <a:pt x="6901" y="-1"/>
                  </a:cubicBezTo>
                </a:path>
                <a:path w="21600" h="16112" extrusionOk="0">
                  <a:moveTo>
                    <a:pt x="1" y="16112"/>
                  </a:moveTo>
                  <a:cubicBezTo>
                    <a:pt x="0" y="16017"/>
                    <a:pt x="0" y="15922"/>
                    <a:pt x="0" y="15828"/>
                  </a:cubicBezTo>
                  <a:cubicBezTo>
                    <a:pt x="-1" y="9821"/>
                    <a:pt x="2500" y="4086"/>
                    <a:pt x="6901" y="-1"/>
                  </a:cubicBezTo>
                  <a:lnTo>
                    <a:pt x="21600" y="1582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02" name="Google Shape;202;p19"/>
            <p:cNvCxnSpPr/>
            <p:nvPr/>
          </p:nvCxnSpPr>
          <p:spPr>
            <a:xfrm>
              <a:off x="4549775" y="4516438"/>
              <a:ext cx="1047750" cy="344487"/>
            </a:xfrm>
            <a:prstGeom prst="straightConnector1">
              <a:avLst/>
            </a:prstGeom>
            <a:noFill/>
            <a:ln w="25400" cap="flat" cmpd="sng">
              <a:solidFill>
                <a:srgbClr val="000000"/>
              </a:solidFill>
              <a:prstDash val="solid"/>
              <a:round/>
              <a:headEnd type="none" w="med" len="med"/>
              <a:tailEnd type="none" w="med" len="med"/>
            </a:ln>
          </p:spPr>
        </p:cxnSp>
        <p:sp>
          <p:nvSpPr>
            <p:cNvPr id="203" name="Google Shape;203;p19"/>
            <p:cNvSpPr/>
            <p:nvPr/>
          </p:nvSpPr>
          <p:spPr>
            <a:xfrm>
              <a:off x="4543425" y="5099050"/>
              <a:ext cx="141288" cy="92075"/>
            </a:xfrm>
            <a:custGeom>
              <a:avLst/>
              <a:gdLst/>
              <a:ahLst/>
              <a:cxnLst/>
              <a:rect l="l" t="t" r="r" b="b"/>
              <a:pathLst>
                <a:path w="21600" h="17633" fill="none" extrusionOk="0">
                  <a:moveTo>
                    <a:pt x="18395" y="0"/>
                  </a:moveTo>
                  <a:cubicBezTo>
                    <a:pt x="20490" y="3404"/>
                    <a:pt x="21600" y="7323"/>
                    <a:pt x="21600" y="11321"/>
                  </a:cubicBezTo>
                  <a:cubicBezTo>
                    <a:pt x="21600" y="13460"/>
                    <a:pt x="21282" y="15587"/>
                    <a:pt x="20657" y="17633"/>
                  </a:cubicBezTo>
                </a:path>
                <a:path w="21600" h="17633" extrusionOk="0">
                  <a:moveTo>
                    <a:pt x="18395" y="0"/>
                  </a:moveTo>
                  <a:cubicBezTo>
                    <a:pt x="20490" y="3404"/>
                    <a:pt x="21600" y="7323"/>
                    <a:pt x="21600" y="11321"/>
                  </a:cubicBezTo>
                  <a:cubicBezTo>
                    <a:pt x="21600" y="13460"/>
                    <a:pt x="21282" y="15587"/>
                    <a:pt x="20657" y="17633"/>
                  </a:cubicBezTo>
                  <a:lnTo>
                    <a:pt x="0" y="1132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04" name="Google Shape;204;p19"/>
            <p:cNvCxnSpPr/>
            <p:nvPr/>
          </p:nvCxnSpPr>
          <p:spPr>
            <a:xfrm flipH="1">
              <a:off x="4640263" y="5049838"/>
              <a:ext cx="1090612" cy="93662"/>
            </a:xfrm>
            <a:prstGeom prst="straightConnector1">
              <a:avLst/>
            </a:prstGeom>
            <a:noFill/>
            <a:ln w="25400" cap="flat" cmpd="sng">
              <a:solidFill>
                <a:srgbClr val="000000"/>
              </a:solidFill>
              <a:prstDash val="solid"/>
              <a:round/>
              <a:headEnd type="none" w="med" len="med"/>
              <a:tailEnd type="none" w="med" len="med"/>
            </a:ln>
          </p:spPr>
        </p:cxnSp>
        <p:cxnSp>
          <p:nvCxnSpPr>
            <p:cNvPr id="205" name="Google Shape;205;p19"/>
            <p:cNvCxnSpPr/>
            <p:nvPr/>
          </p:nvCxnSpPr>
          <p:spPr>
            <a:xfrm>
              <a:off x="4516438" y="5372100"/>
              <a:ext cx="3697287" cy="0"/>
            </a:xfrm>
            <a:prstGeom prst="straightConnector1">
              <a:avLst/>
            </a:prstGeom>
            <a:noFill/>
            <a:ln w="25400" cap="flat" cmpd="sng">
              <a:solidFill>
                <a:srgbClr val="000000"/>
              </a:solidFill>
              <a:prstDash val="solid"/>
              <a:round/>
              <a:headEnd type="none" w="med" len="med"/>
              <a:tailEnd type="none" w="med" len="med"/>
            </a:ln>
          </p:spPr>
        </p:cxnSp>
        <p:cxnSp>
          <p:nvCxnSpPr>
            <p:cNvPr id="206" name="Google Shape;206;p19"/>
            <p:cNvCxnSpPr/>
            <p:nvPr/>
          </p:nvCxnSpPr>
          <p:spPr>
            <a:xfrm>
              <a:off x="8191500" y="4237038"/>
              <a:ext cx="0" cy="1130300"/>
            </a:xfrm>
            <a:prstGeom prst="straightConnector1">
              <a:avLst/>
            </a:prstGeom>
            <a:noFill/>
            <a:ln w="25400" cap="flat" cmpd="sng">
              <a:solidFill>
                <a:srgbClr val="000000"/>
              </a:solidFill>
              <a:prstDash val="solid"/>
              <a:round/>
              <a:headEnd type="none" w="med" len="med"/>
              <a:tailEnd type="none" w="med" len="med"/>
            </a:ln>
          </p:spPr>
        </p:cxnSp>
        <p:sp>
          <p:nvSpPr>
            <p:cNvPr id="207" name="Google Shape;207;p19"/>
            <p:cNvSpPr/>
            <p:nvPr/>
          </p:nvSpPr>
          <p:spPr>
            <a:xfrm>
              <a:off x="7758113" y="4187825"/>
              <a:ext cx="141287" cy="90488"/>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08" name="Google Shape;208;p19"/>
            <p:cNvCxnSpPr/>
            <p:nvPr/>
          </p:nvCxnSpPr>
          <p:spPr>
            <a:xfrm rot="10800000">
              <a:off x="7854950" y="4230688"/>
              <a:ext cx="344488" cy="0"/>
            </a:xfrm>
            <a:prstGeom prst="straightConnector1">
              <a:avLst/>
            </a:prstGeom>
            <a:noFill/>
            <a:ln w="25400" cap="flat" cmpd="sng">
              <a:solidFill>
                <a:srgbClr val="000000"/>
              </a:solidFill>
              <a:prstDash val="solid"/>
              <a:round/>
              <a:headEnd type="none" w="med" len="med"/>
              <a:tailEnd type="none" w="med" len="med"/>
            </a:ln>
          </p:spPr>
        </p:cxnSp>
        <p:cxnSp>
          <p:nvCxnSpPr>
            <p:cNvPr id="209" name="Google Shape;209;p19"/>
            <p:cNvCxnSpPr/>
            <p:nvPr/>
          </p:nvCxnSpPr>
          <p:spPr>
            <a:xfrm>
              <a:off x="3321050" y="2217738"/>
              <a:ext cx="1363663" cy="0"/>
            </a:xfrm>
            <a:prstGeom prst="straightConnector1">
              <a:avLst/>
            </a:prstGeom>
            <a:noFill/>
            <a:ln w="25400" cap="flat" cmpd="sng">
              <a:solidFill>
                <a:srgbClr val="000000"/>
              </a:solidFill>
              <a:prstDash val="solid"/>
              <a:round/>
              <a:headEnd type="none" w="med" len="med"/>
              <a:tailEnd type="none" w="med" len="med"/>
            </a:ln>
          </p:spPr>
        </p:cxnSp>
        <p:cxnSp>
          <p:nvCxnSpPr>
            <p:cNvPr id="210" name="Google Shape;210;p19"/>
            <p:cNvCxnSpPr/>
            <p:nvPr/>
          </p:nvCxnSpPr>
          <p:spPr>
            <a:xfrm>
              <a:off x="4660900" y="1905000"/>
              <a:ext cx="0" cy="317500"/>
            </a:xfrm>
            <a:prstGeom prst="straightConnector1">
              <a:avLst/>
            </a:prstGeom>
            <a:noFill/>
            <a:ln w="25400" cap="flat" cmpd="sng">
              <a:solidFill>
                <a:srgbClr val="000000"/>
              </a:solidFill>
              <a:prstDash val="solid"/>
              <a:round/>
              <a:headEnd type="none" w="med" len="med"/>
              <a:tailEnd type="none" w="med" len="med"/>
            </a:ln>
          </p:spPr>
        </p:cxnSp>
        <p:sp>
          <p:nvSpPr>
            <p:cNvPr id="211" name="Google Shape;211;p19"/>
            <p:cNvSpPr/>
            <p:nvPr/>
          </p:nvSpPr>
          <p:spPr>
            <a:xfrm>
              <a:off x="4660900" y="1905000"/>
              <a:ext cx="2928938" cy="312738"/>
            </a:xfrm>
            <a:custGeom>
              <a:avLst/>
              <a:gdLst/>
              <a:ahLst/>
              <a:cxnLst/>
              <a:rect l="l" t="t" r="r" b="b"/>
              <a:pathLst>
                <a:path w="1593" h="225" extrusionOk="0">
                  <a:moveTo>
                    <a:pt x="0" y="0"/>
                  </a:moveTo>
                  <a:lnTo>
                    <a:pt x="952" y="0"/>
                  </a:lnTo>
                  <a:lnTo>
                    <a:pt x="952" y="224"/>
                  </a:lnTo>
                  <a:lnTo>
                    <a:pt x="1592" y="224"/>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12" name="Google Shape;212;p19"/>
            <p:cNvSpPr/>
            <p:nvPr/>
          </p:nvSpPr>
          <p:spPr>
            <a:xfrm>
              <a:off x="2641600" y="2008188"/>
              <a:ext cx="1087286"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Ready for data</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13" name="Google Shape;213;p19"/>
            <p:cNvCxnSpPr/>
            <p:nvPr/>
          </p:nvCxnSpPr>
          <p:spPr>
            <a:xfrm>
              <a:off x="3321050" y="2852738"/>
              <a:ext cx="1930400" cy="0"/>
            </a:xfrm>
            <a:prstGeom prst="straightConnector1">
              <a:avLst/>
            </a:prstGeom>
            <a:noFill/>
            <a:ln w="25400" cap="flat" cmpd="sng">
              <a:solidFill>
                <a:srgbClr val="000000"/>
              </a:solidFill>
              <a:prstDash val="solid"/>
              <a:round/>
              <a:headEnd type="none" w="med" len="med"/>
              <a:tailEnd type="none" w="med" len="med"/>
            </a:ln>
          </p:spPr>
        </p:cxnSp>
        <p:cxnSp>
          <p:nvCxnSpPr>
            <p:cNvPr id="214" name="Google Shape;214;p19"/>
            <p:cNvCxnSpPr/>
            <p:nvPr/>
          </p:nvCxnSpPr>
          <p:spPr>
            <a:xfrm>
              <a:off x="5233988" y="2540000"/>
              <a:ext cx="0" cy="319088"/>
            </a:xfrm>
            <a:prstGeom prst="straightConnector1">
              <a:avLst/>
            </a:prstGeom>
            <a:noFill/>
            <a:ln w="25400" cap="flat" cmpd="sng">
              <a:solidFill>
                <a:srgbClr val="000000"/>
              </a:solidFill>
              <a:prstDash val="solid"/>
              <a:round/>
              <a:headEnd type="none" w="med" len="med"/>
              <a:tailEnd type="none" w="med" len="med"/>
            </a:ln>
          </p:spPr>
        </p:cxnSp>
        <p:sp>
          <p:nvSpPr>
            <p:cNvPr id="215" name="Google Shape;215;p19"/>
            <p:cNvSpPr/>
            <p:nvPr/>
          </p:nvSpPr>
          <p:spPr>
            <a:xfrm>
              <a:off x="5233988" y="2540000"/>
              <a:ext cx="2430462" cy="315913"/>
            </a:xfrm>
            <a:custGeom>
              <a:avLst/>
              <a:gdLst/>
              <a:ahLst/>
              <a:cxnLst/>
              <a:rect l="l" t="t" r="r" b="b"/>
              <a:pathLst>
                <a:path w="1321" h="225" extrusionOk="0">
                  <a:moveTo>
                    <a:pt x="0" y="0"/>
                  </a:moveTo>
                  <a:lnTo>
                    <a:pt x="776" y="0"/>
                  </a:lnTo>
                  <a:lnTo>
                    <a:pt x="776" y="224"/>
                  </a:lnTo>
                  <a:lnTo>
                    <a:pt x="1320" y="224"/>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16" name="Google Shape;216;p19"/>
            <p:cNvSpPr/>
            <p:nvPr/>
          </p:nvSpPr>
          <p:spPr>
            <a:xfrm>
              <a:off x="2641600" y="2643188"/>
              <a:ext cx="799194"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Data valid</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17" name="Google Shape;217;p19"/>
            <p:cNvCxnSpPr/>
            <p:nvPr/>
          </p:nvCxnSpPr>
          <p:spPr>
            <a:xfrm>
              <a:off x="3321050" y="3490913"/>
              <a:ext cx="1530350" cy="0"/>
            </a:xfrm>
            <a:prstGeom prst="straightConnector1">
              <a:avLst/>
            </a:prstGeom>
            <a:noFill/>
            <a:ln w="25400" cap="flat" cmpd="sng">
              <a:solidFill>
                <a:srgbClr val="000000"/>
              </a:solidFill>
              <a:prstDash val="solid"/>
              <a:round/>
              <a:headEnd type="none" w="med" len="med"/>
              <a:tailEnd type="none" w="med" len="med"/>
            </a:ln>
          </p:spPr>
        </p:cxnSp>
        <p:cxnSp>
          <p:nvCxnSpPr>
            <p:cNvPr id="218" name="Google Shape;218;p19"/>
            <p:cNvCxnSpPr/>
            <p:nvPr/>
          </p:nvCxnSpPr>
          <p:spPr>
            <a:xfrm>
              <a:off x="4821238" y="3165475"/>
              <a:ext cx="0" cy="339725"/>
            </a:xfrm>
            <a:prstGeom prst="straightConnector1">
              <a:avLst/>
            </a:prstGeom>
            <a:noFill/>
            <a:ln w="25400" cap="flat" cmpd="sng">
              <a:solidFill>
                <a:srgbClr val="000000"/>
              </a:solidFill>
              <a:prstDash val="solid"/>
              <a:round/>
              <a:headEnd type="none" w="med" len="med"/>
              <a:tailEnd type="none" w="med" len="med"/>
            </a:ln>
          </p:spPr>
        </p:cxnSp>
        <p:sp>
          <p:nvSpPr>
            <p:cNvPr id="219" name="Google Shape;219;p19"/>
            <p:cNvSpPr/>
            <p:nvPr/>
          </p:nvSpPr>
          <p:spPr>
            <a:xfrm>
              <a:off x="4821238" y="3165475"/>
              <a:ext cx="2843212" cy="327025"/>
            </a:xfrm>
            <a:custGeom>
              <a:avLst/>
              <a:gdLst/>
              <a:ahLst/>
              <a:cxnLst/>
              <a:rect l="l" t="t" r="r" b="b"/>
              <a:pathLst>
                <a:path w="1545" h="233" extrusionOk="0">
                  <a:moveTo>
                    <a:pt x="0" y="0"/>
                  </a:moveTo>
                  <a:lnTo>
                    <a:pt x="1000" y="0"/>
                  </a:lnTo>
                  <a:lnTo>
                    <a:pt x="1000" y="232"/>
                  </a:lnTo>
                  <a:lnTo>
                    <a:pt x="1544" y="232"/>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20" name="Google Shape;220;p19"/>
            <p:cNvSpPr/>
            <p:nvPr/>
          </p:nvSpPr>
          <p:spPr>
            <a:xfrm>
              <a:off x="2627313" y="3287713"/>
              <a:ext cx="729303"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Data bus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21" name="Google Shape;221;p19"/>
            <p:cNvSpPr/>
            <p:nvPr/>
          </p:nvSpPr>
          <p:spPr>
            <a:xfrm>
              <a:off x="5311775" y="3184525"/>
              <a:ext cx="796053"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Valid data</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22" name="Google Shape;222;p19"/>
            <p:cNvSpPr/>
            <p:nvPr/>
          </p:nvSpPr>
          <p:spPr>
            <a:xfrm>
              <a:off x="4829175" y="3267075"/>
              <a:ext cx="139700" cy="84138"/>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23" name="Google Shape;223;p19"/>
            <p:cNvCxnSpPr/>
            <p:nvPr/>
          </p:nvCxnSpPr>
          <p:spPr>
            <a:xfrm>
              <a:off x="4954588" y="3306763"/>
              <a:ext cx="352425" cy="0"/>
            </a:xfrm>
            <a:prstGeom prst="straightConnector1">
              <a:avLst/>
            </a:prstGeom>
            <a:noFill/>
            <a:ln w="25400" cap="flat" cmpd="sng">
              <a:solidFill>
                <a:srgbClr val="000000"/>
              </a:solidFill>
              <a:prstDash val="solid"/>
              <a:round/>
              <a:headEnd type="none" w="med" len="med"/>
              <a:tailEnd type="none" w="med" len="med"/>
            </a:ln>
          </p:spPr>
        </p:cxnSp>
        <p:sp>
          <p:nvSpPr>
            <p:cNvPr id="224" name="Google Shape;224;p19"/>
            <p:cNvSpPr/>
            <p:nvPr/>
          </p:nvSpPr>
          <p:spPr>
            <a:xfrm>
              <a:off x="6535738" y="3260725"/>
              <a:ext cx="139700" cy="85725"/>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25" name="Google Shape;225;p19"/>
            <p:cNvCxnSpPr/>
            <p:nvPr/>
          </p:nvCxnSpPr>
          <p:spPr>
            <a:xfrm>
              <a:off x="6337300" y="3306763"/>
              <a:ext cx="207963" cy="0"/>
            </a:xfrm>
            <a:prstGeom prst="straightConnector1">
              <a:avLst/>
            </a:prstGeom>
            <a:noFill/>
            <a:ln w="25400" cap="flat" cmpd="sng">
              <a:solidFill>
                <a:srgbClr val="000000"/>
              </a:solidFill>
              <a:prstDash val="solid"/>
              <a:round/>
              <a:headEnd type="none" w="med" len="med"/>
              <a:tailEnd type="none" w="med" len="med"/>
            </a:ln>
          </p:spPr>
        </p:cxnSp>
        <p:sp>
          <p:nvSpPr>
            <p:cNvPr id="226" name="Google Shape;226;p19"/>
            <p:cNvSpPr/>
            <p:nvPr/>
          </p:nvSpPr>
          <p:spPr>
            <a:xfrm>
              <a:off x="4264025" y="2028825"/>
              <a:ext cx="396875" cy="876300"/>
            </a:xfrm>
            <a:custGeom>
              <a:avLst/>
              <a:gdLst/>
              <a:ahLst/>
              <a:cxnLst/>
              <a:rect l="l" t="t" r="r" b="b"/>
              <a:pathLst>
                <a:path w="21600" h="21600" fill="none" extrusionOk="0">
                  <a:moveTo>
                    <a:pt x="0" y="21600"/>
                  </a:moveTo>
                  <a:cubicBezTo>
                    <a:pt x="0" y="9709"/>
                    <a:pt x="9609" y="55"/>
                    <a:pt x="21500" y="0"/>
                  </a:cubicBezTo>
                </a:path>
                <a:path w="21600" h="21600" extrusionOk="0">
                  <a:moveTo>
                    <a:pt x="0" y="21600"/>
                  </a:moveTo>
                  <a:cubicBezTo>
                    <a:pt x="0" y="9709"/>
                    <a:pt x="9609" y="55"/>
                    <a:pt x="21500" y="0"/>
                  </a:cubicBezTo>
                  <a:lnTo>
                    <a:pt x="21600"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27" name="Google Shape;227;p19"/>
            <p:cNvSpPr/>
            <p:nvPr/>
          </p:nvSpPr>
          <p:spPr>
            <a:xfrm>
              <a:off x="4264025" y="2897188"/>
              <a:ext cx="555625" cy="369887"/>
            </a:xfrm>
            <a:custGeom>
              <a:avLst/>
              <a:gdLst/>
              <a:ahLst/>
              <a:cxnLst/>
              <a:rect l="l" t="t" r="r" b="b"/>
              <a:pathLst>
                <a:path w="21600" h="21600" fill="none" extrusionOk="0">
                  <a:moveTo>
                    <a:pt x="21600" y="21600"/>
                  </a:moveTo>
                  <a:cubicBezTo>
                    <a:pt x="9670" y="21600"/>
                    <a:pt x="0" y="11929"/>
                    <a:pt x="0" y="0"/>
                  </a:cubicBezTo>
                </a:path>
                <a:path w="21600" h="21600" extrusionOk="0">
                  <a:moveTo>
                    <a:pt x="21600" y="21600"/>
                  </a:moveTo>
                  <a:cubicBezTo>
                    <a:pt x="9670" y="21600"/>
                    <a:pt x="0" y="11929"/>
                    <a:pt x="0" y="0"/>
                  </a:cubicBezTo>
                  <a:lnTo>
                    <a:pt x="21600" y="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28" name="Google Shape;228;p19"/>
            <p:cNvSpPr/>
            <p:nvPr/>
          </p:nvSpPr>
          <p:spPr>
            <a:xfrm>
              <a:off x="4657725" y="2028825"/>
              <a:ext cx="238125" cy="496888"/>
            </a:xfrm>
            <a:custGeom>
              <a:avLst/>
              <a:gdLst/>
              <a:ahLst/>
              <a:cxnLst/>
              <a:rect l="l" t="t" r="r" b="b"/>
              <a:pathLst>
                <a:path w="21769" h="21600" fill="none" extrusionOk="0">
                  <a:moveTo>
                    <a:pt x="-1" y="0"/>
                  </a:moveTo>
                  <a:cubicBezTo>
                    <a:pt x="56" y="0"/>
                    <a:pt x="112" y="-1"/>
                    <a:pt x="169" y="0"/>
                  </a:cubicBezTo>
                  <a:cubicBezTo>
                    <a:pt x="12098" y="0"/>
                    <a:pt x="21769" y="9670"/>
                    <a:pt x="21769" y="21600"/>
                  </a:cubicBezTo>
                </a:path>
                <a:path w="21769" h="21600" extrusionOk="0">
                  <a:moveTo>
                    <a:pt x="-1" y="0"/>
                  </a:moveTo>
                  <a:cubicBezTo>
                    <a:pt x="56" y="0"/>
                    <a:pt x="112" y="-1"/>
                    <a:pt x="169" y="0"/>
                  </a:cubicBezTo>
                  <a:cubicBezTo>
                    <a:pt x="12098" y="0"/>
                    <a:pt x="21769" y="9670"/>
                    <a:pt x="21769" y="21600"/>
                  </a:cubicBezTo>
                  <a:lnTo>
                    <a:pt x="169"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29" name="Google Shape;229;p19"/>
            <p:cNvSpPr/>
            <p:nvPr/>
          </p:nvSpPr>
          <p:spPr>
            <a:xfrm>
              <a:off x="4899025" y="2517775"/>
              <a:ext cx="344488" cy="184150"/>
            </a:xfrm>
            <a:custGeom>
              <a:avLst/>
              <a:gdLst/>
              <a:ahLst/>
              <a:cxnLst/>
              <a:rect l="l" t="t" r="r" b="b"/>
              <a:pathLst>
                <a:path w="21600" h="21600" fill="none" extrusionOk="0">
                  <a:moveTo>
                    <a:pt x="21600" y="21600"/>
                  </a:moveTo>
                  <a:cubicBezTo>
                    <a:pt x="9670" y="21600"/>
                    <a:pt x="0" y="11929"/>
                    <a:pt x="0" y="0"/>
                  </a:cubicBezTo>
                </a:path>
                <a:path w="21600" h="21600" extrusionOk="0">
                  <a:moveTo>
                    <a:pt x="21600" y="21600"/>
                  </a:moveTo>
                  <a:cubicBezTo>
                    <a:pt x="9670" y="21600"/>
                    <a:pt x="0" y="11929"/>
                    <a:pt x="0" y="0"/>
                  </a:cubicBezTo>
                  <a:lnTo>
                    <a:pt x="21600" y="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0" name="Google Shape;230;p19"/>
            <p:cNvSpPr/>
            <p:nvPr/>
          </p:nvSpPr>
          <p:spPr>
            <a:xfrm>
              <a:off x="5240338" y="2268538"/>
              <a:ext cx="601662" cy="428625"/>
            </a:xfrm>
            <a:custGeom>
              <a:avLst/>
              <a:gdLst/>
              <a:ahLst/>
              <a:cxnLst/>
              <a:rect l="l" t="t" r="r" b="b"/>
              <a:pathLst>
                <a:path w="21600" h="21600" fill="none" extrusionOk="0">
                  <a:moveTo>
                    <a:pt x="21600" y="0"/>
                  </a:moveTo>
                  <a:cubicBezTo>
                    <a:pt x="21600" y="11929"/>
                    <a:pt x="11929" y="21599"/>
                    <a:pt x="0" y="21600"/>
                  </a:cubicBezTo>
                </a:path>
                <a:path w="21600" h="21600" extrusionOk="0">
                  <a:moveTo>
                    <a:pt x="21600" y="0"/>
                  </a:moveTo>
                  <a:cubicBezTo>
                    <a:pt x="21600" y="11929"/>
                    <a:pt x="11929" y="21599"/>
                    <a:pt x="0" y="21600"/>
                  </a:cubicBezTo>
                  <a:lnTo>
                    <a:pt x="0" y="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1" name="Google Shape;231;p19"/>
            <p:cNvSpPr/>
            <p:nvPr/>
          </p:nvSpPr>
          <p:spPr>
            <a:xfrm>
              <a:off x="5838825" y="2028825"/>
              <a:ext cx="574675" cy="239713"/>
            </a:xfrm>
            <a:custGeom>
              <a:avLst/>
              <a:gdLst/>
              <a:ahLst/>
              <a:cxnLst/>
              <a:rect l="l" t="t" r="r" b="b"/>
              <a:pathLst>
                <a:path w="21600" h="21600" fill="none" extrusionOk="0">
                  <a:moveTo>
                    <a:pt x="0" y="21600"/>
                  </a:moveTo>
                  <a:cubicBezTo>
                    <a:pt x="0" y="9697"/>
                    <a:pt x="9628" y="38"/>
                    <a:pt x="21531" y="0"/>
                  </a:cubicBezTo>
                </a:path>
                <a:path w="21600" h="21600" extrusionOk="0">
                  <a:moveTo>
                    <a:pt x="0" y="21600"/>
                  </a:moveTo>
                  <a:cubicBezTo>
                    <a:pt x="0" y="9697"/>
                    <a:pt x="9628" y="38"/>
                    <a:pt x="21531" y="0"/>
                  </a:cubicBezTo>
                  <a:lnTo>
                    <a:pt x="21600"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2" name="Google Shape;232;p19"/>
            <p:cNvSpPr/>
            <p:nvPr/>
          </p:nvSpPr>
          <p:spPr>
            <a:xfrm>
              <a:off x="6516688" y="2517775"/>
              <a:ext cx="146050" cy="179388"/>
            </a:xfrm>
            <a:custGeom>
              <a:avLst/>
              <a:gdLst/>
              <a:ahLst/>
              <a:cxnLst/>
              <a:rect l="l" t="t" r="r" b="b"/>
              <a:pathLst>
                <a:path w="21600" h="21600" fill="none" extrusionOk="0">
                  <a:moveTo>
                    <a:pt x="21600" y="21600"/>
                  </a:moveTo>
                  <a:cubicBezTo>
                    <a:pt x="9670" y="21600"/>
                    <a:pt x="0" y="11929"/>
                    <a:pt x="0" y="0"/>
                  </a:cubicBezTo>
                </a:path>
                <a:path w="21600" h="21600" extrusionOk="0">
                  <a:moveTo>
                    <a:pt x="21600" y="21600"/>
                  </a:moveTo>
                  <a:cubicBezTo>
                    <a:pt x="9670" y="21600"/>
                    <a:pt x="0" y="11929"/>
                    <a:pt x="0" y="0"/>
                  </a:cubicBezTo>
                  <a:lnTo>
                    <a:pt x="21600" y="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3" name="Google Shape;233;p19"/>
            <p:cNvSpPr/>
            <p:nvPr/>
          </p:nvSpPr>
          <p:spPr>
            <a:xfrm>
              <a:off x="6516688" y="2305050"/>
              <a:ext cx="92075" cy="215900"/>
            </a:xfrm>
            <a:custGeom>
              <a:avLst/>
              <a:gdLst/>
              <a:ahLst/>
              <a:cxnLst/>
              <a:rect l="l" t="t" r="r" b="b"/>
              <a:pathLst>
                <a:path w="21600" h="21592" fill="none" extrusionOk="0">
                  <a:moveTo>
                    <a:pt x="0" y="21592"/>
                  </a:moveTo>
                  <a:cubicBezTo>
                    <a:pt x="0" y="9896"/>
                    <a:pt x="9308" y="325"/>
                    <a:pt x="21000" y="0"/>
                  </a:cubicBezTo>
                </a:path>
                <a:path w="21600" h="21592" extrusionOk="0">
                  <a:moveTo>
                    <a:pt x="0" y="21592"/>
                  </a:moveTo>
                  <a:cubicBezTo>
                    <a:pt x="0" y="9896"/>
                    <a:pt x="9308" y="325"/>
                    <a:pt x="21000" y="0"/>
                  </a:cubicBezTo>
                  <a:lnTo>
                    <a:pt x="21600" y="21592"/>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4" name="Google Shape;234;p19"/>
            <p:cNvSpPr/>
            <p:nvPr/>
          </p:nvSpPr>
          <p:spPr>
            <a:xfrm>
              <a:off x="6580188" y="2205038"/>
              <a:ext cx="66675" cy="111125"/>
            </a:xfrm>
            <a:custGeom>
              <a:avLst/>
              <a:gdLst/>
              <a:ahLst/>
              <a:cxnLst/>
              <a:rect l="l" t="t" r="r" b="b"/>
              <a:pathLst>
                <a:path w="21600" h="21600" fill="none" extrusionOk="0">
                  <a:moveTo>
                    <a:pt x="21600" y="0"/>
                  </a:moveTo>
                  <a:cubicBezTo>
                    <a:pt x="21600" y="11929"/>
                    <a:pt x="11929" y="21599"/>
                    <a:pt x="0" y="21600"/>
                  </a:cubicBezTo>
                </a:path>
                <a:path w="21600" h="21600" extrusionOk="0">
                  <a:moveTo>
                    <a:pt x="21600" y="0"/>
                  </a:moveTo>
                  <a:cubicBezTo>
                    <a:pt x="21600" y="11929"/>
                    <a:pt x="11929" y="21599"/>
                    <a:pt x="0" y="21600"/>
                  </a:cubicBezTo>
                  <a:lnTo>
                    <a:pt x="0" y="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5" name="Google Shape;235;p19"/>
            <p:cNvSpPr/>
            <p:nvPr/>
          </p:nvSpPr>
          <p:spPr>
            <a:xfrm>
              <a:off x="6408738" y="2028825"/>
              <a:ext cx="238125" cy="173038"/>
            </a:xfrm>
            <a:custGeom>
              <a:avLst/>
              <a:gdLst/>
              <a:ahLst/>
              <a:cxnLst/>
              <a:rect l="l" t="t" r="r" b="b"/>
              <a:pathLst>
                <a:path w="21769" h="21600" fill="none" extrusionOk="0">
                  <a:moveTo>
                    <a:pt x="-1" y="0"/>
                  </a:moveTo>
                  <a:cubicBezTo>
                    <a:pt x="56" y="0"/>
                    <a:pt x="112" y="-1"/>
                    <a:pt x="169" y="0"/>
                  </a:cubicBezTo>
                  <a:cubicBezTo>
                    <a:pt x="12098" y="0"/>
                    <a:pt x="21769" y="9670"/>
                    <a:pt x="21769" y="21600"/>
                  </a:cubicBezTo>
                </a:path>
                <a:path w="21769" h="21600" extrusionOk="0">
                  <a:moveTo>
                    <a:pt x="-1" y="0"/>
                  </a:moveTo>
                  <a:cubicBezTo>
                    <a:pt x="56" y="0"/>
                    <a:pt x="112" y="-1"/>
                    <a:pt x="169" y="0"/>
                  </a:cubicBezTo>
                  <a:cubicBezTo>
                    <a:pt x="12098" y="0"/>
                    <a:pt x="21769" y="9670"/>
                    <a:pt x="21769" y="21600"/>
                  </a:cubicBezTo>
                  <a:lnTo>
                    <a:pt x="169"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6" name="Google Shape;236;p19"/>
            <p:cNvSpPr/>
            <p:nvPr/>
          </p:nvSpPr>
          <p:spPr>
            <a:xfrm>
              <a:off x="6551613" y="2667000"/>
              <a:ext cx="119062" cy="103188"/>
            </a:xfrm>
            <a:custGeom>
              <a:avLst/>
              <a:gdLst/>
              <a:ahLst/>
              <a:cxnLst/>
              <a:rect l="l" t="t" r="r" b="b"/>
              <a:pathLst>
                <a:path w="18059" h="21336" fill="none" extrusionOk="0">
                  <a:moveTo>
                    <a:pt x="0" y="9485"/>
                  </a:moveTo>
                  <a:cubicBezTo>
                    <a:pt x="3341" y="4394"/>
                    <a:pt x="8675" y="950"/>
                    <a:pt x="14690" y="0"/>
                  </a:cubicBezTo>
                </a:path>
                <a:path w="18059" h="21336" extrusionOk="0">
                  <a:moveTo>
                    <a:pt x="0" y="9485"/>
                  </a:moveTo>
                  <a:cubicBezTo>
                    <a:pt x="3341" y="4394"/>
                    <a:pt x="8675" y="950"/>
                    <a:pt x="14690" y="0"/>
                  </a:cubicBezTo>
                  <a:lnTo>
                    <a:pt x="18059" y="213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cxnSp>
        <p:nvCxnSpPr>
          <p:cNvPr id="241" name="Google Shape;241;p20"/>
          <p:cNvCxnSpPr/>
          <p:nvPr/>
        </p:nvCxnSpPr>
        <p:spPr>
          <a:xfrm>
            <a:off x="228600" y="990600"/>
            <a:ext cx="8686800" cy="1588"/>
          </a:xfrm>
          <a:prstGeom prst="straightConnector1">
            <a:avLst/>
          </a:prstGeom>
          <a:noFill/>
          <a:ln w="85725" cap="flat" cmpd="tri">
            <a:solidFill>
              <a:srgbClr val="4A7DBA"/>
            </a:solidFill>
            <a:prstDash val="solid"/>
            <a:round/>
            <a:headEnd type="none" w="sm" len="sm"/>
            <a:tailEnd type="none" w="sm" len="sm"/>
          </a:ln>
        </p:spPr>
      </p:cxnSp>
      <p:sp>
        <p:nvSpPr>
          <p:cNvPr id="242" name="Google Shape;242;p20"/>
          <p:cNvSpPr txBox="1"/>
          <p:nvPr/>
        </p:nvSpPr>
        <p:spPr>
          <a:xfrm>
            <a:off x="-810271" y="118636"/>
            <a:ext cx="82296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chemeClr val="dk1"/>
                </a:solidFill>
                <a:latin typeface="Calibri" panose="020F0502020204030204"/>
                <a:ea typeface="Calibri" panose="020F0502020204030204"/>
                <a:cs typeface="Calibri" panose="020F0502020204030204"/>
                <a:sym typeface="Calibri" panose="020F0502020204030204"/>
              </a:rPr>
              <a:t>Serial Transfer</a:t>
            </a:r>
            <a:endParaRPr lang="en-US" sz="3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3" name="Google Shape;243;p20"/>
          <p:cNvSpPr/>
          <p:nvPr/>
        </p:nvSpPr>
        <p:spPr>
          <a:xfrm>
            <a:off x="3733800" y="1143000"/>
            <a:ext cx="2898775" cy="1006475"/>
          </a:xfrm>
          <a:prstGeom prst="rect">
            <a:avLst/>
          </a:prstGeom>
          <a:noFill/>
          <a:ln>
            <a:noFill/>
          </a:ln>
        </p:spPr>
        <p:txBody>
          <a:bodyPr spcFirstLastPara="1" wrap="square" lIns="63500" tIns="25400" rIns="63500" bIns="25400" anchor="t" anchorCtr="0">
            <a:spAutoFit/>
          </a:bodyPr>
          <a:lstStyle/>
          <a:p>
            <a:pPr marL="0" marR="0" lvl="0" indent="0" algn="l" rtl="0">
              <a:lnSpc>
                <a:spcPct val="97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Asynchronous serial transfer</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7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Synchronous serial transfer</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7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Asynchronous parallel transfer</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7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Synchronous parallel transfer</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4" name="Google Shape;244;p20"/>
          <p:cNvSpPr/>
          <p:nvPr/>
        </p:nvSpPr>
        <p:spPr>
          <a:xfrm>
            <a:off x="542925" y="2251075"/>
            <a:ext cx="8220075" cy="796925"/>
          </a:xfrm>
          <a:prstGeom prst="rect">
            <a:avLst/>
          </a:prstGeom>
          <a:noFill/>
          <a:ln>
            <a:noFill/>
          </a:ln>
        </p:spPr>
        <p:txBody>
          <a:bodyPr spcFirstLastPara="1" wrap="square" lIns="63500" tIns="25400" rIns="63500" bIns="25400" anchor="t" anchorCtr="0">
            <a:spAutoFit/>
          </a:bodyPr>
          <a:lstStyle/>
          <a:p>
            <a:pPr marL="0" marR="0" lvl="0" indent="0" algn="l" rtl="0">
              <a:lnSpc>
                <a:spcPct val="101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 Employs special bits which are inserted at both  ends of the character code  </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1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 Each character consists of three parts; Start bit;   Data bits;   Stop bits.</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1000"/>
              </a:lnSpc>
              <a:spcBef>
                <a:spcPts val="0"/>
              </a:spcBef>
              <a:spcAft>
                <a:spcPts val="0"/>
              </a:spcAft>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5" name="Google Shape;245;p20"/>
          <p:cNvSpPr/>
          <p:nvPr/>
        </p:nvSpPr>
        <p:spPr>
          <a:xfrm>
            <a:off x="76200" y="4271963"/>
            <a:ext cx="7116900" cy="284100"/>
          </a:xfrm>
          <a:prstGeom prst="rect">
            <a:avLst/>
          </a:prstGeom>
          <a:noFill/>
          <a:ln>
            <a:noFill/>
          </a:ln>
        </p:spPr>
        <p:txBody>
          <a:bodyPr spcFirstLastPara="1" wrap="square" lIns="63500" tIns="25400" rIns="63500" bIns="25400" anchor="t" anchorCtr="0">
            <a:spAutoFit/>
          </a:bodyPr>
          <a:lstStyle/>
          <a:p>
            <a:pPr marL="0" marR="0" lvl="0" indent="0" algn="l" rtl="0">
              <a:lnSpc>
                <a:spcPct val="101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A character can be detected by the receiver from the knowledge of 4 rules;</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6" name="Google Shape;246;p20"/>
          <p:cNvSpPr/>
          <p:nvPr/>
        </p:nvSpPr>
        <p:spPr>
          <a:xfrm>
            <a:off x="533400" y="4621213"/>
            <a:ext cx="8229600" cy="1246187"/>
          </a:xfrm>
          <a:prstGeom prst="rect">
            <a:avLst/>
          </a:prstGeom>
          <a:noFill/>
          <a:ln>
            <a:noFill/>
          </a:ln>
        </p:spPr>
        <p:txBody>
          <a:bodyPr spcFirstLastPara="1" wrap="square" lIns="63500" tIns="25400" rIns="63500" bIns="25400" anchor="t" anchorCtr="0">
            <a:spAutoFit/>
          </a:bodyPr>
          <a:lstStyle/>
          <a:p>
            <a:pPr marL="0" marR="0" lvl="0" indent="0" algn="l" rtl="0">
              <a:lnSpc>
                <a:spcPct val="97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When data are not being sent, the line is kept in the 1-state (idle state)</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7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The initiation of a character transmission is detected by a </a:t>
            </a:r>
            <a:r>
              <a:rPr lang="en-US" sz="1600" b="0" i="1" u="none" strike="noStrike" cap="none">
                <a:solidFill>
                  <a:schemeClr val="dk1"/>
                </a:solidFill>
                <a:latin typeface="Arial" panose="020B0604020202020204"/>
                <a:ea typeface="Arial" panose="020B0604020202020204"/>
                <a:cs typeface="Arial" panose="020B0604020202020204"/>
                <a:sym typeface="Arial" panose="020B0604020202020204"/>
              </a:rPr>
              <a:t>Start Bit</a:t>
            </a: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 which is always a 0</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7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The character bits always follow the </a:t>
            </a:r>
            <a:r>
              <a:rPr lang="en-US" sz="1600" b="0" i="1" u="none" strike="noStrike" cap="none">
                <a:solidFill>
                  <a:schemeClr val="dk1"/>
                </a:solidFill>
                <a:latin typeface="Arial" panose="020B0604020202020204"/>
                <a:ea typeface="Arial" panose="020B0604020202020204"/>
                <a:cs typeface="Arial" panose="020B0604020202020204"/>
                <a:sym typeface="Arial" panose="020B0604020202020204"/>
              </a:rPr>
              <a:t>Start Bit</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7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After the last character , a </a:t>
            </a:r>
            <a:r>
              <a:rPr lang="en-US" sz="1600" b="0" i="1" u="none" strike="noStrike" cap="none">
                <a:solidFill>
                  <a:schemeClr val="dk1"/>
                </a:solidFill>
                <a:latin typeface="Arial" panose="020B0604020202020204"/>
                <a:ea typeface="Arial" panose="020B0604020202020204"/>
                <a:cs typeface="Arial" panose="020B0604020202020204"/>
                <a:sym typeface="Arial" panose="020B0604020202020204"/>
              </a:rPr>
              <a:t>Stop Bit</a:t>
            </a: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  is detected when the line returns to the 1-state for at least 1 bit time</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7" name="Google Shape;247;p20"/>
          <p:cNvSpPr/>
          <p:nvPr/>
        </p:nvSpPr>
        <p:spPr>
          <a:xfrm>
            <a:off x="395288" y="5983288"/>
            <a:ext cx="8520112" cy="555625"/>
          </a:xfrm>
          <a:prstGeom prst="rect">
            <a:avLst/>
          </a:prstGeom>
          <a:noFill/>
          <a:ln>
            <a:noFill/>
          </a:ln>
        </p:spPr>
        <p:txBody>
          <a:bodyPr spcFirstLastPara="1" wrap="square" lIns="63500" tIns="25400" rIns="63500" bIns="25400" anchor="t" anchorCtr="0">
            <a:spAutoFit/>
          </a:bodyPr>
          <a:lstStyle/>
          <a:p>
            <a:pPr marL="0" marR="0" lvl="0" indent="0" algn="l" rtl="0">
              <a:lnSpc>
                <a:spcPct val="91000"/>
              </a:lnSpc>
              <a:spcBef>
                <a:spcPts val="0"/>
              </a:spcBef>
              <a:spcAft>
                <a:spcPts val="0"/>
              </a:spcAft>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The receiver knows in advance the transfer rate of the bits and the number of information bits to expect</a:t>
            </a:r>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8" name="Google Shape;248;p20"/>
          <p:cNvSpPr/>
          <p:nvPr/>
        </p:nvSpPr>
        <p:spPr>
          <a:xfrm>
            <a:off x="257175" y="1211263"/>
            <a:ext cx="3074988" cy="33655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Four Different Types of Transfer</a:t>
            </a:r>
            <a:endParaRPr 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9" name="Google Shape;249;p20"/>
          <p:cNvSpPr/>
          <p:nvPr/>
        </p:nvSpPr>
        <p:spPr>
          <a:xfrm>
            <a:off x="3581400" y="1095375"/>
            <a:ext cx="3524250" cy="1114425"/>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50" name="Google Shape;250;p20"/>
          <p:cNvGrpSpPr/>
          <p:nvPr/>
        </p:nvGrpSpPr>
        <p:grpSpPr>
          <a:xfrm>
            <a:off x="1908175" y="3132138"/>
            <a:ext cx="4818063" cy="754062"/>
            <a:chOff x="1908175" y="3032125"/>
            <a:chExt cx="4818063" cy="754375"/>
          </a:xfrm>
        </p:grpSpPr>
        <p:sp>
          <p:nvSpPr>
            <p:cNvPr id="251" name="Google Shape;251;p20"/>
            <p:cNvSpPr/>
            <p:nvPr/>
          </p:nvSpPr>
          <p:spPr>
            <a:xfrm>
              <a:off x="1908175" y="3032125"/>
              <a:ext cx="658813" cy="290513"/>
            </a:xfrm>
            <a:custGeom>
              <a:avLst/>
              <a:gdLst/>
              <a:ahLst/>
              <a:cxnLst/>
              <a:rect l="l" t="t" r="r" b="b"/>
              <a:pathLst>
                <a:path w="361" h="225" extrusionOk="0">
                  <a:moveTo>
                    <a:pt x="0" y="0"/>
                  </a:moveTo>
                  <a:lnTo>
                    <a:pt x="136" y="0"/>
                  </a:lnTo>
                  <a:lnTo>
                    <a:pt x="136" y="224"/>
                  </a:lnTo>
                  <a:lnTo>
                    <a:pt x="360" y="224"/>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52" name="Google Shape;252;p20"/>
            <p:cNvCxnSpPr/>
            <p:nvPr/>
          </p:nvCxnSpPr>
          <p:spPr>
            <a:xfrm>
              <a:off x="2563813" y="3032125"/>
              <a:ext cx="0" cy="301625"/>
            </a:xfrm>
            <a:prstGeom prst="straightConnector1">
              <a:avLst/>
            </a:prstGeom>
            <a:noFill/>
            <a:ln w="25400" cap="flat" cmpd="sng">
              <a:solidFill>
                <a:srgbClr val="000000"/>
              </a:solidFill>
              <a:prstDash val="solid"/>
              <a:round/>
              <a:headEnd type="none" w="med" len="med"/>
              <a:tailEnd type="none" w="med" len="med"/>
            </a:ln>
          </p:spPr>
        </p:cxnSp>
        <p:sp>
          <p:nvSpPr>
            <p:cNvPr id="253" name="Google Shape;253;p20"/>
            <p:cNvSpPr/>
            <p:nvPr/>
          </p:nvSpPr>
          <p:spPr>
            <a:xfrm>
              <a:off x="2097088" y="3327400"/>
              <a:ext cx="489046"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Start</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54" name="Google Shape;254;p20"/>
            <p:cNvCxnSpPr/>
            <p:nvPr/>
          </p:nvCxnSpPr>
          <p:spPr>
            <a:xfrm>
              <a:off x="2163763" y="3392488"/>
              <a:ext cx="0" cy="215900"/>
            </a:xfrm>
            <a:prstGeom prst="straightConnector1">
              <a:avLst/>
            </a:prstGeom>
            <a:noFill/>
            <a:ln w="25400" cap="flat" cmpd="sng">
              <a:solidFill>
                <a:srgbClr val="000000"/>
              </a:solidFill>
              <a:prstDash val="solid"/>
              <a:round/>
              <a:headEnd type="none" w="med" len="med"/>
              <a:tailEnd type="none" w="med" len="med"/>
            </a:ln>
          </p:spPr>
        </p:cxnSp>
        <p:cxnSp>
          <p:nvCxnSpPr>
            <p:cNvPr id="255" name="Google Shape;255;p20"/>
            <p:cNvCxnSpPr/>
            <p:nvPr/>
          </p:nvCxnSpPr>
          <p:spPr>
            <a:xfrm>
              <a:off x="2571750" y="3392488"/>
              <a:ext cx="0" cy="215900"/>
            </a:xfrm>
            <a:prstGeom prst="straightConnector1">
              <a:avLst/>
            </a:prstGeom>
            <a:noFill/>
            <a:ln w="25400" cap="flat" cmpd="sng">
              <a:solidFill>
                <a:srgbClr val="000000"/>
              </a:solidFill>
              <a:prstDash val="solid"/>
              <a:round/>
              <a:headEnd type="none" w="med" len="med"/>
              <a:tailEnd type="none" w="med" len="med"/>
            </a:ln>
          </p:spPr>
        </p:cxnSp>
        <p:sp>
          <p:nvSpPr>
            <p:cNvPr id="256" name="Google Shape;256;p20"/>
            <p:cNvSpPr/>
            <p:nvPr/>
          </p:nvSpPr>
          <p:spPr>
            <a:xfrm>
              <a:off x="2563813" y="3032125"/>
              <a:ext cx="2073275" cy="290513"/>
            </a:xfrm>
            <a:custGeom>
              <a:avLst/>
              <a:gdLst/>
              <a:ahLst/>
              <a:cxnLst/>
              <a:rect l="l" t="t" r="r" b="b"/>
              <a:pathLst>
                <a:path w="1137" h="225" extrusionOk="0">
                  <a:moveTo>
                    <a:pt x="0" y="0"/>
                  </a:moveTo>
                  <a:lnTo>
                    <a:pt x="456" y="0"/>
                  </a:lnTo>
                  <a:lnTo>
                    <a:pt x="456" y="224"/>
                  </a:lnTo>
                  <a:lnTo>
                    <a:pt x="1136" y="224"/>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57" name="Google Shape;257;p20"/>
            <p:cNvCxnSpPr/>
            <p:nvPr/>
          </p:nvCxnSpPr>
          <p:spPr>
            <a:xfrm>
              <a:off x="4635500" y="3032125"/>
              <a:ext cx="0" cy="307975"/>
            </a:xfrm>
            <a:prstGeom prst="straightConnector1">
              <a:avLst/>
            </a:prstGeom>
            <a:noFill/>
            <a:ln w="25400" cap="flat" cmpd="sng">
              <a:solidFill>
                <a:srgbClr val="000000"/>
              </a:solidFill>
              <a:prstDash val="solid"/>
              <a:round/>
              <a:headEnd type="none" w="med" len="med"/>
              <a:tailEnd type="none" w="med" len="med"/>
            </a:ln>
          </p:spPr>
        </p:cxnSp>
        <p:sp>
          <p:nvSpPr>
            <p:cNvPr id="258" name="Google Shape;258;p20"/>
            <p:cNvSpPr/>
            <p:nvPr/>
          </p:nvSpPr>
          <p:spPr>
            <a:xfrm>
              <a:off x="4635500" y="3032125"/>
              <a:ext cx="833438" cy="290513"/>
            </a:xfrm>
            <a:custGeom>
              <a:avLst/>
              <a:gdLst/>
              <a:ahLst/>
              <a:cxnLst/>
              <a:rect l="l" t="t" r="r" b="b"/>
              <a:pathLst>
                <a:path w="457" h="225" extrusionOk="0">
                  <a:moveTo>
                    <a:pt x="0" y="0"/>
                  </a:moveTo>
                  <a:lnTo>
                    <a:pt x="224" y="0"/>
                  </a:lnTo>
                  <a:lnTo>
                    <a:pt x="224" y="224"/>
                  </a:lnTo>
                  <a:lnTo>
                    <a:pt x="456" y="224"/>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59" name="Google Shape;259;p20"/>
            <p:cNvCxnSpPr/>
            <p:nvPr/>
          </p:nvCxnSpPr>
          <p:spPr>
            <a:xfrm>
              <a:off x="5467350" y="3032125"/>
              <a:ext cx="0" cy="293688"/>
            </a:xfrm>
            <a:prstGeom prst="straightConnector1">
              <a:avLst/>
            </a:prstGeom>
            <a:noFill/>
            <a:ln w="25400" cap="flat" cmpd="sng">
              <a:solidFill>
                <a:srgbClr val="000000"/>
              </a:solidFill>
              <a:prstDash val="solid"/>
              <a:round/>
              <a:headEnd type="none" w="med" len="med"/>
              <a:tailEnd type="none" w="med" len="med"/>
            </a:ln>
          </p:spPr>
        </p:cxnSp>
        <p:cxnSp>
          <p:nvCxnSpPr>
            <p:cNvPr id="260" name="Google Shape;260;p20"/>
            <p:cNvCxnSpPr/>
            <p:nvPr/>
          </p:nvCxnSpPr>
          <p:spPr>
            <a:xfrm>
              <a:off x="5467350" y="3032125"/>
              <a:ext cx="1223963" cy="0"/>
            </a:xfrm>
            <a:prstGeom prst="straightConnector1">
              <a:avLst/>
            </a:prstGeom>
            <a:noFill/>
            <a:ln w="25400" cap="flat" cmpd="sng">
              <a:solidFill>
                <a:srgbClr val="000000"/>
              </a:solidFill>
              <a:prstDash val="solid"/>
              <a:round/>
              <a:headEnd type="none" w="med" len="med"/>
              <a:tailEnd type="none" w="med" len="med"/>
            </a:ln>
          </p:spPr>
        </p:cxnSp>
        <p:sp>
          <p:nvSpPr>
            <p:cNvPr id="261" name="Google Shape;261;p20"/>
            <p:cNvSpPr/>
            <p:nvPr/>
          </p:nvSpPr>
          <p:spPr>
            <a:xfrm>
              <a:off x="6016625" y="3308350"/>
              <a:ext cx="473016"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Stop</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2" name="Google Shape;262;p20"/>
            <p:cNvSpPr/>
            <p:nvPr/>
          </p:nvSpPr>
          <p:spPr>
            <a:xfrm>
              <a:off x="6061075" y="3460750"/>
              <a:ext cx="41838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bits</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63" name="Google Shape;263;p20"/>
            <p:cNvCxnSpPr/>
            <p:nvPr/>
          </p:nvCxnSpPr>
          <p:spPr>
            <a:xfrm>
              <a:off x="5881688" y="3392488"/>
              <a:ext cx="0" cy="215900"/>
            </a:xfrm>
            <a:prstGeom prst="straightConnector1">
              <a:avLst/>
            </a:prstGeom>
            <a:noFill/>
            <a:ln w="25400" cap="flat" cmpd="sng">
              <a:solidFill>
                <a:srgbClr val="000000"/>
              </a:solidFill>
              <a:prstDash val="solid"/>
              <a:round/>
              <a:headEnd type="none" w="med" len="med"/>
              <a:tailEnd type="none" w="med" len="med"/>
            </a:ln>
          </p:spPr>
        </p:cxnSp>
        <p:cxnSp>
          <p:nvCxnSpPr>
            <p:cNvPr id="264" name="Google Shape;264;p20"/>
            <p:cNvCxnSpPr/>
            <p:nvPr/>
          </p:nvCxnSpPr>
          <p:spPr>
            <a:xfrm>
              <a:off x="6715125" y="3392488"/>
              <a:ext cx="0" cy="215900"/>
            </a:xfrm>
            <a:prstGeom prst="straightConnector1">
              <a:avLst/>
            </a:prstGeom>
            <a:noFill/>
            <a:ln w="25400" cap="flat" cmpd="sng">
              <a:solidFill>
                <a:srgbClr val="000000"/>
              </a:solidFill>
              <a:prstDash val="solid"/>
              <a:round/>
              <a:headEnd type="none" w="med" len="med"/>
              <a:tailEnd type="none" w="med" len="med"/>
            </a:ln>
          </p:spPr>
        </p:cxnSp>
        <p:sp>
          <p:nvSpPr>
            <p:cNvPr id="265" name="Google Shape;265;p20"/>
            <p:cNvSpPr/>
            <p:nvPr/>
          </p:nvSpPr>
          <p:spPr>
            <a:xfrm>
              <a:off x="3467100" y="3379788"/>
              <a:ext cx="1067153"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Character bits</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6" name="Google Shape;266;p20"/>
            <p:cNvSpPr/>
            <p:nvPr/>
          </p:nvSpPr>
          <p:spPr>
            <a:xfrm>
              <a:off x="2571750" y="3468688"/>
              <a:ext cx="138113" cy="77787"/>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67" name="Google Shape;267;p20"/>
            <p:cNvCxnSpPr/>
            <p:nvPr/>
          </p:nvCxnSpPr>
          <p:spPr>
            <a:xfrm>
              <a:off x="2695575" y="3500438"/>
              <a:ext cx="773113" cy="0"/>
            </a:xfrm>
            <a:prstGeom prst="straightConnector1">
              <a:avLst/>
            </a:prstGeom>
            <a:noFill/>
            <a:ln w="25400" cap="flat" cmpd="sng">
              <a:solidFill>
                <a:srgbClr val="000000"/>
              </a:solidFill>
              <a:prstDash val="solid"/>
              <a:round/>
              <a:headEnd type="none" w="med" len="med"/>
              <a:tailEnd type="none" w="med" len="med"/>
            </a:ln>
          </p:spPr>
        </p:cxnSp>
        <p:sp>
          <p:nvSpPr>
            <p:cNvPr id="268" name="Google Shape;268;p20"/>
            <p:cNvSpPr/>
            <p:nvPr/>
          </p:nvSpPr>
          <p:spPr>
            <a:xfrm>
              <a:off x="5745163" y="3459163"/>
              <a:ext cx="139700"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69" name="Google Shape;269;p20"/>
            <p:cNvCxnSpPr/>
            <p:nvPr/>
          </p:nvCxnSpPr>
          <p:spPr>
            <a:xfrm>
              <a:off x="4819650" y="3490913"/>
              <a:ext cx="933450" cy="0"/>
            </a:xfrm>
            <a:prstGeom prst="straightConnector1">
              <a:avLst/>
            </a:prstGeom>
            <a:noFill/>
            <a:ln w="25400" cap="flat" cmpd="sng">
              <a:solidFill>
                <a:srgbClr val="000000"/>
              </a:solidFill>
              <a:prstDash val="solid"/>
              <a:round/>
              <a:headEnd type="none" w="med" len="med"/>
              <a:tailEnd type="none" w="med" len="med"/>
            </a:ln>
          </p:spPr>
        </p:cxnSp>
        <p:sp>
          <p:nvSpPr>
            <p:cNvPr id="270" name="Google Shape;270;p20"/>
            <p:cNvSpPr/>
            <p:nvPr/>
          </p:nvSpPr>
          <p:spPr>
            <a:xfrm>
              <a:off x="5881688" y="3459163"/>
              <a:ext cx="139700" cy="77787"/>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71" name="Google Shape;271;p20"/>
            <p:cNvCxnSpPr/>
            <p:nvPr/>
          </p:nvCxnSpPr>
          <p:spPr>
            <a:xfrm>
              <a:off x="6005513" y="3490913"/>
              <a:ext cx="103187" cy="0"/>
            </a:xfrm>
            <a:prstGeom prst="straightConnector1">
              <a:avLst/>
            </a:prstGeom>
            <a:noFill/>
            <a:ln w="25400" cap="flat" cmpd="sng">
              <a:solidFill>
                <a:srgbClr val="000000"/>
              </a:solidFill>
              <a:prstDash val="solid"/>
              <a:round/>
              <a:headEnd type="none" w="med" len="med"/>
              <a:tailEnd type="none" w="med" len="med"/>
            </a:ln>
          </p:spPr>
        </p:cxnSp>
        <p:sp>
          <p:nvSpPr>
            <p:cNvPr id="272" name="Google Shape;272;p20"/>
            <p:cNvSpPr/>
            <p:nvPr/>
          </p:nvSpPr>
          <p:spPr>
            <a:xfrm>
              <a:off x="6588125" y="3459163"/>
              <a:ext cx="138113"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73" name="Google Shape;273;p20"/>
            <p:cNvCxnSpPr/>
            <p:nvPr/>
          </p:nvCxnSpPr>
          <p:spPr>
            <a:xfrm>
              <a:off x="6483350" y="3490913"/>
              <a:ext cx="123825" cy="0"/>
            </a:xfrm>
            <a:prstGeom prst="straightConnector1">
              <a:avLst/>
            </a:prstGeom>
            <a:noFill/>
            <a:ln w="25400" cap="flat" cmpd="sng">
              <a:solidFill>
                <a:srgbClr val="000000"/>
              </a:solidFill>
              <a:prstDash val="solid"/>
              <a:round/>
              <a:headEnd type="none" w="med" len="med"/>
              <a:tailEnd type="none" w="med" len="med"/>
            </a:ln>
          </p:spPr>
        </p:cxnSp>
        <p:sp>
          <p:nvSpPr>
            <p:cNvPr id="274" name="Google Shape;274;p20"/>
            <p:cNvSpPr/>
            <p:nvPr/>
          </p:nvSpPr>
          <p:spPr>
            <a:xfrm>
              <a:off x="2633663"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1</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75" name="Google Shape;275;p20"/>
            <p:cNvSpPr/>
            <p:nvPr/>
          </p:nvSpPr>
          <p:spPr>
            <a:xfrm>
              <a:off x="3043238"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1</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76" name="Google Shape;276;p20"/>
            <p:cNvSpPr/>
            <p:nvPr/>
          </p:nvSpPr>
          <p:spPr>
            <a:xfrm>
              <a:off x="3467100"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0</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77" name="Google Shape;277;p20"/>
            <p:cNvSpPr/>
            <p:nvPr/>
          </p:nvSpPr>
          <p:spPr>
            <a:xfrm>
              <a:off x="3875088"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0</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78" name="Google Shape;278;p20"/>
            <p:cNvSpPr/>
            <p:nvPr/>
          </p:nvSpPr>
          <p:spPr>
            <a:xfrm>
              <a:off x="4298950"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0</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79" name="Google Shape;279;p20"/>
            <p:cNvSpPr/>
            <p:nvPr/>
          </p:nvSpPr>
          <p:spPr>
            <a:xfrm>
              <a:off x="4691063"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1</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80" name="Google Shape;280;p20"/>
            <p:cNvSpPr/>
            <p:nvPr/>
          </p:nvSpPr>
          <p:spPr>
            <a:xfrm>
              <a:off x="5114925"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0</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81" name="Google Shape;281;p20"/>
            <p:cNvSpPr/>
            <p:nvPr/>
          </p:nvSpPr>
          <p:spPr>
            <a:xfrm>
              <a:off x="5524500" y="3090863"/>
              <a:ext cx="2612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rPr>
                <a:t>1</a:t>
              </a:r>
              <a:endParaRPr lang="en-US"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282" name="Google Shape;282;p20"/>
          <p:cNvSpPr/>
          <p:nvPr/>
        </p:nvSpPr>
        <p:spPr>
          <a:xfrm>
            <a:off x="304800" y="1828800"/>
            <a:ext cx="3211513"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Asynchronous Serial Transfer</a:t>
            </a:r>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par>
                                <p:cTn id="8" presetID="10" presetClass="entr" presetSubtype="0" fill="hold" nodeType="withEffect">
                                  <p:stCondLst>
                                    <p:cond delay="0"/>
                                  </p:stCondLst>
                                  <p:childTnLst>
                                    <p:set>
                                      <p:cBhvr>
                                        <p:cTn id="9" dur="1" fill="hold">
                                          <p:stCondLst>
                                            <p:cond delay="0"/>
                                          </p:stCondLst>
                                        </p:cTn>
                                        <p:tgtEl>
                                          <p:spTgt spid="249"/>
                                        </p:tgtEl>
                                        <p:attrNameLst>
                                          <p:attrName>style.visibility</p:attrName>
                                        </p:attrNameLst>
                                      </p:cBhvr>
                                      <p:to>
                                        <p:strVal val="visible"/>
                                      </p:to>
                                    </p:set>
                                    <p:animEffect transition="in" filter="fade">
                                      <p:cBhvr>
                                        <p:cTn id="10" dur="500"/>
                                        <p:tgtEl>
                                          <p:spTgt spid="249"/>
                                        </p:tgtEl>
                                      </p:cBhvr>
                                    </p:animEffect>
                                  </p:childTnLst>
                                </p:cTn>
                              </p:par>
                              <p:par>
                                <p:cTn id="11" presetID="10" presetClass="entr" presetSubtype="0" fill="hold" nodeType="withEffect">
                                  <p:stCondLst>
                                    <p:cond delay="0"/>
                                  </p:stCondLst>
                                  <p:childTnLst>
                                    <p:set>
                                      <p:cBhvr>
                                        <p:cTn id="12" dur="1" fill="hold">
                                          <p:stCondLst>
                                            <p:cond delay="0"/>
                                          </p:stCondLst>
                                        </p:cTn>
                                        <p:tgtEl>
                                          <p:spTgt spid="243"/>
                                        </p:tgtEl>
                                        <p:attrNameLst>
                                          <p:attrName>style.visibility</p:attrName>
                                        </p:attrNameLst>
                                      </p:cBhvr>
                                      <p:to>
                                        <p:strVal val="visible"/>
                                      </p:to>
                                    </p:set>
                                    <p:animEffect transition="in" filter="fade">
                                      <p:cBhvr>
                                        <p:cTn id="13" dur="500"/>
                                        <p:tgtEl>
                                          <p:spTgt spid="2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4"/>
                                        </p:tgtEl>
                                        <p:attrNameLst>
                                          <p:attrName>style.visibility</p:attrName>
                                        </p:attrNameLst>
                                      </p:cBhvr>
                                      <p:to>
                                        <p:strVal val="visible"/>
                                      </p:to>
                                    </p:set>
                                    <p:animEffect transition="in" filter="fade">
                                      <p:cBhvr>
                                        <p:cTn id="18" dur="500"/>
                                        <p:tgtEl>
                                          <p:spTgt spid="244"/>
                                        </p:tgtEl>
                                      </p:cBhvr>
                                    </p:animEffect>
                                  </p:childTnLst>
                                </p:cTn>
                              </p:par>
                              <p:par>
                                <p:cTn id="19" presetID="10" presetClass="entr" presetSubtype="0" fill="hold" nodeType="withEffect">
                                  <p:stCondLst>
                                    <p:cond delay="0"/>
                                  </p:stCondLst>
                                  <p:childTnLst>
                                    <p:set>
                                      <p:cBhvr>
                                        <p:cTn id="20" dur="1" fill="hold">
                                          <p:stCondLst>
                                            <p:cond delay="0"/>
                                          </p:stCondLst>
                                        </p:cTn>
                                        <p:tgtEl>
                                          <p:spTgt spid="282"/>
                                        </p:tgtEl>
                                        <p:attrNameLst>
                                          <p:attrName>style.visibility</p:attrName>
                                        </p:attrNameLst>
                                      </p:cBhvr>
                                      <p:to>
                                        <p:strVal val="visible"/>
                                      </p:to>
                                    </p:set>
                                    <p:animEffect transition="in" filter="fade">
                                      <p:cBhvr>
                                        <p:cTn id="21" dur="500"/>
                                        <p:tgtEl>
                                          <p:spTgt spid="28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0"/>
                                        </p:tgtEl>
                                        <p:attrNameLst>
                                          <p:attrName>style.visibility</p:attrName>
                                        </p:attrNameLst>
                                      </p:cBhvr>
                                      <p:to>
                                        <p:strVal val="visible"/>
                                      </p:to>
                                    </p:set>
                                    <p:animEffect transition="in" filter="fade">
                                      <p:cBhvr>
                                        <p:cTn id="26" dur="500"/>
                                        <p:tgtEl>
                                          <p:spTgt spid="2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5"/>
                                        </p:tgtEl>
                                        <p:attrNameLst>
                                          <p:attrName>style.visibility</p:attrName>
                                        </p:attrNameLst>
                                      </p:cBhvr>
                                      <p:to>
                                        <p:strVal val="visible"/>
                                      </p:to>
                                    </p:set>
                                    <p:animEffect transition="in" filter="fade">
                                      <p:cBhvr>
                                        <p:cTn id="31" dur="500"/>
                                        <p:tgtEl>
                                          <p:spTgt spid="245"/>
                                        </p:tgtEl>
                                      </p:cBhvr>
                                    </p:animEffect>
                                  </p:childTnLst>
                                </p:cTn>
                              </p:par>
                              <p:par>
                                <p:cTn id="32" presetID="10" presetClass="entr" presetSubtype="0" fill="hold" nodeType="withEffect">
                                  <p:stCondLst>
                                    <p:cond delay="0"/>
                                  </p:stCondLst>
                                  <p:childTnLst>
                                    <p:set>
                                      <p:cBhvr>
                                        <p:cTn id="33" dur="1" fill="hold">
                                          <p:stCondLst>
                                            <p:cond delay="0"/>
                                          </p:stCondLst>
                                        </p:cTn>
                                        <p:tgtEl>
                                          <p:spTgt spid="246"/>
                                        </p:tgtEl>
                                        <p:attrNameLst>
                                          <p:attrName>style.visibility</p:attrName>
                                        </p:attrNameLst>
                                      </p:cBhvr>
                                      <p:to>
                                        <p:strVal val="visible"/>
                                      </p:to>
                                    </p:set>
                                    <p:animEffect transition="in" filter="fade">
                                      <p:cBhvr>
                                        <p:cTn id="34" dur="500"/>
                                        <p:tgtEl>
                                          <p:spTgt spid="24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7"/>
                                        </p:tgtEl>
                                        <p:attrNameLst>
                                          <p:attrName>style.visibility</p:attrName>
                                        </p:attrNameLst>
                                      </p:cBhvr>
                                      <p:to>
                                        <p:strVal val="visible"/>
                                      </p:to>
                                    </p:set>
                                    <p:animEffect transition="in" filter="fade">
                                      <p:cBhvr>
                                        <p:cTn id="39"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grpSp>
        <p:nvGrpSpPr>
          <p:cNvPr id="287" name="Google Shape;287;p21"/>
          <p:cNvGrpSpPr/>
          <p:nvPr/>
        </p:nvGrpSpPr>
        <p:grpSpPr>
          <a:xfrm>
            <a:off x="223837" y="1659194"/>
            <a:ext cx="8696325" cy="3305175"/>
            <a:chOff x="228600" y="990600"/>
            <a:chExt cx="8696325" cy="3305175"/>
          </a:xfrm>
        </p:grpSpPr>
        <p:cxnSp>
          <p:nvCxnSpPr>
            <p:cNvPr id="288" name="Google Shape;288;p21"/>
            <p:cNvCxnSpPr/>
            <p:nvPr/>
          </p:nvCxnSpPr>
          <p:spPr>
            <a:xfrm>
              <a:off x="228600" y="990600"/>
              <a:ext cx="8686800" cy="1588"/>
            </a:xfrm>
            <a:prstGeom prst="straightConnector1">
              <a:avLst/>
            </a:prstGeom>
            <a:noFill/>
            <a:ln w="85725" cap="flat" cmpd="tri">
              <a:solidFill>
                <a:srgbClr val="4A7DBA"/>
              </a:solidFill>
              <a:prstDash val="solid"/>
              <a:round/>
              <a:headEnd type="none" w="sm" len="sm"/>
              <a:tailEnd type="none" w="sm" len="sm"/>
            </a:ln>
          </p:spPr>
        </p:cxnSp>
        <p:sp>
          <p:nvSpPr>
            <p:cNvPr id="289" name="Google Shape;289;p21"/>
            <p:cNvSpPr/>
            <p:nvPr/>
          </p:nvSpPr>
          <p:spPr>
            <a:xfrm>
              <a:off x="338138" y="2613025"/>
              <a:ext cx="909637"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Chip select</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90" name="Google Shape;290;p21"/>
            <p:cNvSpPr/>
            <p:nvPr/>
          </p:nvSpPr>
          <p:spPr>
            <a:xfrm>
              <a:off x="1371600" y="2792413"/>
              <a:ext cx="119063" cy="104775"/>
            </a:xfrm>
            <a:custGeom>
              <a:avLst/>
              <a:gdLst/>
              <a:ahLst/>
              <a:cxnLst/>
              <a:rect l="l" t="t" r="r" b="b"/>
              <a:pathLst>
                <a:path w="21600" h="17311" fill="none" extrusionOk="0">
                  <a:moveTo>
                    <a:pt x="1698" y="17311"/>
                  </a:moveTo>
                  <a:cubicBezTo>
                    <a:pt x="577" y="14653"/>
                    <a:pt x="0" y="11799"/>
                    <a:pt x="0" y="8915"/>
                  </a:cubicBezTo>
                  <a:cubicBezTo>
                    <a:pt x="-1" y="5840"/>
                    <a:pt x="656" y="2800"/>
                    <a:pt x="1925" y="-1"/>
                  </a:cubicBezTo>
                </a:path>
                <a:path w="21600" h="17311" extrusionOk="0">
                  <a:moveTo>
                    <a:pt x="1698" y="17311"/>
                  </a:moveTo>
                  <a:cubicBezTo>
                    <a:pt x="577" y="14653"/>
                    <a:pt x="0" y="11799"/>
                    <a:pt x="0" y="8915"/>
                  </a:cubicBezTo>
                  <a:cubicBezTo>
                    <a:pt x="-1" y="5840"/>
                    <a:pt x="656" y="2800"/>
                    <a:pt x="1925" y="-1"/>
                  </a:cubicBezTo>
                  <a:lnTo>
                    <a:pt x="21600" y="89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91" name="Google Shape;291;p21"/>
            <p:cNvCxnSpPr/>
            <p:nvPr/>
          </p:nvCxnSpPr>
          <p:spPr>
            <a:xfrm rot="10800000" flipH="1">
              <a:off x="439738" y="2841625"/>
              <a:ext cx="949325" cy="6350"/>
            </a:xfrm>
            <a:prstGeom prst="straightConnector1">
              <a:avLst/>
            </a:prstGeom>
            <a:noFill/>
            <a:ln w="25400" cap="flat" cmpd="sng">
              <a:solidFill>
                <a:srgbClr val="000000"/>
              </a:solidFill>
              <a:prstDash val="solid"/>
              <a:round/>
              <a:headEnd type="none" w="med" len="med"/>
              <a:tailEnd type="none" w="med" len="med"/>
            </a:ln>
          </p:spPr>
        </p:cxnSp>
        <p:sp>
          <p:nvSpPr>
            <p:cNvPr id="292" name="Google Shape;292;p21"/>
            <p:cNvSpPr/>
            <p:nvPr/>
          </p:nvSpPr>
          <p:spPr>
            <a:xfrm>
              <a:off x="1371600" y="3092450"/>
              <a:ext cx="119063" cy="106363"/>
            </a:xfrm>
            <a:custGeom>
              <a:avLst/>
              <a:gdLst/>
              <a:ahLst/>
              <a:cxnLst/>
              <a:rect l="l" t="t" r="r" b="b"/>
              <a:pathLst>
                <a:path w="21600" h="17311" fill="none" extrusionOk="0">
                  <a:moveTo>
                    <a:pt x="1698" y="17311"/>
                  </a:moveTo>
                  <a:cubicBezTo>
                    <a:pt x="577" y="14653"/>
                    <a:pt x="0" y="11799"/>
                    <a:pt x="0" y="8915"/>
                  </a:cubicBezTo>
                  <a:cubicBezTo>
                    <a:pt x="-1" y="5840"/>
                    <a:pt x="656" y="2800"/>
                    <a:pt x="1925" y="-1"/>
                  </a:cubicBezTo>
                </a:path>
                <a:path w="21600" h="17311" extrusionOk="0">
                  <a:moveTo>
                    <a:pt x="1698" y="17311"/>
                  </a:moveTo>
                  <a:cubicBezTo>
                    <a:pt x="577" y="14653"/>
                    <a:pt x="0" y="11799"/>
                    <a:pt x="0" y="8915"/>
                  </a:cubicBezTo>
                  <a:cubicBezTo>
                    <a:pt x="-1" y="5840"/>
                    <a:pt x="656" y="2800"/>
                    <a:pt x="1925" y="-1"/>
                  </a:cubicBezTo>
                  <a:lnTo>
                    <a:pt x="21600" y="89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93" name="Google Shape;293;p21"/>
            <p:cNvCxnSpPr/>
            <p:nvPr/>
          </p:nvCxnSpPr>
          <p:spPr>
            <a:xfrm>
              <a:off x="439738" y="3148013"/>
              <a:ext cx="949325" cy="0"/>
            </a:xfrm>
            <a:prstGeom prst="straightConnector1">
              <a:avLst/>
            </a:prstGeom>
            <a:noFill/>
            <a:ln w="25400" cap="flat" cmpd="sng">
              <a:solidFill>
                <a:srgbClr val="000000"/>
              </a:solidFill>
              <a:prstDash val="solid"/>
              <a:round/>
              <a:headEnd type="none" w="med" len="med"/>
              <a:tailEnd type="none" w="med" len="med"/>
            </a:ln>
          </p:spPr>
        </p:cxnSp>
        <p:sp>
          <p:nvSpPr>
            <p:cNvPr id="294" name="Google Shape;294;p21"/>
            <p:cNvSpPr/>
            <p:nvPr/>
          </p:nvSpPr>
          <p:spPr>
            <a:xfrm>
              <a:off x="338138" y="3217863"/>
              <a:ext cx="682625" cy="233362"/>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I/O read</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95" name="Google Shape;295;p21"/>
            <p:cNvSpPr/>
            <p:nvPr/>
          </p:nvSpPr>
          <p:spPr>
            <a:xfrm>
              <a:off x="1371600" y="3416300"/>
              <a:ext cx="119063" cy="104775"/>
            </a:xfrm>
            <a:custGeom>
              <a:avLst/>
              <a:gdLst/>
              <a:ahLst/>
              <a:cxnLst/>
              <a:rect l="l" t="t" r="r" b="b"/>
              <a:pathLst>
                <a:path w="21600" h="17311" fill="none" extrusionOk="0">
                  <a:moveTo>
                    <a:pt x="1698" y="17311"/>
                  </a:moveTo>
                  <a:cubicBezTo>
                    <a:pt x="577" y="14653"/>
                    <a:pt x="0" y="11799"/>
                    <a:pt x="0" y="8915"/>
                  </a:cubicBezTo>
                  <a:cubicBezTo>
                    <a:pt x="-1" y="5840"/>
                    <a:pt x="656" y="2800"/>
                    <a:pt x="1925" y="-1"/>
                  </a:cubicBezTo>
                </a:path>
                <a:path w="21600" h="17311" extrusionOk="0">
                  <a:moveTo>
                    <a:pt x="1698" y="17311"/>
                  </a:moveTo>
                  <a:cubicBezTo>
                    <a:pt x="577" y="14653"/>
                    <a:pt x="0" y="11799"/>
                    <a:pt x="0" y="8915"/>
                  </a:cubicBezTo>
                  <a:cubicBezTo>
                    <a:pt x="-1" y="5840"/>
                    <a:pt x="656" y="2800"/>
                    <a:pt x="1925" y="-1"/>
                  </a:cubicBezTo>
                  <a:lnTo>
                    <a:pt x="21600" y="89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96" name="Google Shape;296;p21"/>
            <p:cNvCxnSpPr/>
            <p:nvPr/>
          </p:nvCxnSpPr>
          <p:spPr>
            <a:xfrm>
              <a:off x="439738" y="3465513"/>
              <a:ext cx="954087" cy="0"/>
            </a:xfrm>
            <a:prstGeom prst="straightConnector1">
              <a:avLst/>
            </a:prstGeom>
            <a:noFill/>
            <a:ln w="25400" cap="flat" cmpd="sng">
              <a:solidFill>
                <a:srgbClr val="000000"/>
              </a:solidFill>
              <a:prstDash val="solid"/>
              <a:round/>
              <a:headEnd type="none" w="med" len="med"/>
              <a:tailEnd type="none" w="med" len="med"/>
            </a:ln>
          </p:spPr>
        </p:cxnSp>
        <p:sp>
          <p:nvSpPr>
            <p:cNvPr id="297" name="Google Shape;297;p21"/>
            <p:cNvSpPr/>
            <p:nvPr/>
          </p:nvSpPr>
          <p:spPr>
            <a:xfrm>
              <a:off x="338138" y="3533775"/>
              <a:ext cx="711200"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I/O write</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98" name="Google Shape;298;p21"/>
            <p:cNvSpPr/>
            <p:nvPr/>
          </p:nvSpPr>
          <p:spPr>
            <a:xfrm>
              <a:off x="1371600" y="3713163"/>
              <a:ext cx="119063" cy="104775"/>
            </a:xfrm>
            <a:custGeom>
              <a:avLst/>
              <a:gdLst/>
              <a:ahLst/>
              <a:cxnLst/>
              <a:rect l="l" t="t" r="r" b="b"/>
              <a:pathLst>
                <a:path w="21600" h="17311" fill="none" extrusionOk="0">
                  <a:moveTo>
                    <a:pt x="1698" y="17311"/>
                  </a:moveTo>
                  <a:cubicBezTo>
                    <a:pt x="577" y="14653"/>
                    <a:pt x="0" y="11799"/>
                    <a:pt x="0" y="8915"/>
                  </a:cubicBezTo>
                  <a:cubicBezTo>
                    <a:pt x="-1" y="5840"/>
                    <a:pt x="656" y="2800"/>
                    <a:pt x="1925" y="-1"/>
                  </a:cubicBezTo>
                </a:path>
                <a:path w="21600" h="17311" extrusionOk="0">
                  <a:moveTo>
                    <a:pt x="1698" y="17311"/>
                  </a:moveTo>
                  <a:cubicBezTo>
                    <a:pt x="577" y="14653"/>
                    <a:pt x="0" y="11799"/>
                    <a:pt x="0" y="8915"/>
                  </a:cubicBezTo>
                  <a:cubicBezTo>
                    <a:pt x="-1" y="5840"/>
                    <a:pt x="656" y="2800"/>
                    <a:pt x="1925" y="-1"/>
                  </a:cubicBezTo>
                  <a:lnTo>
                    <a:pt x="21600" y="89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99" name="Google Shape;299;p21"/>
            <p:cNvCxnSpPr/>
            <p:nvPr/>
          </p:nvCxnSpPr>
          <p:spPr>
            <a:xfrm>
              <a:off x="439738" y="3768725"/>
              <a:ext cx="974725" cy="0"/>
            </a:xfrm>
            <a:prstGeom prst="straightConnector1">
              <a:avLst/>
            </a:prstGeom>
            <a:noFill/>
            <a:ln w="25400" cap="flat" cmpd="sng">
              <a:solidFill>
                <a:srgbClr val="000000"/>
              </a:solidFill>
              <a:prstDash val="solid"/>
              <a:round/>
              <a:headEnd type="none" w="med" len="med"/>
              <a:tailEnd type="none" w="med" len="med"/>
            </a:ln>
          </p:spPr>
        </p:cxnSp>
        <p:sp>
          <p:nvSpPr>
            <p:cNvPr id="300" name="Google Shape;300;p21"/>
            <p:cNvSpPr/>
            <p:nvPr/>
          </p:nvSpPr>
          <p:spPr>
            <a:xfrm>
              <a:off x="1495425" y="2620963"/>
              <a:ext cx="1028700" cy="13462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01" name="Google Shape;301;p21"/>
            <p:cNvSpPr/>
            <p:nvPr/>
          </p:nvSpPr>
          <p:spPr>
            <a:xfrm>
              <a:off x="1465263" y="2682875"/>
              <a:ext cx="360362"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CS</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02" name="Google Shape;302;p21"/>
            <p:cNvSpPr/>
            <p:nvPr/>
          </p:nvSpPr>
          <p:spPr>
            <a:xfrm>
              <a:off x="1465263" y="2982913"/>
              <a:ext cx="360362" cy="233362"/>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RS</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03" name="Google Shape;303;p21"/>
            <p:cNvSpPr/>
            <p:nvPr/>
          </p:nvSpPr>
          <p:spPr>
            <a:xfrm>
              <a:off x="1465263" y="3300413"/>
              <a:ext cx="368300" cy="233362"/>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RD</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04" name="Google Shape;304;p21"/>
            <p:cNvSpPr/>
            <p:nvPr/>
          </p:nvSpPr>
          <p:spPr>
            <a:xfrm>
              <a:off x="1465263" y="3614738"/>
              <a:ext cx="398462" cy="233362"/>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WR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05" name="Google Shape;305;p21"/>
            <p:cNvSpPr/>
            <p:nvPr/>
          </p:nvSpPr>
          <p:spPr>
            <a:xfrm>
              <a:off x="1839913" y="2982913"/>
              <a:ext cx="622300"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Timing</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06" name="Google Shape;306;p21"/>
            <p:cNvSpPr/>
            <p:nvPr/>
          </p:nvSpPr>
          <p:spPr>
            <a:xfrm>
              <a:off x="1938338" y="3176588"/>
              <a:ext cx="414337"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and</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07" name="Google Shape;307;p21"/>
            <p:cNvSpPr/>
            <p:nvPr/>
          </p:nvSpPr>
          <p:spPr>
            <a:xfrm>
              <a:off x="1824038" y="3368675"/>
              <a:ext cx="661987"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Control</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08" name="Google Shape;308;p21"/>
            <p:cNvSpPr/>
            <p:nvPr/>
          </p:nvSpPr>
          <p:spPr>
            <a:xfrm>
              <a:off x="1789113" y="1711325"/>
              <a:ext cx="430212"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Bus</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09" name="Google Shape;309;p21"/>
            <p:cNvSpPr/>
            <p:nvPr/>
          </p:nvSpPr>
          <p:spPr>
            <a:xfrm>
              <a:off x="1687513" y="1895475"/>
              <a:ext cx="638175"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buffers</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10" name="Google Shape;310;p21"/>
            <p:cNvSpPr/>
            <p:nvPr/>
          </p:nvSpPr>
          <p:spPr>
            <a:xfrm>
              <a:off x="1495425" y="1685925"/>
              <a:ext cx="1028700" cy="481013"/>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11" name="Google Shape;311;p21"/>
            <p:cNvSpPr/>
            <p:nvPr/>
          </p:nvSpPr>
          <p:spPr>
            <a:xfrm>
              <a:off x="1371600" y="1884363"/>
              <a:ext cx="119063" cy="106362"/>
            </a:xfrm>
            <a:custGeom>
              <a:avLst/>
              <a:gdLst/>
              <a:ahLst/>
              <a:cxnLst/>
              <a:rect l="l" t="t" r="r" b="b"/>
              <a:pathLst>
                <a:path w="21600" h="17311" fill="none" extrusionOk="0">
                  <a:moveTo>
                    <a:pt x="1698" y="17311"/>
                  </a:moveTo>
                  <a:cubicBezTo>
                    <a:pt x="577" y="14653"/>
                    <a:pt x="0" y="11799"/>
                    <a:pt x="0" y="8915"/>
                  </a:cubicBezTo>
                  <a:cubicBezTo>
                    <a:pt x="-1" y="5840"/>
                    <a:pt x="656" y="2800"/>
                    <a:pt x="1925" y="-1"/>
                  </a:cubicBezTo>
                </a:path>
                <a:path w="21600" h="17311" extrusionOk="0">
                  <a:moveTo>
                    <a:pt x="1698" y="17311"/>
                  </a:moveTo>
                  <a:cubicBezTo>
                    <a:pt x="577" y="14653"/>
                    <a:pt x="0" y="11799"/>
                    <a:pt x="0" y="8915"/>
                  </a:cubicBezTo>
                  <a:cubicBezTo>
                    <a:pt x="-1" y="5840"/>
                    <a:pt x="656" y="2800"/>
                    <a:pt x="1925" y="-1"/>
                  </a:cubicBezTo>
                  <a:lnTo>
                    <a:pt x="21600" y="89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12" name="Google Shape;312;p21"/>
            <p:cNvSpPr/>
            <p:nvPr/>
          </p:nvSpPr>
          <p:spPr>
            <a:xfrm>
              <a:off x="433388" y="1890713"/>
              <a:ext cx="117475" cy="107950"/>
            </a:xfrm>
            <a:custGeom>
              <a:avLst/>
              <a:gdLst/>
              <a:ahLst/>
              <a:cxnLst/>
              <a:rect l="l" t="t" r="r" b="b"/>
              <a:pathLst>
                <a:path w="21600" h="17776" fill="none" extrusionOk="0">
                  <a:moveTo>
                    <a:pt x="19565" y="-1"/>
                  </a:moveTo>
                  <a:cubicBezTo>
                    <a:pt x="20905" y="2864"/>
                    <a:pt x="21600" y="5989"/>
                    <a:pt x="21600" y="9152"/>
                  </a:cubicBezTo>
                  <a:cubicBezTo>
                    <a:pt x="21600" y="12119"/>
                    <a:pt x="20988" y="15055"/>
                    <a:pt x="19803" y="17775"/>
                  </a:cubicBezTo>
                </a:path>
                <a:path w="21600" h="17776" extrusionOk="0">
                  <a:moveTo>
                    <a:pt x="19565" y="-1"/>
                  </a:moveTo>
                  <a:cubicBezTo>
                    <a:pt x="20905" y="2864"/>
                    <a:pt x="21600" y="5989"/>
                    <a:pt x="21600" y="9152"/>
                  </a:cubicBezTo>
                  <a:cubicBezTo>
                    <a:pt x="21600" y="12119"/>
                    <a:pt x="20988" y="15055"/>
                    <a:pt x="19803" y="17775"/>
                  </a:cubicBezTo>
                  <a:lnTo>
                    <a:pt x="0" y="91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13" name="Google Shape;313;p21"/>
            <p:cNvCxnSpPr/>
            <p:nvPr/>
          </p:nvCxnSpPr>
          <p:spPr>
            <a:xfrm>
              <a:off x="538163" y="1939925"/>
              <a:ext cx="844550" cy="0"/>
            </a:xfrm>
            <a:prstGeom prst="straightConnector1">
              <a:avLst/>
            </a:prstGeom>
            <a:noFill/>
            <a:ln w="25400" cap="flat" cmpd="sng">
              <a:solidFill>
                <a:srgbClr val="000000"/>
              </a:solidFill>
              <a:prstDash val="solid"/>
              <a:round/>
              <a:headEnd type="none" w="med" len="med"/>
              <a:tailEnd type="none" w="med" len="med"/>
            </a:ln>
          </p:spPr>
        </p:cxnSp>
        <p:sp>
          <p:nvSpPr>
            <p:cNvPr id="314" name="Google Shape;314;p21"/>
            <p:cNvSpPr/>
            <p:nvPr/>
          </p:nvSpPr>
          <p:spPr>
            <a:xfrm>
              <a:off x="469900" y="1555750"/>
              <a:ext cx="1009650"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Bidirectional</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15" name="Google Shape;315;p21"/>
            <p:cNvSpPr/>
            <p:nvPr/>
          </p:nvSpPr>
          <p:spPr>
            <a:xfrm>
              <a:off x="606425" y="1692275"/>
              <a:ext cx="739775"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data bus</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16" name="Google Shape;316;p21"/>
            <p:cNvSpPr/>
            <p:nvPr/>
          </p:nvSpPr>
          <p:spPr>
            <a:xfrm>
              <a:off x="2849563" y="1860550"/>
              <a:ext cx="119062" cy="104775"/>
            </a:xfrm>
            <a:custGeom>
              <a:avLst/>
              <a:gdLst/>
              <a:ahLst/>
              <a:cxnLst/>
              <a:rect l="l" t="t" r="r" b="b"/>
              <a:pathLst>
                <a:path w="21600" h="17311" fill="none" extrusionOk="0">
                  <a:moveTo>
                    <a:pt x="1698" y="17311"/>
                  </a:moveTo>
                  <a:cubicBezTo>
                    <a:pt x="577" y="14653"/>
                    <a:pt x="0" y="11799"/>
                    <a:pt x="0" y="8915"/>
                  </a:cubicBezTo>
                  <a:cubicBezTo>
                    <a:pt x="-1" y="5840"/>
                    <a:pt x="656" y="2800"/>
                    <a:pt x="1925" y="-1"/>
                  </a:cubicBezTo>
                </a:path>
                <a:path w="21600" h="17311" extrusionOk="0">
                  <a:moveTo>
                    <a:pt x="1698" y="17311"/>
                  </a:moveTo>
                  <a:cubicBezTo>
                    <a:pt x="577" y="14653"/>
                    <a:pt x="0" y="11799"/>
                    <a:pt x="0" y="8915"/>
                  </a:cubicBezTo>
                  <a:cubicBezTo>
                    <a:pt x="-1" y="5840"/>
                    <a:pt x="656" y="2800"/>
                    <a:pt x="1925" y="-1"/>
                  </a:cubicBezTo>
                  <a:lnTo>
                    <a:pt x="21600" y="89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17" name="Google Shape;317;p21"/>
            <p:cNvSpPr/>
            <p:nvPr/>
          </p:nvSpPr>
          <p:spPr>
            <a:xfrm>
              <a:off x="2544763" y="1860550"/>
              <a:ext cx="119062" cy="107950"/>
            </a:xfrm>
            <a:custGeom>
              <a:avLst/>
              <a:gdLst/>
              <a:ahLst/>
              <a:cxnLst/>
              <a:rect l="l" t="t" r="r" b="b"/>
              <a:pathLst>
                <a:path w="21600" h="17776" fill="none" extrusionOk="0">
                  <a:moveTo>
                    <a:pt x="19565" y="-1"/>
                  </a:moveTo>
                  <a:cubicBezTo>
                    <a:pt x="20905" y="2864"/>
                    <a:pt x="21600" y="5989"/>
                    <a:pt x="21600" y="9152"/>
                  </a:cubicBezTo>
                  <a:cubicBezTo>
                    <a:pt x="21600" y="12119"/>
                    <a:pt x="20988" y="15055"/>
                    <a:pt x="19803" y="17775"/>
                  </a:cubicBezTo>
                </a:path>
                <a:path w="21600" h="17776" extrusionOk="0">
                  <a:moveTo>
                    <a:pt x="19565" y="-1"/>
                  </a:moveTo>
                  <a:cubicBezTo>
                    <a:pt x="20905" y="2864"/>
                    <a:pt x="21600" y="5989"/>
                    <a:pt x="21600" y="9152"/>
                  </a:cubicBezTo>
                  <a:cubicBezTo>
                    <a:pt x="21600" y="12119"/>
                    <a:pt x="20988" y="15055"/>
                    <a:pt x="19803" y="17775"/>
                  </a:cubicBezTo>
                  <a:lnTo>
                    <a:pt x="0" y="91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18" name="Google Shape;318;p21"/>
            <p:cNvCxnSpPr/>
            <p:nvPr/>
          </p:nvCxnSpPr>
          <p:spPr>
            <a:xfrm>
              <a:off x="2657475" y="1911350"/>
              <a:ext cx="193675" cy="0"/>
            </a:xfrm>
            <a:prstGeom prst="straightConnector1">
              <a:avLst/>
            </a:prstGeom>
            <a:noFill/>
            <a:ln w="25400" cap="flat" cmpd="sng">
              <a:solidFill>
                <a:srgbClr val="000000"/>
              </a:solidFill>
              <a:prstDash val="solid"/>
              <a:round/>
              <a:headEnd type="none" w="med" len="med"/>
              <a:tailEnd type="none" w="med" len="med"/>
            </a:ln>
          </p:spPr>
        </p:cxnSp>
        <p:sp>
          <p:nvSpPr>
            <p:cNvPr id="319" name="Google Shape;319;p21"/>
            <p:cNvSpPr/>
            <p:nvPr/>
          </p:nvSpPr>
          <p:spPr>
            <a:xfrm>
              <a:off x="3268663" y="1536700"/>
              <a:ext cx="931862"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Transmitter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20" name="Google Shape;320;p21"/>
            <p:cNvSpPr/>
            <p:nvPr/>
          </p:nvSpPr>
          <p:spPr>
            <a:xfrm>
              <a:off x="3397250" y="1682750"/>
              <a:ext cx="676275"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21" name="Google Shape;321;p21"/>
            <p:cNvSpPr/>
            <p:nvPr/>
          </p:nvSpPr>
          <p:spPr>
            <a:xfrm>
              <a:off x="3305175" y="1524000"/>
              <a:ext cx="874713" cy="43497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22" name="Google Shape;322;p21"/>
            <p:cNvSpPr/>
            <p:nvPr/>
          </p:nvSpPr>
          <p:spPr>
            <a:xfrm>
              <a:off x="3197225" y="1697038"/>
              <a:ext cx="119063" cy="104775"/>
            </a:xfrm>
            <a:custGeom>
              <a:avLst/>
              <a:gdLst/>
              <a:ahLst/>
              <a:cxnLst/>
              <a:rect l="l" t="t" r="r" b="b"/>
              <a:pathLst>
                <a:path w="21600" h="17433" fill="none" extrusionOk="0">
                  <a:moveTo>
                    <a:pt x="1723" y="17433"/>
                  </a:moveTo>
                  <a:cubicBezTo>
                    <a:pt x="586" y="14759"/>
                    <a:pt x="0" y="11882"/>
                    <a:pt x="0" y="8977"/>
                  </a:cubicBezTo>
                  <a:cubicBezTo>
                    <a:pt x="-1" y="5879"/>
                    <a:pt x="666" y="2817"/>
                    <a:pt x="1953" y="-1"/>
                  </a:cubicBezTo>
                </a:path>
                <a:path w="21600" h="17433" extrusionOk="0">
                  <a:moveTo>
                    <a:pt x="1723" y="17433"/>
                  </a:moveTo>
                  <a:cubicBezTo>
                    <a:pt x="586" y="14759"/>
                    <a:pt x="0" y="11882"/>
                    <a:pt x="0" y="8977"/>
                  </a:cubicBezTo>
                  <a:cubicBezTo>
                    <a:pt x="-1" y="5879"/>
                    <a:pt x="666" y="2817"/>
                    <a:pt x="1953" y="-1"/>
                  </a:cubicBezTo>
                  <a:lnTo>
                    <a:pt x="21600" y="897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23" name="Google Shape;323;p21"/>
            <p:cNvCxnSpPr/>
            <p:nvPr/>
          </p:nvCxnSpPr>
          <p:spPr>
            <a:xfrm>
              <a:off x="2973388" y="1747838"/>
              <a:ext cx="246062" cy="0"/>
            </a:xfrm>
            <a:prstGeom prst="straightConnector1">
              <a:avLst/>
            </a:prstGeom>
            <a:noFill/>
            <a:ln w="25400" cap="flat" cmpd="sng">
              <a:solidFill>
                <a:srgbClr val="000000"/>
              </a:solidFill>
              <a:prstDash val="solid"/>
              <a:round/>
              <a:headEnd type="none" w="med" len="med"/>
              <a:tailEnd type="none" w="med" len="med"/>
            </a:ln>
          </p:spPr>
        </p:cxnSp>
        <p:cxnSp>
          <p:nvCxnSpPr>
            <p:cNvPr id="324" name="Google Shape;324;p21"/>
            <p:cNvCxnSpPr/>
            <p:nvPr/>
          </p:nvCxnSpPr>
          <p:spPr>
            <a:xfrm>
              <a:off x="2963863" y="1441450"/>
              <a:ext cx="0" cy="2854325"/>
            </a:xfrm>
            <a:prstGeom prst="straightConnector1">
              <a:avLst/>
            </a:prstGeom>
            <a:noFill/>
            <a:ln w="25400" cap="flat" cmpd="sng">
              <a:solidFill>
                <a:srgbClr val="000000"/>
              </a:solidFill>
              <a:prstDash val="solid"/>
              <a:round/>
              <a:headEnd type="none" w="med" len="med"/>
              <a:tailEnd type="none" w="med" len="med"/>
            </a:ln>
          </p:spPr>
        </p:cxnSp>
        <p:sp>
          <p:nvSpPr>
            <p:cNvPr id="325" name="Google Shape;325;p21"/>
            <p:cNvSpPr/>
            <p:nvPr/>
          </p:nvSpPr>
          <p:spPr>
            <a:xfrm>
              <a:off x="3425825" y="2228850"/>
              <a:ext cx="661988"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Control</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26" name="Google Shape;326;p21"/>
            <p:cNvSpPr/>
            <p:nvPr/>
          </p:nvSpPr>
          <p:spPr>
            <a:xfrm>
              <a:off x="3425825" y="2392363"/>
              <a:ext cx="676275" cy="233362"/>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27" name="Google Shape;327;p21"/>
            <p:cNvSpPr/>
            <p:nvPr/>
          </p:nvSpPr>
          <p:spPr>
            <a:xfrm>
              <a:off x="3321050" y="2224088"/>
              <a:ext cx="817563" cy="43656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28" name="Google Shape;328;p21"/>
            <p:cNvSpPr/>
            <p:nvPr/>
          </p:nvSpPr>
          <p:spPr>
            <a:xfrm>
              <a:off x="3197225" y="2392363"/>
              <a:ext cx="119063" cy="104775"/>
            </a:xfrm>
            <a:custGeom>
              <a:avLst/>
              <a:gdLst/>
              <a:ahLst/>
              <a:cxnLst/>
              <a:rect l="l" t="t" r="r" b="b"/>
              <a:pathLst>
                <a:path w="21600" h="17433" fill="none" extrusionOk="0">
                  <a:moveTo>
                    <a:pt x="1723" y="17433"/>
                  </a:moveTo>
                  <a:cubicBezTo>
                    <a:pt x="586" y="14759"/>
                    <a:pt x="0" y="11882"/>
                    <a:pt x="0" y="8977"/>
                  </a:cubicBezTo>
                  <a:cubicBezTo>
                    <a:pt x="-1" y="5879"/>
                    <a:pt x="666" y="2817"/>
                    <a:pt x="1953" y="-1"/>
                  </a:cubicBezTo>
                </a:path>
                <a:path w="21600" h="17433" extrusionOk="0">
                  <a:moveTo>
                    <a:pt x="1723" y="17433"/>
                  </a:moveTo>
                  <a:cubicBezTo>
                    <a:pt x="586" y="14759"/>
                    <a:pt x="0" y="11882"/>
                    <a:pt x="0" y="8977"/>
                  </a:cubicBezTo>
                  <a:cubicBezTo>
                    <a:pt x="-1" y="5879"/>
                    <a:pt x="666" y="2817"/>
                    <a:pt x="1953" y="-1"/>
                  </a:cubicBezTo>
                  <a:lnTo>
                    <a:pt x="21600" y="897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29" name="Google Shape;329;p21"/>
            <p:cNvCxnSpPr/>
            <p:nvPr/>
          </p:nvCxnSpPr>
          <p:spPr>
            <a:xfrm>
              <a:off x="2973388" y="2447925"/>
              <a:ext cx="241300" cy="0"/>
            </a:xfrm>
            <a:prstGeom prst="straightConnector1">
              <a:avLst/>
            </a:prstGeom>
            <a:noFill/>
            <a:ln w="25400" cap="flat" cmpd="sng">
              <a:solidFill>
                <a:srgbClr val="000000"/>
              </a:solidFill>
              <a:prstDash val="solid"/>
              <a:round/>
              <a:headEnd type="none" w="med" len="med"/>
              <a:tailEnd type="none" w="med" len="med"/>
            </a:ln>
          </p:spPr>
        </p:cxnSp>
        <p:sp>
          <p:nvSpPr>
            <p:cNvPr id="330" name="Google Shape;330;p21"/>
            <p:cNvSpPr/>
            <p:nvPr/>
          </p:nvSpPr>
          <p:spPr>
            <a:xfrm>
              <a:off x="3455988" y="2928938"/>
              <a:ext cx="592137"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Status</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31" name="Google Shape;331;p21"/>
            <p:cNvSpPr/>
            <p:nvPr/>
          </p:nvSpPr>
          <p:spPr>
            <a:xfrm>
              <a:off x="3425825" y="3092450"/>
              <a:ext cx="676275"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32" name="Google Shape;332;p21"/>
            <p:cNvSpPr/>
            <p:nvPr/>
          </p:nvSpPr>
          <p:spPr>
            <a:xfrm>
              <a:off x="3321050" y="2924175"/>
              <a:ext cx="817563" cy="436563"/>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33" name="Google Shape;333;p21"/>
            <p:cNvSpPr/>
            <p:nvPr/>
          </p:nvSpPr>
          <p:spPr>
            <a:xfrm>
              <a:off x="2967038" y="3092450"/>
              <a:ext cx="119062" cy="107950"/>
            </a:xfrm>
            <a:custGeom>
              <a:avLst/>
              <a:gdLst/>
              <a:ahLst/>
              <a:cxnLst/>
              <a:rect l="l" t="t" r="r" b="b"/>
              <a:pathLst>
                <a:path w="21600" h="17776" fill="none" extrusionOk="0">
                  <a:moveTo>
                    <a:pt x="19565" y="-1"/>
                  </a:moveTo>
                  <a:cubicBezTo>
                    <a:pt x="20905" y="2864"/>
                    <a:pt x="21600" y="5989"/>
                    <a:pt x="21600" y="9152"/>
                  </a:cubicBezTo>
                  <a:cubicBezTo>
                    <a:pt x="21600" y="12119"/>
                    <a:pt x="20988" y="15055"/>
                    <a:pt x="19803" y="17775"/>
                  </a:cubicBezTo>
                </a:path>
                <a:path w="21600" h="17776" extrusionOk="0">
                  <a:moveTo>
                    <a:pt x="19565" y="-1"/>
                  </a:moveTo>
                  <a:cubicBezTo>
                    <a:pt x="20905" y="2864"/>
                    <a:pt x="21600" y="5989"/>
                    <a:pt x="21600" y="9152"/>
                  </a:cubicBezTo>
                  <a:cubicBezTo>
                    <a:pt x="21600" y="12119"/>
                    <a:pt x="20988" y="15055"/>
                    <a:pt x="19803" y="17775"/>
                  </a:cubicBezTo>
                  <a:lnTo>
                    <a:pt x="0" y="91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34" name="Google Shape;334;p21"/>
            <p:cNvCxnSpPr/>
            <p:nvPr/>
          </p:nvCxnSpPr>
          <p:spPr>
            <a:xfrm>
              <a:off x="3071813" y="3148013"/>
              <a:ext cx="241300" cy="0"/>
            </a:xfrm>
            <a:prstGeom prst="straightConnector1">
              <a:avLst/>
            </a:prstGeom>
            <a:noFill/>
            <a:ln w="25400" cap="flat" cmpd="sng">
              <a:solidFill>
                <a:srgbClr val="000000"/>
              </a:solidFill>
              <a:prstDash val="solid"/>
              <a:round/>
              <a:headEnd type="none" w="med" len="med"/>
              <a:tailEnd type="none" w="med" len="med"/>
            </a:ln>
          </p:spPr>
        </p:cxnSp>
        <p:sp>
          <p:nvSpPr>
            <p:cNvPr id="335" name="Google Shape;335;p21"/>
            <p:cNvSpPr/>
            <p:nvPr/>
          </p:nvSpPr>
          <p:spPr>
            <a:xfrm>
              <a:off x="3375025" y="3632200"/>
              <a:ext cx="747713"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Receiver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36" name="Google Shape;336;p21"/>
            <p:cNvSpPr/>
            <p:nvPr/>
          </p:nvSpPr>
          <p:spPr>
            <a:xfrm>
              <a:off x="3425825" y="3794125"/>
              <a:ext cx="676275"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37" name="Google Shape;337;p21"/>
            <p:cNvSpPr/>
            <p:nvPr/>
          </p:nvSpPr>
          <p:spPr>
            <a:xfrm>
              <a:off x="3321050" y="3625850"/>
              <a:ext cx="817563" cy="43497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38" name="Google Shape;338;p21"/>
            <p:cNvSpPr/>
            <p:nvPr/>
          </p:nvSpPr>
          <p:spPr>
            <a:xfrm>
              <a:off x="2967038" y="3797300"/>
              <a:ext cx="119062" cy="104775"/>
            </a:xfrm>
            <a:custGeom>
              <a:avLst/>
              <a:gdLst/>
              <a:ahLst/>
              <a:cxnLst/>
              <a:rect l="l" t="t" r="r" b="b"/>
              <a:pathLst>
                <a:path w="21600" h="17621" fill="none" extrusionOk="0">
                  <a:moveTo>
                    <a:pt x="19661" y="-1"/>
                  </a:moveTo>
                  <a:cubicBezTo>
                    <a:pt x="20938" y="2808"/>
                    <a:pt x="21600" y="5858"/>
                    <a:pt x="21600" y="8944"/>
                  </a:cubicBezTo>
                  <a:cubicBezTo>
                    <a:pt x="21600" y="11931"/>
                    <a:pt x="20980" y="14885"/>
                    <a:pt x="19780" y="17621"/>
                  </a:cubicBezTo>
                </a:path>
                <a:path w="21600" h="17621" extrusionOk="0">
                  <a:moveTo>
                    <a:pt x="19661" y="-1"/>
                  </a:moveTo>
                  <a:cubicBezTo>
                    <a:pt x="20938" y="2808"/>
                    <a:pt x="21600" y="5858"/>
                    <a:pt x="21600" y="8944"/>
                  </a:cubicBezTo>
                  <a:cubicBezTo>
                    <a:pt x="21600" y="11931"/>
                    <a:pt x="20980" y="14885"/>
                    <a:pt x="19780" y="17621"/>
                  </a:cubicBezTo>
                  <a:lnTo>
                    <a:pt x="0" y="89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39" name="Google Shape;339;p21"/>
            <p:cNvCxnSpPr/>
            <p:nvPr/>
          </p:nvCxnSpPr>
          <p:spPr>
            <a:xfrm>
              <a:off x="3071813" y="3851275"/>
              <a:ext cx="257175" cy="0"/>
            </a:xfrm>
            <a:prstGeom prst="straightConnector1">
              <a:avLst/>
            </a:prstGeom>
            <a:noFill/>
            <a:ln w="25400" cap="flat" cmpd="sng">
              <a:solidFill>
                <a:srgbClr val="000000"/>
              </a:solidFill>
              <a:prstDash val="solid"/>
              <a:round/>
              <a:headEnd type="none" w="med" len="med"/>
              <a:tailEnd type="none" w="med" len="med"/>
            </a:ln>
          </p:spPr>
        </p:cxnSp>
        <p:sp>
          <p:nvSpPr>
            <p:cNvPr id="340" name="Google Shape;340;p21"/>
            <p:cNvSpPr/>
            <p:nvPr/>
          </p:nvSpPr>
          <p:spPr>
            <a:xfrm>
              <a:off x="4610100" y="1546225"/>
              <a:ext cx="474663"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Shift</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41" name="Google Shape;341;p21"/>
            <p:cNvSpPr/>
            <p:nvPr/>
          </p:nvSpPr>
          <p:spPr>
            <a:xfrm>
              <a:off x="4506913" y="1692275"/>
              <a:ext cx="676275"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42" name="Google Shape;342;p21"/>
            <p:cNvSpPr/>
            <p:nvPr/>
          </p:nvSpPr>
          <p:spPr>
            <a:xfrm>
              <a:off x="4452938" y="1524000"/>
              <a:ext cx="815975" cy="43497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43" name="Google Shape;343;p21"/>
            <p:cNvSpPr/>
            <p:nvPr/>
          </p:nvSpPr>
          <p:spPr>
            <a:xfrm>
              <a:off x="4400550" y="2238375"/>
              <a:ext cx="931863"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Transmitter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44" name="Google Shape;344;p21"/>
            <p:cNvSpPr/>
            <p:nvPr/>
          </p:nvSpPr>
          <p:spPr>
            <a:xfrm>
              <a:off x="4533900" y="2392363"/>
              <a:ext cx="638175"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control</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45" name="Google Shape;345;p21"/>
            <p:cNvSpPr/>
            <p:nvPr/>
          </p:nvSpPr>
          <p:spPr>
            <a:xfrm>
              <a:off x="4462463" y="2538413"/>
              <a:ext cx="809625" cy="233362"/>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and clock</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46" name="Google Shape;346;p21"/>
            <p:cNvSpPr/>
            <p:nvPr/>
          </p:nvSpPr>
          <p:spPr>
            <a:xfrm>
              <a:off x="4452938" y="2224088"/>
              <a:ext cx="866775" cy="5953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47" name="Google Shape;347;p21"/>
            <p:cNvSpPr/>
            <p:nvPr/>
          </p:nvSpPr>
          <p:spPr>
            <a:xfrm>
              <a:off x="4460875" y="2938463"/>
              <a:ext cx="747713"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Receiver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48" name="Google Shape;348;p21"/>
            <p:cNvSpPr/>
            <p:nvPr/>
          </p:nvSpPr>
          <p:spPr>
            <a:xfrm>
              <a:off x="4519613" y="3092450"/>
              <a:ext cx="638175"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control</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49" name="Google Shape;349;p21"/>
            <p:cNvSpPr/>
            <p:nvPr/>
          </p:nvSpPr>
          <p:spPr>
            <a:xfrm>
              <a:off x="4443413" y="3238500"/>
              <a:ext cx="809625"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and clock</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50" name="Google Shape;350;p21"/>
            <p:cNvSpPr/>
            <p:nvPr/>
          </p:nvSpPr>
          <p:spPr>
            <a:xfrm>
              <a:off x="4452938" y="2924175"/>
              <a:ext cx="815975" cy="601663"/>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51" name="Google Shape;351;p21"/>
            <p:cNvSpPr/>
            <p:nvPr/>
          </p:nvSpPr>
          <p:spPr>
            <a:xfrm>
              <a:off x="4619625" y="3632200"/>
              <a:ext cx="474663"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Shift</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52" name="Google Shape;352;p21"/>
            <p:cNvSpPr/>
            <p:nvPr/>
          </p:nvSpPr>
          <p:spPr>
            <a:xfrm>
              <a:off x="4506913" y="3794125"/>
              <a:ext cx="676275"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53" name="Google Shape;353;p21"/>
            <p:cNvSpPr/>
            <p:nvPr/>
          </p:nvSpPr>
          <p:spPr>
            <a:xfrm>
              <a:off x="4452938" y="3625850"/>
              <a:ext cx="815975" cy="43497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54" name="Google Shape;354;p21"/>
            <p:cNvSpPr/>
            <p:nvPr/>
          </p:nvSpPr>
          <p:spPr>
            <a:xfrm>
              <a:off x="4327525" y="1685925"/>
              <a:ext cx="119063" cy="104775"/>
            </a:xfrm>
            <a:custGeom>
              <a:avLst/>
              <a:gdLst/>
              <a:ahLst/>
              <a:cxnLst/>
              <a:rect l="l" t="t" r="r" b="b"/>
              <a:pathLst>
                <a:path w="21600" h="17311" fill="none" extrusionOk="0">
                  <a:moveTo>
                    <a:pt x="1698" y="17311"/>
                  </a:moveTo>
                  <a:cubicBezTo>
                    <a:pt x="577" y="14653"/>
                    <a:pt x="0" y="11799"/>
                    <a:pt x="0" y="8915"/>
                  </a:cubicBezTo>
                  <a:cubicBezTo>
                    <a:pt x="-1" y="5840"/>
                    <a:pt x="656" y="2800"/>
                    <a:pt x="1925" y="-1"/>
                  </a:cubicBezTo>
                </a:path>
                <a:path w="21600" h="17311" extrusionOk="0">
                  <a:moveTo>
                    <a:pt x="1698" y="17311"/>
                  </a:moveTo>
                  <a:cubicBezTo>
                    <a:pt x="577" y="14653"/>
                    <a:pt x="0" y="11799"/>
                    <a:pt x="0" y="8915"/>
                  </a:cubicBezTo>
                  <a:cubicBezTo>
                    <a:pt x="-1" y="5840"/>
                    <a:pt x="656" y="2800"/>
                    <a:pt x="1925" y="-1"/>
                  </a:cubicBezTo>
                  <a:lnTo>
                    <a:pt x="21600" y="89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55" name="Google Shape;355;p21"/>
            <p:cNvCxnSpPr/>
            <p:nvPr/>
          </p:nvCxnSpPr>
          <p:spPr>
            <a:xfrm>
              <a:off x="4175125" y="1747838"/>
              <a:ext cx="160338" cy="0"/>
            </a:xfrm>
            <a:prstGeom prst="straightConnector1">
              <a:avLst/>
            </a:prstGeom>
            <a:noFill/>
            <a:ln w="25400" cap="flat" cmpd="sng">
              <a:solidFill>
                <a:srgbClr val="000000"/>
              </a:solidFill>
              <a:prstDash val="solid"/>
              <a:round/>
              <a:headEnd type="none" w="med" len="med"/>
              <a:tailEnd type="none" w="med" len="med"/>
            </a:ln>
          </p:spPr>
        </p:cxnSp>
        <p:sp>
          <p:nvSpPr>
            <p:cNvPr id="356" name="Google Shape;356;p21"/>
            <p:cNvSpPr/>
            <p:nvPr/>
          </p:nvSpPr>
          <p:spPr>
            <a:xfrm>
              <a:off x="4152900" y="3797300"/>
              <a:ext cx="120650" cy="104775"/>
            </a:xfrm>
            <a:custGeom>
              <a:avLst/>
              <a:gdLst/>
              <a:ahLst/>
              <a:cxnLst/>
              <a:rect l="l" t="t" r="r" b="b"/>
              <a:pathLst>
                <a:path w="21600" h="17621" fill="none" extrusionOk="0">
                  <a:moveTo>
                    <a:pt x="19661" y="-1"/>
                  </a:moveTo>
                  <a:cubicBezTo>
                    <a:pt x="20938" y="2808"/>
                    <a:pt x="21600" y="5858"/>
                    <a:pt x="21600" y="8944"/>
                  </a:cubicBezTo>
                  <a:cubicBezTo>
                    <a:pt x="21600" y="11931"/>
                    <a:pt x="20980" y="14885"/>
                    <a:pt x="19780" y="17621"/>
                  </a:cubicBezTo>
                </a:path>
                <a:path w="21600" h="17621" extrusionOk="0">
                  <a:moveTo>
                    <a:pt x="19661" y="-1"/>
                  </a:moveTo>
                  <a:cubicBezTo>
                    <a:pt x="20938" y="2808"/>
                    <a:pt x="21600" y="5858"/>
                    <a:pt x="21600" y="8944"/>
                  </a:cubicBezTo>
                  <a:cubicBezTo>
                    <a:pt x="21600" y="11931"/>
                    <a:pt x="20980" y="14885"/>
                    <a:pt x="19780" y="17621"/>
                  </a:cubicBezTo>
                  <a:lnTo>
                    <a:pt x="0" y="89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57" name="Google Shape;357;p21"/>
            <p:cNvCxnSpPr/>
            <p:nvPr/>
          </p:nvCxnSpPr>
          <p:spPr>
            <a:xfrm>
              <a:off x="4265613" y="3851275"/>
              <a:ext cx="195262" cy="0"/>
            </a:xfrm>
            <a:prstGeom prst="straightConnector1">
              <a:avLst/>
            </a:prstGeom>
            <a:noFill/>
            <a:ln w="25400" cap="flat" cmpd="sng">
              <a:solidFill>
                <a:srgbClr val="000000"/>
              </a:solidFill>
              <a:prstDash val="solid"/>
              <a:round/>
              <a:headEnd type="none" w="med" len="med"/>
              <a:tailEnd type="none" w="med" len="med"/>
            </a:ln>
          </p:spPr>
        </p:cxnSp>
        <p:sp>
          <p:nvSpPr>
            <p:cNvPr id="358" name="Google Shape;358;p21"/>
            <p:cNvSpPr/>
            <p:nvPr/>
          </p:nvSpPr>
          <p:spPr>
            <a:xfrm>
              <a:off x="6011863" y="1692275"/>
              <a:ext cx="119062" cy="104775"/>
            </a:xfrm>
            <a:custGeom>
              <a:avLst/>
              <a:gdLst/>
              <a:ahLst/>
              <a:cxnLst/>
              <a:rect l="l" t="t" r="r" b="b"/>
              <a:pathLst>
                <a:path w="21600" h="17311" fill="none" extrusionOk="0">
                  <a:moveTo>
                    <a:pt x="1698" y="17311"/>
                  </a:moveTo>
                  <a:cubicBezTo>
                    <a:pt x="577" y="14653"/>
                    <a:pt x="0" y="11799"/>
                    <a:pt x="0" y="8915"/>
                  </a:cubicBezTo>
                  <a:cubicBezTo>
                    <a:pt x="-1" y="5840"/>
                    <a:pt x="656" y="2800"/>
                    <a:pt x="1925" y="-1"/>
                  </a:cubicBezTo>
                </a:path>
                <a:path w="21600" h="17311" extrusionOk="0">
                  <a:moveTo>
                    <a:pt x="1698" y="17311"/>
                  </a:moveTo>
                  <a:cubicBezTo>
                    <a:pt x="577" y="14653"/>
                    <a:pt x="0" y="11799"/>
                    <a:pt x="0" y="8915"/>
                  </a:cubicBezTo>
                  <a:cubicBezTo>
                    <a:pt x="-1" y="5840"/>
                    <a:pt x="656" y="2800"/>
                    <a:pt x="1925" y="-1"/>
                  </a:cubicBezTo>
                  <a:lnTo>
                    <a:pt x="21600" y="89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59" name="Google Shape;359;p21"/>
            <p:cNvCxnSpPr/>
            <p:nvPr/>
          </p:nvCxnSpPr>
          <p:spPr>
            <a:xfrm>
              <a:off x="5275263" y="1747838"/>
              <a:ext cx="758825" cy="0"/>
            </a:xfrm>
            <a:prstGeom prst="straightConnector1">
              <a:avLst/>
            </a:prstGeom>
            <a:noFill/>
            <a:ln w="25400" cap="flat" cmpd="sng">
              <a:solidFill>
                <a:srgbClr val="000000"/>
              </a:solidFill>
              <a:prstDash val="solid"/>
              <a:round/>
              <a:headEnd type="none" w="med" len="med"/>
              <a:tailEnd type="none" w="med" len="med"/>
            </a:ln>
          </p:spPr>
        </p:cxnSp>
        <p:sp>
          <p:nvSpPr>
            <p:cNvPr id="360" name="Google Shape;360;p21"/>
            <p:cNvSpPr/>
            <p:nvPr/>
          </p:nvSpPr>
          <p:spPr>
            <a:xfrm>
              <a:off x="5338763" y="1400175"/>
              <a:ext cx="754062"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Transmit</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61" name="Google Shape;361;p21"/>
            <p:cNvSpPr/>
            <p:nvPr/>
          </p:nvSpPr>
          <p:spPr>
            <a:xfrm>
              <a:off x="5487988" y="1527175"/>
              <a:ext cx="452437"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data</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62" name="Google Shape;362;p21"/>
            <p:cNvSpPr/>
            <p:nvPr/>
          </p:nvSpPr>
          <p:spPr>
            <a:xfrm>
              <a:off x="5314950" y="2478088"/>
              <a:ext cx="115888" cy="104775"/>
            </a:xfrm>
            <a:custGeom>
              <a:avLst/>
              <a:gdLst/>
              <a:ahLst/>
              <a:cxnLst/>
              <a:rect l="l" t="t" r="r" b="b"/>
              <a:pathLst>
                <a:path w="21600" h="17514" fill="none" extrusionOk="0">
                  <a:moveTo>
                    <a:pt x="19685" y="0"/>
                  </a:moveTo>
                  <a:cubicBezTo>
                    <a:pt x="20947" y="2793"/>
                    <a:pt x="21600" y="5824"/>
                    <a:pt x="21600" y="8890"/>
                  </a:cubicBezTo>
                  <a:cubicBezTo>
                    <a:pt x="21600" y="11857"/>
                    <a:pt x="20988" y="14793"/>
                    <a:pt x="19803" y="17513"/>
                  </a:cubicBezTo>
                </a:path>
                <a:path w="21600" h="17514"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63" name="Google Shape;363;p21"/>
            <p:cNvCxnSpPr/>
            <p:nvPr/>
          </p:nvCxnSpPr>
          <p:spPr>
            <a:xfrm>
              <a:off x="5421313" y="2530475"/>
              <a:ext cx="717550" cy="0"/>
            </a:xfrm>
            <a:prstGeom prst="straightConnector1">
              <a:avLst/>
            </a:prstGeom>
            <a:noFill/>
            <a:ln w="25400" cap="flat" cmpd="sng">
              <a:solidFill>
                <a:srgbClr val="000000"/>
              </a:solidFill>
              <a:prstDash val="solid"/>
              <a:round/>
              <a:headEnd type="none" w="med" len="med"/>
              <a:tailEnd type="none" w="med" len="med"/>
            </a:ln>
          </p:spPr>
        </p:cxnSp>
        <p:sp>
          <p:nvSpPr>
            <p:cNvPr id="364" name="Google Shape;364;p21"/>
            <p:cNvSpPr/>
            <p:nvPr/>
          </p:nvSpPr>
          <p:spPr>
            <a:xfrm>
              <a:off x="5302250" y="2185988"/>
              <a:ext cx="931863"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Transmitter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65" name="Google Shape;365;p21"/>
            <p:cNvSpPr/>
            <p:nvPr/>
          </p:nvSpPr>
          <p:spPr>
            <a:xfrm>
              <a:off x="5503863" y="2319338"/>
              <a:ext cx="522287" cy="233362"/>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clock</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66" name="Google Shape;366;p21"/>
            <p:cNvSpPr/>
            <p:nvPr/>
          </p:nvSpPr>
          <p:spPr>
            <a:xfrm>
              <a:off x="5289550" y="3184525"/>
              <a:ext cx="117475" cy="104775"/>
            </a:xfrm>
            <a:custGeom>
              <a:avLst/>
              <a:gdLst/>
              <a:ahLst/>
              <a:cxnLst/>
              <a:rect l="l" t="t" r="r" b="b"/>
              <a:pathLst>
                <a:path w="21600" h="17514" fill="none" extrusionOk="0">
                  <a:moveTo>
                    <a:pt x="19685" y="0"/>
                  </a:moveTo>
                  <a:cubicBezTo>
                    <a:pt x="20947" y="2793"/>
                    <a:pt x="21600" y="5824"/>
                    <a:pt x="21600" y="8890"/>
                  </a:cubicBezTo>
                  <a:cubicBezTo>
                    <a:pt x="21600" y="11857"/>
                    <a:pt x="20988" y="14793"/>
                    <a:pt x="19803" y="17513"/>
                  </a:cubicBezTo>
                </a:path>
                <a:path w="21600" h="17514"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67" name="Google Shape;367;p21"/>
            <p:cNvCxnSpPr/>
            <p:nvPr/>
          </p:nvCxnSpPr>
          <p:spPr>
            <a:xfrm>
              <a:off x="5395913" y="3230563"/>
              <a:ext cx="717550" cy="0"/>
            </a:xfrm>
            <a:prstGeom prst="straightConnector1">
              <a:avLst/>
            </a:prstGeom>
            <a:noFill/>
            <a:ln w="25400" cap="flat" cmpd="sng">
              <a:solidFill>
                <a:srgbClr val="000000"/>
              </a:solidFill>
              <a:prstDash val="solid"/>
              <a:round/>
              <a:headEnd type="none" w="med" len="med"/>
              <a:tailEnd type="none" w="med" len="med"/>
            </a:ln>
          </p:spPr>
        </p:cxnSp>
        <p:sp>
          <p:nvSpPr>
            <p:cNvPr id="368" name="Google Shape;368;p21"/>
            <p:cNvSpPr/>
            <p:nvPr/>
          </p:nvSpPr>
          <p:spPr>
            <a:xfrm>
              <a:off x="5337175" y="2914650"/>
              <a:ext cx="747713"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Receiver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69" name="Google Shape;369;p21"/>
            <p:cNvSpPr/>
            <p:nvPr/>
          </p:nvSpPr>
          <p:spPr>
            <a:xfrm>
              <a:off x="5453063" y="3038475"/>
              <a:ext cx="522287"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clock</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70" name="Google Shape;370;p21"/>
            <p:cNvSpPr/>
            <p:nvPr/>
          </p:nvSpPr>
          <p:spPr>
            <a:xfrm>
              <a:off x="5289550" y="3797300"/>
              <a:ext cx="117475" cy="104775"/>
            </a:xfrm>
            <a:custGeom>
              <a:avLst/>
              <a:gdLst/>
              <a:ahLst/>
              <a:cxnLst/>
              <a:rect l="l" t="t" r="r" b="b"/>
              <a:pathLst>
                <a:path w="21600" h="17514" fill="none" extrusionOk="0">
                  <a:moveTo>
                    <a:pt x="19685" y="0"/>
                  </a:moveTo>
                  <a:cubicBezTo>
                    <a:pt x="20947" y="2793"/>
                    <a:pt x="21600" y="5824"/>
                    <a:pt x="21600" y="8890"/>
                  </a:cubicBezTo>
                  <a:cubicBezTo>
                    <a:pt x="21600" y="11857"/>
                    <a:pt x="20988" y="14793"/>
                    <a:pt x="19803" y="17513"/>
                  </a:cubicBezTo>
                </a:path>
                <a:path w="21600" h="17514"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71" name="Google Shape;371;p21"/>
            <p:cNvCxnSpPr/>
            <p:nvPr/>
          </p:nvCxnSpPr>
          <p:spPr>
            <a:xfrm>
              <a:off x="5395913" y="3851275"/>
              <a:ext cx="717550" cy="0"/>
            </a:xfrm>
            <a:prstGeom prst="straightConnector1">
              <a:avLst/>
            </a:prstGeom>
            <a:noFill/>
            <a:ln w="25400" cap="flat" cmpd="sng">
              <a:solidFill>
                <a:srgbClr val="000000"/>
              </a:solidFill>
              <a:prstDash val="solid"/>
              <a:round/>
              <a:headEnd type="none" w="med" len="med"/>
              <a:tailEnd type="none" w="med" len="med"/>
            </a:ln>
          </p:spPr>
        </p:cxnSp>
        <p:sp>
          <p:nvSpPr>
            <p:cNvPr id="372" name="Google Shape;372;p21"/>
            <p:cNvSpPr/>
            <p:nvPr/>
          </p:nvSpPr>
          <p:spPr>
            <a:xfrm>
              <a:off x="5351463" y="3495675"/>
              <a:ext cx="693737" cy="384175"/>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Receive</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73" name="Google Shape;373;p21"/>
            <p:cNvSpPr/>
            <p:nvPr/>
          </p:nvSpPr>
          <p:spPr>
            <a:xfrm>
              <a:off x="5483225" y="3629025"/>
              <a:ext cx="452438"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data</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74" name="Google Shape;374;p21"/>
            <p:cNvGrpSpPr/>
            <p:nvPr/>
          </p:nvGrpSpPr>
          <p:grpSpPr>
            <a:xfrm>
              <a:off x="6330950" y="2892425"/>
              <a:ext cx="2593975" cy="1082675"/>
              <a:chOff x="2846" y="2565"/>
              <a:chExt cx="1634" cy="682"/>
            </a:xfrm>
          </p:grpSpPr>
          <p:sp>
            <p:nvSpPr>
              <p:cNvPr id="375" name="Google Shape;375;p21"/>
              <p:cNvSpPr/>
              <p:nvPr/>
            </p:nvSpPr>
            <p:spPr>
              <a:xfrm>
                <a:off x="2858" y="2565"/>
                <a:ext cx="1423" cy="266"/>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CS     RS      Oper.     Register selected</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76" name="Google Shape;376;p21"/>
              <p:cNvSpPr/>
              <p:nvPr/>
            </p:nvSpPr>
            <p:spPr>
              <a:xfrm>
                <a:off x="2846" y="2688"/>
                <a:ext cx="1028" cy="159"/>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  0      x         x            None</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77" name="Google Shape;377;p21"/>
              <p:cNvSpPr/>
              <p:nvPr/>
            </p:nvSpPr>
            <p:spPr>
              <a:xfrm>
                <a:off x="2846" y="2787"/>
                <a:ext cx="1528" cy="266"/>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  1      0       WR         Transmitter register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78" name="Google Shape;378;p21"/>
              <p:cNvSpPr/>
              <p:nvPr/>
            </p:nvSpPr>
            <p:spPr>
              <a:xfrm>
                <a:off x="2846" y="2886"/>
                <a:ext cx="1392" cy="159"/>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  1      1       WR         Control register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79" name="Google Shape;379;p21"/>
              <p:cNvSpPr/>
              <p:nvPr/>
            </p:nvSpPr>
            <p:spPr>
              <a:xfrm>
                <a:off x="2846" y="2982"/>
                <a:ext cx="1432" cy="159"/>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  1      0       RD           Receiver register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80" name="Google Shape;380;p21"/>
              <p:cNvSpPr/>
              <p:nvPr/>
            </p:nvSpPr>
            <p:spPr>
              <a:xfrm>
                <a:off x="2846" y="3083"/>
                <a:ext cx="1343" cy="159"/>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  1      1       RD           Status register</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1" name="Google Shape;381;p21"/>
              <p:cNvCxnSpPr/>
              <p:nvPr/>
            </p:nvCxnSpPr>
            <p:spPr>
              <a:xfrm>
                <a:off x="2907" y="2699"/>
                <a:ext cx="1573" cy="0"/>
              </a:xfrm>
              <a:prstGeom prst="straightConnector1">
                <a:avLst/>
              </a:prstGeom>
              <a:noFill/>
              <a:ln w="25400" cap="flat" cmpd="sng">
                <a:solidFill>
                  <a:srgbClr val="000000"/>
                </a:solidFill>
                <a:prstDash val="solid"/>
                <a:round/>
                <a:headEnd type="none" w="med" len="med"/>
                <a:tailEnd type="none" w="med" len="med"/>
              </a:ln>
            </p:spPr>
          </p:cxnSp>
          <p:cxnSp>
            <p:nvCxnSpPr>
              <p:cNvPr id="382" name="Google Shape;382;p21"/>
              <p:cNvCxnSpPr/>
              <p:nvPr/>
            </p:nvCxnSpPr>
            <p:spPr>
              <a:xfrm>
                <a:off x="2907" y="3233"/>
                <a:ext cx="1573" cy="0"/>
              </a:xfrm>
              <a:prstGeom prst="straightConnector1">
                <a:avLst/>
              </a:prstGeom>
              <a:noFill/>
              <a:ln w="25400" cap="flat" cmpd="sng">
                <a:solidFill>
                  <a:srgbClr val="000000"/>
                </a:solidFill>
                <a:prstDash val="solid"/>
                <a:round/>
                <a:headEnd type="none" w="med" len="med"/>
                <a:tailEnd type="none" w="med" len="med"/>
              </a:ln>
            </p:spPr>
          </p:cxnSp>
          <p:cxnSp>
            <p:nvCxnSpPr>
              <p:cNvPr id="383" name="Google Shape;383;p21"/>
              <p:cNvCxnSpPr/>
              <p:nvPr/>
            </p:nvCxnSpPr>
            <p:spPr>
              <a:xfrm>
                <a:off x="3581" y="2601"/>
                <a:ext cx="0" cy="641"/>
              </a:xfrm>
              <a:prstGeom prst="straightConnector1">
                <a:avLst/>
              </a:prstGeom>
              <a:noFill/>
              <a:ln w="25400" cap="flat" cmpd="sng">
                <a:solidFill>
                  <a:srgbClr val="000000"/>
                </a:solidFill>
                <a:prstDash val="solid"/>
                <a:round/>
                <a:headEnd type="none" w="med" len="med"/>
                <a:tailEnd type="none" w="med" len="med"/>
              </a:ln>
            </p:spPr>
          </p:cxnSp>
          <p:cxnSp>
            <p:nvCxnSpPr>
              <p:cNvPr id="384" name="Google Shape;384;p21"/>
              <p:cNvCxnSpPr/>
              <p:nvPr/>
            </p:nvCxnSpPr>
            <p:spPr>
              <a:xfrm>
                <a:off x="3275" y="2606"/>
                <a:ext cx="0" cy="641"/>
              </a:xfrm>
              <a:prstGeom prst="straightConnector1">
                <a:avLst/>
              </a:prstGeom>
              <a:noFill/>
              <a:ln w="25400" cap="flat" cmpd="sng">
                <a:solidFill>
                  <a:srgbClr val="000000"/>
                </a:solidFill>
                <a:prstDash val="solid"/>
                <a:round/>
                <a:headEnd type="none" w="med" len="med"/>
                <a:tailEnd type="none" w="med" len="med"/>
              </a:ln>
            </p:spPr>
          </p:cxnSp>
        </p:grpSp>
        <p:sp>
          <p:nvSpPr>
            <p:cNvPr id="385" name="Google Shape;385;p21"/>
            <p:cNvSpPr/>
            <p:nvPr/>
          </p:nvSpPr>
          <p:spPr>
            <a:xfrm rot="-5400000">
              <a:off x="2320132" y="2721768"/>
              <a:ext cx="971550" cy="233363"/>
            </a:xfrm>
            <a:prstGeom prst="rect">
              <a:avLst/>
            </a:prstGeom>
            <a:noFill/>
            <a:ln>
              <a:noFill/>
            </a:ln>
          </p:spPr>
          <p:txBody>
            <a:bodyPr spcFirstLastPara="1" wrap="square" lIns="82550" tIns="41275" rIns="82550" bIns="41275"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rPr>
                <a:t>Internal Bus</a:t>
              </a:r>
              <a:endParaRPr lang="en-US"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386" name="Google Shape;386;p21"/>
          <p:cNvSpPr/>
          <p:nvPr/>
        </p:nvSpPr>
        <p:spPr>
          <a:xfrm>
            <a:off x="477838" y="1071563"/>
            <a:ext cx="7885172" cy="344518"/>
          </a:xfrm>
          <a:prstGeom prst="rect">
            <a:avLst/>
          </a:prstGeom>
          <a:noFill/>
          <a:ln>
            <a:noFill/>
          </a:ln>
        </p:spPr>
        <p:txBody>
          <a:bodyPr spcFirstLastPara="1" wrap="square" lIns="63500" tIns="25400" rIns="63500" bIns="25400" anchor="t" anchorCtr="0">
            <a:spAutoFit/>
          </a:bodyPr>
          <a:lstStyle/>
          <a:p>
            <a:pPr marL="0" marR="0" lvl="0" indent="0" algn="l" rtl="0">
              <a:lnSpc>
                <a:spcPct val="101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typical asynchronous communication interface available as an IC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7" name="Google Shape;387;p21"/>
          <p:cNvSpPr txBox="1"/>
          <p:nvPr/>
        </p:nvSpPr>
        <p:spPr>
          <a:xfrm>
            <a:off x="-690562" y="-111571"/>
            <a:ext cx="899160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rPr>
              <a:t>    Universal Asynchronous </a:t>
            </a:r>
            <a:endPar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None/>
            </a:pPr>
            <a:r>
              <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rPr>
              <a:t>Receiver Transmitter	</a:t>
            </a:r>
            <a:endPar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5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91" name="Shape 391"/>
        <p:cNvGrpSpPr/>
        <p:nvPr/>
      </p:nvGrpSpPr>
      <p:grpSpPr>
        <a:xfrm>
          <a:off x="0" y="0"/>
          <a:ext cx="0" cy="0"/>
          <a:chOff x="0" y="0"/>
          <a:chExt cx="0" cy="0"/>
        </a:xfrm>
      </p:grpSpPr>
      <p:sp>
        <p:nvSpPr>
          <p:cNvPr id="392" name="Google Shape;392;p22"/>
          <p:cNvSpPr txBox="1"/>
          <p:nvPr/>
        </p:nvSpPr>
        <p:spPr>
          <a:xfrm>
            <a:off x="-690562" y="-111571"/>
            <a:ext cx="899160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rPr>
              <a:t>    Universal Asynchronous </a:t>
            </a:r>
            <a:endPar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None/>
            </a:pPr>
            <a:r>
              <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rPr>
              <a:t>Receiver Transmitter	</a:t>
            </a:r>
            <a:endPar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3" name="Google Shape;393;p22"/>
          <p:cNvSpPr/>
          <p:nvPr/>
        </p:nvSpPr>
        <p:spPr>
          <a:xfrm>
            <a:off x="592958" y="1290484"/>
            <a:ext cx="8374062" cy="4603311"/>
          </a:xfrm>
          <a:prstGeom prst="rect">
            <a:avLst/>
          </a:prstGeom>
          <a:noFill/>
          <a:ln>
            <a:noFill/>
          </a:ln>
        </p:spPr>
        <p:txBody>
          <a:bodyPr spcFirstLastPara="1" wrap="square" lIns="63500" tIns="25400" rIns="63500" bIns="25400" anchor="t" anchorCtr="0">
            <a:spAutoFit/>
          </a:bodyPr>
          <a:lstStyle/>
          <a:p>
            <a:pPr marL="0" marR="0" lvl="0" indent="0" algn="l" rtl="0">
              <a:lnSpc>
                <a:spcPct val="87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Transmitter Register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Accepts a data byte(from CPU) through the data bus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Transferred to a shift register for serial transmission</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Receiver</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Receives serial information into another shift register</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Complete data byte is sent to the receiver register</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Status Register Bits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Used for I/O flags and for recording errors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Control Register Bits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7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Define baud rate, no. of bits in each character, whether to generate and check parity, and no. of stop bits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97" name="Shape 397"/>
        <p:cNvGrpSpPr/>
        <p:nvPr/>
      </p:nvGrpSpPr>
      <p:grpSpPr>
        <a:xfrm>
          <a:off x="0" y="0"/>
          <a:ext cx="0" cy="0"/>
          <a:chOff x="0" y="0"/>
          <a:chExt cx="0" cy="0"/>
        </a:xfrm>
      </p:grpSpPr>
      <p:cxnSp>
        <p:nvCxnSpPr>
          <p:cNvPr id="398" name="Google Shape;398;p23"/>
          <p:cNvCxnSpPr/>
          <p:nvPr/>
        </p:nvCxnSpPr>
        <p:spPr>
          <a:xfrm>
            <a:off x="228600" y="990600"/>
            <a:ext cx="8686800" cy="1588"/>
          </a:xfrm>
          <a:prstGeom prst="straightConnector1">
            <a:avLst/>
          </a:prstGeom>
          <a:noFill/>
          <a:ln w="85725" cap="flat" cmpd="tri">
            <a:solidFill>
              <a:srgbClr val="4A7DBA"/>
            </a:solidFill>
            <a:prstDash val="solid"/>
            <a:round/>
            <a:headEnd type="none" w="sm" len="sm"/>
            <a:tailEnd type="none" w="sm" len="sm"/>
          </a:ln>
        </p:spPr>
      </p:cxnSp>
      <p:sp>
        <p:nvSpPr>
          <p:cNvPr id="399" name="Google Shape;399;p23"/>
          <p:cNvSpPr txBox="1"/>
          <p:nvPr/>
        </p:nvSpPr>
        <p:spPr>
          <a:xfrm>
            <a:off x="-761885" y="124217"/>
            <a:ext cx="8991600"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rPr>
              <a:t>    First In First Out Buffer	</a:t>
            </a:r>
            <a:endPar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0" name="Google Shape;400;p23"/>
          <p:cNvSpPr/>
          <p:nvPr/>
        </p:nvSpPr>
        <p:spPr>
          <a:xfrm>
            <a:off x="228600" y="1482622"/>
            <a:ext cx="8925520" cy="4881914"/>
          </a:xfrm>
          <a:prstGeom prst="rect">
            <a:avLst/>
          </a:prstGeom>
          <a:noFill/>
          <a:ln>
            <a:noFill/>
          </a:ln>
        </p:spPr>
        <p:txBody>
          <a:bodyPr spcFirstLastPara="1" wrap="square" lIns="63500" tIns="25400" rIns="63500" bIns="25400" anchor="t" anchorCtr="0">
            <a:spAutoFit/>
          </a:bodyPr>
          <a:lstStyle/>
          <a:p>
            <a:pPr marL="0" marR="0" lvl="0" indent="0" algn="l" rtl="0">
              <a:lnSpc>
                <a:spcPct val="20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Input data and output data at two different rates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Output data are always in the same order in which the data entered the buffer.</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Useful in some applications when data is transferred asynchronously</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4 x 4 FIFO Buffer (4  4-bit registers Ri),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4 Control Registers(flip-flops Fi, associated with each Ri)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200000"/>
              </a:lnSpc>
              <a:spcBef>
                <a:spcPts val="0"/>
              </a:spcBef>
              <a:spcAft>
                <a:spcPts val="0"/>
              </a:spcAft>
              <a:buNone/>
            </a:pPr>
            <a:r>
              <a:rPr lang="en-US" sz="20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figure is shown for reference in next slide</a:t>
            </a:r>
            <a:endParaRPr lang="en-US" sz="20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5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04" name="Shape 404"/>
        <p:cNvGrpSpPr/>
        <p:nvPr/>
      </p:nvGrpSpPr>
      <p:grpSpPr>
        <a:xfrm>
          <a:off x="0" y="0"/>
          <a:ext cx="0" cy="0"/>
          <a:chOff x="0" y="0"/>
          <a:chExt cx="0" cy="0"/>
        </a:xfrm>
      </p:grpSpPr>
      <p:grpSp>
        <p:nvGrpSpPr>
          <p:cNvPr id="405" name="Google Shape;405;p24"/>
          <p:cNvGrpSpPr/>
          <p:nvPr/>
        </p:nvGrpSpPr>
        <p:grpSpPr>
          <a:xfrm>
            <a:off x="900983" y="1600200"/>
            <a:ext cx="7436772" cy="4407310"/>
            <a:chOff x="620713" y="2392363"/>
            <a:chExt cx="6873603" cy="4074909"/>
          </a:xfrm>
        </p:grpSpPr>
        <p:sp>
          <p:nvSpPr>
            <p:cNvPr id="406" name="Google Shape;406;p24"/>
            <p:cNvSpPr/>
            <p:nvPr/>
          </p:nvSpPr>
          <p:spPr>
            <a:xfrm>
              <a:off x="2247900" y="2605088"/>
              <a:ext cx="625475" cy="6334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07" name="Google Shape;407;p24"/>
            <p:cNvSpPr/>
            <p:nvPr/>
          </p:nvSpPr>
          <p:spPr>
            <a:xfrm>
              <a:off x="2319338" y="2733675"/>
              <a:ext cx="474490"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4-bit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08" name="Google Shape;408;p24"/>
            <p:cNvSpPr/>
            <p:nvPr/>
          </p:nvSpPr>
          <p:spPr>
            <a:xfrm>
              <a:off x="2198688" y="2865438"/>
              <a:ext cx="6565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09" name="Google Shape;409;p24"/>
            <p:cNvSpPr/>
            <p:nvPr/>
          </p:nvSpPr>
          <p:spPr>
            <a:xfrm>
              <a:off x="2125663" y="2652713"/>
              <a:ext cx="117475"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10" name="Google Shape;410;p24"/>
            <p:cNvCxnSpPr/>
            <p:nvPr/>
          </p:nvCxnSpPr>
          <p:spPr>
            <a:xfrm>
              <a:off x="1925638" y="2693988"/>
              <a:ext cx="217487" cy="0"/>
            </a:xfrm>
            <a:prstGeom prst="straightConnector1">
              <a:avLst/>
            </a:prstGeom>
            <a:noFill/>
            <a:ln w="25400" cap="flat" cmpd="sng">
              <a:solidFill>
                <a:srgbClr val="000000"/>
              </a:solidFill>
              <a:prstDash val="solid"/>
              <a:round/>
              <a:headEnd type="none" w="med" len="med"/>
              <a:tailEnd type="none" w="med" len="med"/>
            </a:ln>
          </p:spPr>
        </p:cxnSp>
        <p:sp>
          <p:nvSpPr>
            <p:cNvPr id="411" name="Google Shape;411;p24"/>
            <p:cNvSpPr/>
            <p:nvPr/>
          </p:nvSpPr>
          <p:spPr>
            <a:xfrm>
              <a:off x="2125663" y="2803525"/>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12" name="Google Shape;412;p24"/>
            <p:cNvCxnSpPr/>
            <p:nvPr/>
          </p:nvCxnSpPr>
          <p:spPr>
            <a:xfrm>
              <a:off x="1925638" y="2836863"/>
              <a:ext cx="217487" cy="3175"/>
            </a:xfrm>
            <a:prstGeom prst="straightConnector1">
              <a:avLst/>
            </a:prstGeom>
            <a:noFill/>
            <a:ln w="25400" cap="flat" cmpd="sng">
              <a:solidFill>
                <a:srgbClr val="000000"/>
              </a:solidFill>
              <a:prstDash val="solid"/>
              <a:round/>
              <a:headEnd type="none" w="med" len="med"/>
              <a:tailEnd type="none" w="med" len="med"/>
            </a:ln>
          </p:spPr>
        </p:cxnSp>
        <p:sp>
          <p:nvSpPr>
            <p:cNvPr id="413" name="Google Shape;413;p24"/>
            <p:cNvSpPr/>
            <p:nvPr/>
          </p:nvSpPr>
          <p:spPr>
            <a:xfrm>
              <a:off x="2125663" y="2954338"/>
              <a:ext cx="117475"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14" name="Google Shape;414;p24"/>
            <p:cNvCxnSpPr/>
            <p:nvPr/>
          </p:nvCxnSpPr>
          <p:spPr>
            <a:xfrm>
              <a:off x="1925638" y="2998788"/>
              <a:ext cx="217487" cy="0"/>
            </a:xfrm>
            <a:prstGeom prst="straightConnector1">
              <a:avLst/>
            </a:prstGeom>
            <a:noFill/>
            <a:ln w="25400" cap="flat" cmpd="sng">
              <a:solidFill>
                <a:srgbClr val="000000"/>
              </a:solidFill>
              <a:prstDash val="solid"/>
              <a:round/>
              <a:headEnd type="none" w="med" len="med"/>
              <a:tailEnd type="none" w="med" len="med"/>
            </a:ln>
          </p:spPr>
        </p:cxnSp>
        <p:sp>
          <p:nvSpPr>
            <p:cNvPr id="415" name="Google Shape;415;p24"/>
            <p:cNvSpPr/>
            <p:nvPr/>
          </p:nvSpPr>
          <p:spPr>
            <a:xfrm>
              <a:off x="2125663" y="3105150"/>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16" name="Google Shape;416;p24"/>
            <p:cNvCxnSpPr/>
            <p:nvPr/>
          </p:nvCxnSpPr>
          <p:spPr>
            <a:xfrm>
              <a:off x="1930400" y="3146425"/>
              <a:ext cx="220663" cy="0"/>
            </a:xfrm>
            <a:prstGeom prst="straightConnector1">
              <a:avLst/>
            </a:prstGeom>
            <a:noFill/>
            <a:ln w="25400" cap="flat" cmpd="sng">
              <a:solidFill>
                <a:srgbClr val="000000"/>
              </a:solidFill>
              <a:prstDash val="solid"/>
              <a:round/>
              <a:headEnd type="none" w="med" len="med"/>
              <a:tailEnd type="none" w="med" len="med"/>
            </a:ln>
          </p:spPr>
        </p:cxnSp>
        <p:sp>
          <p:nvSpPr>
            <p:cNvPr id="417" name="Google Shape;417;p24"/>
            <p:cNvSpPr/>
            <p:nvPr/>
          </p:nvSpPr>
          <p:spPr>
            <a:xfrm>
              <a:off x="2503488" y="3243263"/>
              <a:ext cx="95250" cy="96837"/>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18" name="Google Shape;418;p24"/>
            <p:cNvCxnSpPr/>
            <p:nvPr/>
          </p:nvCxnSpPr>
          <p:spPr>
            <a:xfrm rot="10800000">
              <a:off x="2551113" y="3321050"/>
              <a:ext cx="0" cy="492125"/>
            </a:xfrm>
            <a:prstGeom prst="straightConnector1">
              <a:avLst/>
            </a:prstGeom>
            <a:noFill/>
            <a:ln w="25400" cap="flat" cmpd="sng">
              <a:solidFill>
                <a:srgbClr val="000000"/>
              </a:solidFill>
              <a:prstDash val="solid"/>
              <a:round/>
              <a:headEnd type="none" w="med" len="med"/>
              <a:tailEnd type="none" w="med" len="med"/>
            </a:ln>
          </p:spPr>
        </p:cxnSp>
        <p:sp>
          <p:nvSpPr>
            <p:cNvPr id="419" name="Google Shape;419;p24"/>
            <p:cNvSpPr/>
            <p:nvPr/>
          </p:nvSpPr>
          <p:spPr>
            <a:xfrm>
              <a:off x="2247900" y="4970463"/>
              <a:ext cx="579438" cy="6429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20" name="Google Shape;420;p24"/>
            <p:cNvCxnSpPr/>
            <p:nvPr/>
          </p:nvCxnSpPr>
          <p:spPr>
            <a:xfrm>
              <a:off x="2000250" y="5114925"/>
              <a:ext cx="250825" cy="0"/>
            </a:xfrm>
            <a:prstGeom prst="straightConnector1">
              <a:avLst/>
            </a:prstGeom>
            <a:noFill/>
            <a:ln w="25400" cap="flat" cmpd="sng">
              <a:solidFill>
                <a:srgbClr val="000000"/>
              </a:solidFill>
              <a:prstDash val="solid"/>
              <a:round/>
              <a:headEnd type="none" w="med" len="med"/>
              <a:tailEnd type="none" w="med" len="med"/>
            </a:ln>
          </p:spPr>
        </p:cxnSp>
        <p:cxnSp>
          <p:nvCxnSpPr>
            <p:cNvPr id="421" name="Google Shape;421;p24"/>
            <p:cNvCxnSpPr/>
            <p:nvPr/>
          </p:nvCxnSpPr>
          <p:spPr>
            <a:xfrm>
              <a:off x="2000250" y="5478463"/>
              <a:ext cx="250825" cy="0"/>
            </a:xfrm>
            <a:prstGeom prst="straightConnector1">
              <a:avLst/>
            </a:prstGeom>
            <a:noFill/>
            <a:ln w="25400" cap="flat" cmpd="sng">
              <a:solidFill>
                <a:srgbClr val="000000"/>
              </a:solidFill>
              <a:prstDash val="solid"/>
              <a:round/>
              <a:headEnd type="none" w="med" len="med"/>
              <a:tailEnd type="none" w="med" len="med"/>
            </a:ln>
          </p:spPr>
        </p:cxnSp>
        <p:sp>
          <p:nvSpPr>
            <p:cNvPr id="422" name="Google Shape;422;p24"/>
            <p:cNvSpPr/>
            <p:nvPr/>
          </p:nvSpPr>
          <p:spPr>
            <a:xfrm>
              <a:off x="2209800"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23" name="Google Shape;423;p24"/>
            <p:cNvSpPr/>
            <p:nvPr/>
          </p:nvSpPr>
          <p:spPr>
            <a:xfrm>
              <a:off x="2209800" y="5408613"/>
              <a:ext cx="26609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24" name="Google Shape;424;p24"/>
            <p:cNvSpPr/>
            <p:nvPr/>
          </p:nvSpPr>
          <p:spPr>
            <a:xfrm>
              <a:off x="2568575"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25" name="Google Shape;425;p24"/>
            <p:cNvSpPr/>
            <p:nvPr/>
          </p:nvSpPr>
          <p:spPr>
            <a:xfrm>
              <a:off x="2568575" y="5370513"/>
              <a:ext cx="28693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26" name="Google Shape;426;p24"/>
            <p:cNvCxnSpPr/>
            <p:nvPr/>
          </p:nvCxnSpPr>
          <p:spPr>
            <a:xfrm>
              <a:off x="2836863" y="5114925"/>
              <a:ext cx="265112" cy="0"/>
            </a:xfrm>
            <a:prstGeom prst="straightConnector1">
              <a:avLst/>
            </a:prstGeom>
            <a:noFill/>
            <a:ln w="25400" cap="flat" cmpd="sng">
              <a:solidFill>
                <a:srgbClr val="000000"/>
              </a:solidFill>
              <a:prstDash val="solid"/>
              <a:round/>
              <a:headEnd type="none" w="med" len="med"/>
              <a:tailEnd type="none" w="med" len="med"/>
            </a:ln>
          </p:spPr>
        </p:cxnSp>
        <p:cxnSp>
          <p:nvCxnSpPr>
            <p:cNvPr id="427" name="Google Shape;427;p24"/>
            <p:cNvCxnSpPr/>
            <p:nvPr/>
          </p:nvCxnSpPr>
          <p:spPr>
            <a:xfrm rot="10800000" flipH="1">
              <a:off x="2836863" y="5478463"/>
              <a:ext cx="144462" cy="3175"/>
            </a:xfrm>
            <a:prstGeom prst="straightConnector1">
              <a:avLst/>
            </a:prstGeom>
            <a:noFill/>
            <a:ln w="25400" cap="flat" cmpd="sng">
              <a:solidFill>
                <a:srgbClr val="000000"/>
              </a:solidFill>
              <a:prstDash val="solid"/>
              <a:round/>
              <a:headEnd type="none" w="med" len="med"/>
              <a:tailEnd type="none" w="med" len="med"/>
            </a:ln>
          </p:spPr>
        </p:cxnSp>
        <p:cxnSp>
          <p:nvCxnSpPr>
            <p:cNvPr id="428" name="Google Shape;428;p24"/>
            <p:cNvCxnSpPr/>
            <p:nvPr/>
          </p:nvCxnSpPr>
          <p:spPr>
            <a:xfrm>
              <a:off x="2427288" y="4165600"/>
              <a:ext cx="0" cy="200025"/>
            </a:xfrm>
            <a:prstGeom prst="straightConnector1">
              <a:avLst/>
            </a:prstGeom>
            <a:noFill/>
            <a:ln w="25400" cap="flat" cmpd="sng">
              <a:solidFill>
                <a:srgbClr val="000000"/>
              </a:solidFill>
              <a:prstDash val="solid"/>
              <a:round/>
              <a:headEnd type="none" w="med" len="med"/>
              <a:tailEnd type="none" w="med" len="med"/>
            </a:ln>
          </p:spPr>
        </p:cxnSp>
        <p:cxnSp>
          <p:nvCxnSpPr>
            <p:cNvPr id="429" name="Google Shape;429;p24"/>
            <p:cNvCxnSpPr/>
            <p:nvPr/>
          </p:nvCxnSpPr>
          <p:spPr>
            <a:xfrm>
              <a:off x="2673350" y="4165600"/>
              <a:ext cx="0" cy="203200"/>
            </a:xfrm>
            <a:prstGeom prst="straightConnector1">
              <a:avLst/>
            </a:prstGeom>
            <a:noFill/>
            <a:ln w="25400" cap="flat" cmpd="sng">
              <a:solidFill>
                <a:srgbClr val="000000"/>
              </a:solidFill>
              <a:prstDash val="solid"/>
              <a:round/>
              <a:headEnd type="none" w="med" len="med"/>
              <a:tailEnd type="none" w="med" len="med"/>
            </a:ln>
          </p:spPr>
        </p:cxnSp>
        <p:cxnSp>
          <p:nvCxnSpPr>
            <p:cNvPr id="430" name="Google Shape;430;p24"/>
            <p:cNvCxnSpPr/>
            <p:nvPr/>
          </p:nvCxnSpPr>
          <p:spPr>
            <a:xfrm>
              <a:off x="1925638" y="4360863"/>
              <a:ext cx="514350" cy="0"/>
            </a:xfrm>
            <a:prstGeom prst="straightConnector1">
              <a:avLst/>
            </a:prstGeom>
            <a:noFill/>
            <a:ln w="25400" cap="flat" cmpd="sng">
              <a:solidFill>
                <a:srgbClr val="000000"/>
              </a:solidFill>
              <a:prstDash val="solid"/>
              <a:round/>
              <a:headEnd type="none" w="med" len="med"/>
              <a:tailEnd type="none" w="med" len="med"/>
            </a:ln>
          </p:spPr>
        </p:cxnSp>
        <p:cxnSp>
          <p:nvCxnSpPr>
            <p:cNvPr id="431" name="Google Shape;431;p24"/>
            <p:cNvCxnSpPr/>
            <p:nvPr/>
          </p:nvCxnSpPr>
          <p:spPr>
            <a:xfrm>
              <a:off x="2679700" y="4360863"/>
              <a:ext cx="298450" cy="0"/>
            </a:xfrm>
            <a:prstGeom prst="straightConnector1">
              <a:avLst/>
            </a:prstGeom>
            <a:noFill/>
            <a:ln w="25400" cap="flat" cmpd="sng">
              <a:solidFill>
                <a:srgbClr val="000000"/>
              </a:solidFill>
              <a:prstDash val="solid"/>
              <a:round/>
              <a:headEnd type="none" w="med" len="med"/>
              <a:tailEnd type="none" w="med" len="med"/>
            </a:ln>
          </p:spPr>
        </p:cxnSp>
        <p:sp>
          <p:nvSpPr>
            <p:cNvPr id="432" name="Google Shape;432;p24"/>
            <p:cNvSpPr/>
            <p:nvPr/>
          </p:nvSpPr>
          <p:spPr>
            <a:xfrm>
              <a:off x="2652713" y="5040313"/>
              <a:ext cx="227627" cy="19749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1</a:t>
              </a:r>
              <a:endPar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3" name="Google Shape;433;p24"/>
            <p:cNvSpPr/>
            <p:nvPr/>
          </p:nvSpPr>
          <p:spPr>
            <a:xfrm>
              <a:off x="2652713" y="5434013"/>
              <a:ext cx="227627" cy="19749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1</a:t>
              </a:r>
              <a:endPar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4" name="Google Shape;434;p24"/>
            <p:cNvSpPr/>
            <p:nvPr/>
          </p:nvSpPr>
          <p:spPr>
            <a:xfrm>
              <a:off x="3482975" y="2605088"/>
              <a:ext cx="628650" cy="6334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5" name="Google Shape;435;p24"/>
            <p:cNvSpPr/>
            <p:nvPr/>
          </p:nvSpPr>
          <p:spPr>
            <a:xfrm>
              <a:off x="3554413" y="2733675"/>
              <a:ext cx="474490"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4-bit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6" name="Google Shape;436;p24"/>
            <p:cNvSpPr/>
            <p:nvPr/>
          </p:nvSpPr>
          <p:spPr>
            <a:xfrm>
              <a:off x="3436938" y="2874963"/>
              <a:ext cx="6565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7" name="Google Shape;437;p24"/>
            <p:cNvSpPr/>
            <p:nvPr/>
          </p:nvSpPr>
          <p:spPr>
            <a:xfrm>
              <a:off x="3360738" y="2652713"/>
              <a:ext cx="117475"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38" name="Google Shape;438;p24"/>
            <p:cNvCxnSpPr/>
            <p:nvPr/>
          </p:nvCxnSpPr>
          <p:spPr>
            <a:xfrm>
              <a:off x="2873375" y="2693988"/>
              <a:ext cx="495300" cy="0"/>
            </a:xfrm>
            <a:prstGeom prst="straightConnector1">
              <a:avLst/>
            </a:prstGeom>
            <a:noFill/>
            <a:ln w="25400" cap="flat" cmpd="sng">
              <a:solidFill>
                <a:srgbClr val="000000"/>
              </a:solidFill>
              <a:prstDash val="solid"/>
              <a:round/>
              <a:headEnd type="none" w="med" len="med"/>
              <a:tailEnd type="none" w="med" len="med"/>
            </a:ln>
          </p:spPr>
        </p:cxnSp>
        <p:sp>
          <p:nvSpPr>
            <p:cNvPr id="439" name="Google Shape;439;p24"/>
            <p:cNvSpPr/>
            <p:nvPr/>
          </p:nvSpPr>
          <p:spPr>
            <a:xfrm>
              <a:off x="3360738" y="2803525"/>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40" name="Google Shape;440;p24"/>
            <p:cNvCxnSpPr/>
            <p:nvPr/>
          </p:nvCxnSpPr>
          <p:spPr>
            <a:xfrm>
              <a:off x="2873375" y="2847975"/>
              <a:ext cx="495300" cy="0"/>
            </a:xfrm>
            <a:prstGeom prst="straightConnector1">
              <a:avLst/>
            </a:prstGeom>
            <a:noFill/>
            <a:ln w="25400" cap="flat" cmpd="sng">
              <a:solidFill>
                <a:srgbClr val="000000"/>
              </a:solidFill>
              <a:prstDash val="solid"/>
              <a:round/>
              <a:headEnd type="none" w="med" len="med"/>
              <a:tailEnd type="none" w="med" len="med"/>
            </a:ln>
          </p:spPr>
        </p:cxnSp>
        <p:sp>
          <p:nvSpPr>
            <p:cNvPr id="441" name="Google Shape;441;p24"/>
            <p:cNvSpPr/>
            <p:nvPr/>
          </p:nvSpPr>
          <p:spPr>
            <a:xfrm>
              <a:off x="3360738" y="2954338"/>
              <a:ext cx="117475"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42" name="Google Shape;442;p24"/>
            <p:cNvCxnSpPr/>
            <p:nvPr/>
          </p:nvCxnSpPr>
          <p:spPr>
            <a:xfrm>
              <a:off x="2873375" y="2995613"/>
              <a:ext cx="495300" cy="0"/>
            </a:xfrm>
            <a:prstGeom prst="straightConnector1">
              <a:avLst/>
            </a:prstGeom>
            <a:noFill/>
            <a:ln w="25400" cap="flat" cmpd="sng">
              <a:solidFill>
                <a:srgbClr val="000000"/>
              </a:solidFill>
              <a:prstDash val="solid"/>
              <a:round/>
              <a:headEnd type="none" w="med" len="med"/>
              <a:tailEnd type="none" w="med" len="med"/>
            </a:ln>
          </p:spPr>
        </p:cxnSp>
        <p:sp>
          <p:nvSpPr>
            <p:cNvPr id="443" name="Google Shape;443;p24"/>
            <p:cNvSpPr/>
            <p:nvPr/>
          </p:nvSpPr>
          <p:spPr>
            <a:xfrm>
              <a:off x="3360738" y="3105150"/>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44" name="Google Shape;444;p24"/>
            <p:cNvCxnSpPr/>
            <p:nvPr/>
          </p:nvCxnSpPr>
          <p:spPr>
            <a:xfrm>
              <a:off x="2879725" y="3149600"/>
              <a:ext cx="493713" cy="0"/>
            </a:xfrm>
            <a:prstGeom prst="straightConnector1">
              <a:avLst/>
            </a:prstGeom>
            <a:noFill/>
            <a:ln w="25400" cap="flat" cmpd="sng">
              <a:solidFill>
                <a:srgbClr val="000000"/>
              </a:solidFill>
              <a:prstDash val="solid"/>
              <a:round/>
              <a:headEnd type="none" w="med" len="med"/>
              <a:tailEnd type="none" w="med" len="med"/>
            </a:ln>
          </p:spPr>
        </p:cxnSp>
        <p:sp>
          <p:nvSpPr>
            <p:cNvPr id="445" name="Google Shape;445;p24"/>
            <p:cNvSpPr/>
            <p:nvPr/>
          </p:nvSpPr>
          <p:spPr>
            <a:xfrm>
              <a:off x="3738563" y="3243263"/>
              <a:ext cx="93662" cy="96837"/>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46" name="Google Shape;446;p24"/>
            <p:cNvCxnSpPr/>
            <p:nvPr/>
          </p:nvCxnSpPr>
          <p:spPr>
            <a:xfrm rot="10800000">
              <a:off x="3784600" y="3321050"/>
              <a:ext cx="0" cy="492125"/>
            </a:xfrm>
            <a:prstGeom prst="straightConnector1">
              <a:avLst/>
            </a:prstGeom>
            <a:noFill/>
            <a:ln w="25400" cap="flat" cmpd="sng">
              <a:solidFill>
                <a:srgbClr val="000000"/>
              </a:solidFill>
              <a:prstDash val="solid"/>
              <a:round/>
              <a:headEnd type="none" w="med" len="med"/>
              <a:tailEnd type="none" w="med" len="med"/>
            </a:ln>
          </p:spPr>
        </p:cxnSp>
        <p:sp>
          <p:nvSpPr>
            <p:cNvPr id="447" name="Google Shape;447;p24"/>
            <p:cNvSpPr/>
            <p:nvPr/>
          </p:nvSpPr>
          <p:spPr>
            <a:xfrm>
              <a:off x="3482975" y="4970463"/>
              <a:ext cx="604838" cy="6429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48" name="Google Shape;448;p24"/>
            <p:cNvCxnSpPr/>
            <p:nvPr/>
          </p:nvCxnSpPr>
          <p:spPr>
            <a:xfrm>
              <a:off x="3297238" y="5114925"/>
              <a:ext cx="188912" cy="0"/>
            </a:xfrm>
            <a:prstGeom prst="straightConnector1">
              <a:avLst/>
            </a:prstGeom>
            <a:noFill/>
            <a:ln w="25400" cap="flat" cmpd="sng">
              <a:solidFill>
                <a:srgbClr val="000000"/>
              </a:solidFill>
              <a:prstDash val="solid"/>
              <a:round/>
              <a:headEnd type="none" w="med" len="med"/>
              <a:tailEnd type="none" w="med" len="med"/>
            </a:ln>
          </p:spPr>
        </p:cxnSp>
        <p:cxnSp>
          <p:nvCxnSpPr>
            <p:cNvPr id="449" name="Google Shape;449;p24"/>
            <p:cNvCxnSpPr/>
            <p:nvPr/>
          </p:nvCxnSpPr>
          <p:spPr>
            <a:xfrm>
              <a:off x="3113088" y="5478463"/>
              <a:ext cx="358775" cy="0"/>
            </a:xfrm>
            <a:prstGeom prst="straightConnector1">
              <a:avLst/>
            </a:prstGeom>
            <a:noFill/>
            <a:ln w="25400" cap="flat" cmpd="sng">
              <a:solidFill>
                <a:srgbClr val="000000"/>
              </a:solidFill>
              <a:prstDash val="solid"/>
              <a:round/>
              <a:headEnd type="none" w="med" len="med"/>
              <a:tailEnd type="none" w="med" len="med"/>
            </a:ln>
          </p:spPr>
        </p:cxnSp>
        <p:sp>
          <p:nvSpPr>
            <p:cNvPr id="450" name="Google Shape;450;p24"/>
            <p:cNvSpPr/>
            <p:nvPr/>
          </p:nvSpPr>
          <p:spPr>
            <a:xfrm>
              <a:off x="3443288"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51" name="Google Shape;451;p24"/>
            <p:cNvSpPr/>
            <p:nvPr/>
          </p:nvSpPr>
          <p:spPr>
            <a:xfrm>
              <a:off x="3443288" y="5408613"/>
              <a:ext cx="26609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52" name="Google Shape;452;p24"/>
            <p:cNvSpPr/>
            <p:nvPr/>
          </p:nvSpPr>
          <p:spPr>
            <a:xfrm>
              <a:off x="3814763"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53" name="Google Shape;453;p24"/>
            <p:cNvSpPr/>
            <p:nvPr/>
          </p:nvSpPr>
          <p:spPr>
            <a:xfrm>
              <a:off x="3795713" y="5370513"/>
              <a:ext cx="28693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54" name="Google Shape;454;p24"/>
            <p:cNvCxnSpPr/>
            <p:nvPr/>
          </p:nvCxnSpPr>
          <p:spPr>
            <a:xfrm>
              <a:off x="3921125" y="4165600"/>
              <a:ext cx="0" cy="180975"/>
            </a:xfrm>
            <a:prstGeom prst="straightConnector1">
              <a:avLst/>
            </a:prstGeom>
            <a:noFill/>
            <a:ln w="25400" cap="flat" cmpd="sng">
              <a:solidFill>
                <a:srgbClr val="000000"/>
              </a:solidFill>
              <a:prstDash val="solid"/>
              <a:round/>
              <a:headEnd type="none" w="med" len="med"/>
              <a:tailEnd type="none" w="med" len="med"/>
            </a:ln>
          </p:spPr>
        </p:cxnSp>
        <p:cxnSp>
          <p:nvCxnSpPr>
            <p:cNvPr id="455" name="Google Shape;455;p24"/>
            <p:cNvCxnSpPr/>
            <p:nvPr/>
          </p:nvCxnSpPr>
          <p:spPr>
            <a:xfrm>
              <a:off x="3113088" y="4360863"/>
              <a:ext cx="566737" cy="0"/>
            </a:xfrm>
            <a:prstGeom prst="straightConnector1">
              <a:avLst/>
            </a:prstGeom>
            <a:noFill/>
            <a:ln w="25400" cap="flat" cmpd="sng">
              <a:solidFill>
                <a:srgbClr val="000000"/>
              </a:solidFill>
              <a:prstDash val="solid"/>
              <a:round/>
              <a:headEnd type="none" w="med" len="med"/>
              <a:tailEnd type="none" w="med" len="med"/>
            </a:ln>
          </p:spPr>
        </p:cxnSp>
        <p:cxnSp>
          <p:nvCxnSpPr>
            <p:cNvPr id="456" name="Google Shape;456;p24"/>
            <p:cNvCxnSpPr/>
            <p:nvPr/>
          </p:nvCxnSpPr>
          <p:spPr>
            <a:xfrm>
              <a:off x="3927475" y="4360863"/>
              <a:ext cx="293688" cy="0"/>
            </a:xfrm>
            <a:prstGeom prst="straightConnector1">
              <a:avLst/>
            </a:prstGeom>
            <a:noFill/>
            <a:ln w="25400" cap="flat" cmpd="sng">
              <a:solidFill>
                <a:srgbClr val="000000"/>
              </a:solidFill>
              <a:prstDash val="solid"/>
              <a:round/>
              <a:headEnd type="none" w="med" len="med"/>
              <a:tailEnd type="none" w="med" len="med"/>
            </a:ln>
          </p:spPr>
        </p:cxnSp>
        <p:sp>
          <p:nvSpPr>
            <p:cNvPr id="457" name="Google Shape;457;p24"/>
            <p:cNvSpPr/>
            <p:nvPr/>
          </p:nvSpPr>
          <p:spPr>
            <a:xfrm>
              <a:off x="3887788" y="5040313"/>
              <a:ext cx="227627" cy="19749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2</a:t>
              </a:r>
              <a:endPar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58" name="Google Shape;458;p24"/>
            <p:cNvSpPr/>
            <p:nvPr/>
          </p:nvSpPr>
          <p:spPr>
            <a:xfrm>
              <a:off x="3898900" y="5434013"/>
              <a:ext cx="227627" cy="19749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2</a:t>
              </a:r>
              <a:endPar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59" name="Google Shape;459;p24"/>
            <p:cNvSpPr/>
            <p:nvPr/>
          </p:nvSpPr>
          <p:spPr>
            <a:xfrm>
              <a:off x="4718050" y="2605088"/>
              <a:ext cx="631825" cy="6334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60" name="Google Shape;460;p24"/>
            <p:cNvSpPr/>
            <p:nvPr/>
          </p:nvSpPr>
          <p:spPr>
            <a:xfrm>
              <a:off x="4787900" y="2733675"/>
              <a:ext cx="474490"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4-bit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61" name="Google Shape;461;p24"/>
            <p:cNvSpPr/>
            <p:nvPr/>
          </p:nvSpPr>
          <p:spPr>
            <a:xfrm>
              <a:off x="4672013" y="2874963"/>
              <a:ext cx="6565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62" name="Google Shape;462;p24"/>
            <p:cNvSpPr/>
            <p:nvPr/>
          </p:nvSpPr>
          <p:spPr>
            <a:xfrm>
              <a:off x="4595813" y="2652713"/>
              <a:ext cx="117475"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63" name="Google Shape;463;p24"/>
            <p:cNvCxnSpPr/>
            <p:nvPr/>
          </p:nvCxnSpPr>
          <p:spPr>
            <a:xfrm>
              <a:off x="4121150" y="2697163"/>
              <a:ext cx="482600" cy="0"/>
            </a:xfrm>
            <a:prstGeom prst="straightConnector1">
              <a:avLst/>
            </a:prstGeom>
            <a:noFill/>
            <a:ln w="25400" cap="flat" cmpd="sng">
              <a:solidFill>
                <a:srgbClr val="000000"/>
              </a:solidFill>
              <a:prstDash val="solid"/>
              <a:round/>
              <a:headEnd type="none" w="med" len="med"/>
              <a:tailEnd type="none" w="med" len="med"/>
            </a:ln>
          </p:spPr>
        </p:cxnSp>
        <p:sp>
          <p:nvSpPr>
            <p:cNvPr id="464" name="Google Shape;464;p24"/>
            <p:cNvSpPr/>
            <p:nvPr/>
          </p:nvSpPr>
          <p:spPr>
            <a:xfrm>
              <a:off x="4595813" y="2803525"/>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65" name="Google Shape;465;p24"/>
            <p:cNvCxnSpPr/>
            <p:nvPr/>
          </p:nvCxnSpPr>
          <p:spPr>
            <a:xfrm>
              <a:off x="4121150" y="2847975"/>
              <a:ext cx="482600" cy="0"/>
            </a:xfrm>
            <a:prstGeom prst="straightConnector1">
              <a:avLst/>
            </a:prstGeom>
            <a:noFill/>
            <a:ln w="25400" cap="flat" cmpd="sng">
              <a:solidFill>
                <a:srgbClr val="000000"/>
              </a:solidFill>
              <a:prstDash val="solid"/>
              <a:round/>
              <a:headEnd type="none" w="med" len="med"/>
              <a:tailEnd type="none" w="med" len="med"/>
            </a:ln>
          </p:spPr>
        </p:cxnSp>
        <p:sp>
          <p:nvSpPr>
            <p:cNvPr id="466" name="Google Shape;466;p24"/>
            <p:cNvSpPr/>
            <p:nvPr/>
          </p:nvSpPr>
          <p:spPr>
            <a:xfrm>
              <a:off x="4595813" y="2963863"/>
              <a:ext cx="117475"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67" name="Google Shape;467;p24"/>
            <p:cNvCxnSpPr/>
            <p:nvPr/>
          </p:nvCxnSpPr>
          <p:spPr>
            <a:xfrm>
              <a:off x="4121150" y="2995613"/>
              <a:ext cx="482600" cy="0"/>
            </a:xfrm>
            <a:prstGeom prst="straightConnector1">
              <a:avLst/>
            </a:prstGeom>
            <a:noFill/>
            <a:ln w="25400" cap="flat" cmpd="sng">
              <a:solidFill>
                <a:srgbClr val="000000"/>
              </a:solidFill>
              <a:prstDash val="solid"/>
              <a:round/>
              <a:headEnd type="none" w="med" len="med"/>
              <a:tailEnd type="none" w="med" len="med"/>
            </a:ln>
          </p:spPr>
        </p:cxnSp>
        <p:sp>
          <p:nvSpPr>
            <p:cNvPr id="468" name="Google Shape;468;p24"/>
            <p:cNvSpPr/>
            <p:nvPr/>
          </p:nvSpPr>
          <p:spPr>
            <a:xfrm>
              <a:off x="4595813" y="3114675"/>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69" name="Google Shape;469;p24"/>
            <p:cNvCxnSpPr/>
            <p:nvPr/>
          </p:nvCxnSpPr>
          <p:spPr>
            <a:xfrm>
              <a:off x="4121150" y="3149600"/>
              <a:ext cx="482600" cy="0"/>
            </a:xfrm>
            <a:prstGeom prst="straightConnector1">
              <a:avLst/>
            </a:prstGeom>
            <a:noFill/>
            <a:ln w="25400" cap="flat" cmpd="sng">
              <a:solidFill>
                <a:srgbClr val="000000"/>
              </a:solidFill>
              <a:prstDash val="solid"/>
              <a:round/>
              <a:headEnd type="none" w="med" len="med"/>
              <a:tailEnd type="none" w="med" len="med"/>
            </a:ln>
          </p:spPr>
        </p:cxnSp>
        <p:sp>
          <p:nvSpPr>
            <p:cNvPr id="470" name="Google Shape;470;p24"/>
            <p:cNvSpPr/>
            <p:nvPr/>
          </p:nvSpPr>
          <p:spPr>
            <a:xfrm>
              <a:off x="4986338" y="3243263"/>
              <a:ext cx="93662" cy="96837"/>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71" name="Google Shape;471;p24"/>
            <p:cNvCxnSpPr/>
            <p:nvPr/>
          </p:nvCxnSpPr>
          <p:spPr>
            <a:xfrm rot="10800000">
              <a:off x="5032375" y="3321050"/>
              <a:ext cx="0" cy="492125"/>
            </a:xfrm>
            <a:prstGeom prst="straightConnector1">
              <a:avLst/>
            </a:prstGeom>
            <a:noFill/>
            <a:ln w="25400" cap="flat" cmpd="sng">
              <a:solidFill>
                <a:srgbClr val="000000"/>
              </a:solidFill>
              <a:prstDash val="solid"/>
              <a:round/>
              <a:headEnd type="none" w="med" len="med"/>
              <a:tailEnd type="none" w="med" len="med"/>
            </a:ln>
          </p:spPr>
        </p:cxnSp>
        <p:sp>
          <p:nvSpPr>
            <p:cNvPr id="472" name="Google Shape;472;p24"/>
            <p:cNvSpPr/>
            <p:nvPr/>
          </p:nvSpPr>
          <p:spPr>
            <a:xfrm>
              <a:off x="4718050" y="4970463"/>
              <a:ext cx="603250" cy="6429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73" name="Google Shape;473;p24"/>
            <p:cNvCxnSpPr/>
            <p:nvPr/>
          </p:nvCxnSpPr>
          <p:spPr>
            <a:xfrm>
              <a:off x="4408488" y="5478463"/>
              <a:ext cx="284162" cy="0"/>
            </a:xfrm>
            <a:prstGeom prst="straightConnector1">
              <a:avLst/>
            </a:prstGeom>
            <a:noFill/>
            <a:ln w="25400" cap="flat" cmpd="sng">
              <a:solidFill>
                <a:srgbClr val="000000"/>
              </a:solidFill>
              <a:prstDash val="solid"/>
              <a:round/>
              <a:headEnd type="none" w="med" len="med"/>
              <a:tailEnd type="none" w="med" len="med"/>
            </a:ln>
          </p:spPr>
        </p:cxnSp>
        <p:sp>
          <p:nvSpPr>
            <p:cNvPr id="474" name="Google Shape;474;p24"/>
            <p:cNvSpPr/>
            <p:nvPr/>
          </p:nvSpPr>
          <p:spPr>
            <a:xfrm>
              <a:off x="4678363"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75" name="Google Shape;475;p24"/>
            <p:cNvSpPr/>
            <p:nvPr/>
          </p:nvSpPr>
          <p:spPr>
            <a:xfrm>
              <a:off x="4678363" y="5408613"/>
              <a:ext cx="26609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76" name="Google Shape;476;p24"/>
            <p:cNvSpPr/>
            <p:nvPr/>
          </p:nvSpPr>
          <p:spPr>
            <a:xfrm>
              <a:off x="5048250"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77" name="Google Shape;477;p24"/>
            <p:cNvSpPr/>
            <p:nvPr/>
          </p:nvSpPr>
          <p:spPr>
            <a:xfrm>
              <a:off x="5041900" y="5370513"/>
              <a:ext cx="28693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78" name="Google Shape;478;p24"/>
            <p:cNvCxnSpPr/>
            <p:nvPr/>
          </p:nvCxnSpPr>
          <p:spPr>
            <a:xfrm>
              <a:off x="5337175" y="5114925"/>
              <a:ext cx="250825" cy="0"/>
            </a:xfrm>
            <a:prstGeom prst="straightConnector1">
              <a:avLst/>
            </a:prstGeom>
            <a:noFill/>
            <a:ln w="25400" cap="flat" cmpd="sng">
              <a:solidFill>
                <a:srgbClr val="000000"/>
              </a:solidFill>
              <a:prstDash val="solid"/>
              <a:round/>
              <a:headEnd type="none" w="med" len="med"/>
              <a:tailEnd type="none" w="med" len="med"/>
            </a:ln>
          </p:spPr>
        </p:cxnSp>
        <p:cxnSp>
          <p:nvCxnSpPr>
            <p:cNvPr id="479" name="Google Shape;479;p24"/>
            <p:cNvCxnSpPr/>
            <p:nvPr/>
          </p:nvCxnSpPr>
          <p:spPr>
            <a:xfrm>
              <a:off x="4908550" y="4165600"/>
              <a:ext cx="0" cy="180975"/>
            </a:xfrm>
            <a:prstGeom prst="straightConnector1">
              <a:avLst/>
            </a:prstGeom>
            <a:noFill/>
            <a:ln w="25400" cap="flat" cmpd="sng">
              <a:solidFill>
                <a:srgbClr val="000000"/>
              </a:solidFill>
              <a:prstDash val="solid"/>
              <a:round/>
              <a:headEnd type="none" w="med" len="med"/>
              <a:tailEnd type="none" w="med" len="med"/>
            </a:ln>
          </p:spPr>
        </p:cxnSp>
        <p:sp>
          <p:nvSpPr>
            <p:cNvPr id="480" name="Google Shape;480;p24"/>
            <p:cNvSpPr/>
            <p:nvPr/>
          </p:nvSpPr>
          <p:spPr>
            <a:xfrm>
              <a:off x="5121275" y="5040313"/>
              <a:ext cx="227627" cy="19749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3</a:t>
              </a:r>
              <a:endPar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81" name="Google Shape;481;p24"/>
            <p:cNvSpPr/>
            <p:nvPr/>
          </p:nvSpPr>
          <p:spPr>
            <a:xfrm>
              <a:off x="5126038" y="5434013"/>
              <a:ext cx="227627" cy="19749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3</a:t>
              </a:r>
              <a:endPar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82" name="Google Shape;482;p24"/>
            <p:cNvSpPr/>
            <p:nvPr/>
          </p:nvSpPr>
          <p:spPr>
            <a:xfrm>
              <a:off x="5964238" y="2605088"/>
              <a:ext cx="633412" cy="6334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83" name="Google Shape;483;p24"/>
            <p:cNvSpPr/>
            <p:nvPr/>
          </p:nvSpPr>
          <p:spPr>
            <a:xfrm>
              <a:off x="6037263" y="2733675"/>
              <a:ext cx="474490"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4-bit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84" name="Google Shape;484;p24"/>
            <p:cNvSpPr/>
            <p:nvPr/>
          </p:nvSpPr>
          <p:spPr>
            <a:xfrm>
              <a:off x="5938838" y="2874963"/>
              <a:ext cx="65659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register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85" name="Google Shape;485;p24"/>
            <p:cNvSpPr/>
            <p:nvPr/>
          </p:nvSpPr>
          <p:spPr>
            <a:xfrm>
              <a:off x="5842000" y="2652713"/>
              <a:ext cx="117475"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86" name="Google Shape;486;p24"/>
            <p:cNvCxnSpPr/>
            <p:nvPr/>
          </p:nvCxnSpPr>
          <p:spPr>
            <a:xfrm>
              <a:off x="5351463" y="2693988"/>
              <a:ext cx="495300" cy="0"/>
            </a:xfrm>
            <a:prstGeom prst="straightConnector1">
              <a:avLst/>
            </a:prstGeom>
            <a:noFill/>
            <a:ln w="25400" cap="flat" cmpd="sng">
              <a:solidFill>
                <a:srgbClr val="000000"/>
              </a:solidFill>
              <a:prstDash val="solid"/>
              <a:round/>
              <a:headEnd type="none" w="med" len="med"/>
              <a:tailEnd type="none" w="med" len="med"/>
            </a:ln>
          </p:spPr>
        </p:cxnSp>
        <p:sp>
          <p:nvSpPr>
            <p:cNvPr id="487" name="Google Shape;487;p24"/>
            <p:cNvSpPr/>
            <p:nvPr/>
          </p:nvSpPr>
          <p:spPr>
            <a:xfrm>
              <a:off x="5842000" y="2813050"/>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88" name="Google Shape;488;p24"/>
            <p:cNvCxnSpPr/>
            <p:nvPr/>
          </p:nvCxnSpPr>
          <p:spPr>
            <a:xfrm>
              <a:off x="5360988" y="2844800"/>
              <a:ext cx="493712" cy="0"/>
            </a:xfrm>
            <a:prstGeom prst="straightConnector1">
              <a:avLst/>
            </a:prstGeom>
            <a:noFill/>
            <a:ln w="25400" cap="flat" cmpd="sng">
              <a:solidFill>
                <a:srgbClr val="000000"/>
              </a:solidFill>
              <a:prstDash val="solid"/>
              <a:round/>
              <a:headEnd type="none" w="med" len="med"/>
              <a:tailEnd type="none" w="med" len="med"/>
            </a:ln>
          </p:spPr>
        </p:cxnSp>
        <p:sp>
          <p:nvSpPr>
            <p:cNvPr id="489" name="Google Shape;489;p24"/>
            <p:cNvSpPr/>
            <p:nvPr/>
          </p:nvSpPr>
          <p:spPr>
            <a:xfrm>
              <a:off x="5842000" y="2963863"/>
              <a:ext cx="117475"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90" name="Google Shape;490;p24"/>
            <p:cNvCxnSpPr/>
            <p:nvPr/>
          </p:nvCxnSpPr>
          <p:spPr>
            <a:xfrm>
              <a:off x="5351463" y="2995613"/>
              <a:ext cx="495300" cy="0"/>
            </a:xfrm>
            <a:prstGeom prst="straightConnector1">
              <a:avLst/>
            </a:prstGeom>
            <a:noFill/>
            <a:ln w="25400" cap="flat" cmpd="sng">
              <a:solidFill>
                <a:srgbClr val="000000"/>
              </a:solidFill>
              <a:prstDash val="solid"/>
              <a:round/>
              <a:headEnd type="none" w="med" len="med"/>
              <a:tailEnd type="none" w="med" len="med"/>
            </a:ln>
          </p:spPr>
        </p:cxnSp>
        <p:sp>
          <p:nvSpPr>
            <p:cNvPr id="491" name="Google Shape;491;p24"/>
            <p:cNvSpPr/>
            <p:nvPr/>
          </p:nvSpPr>
          <p:spPr>
            <a:xfrm>
              <a:off x="5842000" y="3105150"/>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92" name="Google Shape;492;p24"/>
            <p:cNvCxnSpPr/>
            <p:nvPr/>
          </p:nvCxnSpPr>
          <p:spPr>
            <a:xfrm>
              <a:off x="5365750" y="3146425"/>
              <a:ext cx="493713" cy="0"/>
            </a:xfrm>
            <a:prstGeom prst="straightConnector1">
              <a:avLst/>
            </a:prstGeom>
            <a:noFill/>
            <a:ln w="25400" cap="flat" cmpd="sng">
              <a:solidFill>
                <a:srgbClr val="000000"/>
              </a:solidFill>
              <a:prstDash val="solid"/>
              <a:round/>
              <a:headEnd type="none" w="med" len="med"/>
              <a:tailEnd type="none" w="med" len="med"/>
            </a:ln>
          </p:spPr>
        </p:cxnSp>
        <p:grpSp>
          <p:nvGrpSpPr>
            <p:cNvPr id="493" name="Google Shape;493;p24"/>
            <p:cNvGrpSpPr/>
            <p:nvPr/>
          </p:nvGrpSpPr>
          <p:grpSpPr>
            <a:xfrm>
              <a:off x="6075363" y="3806825"/>
              <a:ext cx="373062" cy="360363"/>
              <a:chOff x="3136" y="3651"/>
              <a:chExt cx="241" cy="287"/>
            </a:xfrm>
          </p:grpSpPr>
          <p:sp>
            <p:nvSpPr>
              <p:cNvPr id="494" name="Google Shape;494;p24"/>
              <p:cNvSpPr/>
              <p:nvPr/>
            </p:nvSpPr>
            <p:spPr>
              <a:xfrm>
                <a:off x="3136" y="3651"/>
                <a:ext cx="124" cy="147"/>
              </a:xfrm>
              <a:custGeom>
                <a:avLst/>
                <a:gdLst/>
                <a:ahLst/>
                <a:cxnLst/>
                <a:rect l="l" t="t" r="r" b="b"/>
                <a:pathLst>
                  <a:path w="21600" h="21599" fill="none" extrusionOk="0">
                    <a:moveTo>
                      <a:pt x="0" y="21599"/>
                    </a:moveTo>
                    <a:cubicBezTo>
                      <a:pt x="0" y="9744"/>
                      <a:pt x="9553" y="105"/>
                      <a:pt x="21406" y="-1"/>
                    </a:cubicBezTo>
                  </a:path>
                  <a:path w="21600" h="21599" extrusionOk="0">
                    <a:moveTo>
                      <a:pt x="0" y="21599"/>
                    </a:moveTo>
                    <a:cubicBezTo>
                      <a:pt x="0" y="9744"/>
                      <a:pt x="9553" y="105"/>
                      <a:pt x="21406" y="-1"/>
                    </a:cubicBezTo>
                    <a:lnTo>
                      <a:pt x="21600" y="21599"/>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95" name="Google Shape;495;p24"/>
              <p:cNvSpPr/>
              <p:nvPr/>
            </p:nvSpPr>
            <p:spPr>
              <a:xfrm>
                <a:off x="3252" y="3653"/>
                <a:ext cx="125" cy="144"/>
              </a:xfrm>
              <a:custGeom>
                <a:avLst/>
                <a:gdLst/>
                <a:ahLst/>
                <a:cxnLst/>
                <a:rect l="l" t="t" r="r" b="b"/>
                <a:pathLst>
                  <a:path w="21773" h="21600" fill="none" extrusionOk="0">
                    <a:moveTo>
                      <a:pt x="-1" y="0"/>
                    </a:moveTo>
                    <a:cubicBezTo>
                      <a:pt x="64" y="0"/>
                      <a:pt x="128" y="-1"/>
                      <a:pt x="193" y="0"/>
                    </a:cubicBezTo>
                    <a:cubicBezTo>
                      <a:pt x="11760" y="0"/>
                      <a:pt x="21274" y="9113"/>
                      <a:pt x="21772" y="20670"/>
                    </a:cubicBezTo>
                  </a:path>
                  <a:path w="21773" h="21600" extrusionOk="0">
                    <a:moveTo>
                      <a:pt x="-1" y="0"/>
                    </a:moveTo>
                    <a:cubicBezTo>
                      <a:pt x="64" y="0"/>
                      <a:pt x="128" y="-1"/>
                      <a:pt x="193" y="0"/>
                    </a:cubicBezTo>
                    <a:cubicBezTo>
                      <a:pt x="11760" y="0"/>
                      <a:pt x="21274" y="9113"/>
                      <a:pt x="21772" y="20670"/>
                    </a:cubicBezTo>
                    <a:lnTo>
                      <a:pt x="193"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96" name="Google Shape;496;p24"/>
              <p:cNvSpPr/>
              <p:nvPr/>
            </p:nvSpPr>
            <p:spPr>
              <a:xfrm>
                <a:off x="3136" y="3791"/>
                <a:ext cx="241" cy="144"/>
              </a:xfrm>
              <a:custGeom>
                <a:avLst/>
                <a:gdLst/>
                <a:ahLst/>
                <a:cxnLst/>
                <a:rect l="l" t="t" r="r" b="b"/>
                <a:pathLst>
                  <a:path w="241" h="153" extrusionOk="0">
                    <a:moveTo>
                      <a:pt x="0" y="0"/>
                    </a:moveTo>
                    <a:lnTo>
                      <a:pt x="0" y="152"/>
                    </a:lnTo>
                    <a:lnTo>
                      <a:pt x="240" y="152"/>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97" name="Google Shape;497;p24"/>
              <p:cNvCxnSpPr/>
              <p:nvPr/>
            </p:nvCxnSpPr>
            <p:spPr>
              <a:xfrm>
                <a:off x="3377" y="3790"/>
                <a:ext cx="0" cy="148"/>
              </a:xfrm>
              <a:prstGeom prst="straightConnector1">
                <a:avLst/>
              </a:prstGeom>
              <a:noFill/>
              <a:ln w="25400" cap="flat" cmpd="sng">
                <a:solidFill>
                  <a:srgbClr val="000000"/>
                </a:solidFill>
                <a:prstDash val="solid"/>
                <a:round/>
                <a:headEnd type="none" w="med" len="med"/>
                <a:tailEnd type="none" w="med" len="med"/>
              </a:ln>
            </p:spPr>
          </p:cxnSp>
        </p:grpSp>
        <p:sp>
          <p:nvSpPr>
            <p:cNvPr id="498" name="Google Shape;498;p24"/>
            <p:cNvSpPr/>
            <p:nvPr/>
          </p:nvSpPr>
          <p:spPr>
            <a:xfrm>
              <a:off x="6221413" y="3243263"/>
              <a:ext cx="93662" cy="96837"/>
            </a:xfrm>
            <a:custGeom>
              <a:avLst/>
              <a:gdLst/>
              <a:ahLst/>
              <a:cxnLst/>
              <a:rect l="l" t="t" r="r" b="b"/>
              <a:pathLst>
                <a:path w="17464" h="21600" fill="none" extrusionOk="0">
                  <a:moveTo>
                    <a:pt x="17463" y="19808"/>
                  </a:moveTo>
                  <a:cubicBezTo>
                    <a:pt x="14746" y="20990"/>
                    <a:pt x="11815" y="21599"/>
                    <a:pt x="8852" y="21600"/>
                  </a:cubicBezTo>
                  <a:cubicBezTo>
                    <a:pt x="5800" y="21600"/>
                    <a:pt x="2783" y="20953"/>
                    <a:pt x="0" y="19702"/>
                  </a:cubicBezTo>
                </a:path>
                <a:path w="17464" h="2160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99" name="Google Shape;499;p24"/>
            <p:cNvCxnSpPr/>
            <p:nvPr/>
          </p:nvCxnSpPr>
          <p:spPr>
            <a:xfrm rot="10800000">
              <a:off x="6267450" y="3321050"/>
              <a:ext cx="0" cy="492125"/>
            </a:xfrm>
            <a:prstGeom prst="straightConnector1">
              <a:avLst/>
            </a:prstGeom>
            <a:noFill/>
            <a:ln w="25400" cap="flat" cmpd="sng">
              <a:solidFill>
                <a:srgbClr val="000000"/>
              </a:solidFill>
              <a:prstDash val="solid"/>
              <a:round/>
              <a:headEnd type="none" w="med" len="med"/>
              <a:tailEnd type="none" w="med" len="med"/>
            </a:ln>
          </p:spPr>
        </p:cxnSp>
        <p:sp>
          <p:nvSpPr>
            <p:cNvPr id="500" name="Google Shape;500;p24"/>
            <p:cNvSpPr/>
            <p:nvPr/>
          </p:nvSpPr>
          <p:spPr>
            <a:xfrm>
              <a:off x="5964238" y="4970463"/>
              <a:ext cx="604837" cy="6429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01" name="Google Shape;501;p24"/>
            <p:cNvCxnSpPr/>
            <p:nvPr/>
          </p:nvCxnSpPr>
          <p:spPr>
            <a:xfrm>
              <a:off x="5668963" y="5478463"/>
              <a:ext cx="271462" cy="0"/>
            </a:xfrm>
            <a:prstGeom prst="straightConnector1">
              <a:avLst/>
            </a:prstGeom>
            <a:noFill/>
            <a:ln w="25400" cap="flat" cmpd="sng">
              <a:solidFill>
                <a:srgbClr val="000000"/>
              </a:solidFill>
              <a:prstDash val="solid"/>
              <a:round/>
              <a:headEnd type="none" w="med" len="med"/>
              <a:tailEnd type="none" w="med" len="med"/>
            </a:ln>
          </p:spPr>
        </p:cxnSp>
        <p:sp>
          <p:nvSpPr>
            <p:cNvPr id="502" name="Google Shape;502;p24"/>
            <p:cNvSpPr/>
            <p:nvPr/>
          </p:nvSpPr>
          <p:spPr>
            <a:xfrm>
              <a:off x="5938838"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03" name="Google Shape;503;p24"/>
            <p:cNvSpPr/>
            <p:nvPr/>
          </p:nvSpPr>
          <p:spPr>
            <a:xfrm>
              <a:off x="5938838" y="5408613"/>
              <a:ext cx="26609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04" name="Google Shape;504;p24"/>
            <p:cNvSpPr/>
            <p:nvPr/>
          </p:nvSpPr>
          <p:spPr>
            <a:xfrm>
              <a:off x="6299200"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05" name="Google Shape;505;p24"/>
            <p:cNvSpPr/>
            <p:nvPr/>
          </p:nvSpPr>
          <p:spPr>
            <a:xfrm>
              <a:off x="6289675" y="5360988"/>
              <a:ext cx="28693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06" name="Google Shape;506;p24"/>
            <p:cNvSpPr/>
            <p:nvPr/>
          </p:nvSpPr>
          <p:spPr>
            <a:xfrm>
              <a:off x="7027863" y="5083175"/>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07" name="Google Shape;507;p24"/>
            <p:cNvCxnSpPr/>
            <p:nvPr/>
          </p:nvCxnSpPr>
          <p:spPr>
            <a:xfrm>
              <a:off x="6577013" y="5114925"/>
              <a:ext cx="463550" cy="4763"/>
            </a:xfrm>
            <a:prstGeom prst="straightConnector1">
              <a:avLst/>
            </a:prstGeom>
            <a:noFill/>
            <a:ln w="25400" cap="flat" cmpd="sng">
              <a:solidFill>
                <a:srgbClr val="000000"/>
              </a:solidFill>
              <a:prstDash val="solid"/>
              <a:round/>
              <a:headEnd type="none" w="med" len="med"/>
              <a:tailEnd type="none" w="med" len="med"/>
            </a:ln>
          </p:spPr>
        </p:cxnSp>
        <p:cxnSp>
          <p:nvCxnSpPr>
            <p:cNvPr id="508" name="Google Shape;508;p24"/>
            <p:cNvCxnSpPr/>
            <p:nvPr/>
          </p:nvCxnSpPr>
          <p:spPr>
            <a:xfrm>
              <a:off x="6570663" y="5468938"/>
              <a:ext cx="131762" cy="1587"/>
            </a:xfrm>
            <a:prstGeom prst="straightConnector1">
              <a:avLst/>
            </a:prstGeom>
            <a:noFill/>
            <a:ln w="25400" cap="flat" cmpd="sng">
              <a:solidFill>
                <a:srgbClr val="000000"/>
              </a:solidFill>
              <a:prstDash val="solid"/>
              <a:round/>
              <a:headEnd type="none" w="med" len="med"/>
              <a:tailEnd type="none" w="med" len="med"/>
            </a:ln>
          </p:spPr>
        </p:cxnSp>
        <p:cxnSp>
          <p:nvCxnSpPr>
            <p:cNvPr id="509" name="Google Shape;509;p24"/>
            <p:cNvCxnSpPr/>
            <p:nvPr/>
          </p:nvCxnSpPr>
          <p:spPr>
            <a:xfrm>
              <a:off x="6143625" y="4165600"/>
              <a:ext cx="0" cy="180975"/>
            </a:xfrm>
            <a:prstGeom prst="straightConnector1">
              <a:avLst/>
            </a:prstGeom>
            <a:noFill/>
            <a:ln w="25400" cap="flat" cmpd="sng">
              <a:solidFill>
                <a:srgbClr val="000000"/>
              </a:solidFill>
              <a:prstDash val="solid"/>
              <a:round/>
              <a:headEnd type="none" w="med" len="med"/>
              <a:tailEnd type="none" w="med" len="med"/>
            </a:ln>
          </p:spPr>
        </p:cxnSp>
        <p:cxnSp>
          <p:nvCxnSpPr>
            <p:cNvPr id="510" name="Google Shape;510;p24"/>
            <p:cNvCxnSpPr/>
            <p:nvPr/>
          </p:nvCxnSpPr>
          <p:spPr>
            <a:xfrm>
              <a:off x="6403975" y="4165600"/>
              <a:ext cx="0" cy="203200"/>
            </a:xfrm>
            <a:prstGeom prst="straightConnector1">
              <a:avLst/>
            </a:prstGeom>
            <a:noFill/>
            <a:ln w="25400" cap="flat" cmpd="sng">
              <a:solidFill>
                <a:srgbClr val="000000"/>
              </a:solidFill>
              <a:prstDash val="solid"/>
              <a:round/>
              <a:headEnd type="none" w="med" len="med"/>
              <a:tailEnd type="none" w="med" len="med"/>
            </a:ln>
          </p:spPr>
        </p:cxnSp>
        <p:cxnSp>
          <p:nvCxnSpPr>
            <p:cNvPr id="511" name="Google Shape;511;p24"/>
            <p:cNvCxnSpPr/>
            <p:nvPr/>
          </p:nvCxnSpPr>
          <p:spPr>
            <a:xfrm rot="10800000" flipH="1">
              <a:off x="5594350" y="4357688"/>
              <a:ext cx="568325" cy="3175"/>
            </a:xfrm>
            <a:prstGeom prst="straightConnector1">
              <a:avLst/>
            </a:prstGeom>
            <a:noFill/>
            <a:ln w="25400" cap="flat" cmpd="sng">
              <a:solidFill>
                <a:srgbClr val="000000"/>
              </a:solidFill>
              <a:prstDash val="solid"/>
              <a:round/>
              <a:headEnd type="none" w="med" len="med"/>
              <a:tailEnd type="none" w="med" len="med"/>
            </a:ln>
          </p:spPr>
        </p:cxnSp>
        <p:cxnSp>
          <p:nvCxnSpPr>
            <p:cNvPr id="512" name="Google Shape;512;p24"/>
            <p:cNvCxnSpPr/>
            <p:nvPr/>
          </p:nvCxnSpPr>
          <p:spPr>
            <a:xfrm>
              <a:off x="6408738" y="4360863"/>
              <a:ext cx="322262" cy="0"/>
            </a:xfrm>
            <a:prstGeom prst="straightConnector1">
              <a:avLst/>
            </a:prstGeom>
            <a:noFill/>
            <a:ln w="25400" cap="flat" cmpd="sng">
              <a:solidFill>
                <a:srgbClr val="000000"/>
              </a:solidFill>
              <a:prstDash val="solid"/>
              <a:round/>
              <a:headEnd type="none" w="med" len="med"/>
              <a:tailEnd type="none" w="med" len="med"/>
            </a:ln>
          </p:spPr>
        </p:cxnSp>
        <p:sp>
          <p:nvSpPr>
            <p:cNvPr id="513" name="Google Shape;513;p24"/>
            <p:cNvSpPr/>
            <p:nvPr/>
          </p:nvSpPr>
          <p:spPr>
            <a:xfrm>
              <a:off x="6370638" y="5040313"/>
              <a:ext cx="227627" cy="19749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4</a:t>
              </a:r>
              <a:endPar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14" name="Google Shape;514;p24"/>
            <p:cNvSpPr/>
            <p:nvPr/>
          </p:nvSpPr>
          <p:spPr>
            <a:xfrm>
              <a:off x="6373813" y="5424488"/>
              <a:ext cx="227627" cy="19749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rPr>
                <a:t>4</a:t>
              </a:r>
              <a:endParaRPr lang="en-US"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15" name="Google Shape;515;p24"/>
            <p:cNvCxnSpPr/>
            <p:nvPr/>
          </p:nvCxnSpPr>
          <p:spPr>
            <a:xfrm rot="10800000">
              <a:off x="3105150" y="4354513"/>
              <a:ext cx="0" cy="766762"/>
            </a:xfrm>
            <a:prstGeom prst="straightConnector1">
              <a:avLst/>
            </a:prstGeom>
            <a:noFill/>
            <a:ln w="25400" cap="flat" cmpd="sng">
              <a:solidFill>
                <a:srgbClr val="000000"/>
              </a:solidFill>
              <a:prstDash val="solid"/>
              <a:round/>
              <a:headEnd type="none" w="med" len="med"/>
              <a:tailEnd type="none" w="med" len="med"/>
            </a:ln>
          </p:spPr>
        </p:cxnSp>
        <p:cxnSp>
          <p:nvCxnSpPr>
            <p:cNvPr id="516" name="Google Shape;516;p24"/>
            <p:cNvCxnSpPr/>
            <p:nvPr/>
          </p:nvCxnSpPr>
          <p:spPr>
            <a:xfrm>
              <a:off x="2981325" y="4367213"/>
              <a:ext cx="0" cy="1654175"/>
            </a:xfrm>
            <a:prstGeom prst="straightConnector1">
              <a:avLst/>
            </a:prstGeom>
            <a:noFill/>
            <a:ln w="25400" cap="flat" cmpd="sng">
              <a:solidFill>
                <a:srgbClr val="000000"/>
              </a:solidFill>
              <a:prstDash val="solid"/>
              <a:round/>
              <a:headEnd type="none" w="med" len="med"/>
              <a:tailEnd type="none" w="med" len="med"/>
            </a:ln>
          </p:spPr>
        </p:cxnSp>
        <p:sp>
          <p:nvSpPr>
            <p:cNvPr id="517" name="Google Shape;517;p24"/>
            <p:cNvSpPr/>
            <p:nvPr/>
          </p:nvSpPr>
          <p:spPr>
            <a:xfrm>
              <a:off x="1989138" y="3451225"/>
              <a:ext cx="557212" cy="1660525"/>
            </a:xfrm>
            <a:custGeom>
              <a:avLst/>
              <a:gdLst/>
              <a:ahLst/>
              <a:cxnLst/>
              <a:rect l="l" t="t" r="r" b="b"/>
              <a:pathLst>
                <a:path w="361" h="1321" extrusionOk="0">
                  <a:moveTo>
                    <a:pt x="0" y="1320"/>
                  </a:moveTo>
                  <a:lnTo>
                    <a:pt x="0" y="0"/>
                  </a:lnTo>
                  <a:lnTo>
                    <a:pt x="360" y="0"/>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18" name="Google Shape;518;p24"/>
            <p:cNvSpPr/>
            <p:nvPr/>
          </p:nvSpPr>
          <p:spPr>
            <a:xfrm>
              <a:off x="1989138" y="5473700"/>
              <a:ext cx="1296987" cy="352425"/>
            </a:xfrm>
            <a:custGeom>
              <a:avLst/>
              <a:gdLst/>
              <a:ahLst/>
              <a:cxnLst/>
              <a:rect l="l" t="t" r="r" b="b"/>
              <a:pathLst>
                <a:path w="841" h="281" extrusionOk="0">
                  <a:moveTo>
                    <a:pt x="0" y="0"/>
                  </a:moveTo>
                  <a:lnTo>
                    <a:pt x="0" y="280"/>
                  </a:lnTo>
                  <a:lnTo>
                    <a:pt x="840" y="280"/>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19" name="Google Shape;519;p24"/>
            <p:cNvSpPr/>
            <p:nvPr/>
          </p:nvSpPr>
          <p:spPr>
            <a:xfrm>
              <a:off x="1685925" y="5983288"/>
              <a:ext cx="117475" cy="76200"/>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20" name="Google Shape;520;p24"/>
            <p:cNvCxnSpPr/>
            <p:nvPr/>
          </p:nvCxnSpPr>
          <p:spPr>
            <a:xfrm rot="10800000">
              <a:off x="1765300" y="6019800"/>
              <a:ext cx="1223963" cy="1588"/>
            </a:xfrm>
            <a:prstGeom prst="straightConnector1">
              <a:avLst/>
            </a:prstGeom>
            <a:noFill/>
            <a:ln w="25400" cap="flat" cmpd="sng">
              <a:solidFill>
                <a:srgbClr val="000000"/>
              </a:solidFill>
              <a:prstDash val="solid"/>
              <a:round/>
              <a:headEnd type="none" w="med" len="med"/>
              <a:tailEnd type="none" w="med" len="med"/>
            </a:ln>
          </p:spPr>
        </p:cxnSp>
        <p:sp>
          <p:nvSpPr>
            <p:cNvPr id="521" name="Google Shape;521;p24"/>
            <p:cNvSpPr/>
            <p:nvPr/>
          </p:nvSpPr>
          <p:spPr>
            <a:xfrm>
              <a:off x="3284538" y="3451225"/>
              <a:ext cx="495300" cy="2374900"/>
            </a:xfrm>
            <a:custGeom>
              <a:avLst/>
              <a:gdLst/>
              <a:ahLst/>
              <a:cxnLst/>
              <a:rect l="l" t="t" r="r" b="b"/>
              <a:pathLst>
                <a:path w="321" h="1889" extrusionOk="0">
                  <a:moveTo>
                    <a:pt x="0" y="1888"/>
                  </a:moveTo>
                  <a:lnTo>
                    <a:pt x="0" y="0"/>
                  </a:lnTo>
                  <a:lnTo>
                    <a:pt x="320" y="0"/>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22" name="Google Shape;522;p24"/>
            <p:cNvSpPr/>
            <p:nvPr/>
          </p:nvSpPr>
          <p:spPr>
            <a:xfrm>
              <a:off x="3100388" y="5476875"/>
              <a:ext cx="1420812" cy="541338"/>
            </a:xfrm>
            <a:custGeom>
              <a:avLst/>
              <a:gdLst/>
              <a:ahLst/>
              <a:cxnLst/>
              <a:rect l="l" t="t" r="r" b="b"/>
              <a:pathLst>
                <a:path w="921" h="433" extrusionOk="0">
                  <a:moveTo>
                    <a:pt x="0" y="0"/>
                  </a:moveTo>
                  <a:lnTo>
                    <a:pt x="0" y="432"/>
                  </a:lnTo>
                  <a:lnTo>
                    <a:pt x="920" y="432"/>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23" name="Google Shape;523;p24"/>
            <p:cNvSpPr/>
            <p:nvPr/>
          </p:nvSpPr>
          <p:spPr>
            <a:xfrm>
              <a:off x="3814763"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24" name="Google Shape;524;p24"/>
            <p:cNvSpPr/>
            <p:nvPr/>
          </p:nvSpPr>
          <p:spPr>
            <a:xfrm>
              <a:off x="3795713" y="5370513"/>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25" name="Google Shape;525;p24"/>
            <p:cNvCxnSpPr/>
            <p:nvPr/>
          </p:nvCxnSpPr>
          <p:spPr>
            <a:xfrm>
              <a:off x="4078288" y="5459413"/>
              <a:ext cx="133350" cy="1587"/>
            </a:xfrm>
            <a:prstGeom prst="straightConnector1">
              <a:avLst/>
            </a:prstGeom>
            <a:noFill/>
            <a:ln w="25400" cap="flat" cmpd="sng">
              <a:solidFill>
                <a:srgbClr val="000000"/>
              </a:solidFill>
              <a:prstDash val="solid"/>
              <a:round/>
              <a:headEnd type="none" w="med" len="med"/>
              <a:tailEnd type="none" w="med" len="med"/>
            </a:ln>
          </p:spPr>
        </p:cxnSp>
        <p:cxnSp>
          <p:nvCxnSpPr>
            <p:cNvPr id="526" name="Google Shape;526;p24"/>
            <p:cNvCxnSpPr/>
            <p:nvPr/>
          </p:nvCxnSpPr>
          <p:spPr>
            <a:xfrm>
              <a:off x="3921125" y="4165600"/>
              <a:ext cx="0" cy="200025"/>
            </a:xfrm>
            <a:prstGeom prst="straightConnector1">
              <a:avLst/>
            </a:prstGeom>
            <a:noFill/>
            <a:ln w="25400" cap="flat" cmpd="sng">
              <a:solidFill>
                <a:srgbClr val="000000"/>
              </a:solidFill>
              <a:prstDash val="solid"/>
              <a:round/>
              <a:headEnd type="none" w="med" len="med"/>
              <a:tailEnd type="none" w="med" len="med"/>
            </a:ln>
          </p:spPr>
        </p:cxnSp>
        <p:cxnSp>
          <p:nvCxnSpPr>
            <p:cNvPr id="527" name="Google Shape;527;p24"/>
            <p:cNvCxnSpPr/>
            <p:nvPr/>
          </p:nvCxnSpPr>
          <p:spPr>
            <a:xfrm>
              <a:off x="4346575" y="5478463"/>
              <a:ext cx="373063" cy="0"/>
            </a:xfrm>
            <a:prstGeom prst="straightConnector1">
              <a:avLst/>
            </a:prstGeom>
            <a:noFill/>
            <a:ln w="25400" cap="flat" cmpd="sng">
              <a:solidFill>
                <a:srgbClr val="000000"/>
              </a:solidFill>
              <a:prstDash val="solid"/>
              <a:round/>
              <a:headEnd type="none" w="med" len="med"/>
              <a:tailEnd type="none" w="med" len="med"/>
            </a:ln>
          </p:spPr>
        </p:cxnSp>
        <p:sp>
          <p:nvSpPr>
            <p:cNvPr id="528" name="Google Shape;528;p24"/>
            <p:cNvSpPr/>
            <p:nvPr/>
          </p:nvSpPr>
          <p:spPr>
            <a:xfrm>
              <a:off x="4678363"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29" name="Google Shape;529;p24"/>
            <p:cNvSpPr/>
            <p:nvPr/>
          </p:nvSpPr>
          <p:spPr>
            <a:xfrm>
              <a:off x="4678363" y="5408613"/>
              <a:ext cx="26609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30" name="Google Shape;530;p24"/>
            <p:cNvCxnSpPr/>
            <p:nvPr/>
          </p:nvCxnSpPr>
          <p:spPr>
            <a:xfrm>
              <a:off x="4908550" y="4165600"/>
              <a:ext cx="0" cy="203200"/>
            </a:xfrm>
            <a:prstGeom prst="straightConnector1">
              <a:avLst/>
            </a:prstGeom>
            <a:noFill/>
            <a:ln w="25400" cap="flat" cmpd="sng">
              <a:solidFill>
                <a:srgbClr val="000000"/>
              </a:solidFill>
              <a:prstDash val="solid"/>
              <a:round/>
              <a:headEnd type="none" w="med" len="med"/>
              <a:tailEnd type="none" w="med" len="med"/>
            </a:ln>
          </p:spPr>
        </p:cxnSp>
        <p:cxnSp>
          <p:nvCxnSpPr>
            <p:cNvPr id="531" name="Google Shape;531;p24"/>
            <p:cNvCxnSpPr/>
            <p:nvPr/>
          </p:nvCxnSpPr>
          <p:spPr>
            <a:xfrm rot="10800000" flipH="1">
              <a:off x="4346575" y="4357688"/>
              <a:ext cx="571500" cy="3175"/>
            </a:xfrm>
            <a:prstGeom prst="straightConnector1">
              <a:avLst/>
            </a:prstGeom>
            <a:noFill/>
            <a:ln w="25400" cap="flat" cmpd="sng">
              <a:solidFill>
                <a:srgbClr val="000000"/>
              </a:solidFill>
              <a:prstDash val="solid"/>
              <a:round/>
              <a:headEnd type="none" w="med" len="med"/>
              <a:tailEnd type="none" w="med" len="med"/>
            </a:ln>
          </p:spPr>
        </p:cxnSp>
        <p:cxnSp>
          <p:nvCxnSpPr>
            <p:cNvPr id="532" name="Google Shape;532;p24"/>
            <p:cNvCxnSpPr/>
            <p:nvPr/>
          </p:nvCxnSpPr>
          <p:spPr>
            <a:xfrm rot="10800000">
              <a:off x="4340225" y="4360863"/>
              <a:ext cx="0" cy="760412"/>
            </a:xfrm>
            <a:prstGeom prst="straightConnector1">
              <a:avLst/>
            </a:prstGeom>
            <a:noFill/>
            <a:ln w="25400" cap="flat" cmpd="sng">
              <a:solidFill>
                <a:srgbClr val="000000"/>
              </a:solidFill>
              <a:prstDash val="solid"/>
              <a:round/>
              <a:headEnd type="none" w="med" len="med"/>
              <a:tailEnd type="none" w="med" len="med"/>
            </a:ln>
          </p:spPr>
        </p:cxnSp>
        <p:cxnSp>
          <p:nvCxnSpPr>
            <p:cNvPr id="533" name="Google Shape;533;p24"/>
            <p:cNvCxnSpPr/>
            <p:nvPr/>
          </p:nvCxnSpPr>
          <p:spPr>
            <a:xfrm>
              <a:off x="4217988" y="4367213"/>
              <a:ext cx="0" cy="1114425"/>
            </a:xfrm>
            <a:prstGeom prst="straightConnector1">
              <a:avLst/>
            </a:prstGeom>
            <a:noFill/>
            <a:ln w="25400" cap="flat" cmpd="sng">
              <a:solidFill>
                <a:srgbClr val="000000"/>
              </a:solidFill>
              <a:prstDash val="solid"/>
              <a:round/>
              <a:headEnd type="none" w="med" len="med"/>
              <a:tailEnd type="none" w="med" len="med"/>
            </a:ln>
          </p:spPr>
        </p:cxnSp>
        <p:sp>
          <p:nvSpPr>
            <p:cNvPr id="534" name="Google Shape;534;p24"/>
            <p:cNvSpPr/>
            <p:nvPr/>
          </p:nvSpPr>
          <p:spPr>
            <a:xfrm>
              <a:off x="4519613" y="3451225"/>
              <a:ext cx="508000" cy="2566988"/>
            </a:xfrm>
            <a:custGeom>
              <a:avLst/>
              <a:gdLst/>
              <a:ahLst/>
              <a:cxnLst/>
              <a:rect l="l" t="t" r="r" b="b"/>
              <a:pathLst>
                <a:path w="329" h="2041" extrusionOk="0">
                  <a:moveTo>
                    <a:pt x="0" y="2040"/>
                  </a:moveTo>
                  <a:lnTo>
                    <a:pt x="0" y="0"/>
                  </a:lnTo>
                  <a:lnTo>
                    <a:pt x="328" y="0"/>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35" name="Google Shape;535;p24"/>
            <p:cNvCxnSpPr/>
            <p:nvPr/>
          </p:nvCxnSpPr>
          <p:spPr>
            <a:xfrm>
              <a:off x="4340225" y="5475288"/>
              <a:ext cx="0" cy="358775"/>
            </a:xfrm>
            <a:prstGeom prst="straightConnector1">
              <a:avLst/>
            </a:prstGeom>
            <a:noFill/>
            <a:ln w="25400" cap="flat" cmpd="sng">
              <a:solidFill>
                <a:srgbClr val="000000"/>
              </a:solidFill>
              <a:prstDash val="solid"/>
              <a:round/>
              <a:headEnd type="none" w="med" len="med"/>
              <a:tailEnd type="none" w="med" len="med"/>
            </a:ln>
          </p:spPr>
        </p:cxnSp>
        <p:sp>
          <p:nvSpPr>
            <p:cNvPr id="536" name="Google Shape;536;p24"/>
            <p:cNvSpPr/>
            <p:nvPr/>
          </p:nvSpPr>
          <p:spPr>
            <a:xfrm>
              <a:off x="5048250"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37" name="Google Shape;537;p24"/>
            <p:cNvSpPr/>
            <p:nvPr/>
          </p:nvSpPr>
          <p:spPr>
            <a:xfrm>
              <a:off x="5041900" y="5370513"/>
              <a:ext cx="28693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F'</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38" name="Google Shape;538;p24"/>
            <p:cNvCxnSpPr/>
            <p:nvPr/>
          </p:nvCxnSpPr>
          <p:spPr>
            <a:xfrm>
              <a:off x="5329238" y="5478463"/>
              <a:ext cx="144462" cy="0"/>
            </a:xfrm>
            <a:prstGeom prst="straightConnector1">
              <a:avLst/>
            </a:prstGeom>
            <a:noFill/>
            <a:ln w="25400" cap="flat" cmpd="sng">
              <a:solidFill>
                <a:srgbClr val="000000"/>
              </a:solidFill>
              <a:prstDash val="solid"/>
              <a:round/>
              <a:headEnd type="none" w="med" len="med"/>
              <a:tailEnd type="none" w="med" len="med"/>
            </a:ln>
          </p:spPr>
        </p:cxnSp>
        <p:sp>
          <p:nvSpPr>
            <p:cNvPr id="539" name="Google Shape;539;p24"/>
            <p:cNvSpPr/>
            <p:nvPr/>
          </p:nvSpPr>
          <p:spPr>
            <a:xfrm>
              <a:off x="5116513" y="4167188"/>
              <a:ext cx="344487" cy="198437"/>
            </a:xfrm>
            <a:custGeom>
              <a:avLst/>
              <a:gdLst/>
              <a:ahLst/>
              <a:cxnLst/>
              <a:rect l="l" t="t" r="r" b="b"/>
              <a:pathLst>
                <a:path w="201" h="161" extrusionOk="0">
                  <a:moveTo>
                    <a:pt x="0" y="0"/>
                  </a:moveTo>
                  <a:lnTo>
                    <a:pt x="0" y="160"/>
                  </a:lnTo>
                  <a:lnTo>
                    <a:pt x="200" y="160"/>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40" name="Google Shape;540;p24"/>
            <p:cNvCxnSpPr/>
            <p:nvPr/>
          </p:nvCxnSpPr>
          <p:spPr>
            <a:xfrm>
              <a:off x="5770563" y="5114925"/>
              <a:ext cx="188912" cy="0"/>
            </a:xfrm>
            <a:prstGeom prst="straightConnector1">
              <a:avLst/>
            </a:prstGeom>
            <a:noFill/>
            <a:ln w="25400" cap="flat" cmpd="sng">
              <a:solidFill>
                <a:srgbClr val="000000"/>
              </a:solidFill>
              <a:prstDash val="solid"/>
              <a:round/>
              <a:headEnd type="none" w="med" len="med"/>
              <a:tailEnd type="none" w="med" len="med"/>
            </a:ln>
          </p:spPr>
        </p:cxnSp>
        <p:cxnSp>
          <p:nvCxnSpPr>
            <p:cNvPr id="541" name="Google Shape;541;p24"/>
            <p:cNvCxnSpPr/>
            <p:nvPr/>
          </p:nvCxnSpPr>
          <p:spPr>
            <a:xfrm>
              <a:off x="5580063" y="5478463"/>
              <a:ext cx="387350" cy="0"/>
            </a:xfrm>
            <a:prstGeom prst="straightConnector1">
              <a:avLst/>
            </a:prstGeom>
            <a:noFill/>
            <a:ln w="25400" cap="flat" cmpd="sng">
              <a:solidFill>
                <a:srgbClr val="000000"/>
              </a:solidFill>
              <a:prstDash val="solid"/>
              <a:round/>
              <a:headEnd type="none" w="med" len="med"/>
              <a:tailEnd type="none" w="med" len="med"/>
            </a:ln>
          </p:spPr>
        </p:cxnSp>
        <p:sp>
          <p:nvSpPr>
            <p:cNvPr id="542" name="Google Shape;542;p24"/>
            <p:cNvSpPr/>
            <p:nvPr/>
          </p:nvSpPr>
          <p:spPr>
            <a:xfrm>
              <a:off x="5938838" y="4997450"/>
              <a:ext cx="253275"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43" name="Google Shape;543;p24"/>
            <p:cNvSpPr/>
            <p:nvPr/>
          </p:nvSpPr>
          <p:spPr>
            <a:xfrm>
              <a:off x="5938838" y="5408613"/>
              <a:ext cx="26609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44" name="Google Shape;544;p24"/>
            <p:cNvCxnSpPr/>
            <p:nvPr/>
          </p:nvCxnSpPr>
          <p:spPr>
            <a:xfrm>
              <a:off x="6143625" y="4165600"/>
              <a:ext cx="0" cy="195263"/>
            </a:xfrm>
            <a:prstGeom prst="straightConnector1">
              <a:avLst/>
            </a:prstGeom>
            <a:noFill/>
            <a:ln w="25400" cap="flat" cmpd="sng">
              <a:solidFill>
                <a:srgbClr val="000000"/>
              </a:solidFill>
              <a:prstDash val="solid"/>
              <a:round/>
              <a:headEnd type="none" w="med" len="med"/>
              <a:tailEnd type="none" w="med" len="med"/>
            </a:ln>
          </p:spPr>
        </p:cxnSp>
        <p:cxnSp>
          <p:nvCxnSpPr>
            <p:cNvPr id="545" name="Google Shape;545;p24"/>
            <p:cNvCxnSpPr/>
            <p:nvPr/>
          </p:nvCxnSpPr>
          <p:spPr>
            <a:xfrm rot="10800000">
              <a:off x="5588000" y="4360863"/>
              <a:ext cx="0" cy="760412"/>
            </a:xfrm>
            <a:prstGeom prst="straightConnector1">
              <a:avLst/>
            </a:prstGeom>
            <a:noFill/>
            <a:ln w="25400" cap="flat" cmpd="sng">
              <a:solidFill>
                <a:srgbClr val="000000"/>
              </a:solidFill>
              <a:prstDash val="solid"/>
              <a:round/>
              <a:headEnd type="none" w="med" len="med"/>
              <a:tailEnd type="none" w="med" len="med"/>
            </a:ln>
          </p:spPr>
        </p:cxnSp>
        <p:cxnSp>
          <p:nvCxnSpPr>
            <p:cNvPr id="546" name="Google Shape;546;p24"/>
            <p:cNvCxnSpPr/>
            <p:nvPr/>
          </p:nvCxnSpPr>
          <p:spPr>
            <a:xfrm>
              <a:off x="5464175" y="4367213"/>
              <a:ext cx="0" cy="1114425"/>
            </a:xfrm>
            <a:prstGeom prst="straightConnector1">
              <a:avLst/>
            </a:prstGeom>
            <a:noFill/>
            <a:ln w="25400" cap="flat" cmpd="sng">
              <a:solidFill>
                <a:srgbClr val="000000"/>
              </a:solidFill>
              <a:prstDash val="solid"/>
              <a:round/>
              <a:headEnd type="none" w="med" len="med"/>
              <a:tailEnd type="none" w="med" len="med"/>
            </a:ln>
          </p:spPr>
        </p:cxnSp>
        <p:sp>
          <p:nvSpPr>
            <p:cNvPr id="547" name="Google Shape;547;p24"/>
            <p:cNvSpPr/>
            <p:nvPr/>
          </p:nvSpPr>
          <p:spPr>
            <a:xfrm>
              <a:off x="5767388" y="3451225"/>
              <a:ext cx="495300" cy="2374900"/>
            </a:xfrm>
            <a:custGeom>
              <a:avLst/>
              <a:gdLst/>
              <a:ahLst/>
              <a:cxnLst/>
              <a:rect l="l" t="t" r="r" b="b"/>
              <a:pathLst>
                <a:path w="321" h="1889" extrusionOk="0">
                  <a:moveTo>
                    <a:pt x="0" y="1888"/>
                  </a:moveTo>
                  <a:lnTo>
                    <a:pt x="0" y="0"/>
                  </a:lnTo>
                  <a:lnTo>
                    <a:pt x="320" y="0"/>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48" name="Google Shape;548;p24"/>
            <p:cNvCxnSpPr/>
            <p:nvPr/>
          </p:nvCxnSpPr>
          <p:spPr>
            <a:xfrm>
              <a:off x="5588000" y="5481638"/>
              <a:ext cx="0" cy="533400"/>
            </a:xfrm>
            <a:prstGeom prst="straightConnector1">
              <a:avLst/>
            </a:prstGeom>
            <a:noFill/>
            <a:ln w="25400" cap="flat" cmpd="sng">
              <a:solidFill>
                <a:srgbClr val="000000"/>
              </a:solidFill>
              <a:prstDash val="solid"/>
              <a:round/>
              <a:headEnd type="none" w="med" len="med"/>
              <a:tailEnd type="none" w="med" len="med"/>
            </a:ln>
          </p:spPr>
        </p:cxnSp>
        <p:cxnSp>
          <p:nvCxnSpPr>
            <p:cNvPr id="549" name="Google Shape;549;p24"/>
            <p:cNvCxnSpPr/>
            <p:nvPr/>
          </p:nvCxnSpPr>
          <p:spPr>
            <a:xfrm>
              <a:off x="4094163" y="5114925"/>
              <a:ext cx="260350" cy="0"/>
            </a:xfrm>
            <a:prstGeom prst="straightConnector1">
              <a:avLst/>
            </a:prstGeom>
            <a:noFill/>
            <a:ln w="25400" cap="flat" cmpd="sng">
              <a:solidFill>
                <a:srgbClr val="000000"/>
              </a:solidFill>
              <a:prstDash val="solid"/>
              <a:round/>
              <a:headEnd type="none" w="med" len="med"/>
              <a:tailEnd type="none" w="med" len="med"/>
            </a:ln>
          </p:spPr>
        </p:cxnSp>
        <p:cxnSp>
          <p:nvCxnSpPr>
            <p:cNvPr id="550" name="Google Shape;550;p24"/>
            <p:cNvCxnSpPr/>
            <p:nvPr/>
          </p:nvCxnSpPr>
          <p:spPr>
            <a:xfrm>
              <a:off x="4532313" y="5114925"/>
              <a:ext cx="179387" cy="0"/>
            </a:xfrm>
            <a:prstGeom prst="straightConnector1">
              <a:avLst/>
            </a:prstGeom>
            <a:noFill/>
            <a:ln w="25400" cap="flat" cmpd="sng">
              <a:solidFill>
                <a:srgbClr val="000000"/>
              </a:solidFill>
              <a:prstDash val="solid"/>
              <a:round/>
              <a:headEnd type="none" w="med" len="med"/>
              <a:tailEnd type="none" w="med" len="med"/>
            </a:ln>
          </p:spPr>
        </p:cxnSp>
        <p:cxnSp>
          <p:nvCxnSpPr>
            <p:cNvPr id="551" name="Google Shape;551;p24"/>
            <p:cNvCxnSpPr/>
            <p:nvPr/>
          </p:nvCxnSpPr>
          <p:spPr>
            <a:xfrm>
              <a:off x="4346575" y="5830888"/>
              <a:ext cx="1408113" cy="0"/>
            </a:xfrm>
            <a:prstGeom prst="straightConnector1">
              <a:avLst/>
            </a:prstGeom>
            <a:noFill/>
            <a:ln w="25400" cap="flat" cmpd="sng">
              <a:solidFill>
                <a:srgbClr val="000000"/>
              </a:solidFill>
              <a:prstDash val="solid"/>
              <a:round/>
              <a:headEnd type="none" w="med" len="med"/>
              <a:tailEnd type="none" w="med" len="med"/>
            </a:ln>
          </p:spPr>
        </p:cxnSp>
        <p:cxnSp>
          <p:nvCxnSpPr>
            <p:cNvPr id="552" name="Google Shape;552;p24"/>
            <p:cNvCxnSpPr/>
            <p:nvPr/>
          </p:nvCxnSpPr>
          <p:spPr>
            <a:xfrm>
              <a:off x="5594350" y="6021388"/>
              <a:ext cx="1363663" cy="0"/>
            </a:xfrm>
            <a:prstGeom prst="straightConnector1">
              <a:avLst/>
            </a:prstGeom>
            <a:noFill/>
            <a:ln w="25400" cap="flat" cmpd="sng">
              <a:solidFill>
                <a:srgbClr val="000000"/>
              </a:solidFill>
              <a:prstDash val="solid"/>
              <a:round/>
              <a:headEnd type="none" w="med" len="med"/>
              <a:tailEnd type="none" w="med" len="med"/>
            </a:ln>
          </p:spPr>
        </p:cxnSp>
        <p:cxnSp>
          <p:nvCxnSpPr>
            <p:cNvPr id="553" name="Google Shape;553;p24"/>
            <p:cNvCxnSpPr/>
            <p:nvPr/>
          </p:nvCxnSpPr>
          <p:spPr>
            <a:xfrm>
              <a:off x="1803400" y="6332538"/>
              <a:ext cx="4481513" cy="0"/>
            </a:xfrm>
            <a:prstGeom prst="straightConnector1">
              <a:avLst/>
            </a:prstGeom>
            <a:noFill/>
            <a:ln w="25400" cap="flat" cmpd="sng">
              <a:solidFill>
                <a:srgbClr val="000000"/>
              </a:solidFill>
              <a:prstDash val="solid"/>
              <a:round/>
              <a:headEnd type="none" w="med" len="med"/>
              <a:tailEnd type="none" w="med" len="med"/>
            </a:ln>
          </p:spPr>
        </p:cxnSp>
        <p:cxnSp>
          <p:nvCxnSpPr>
            <p:cNvPr id="554" name="Google Shape;554;p24"/>
            <p:cNvCxnSpPr/>
            <p:nvPr/>
          </p:nvCxnSpPr>
          <p:spPr>
            <a:xfrm>
              <a:off x="2551113" y="5618163"/>
              <a:ext cx="0" cy="711200"/>
            </a:xfrm>
            <a:prstGeom prst="straightConnector1">
              <a:avLst/>
            </a:prstGeom>
            <a:noFill/>
            <a:ln w="25400" cap="flat" cmpd="sng">
              <a:solidFill>
                <a:srgbClr val="000000"/>
              </a:solidFill>
              <a:prstDash val="solid"/>
              <a:round/>
              <a:headEnd type="none" w="med" len="med"/>
              <a:tailEnd type="none" w="med" len="med"/>
            </a:ln>
          </p:spPr>
        </p:cxnSp>
        <p:cxnSp>
          <p:nvCxnSpPr>
            <p:cNvPr id="555" name="Google Shape;555;p24"/>
            <p:cNvCxnSpPr/>
            <p:nvPr/>
          </p:nvCxnSpPr>
          <p:spPr>
            <a:xfrm>
              <a:off x="3784600" y="5618163"/>
              <a:ext cx="0" cy="714375"/>
            </a:xfrm>
            <a:prstGeom prst="straightConnector1">
              <a:avLst/>
            </a:prstGeom>
            <a:noFill/>
            <a:ln w="25400" cap="flat" cmpd="sng">
              <a:solidFill>
                <a:srgbClr val="000000"/>
              </a:solidFill>
              <a:prstDash val="solid"/>
              <a:round/>
              <a:headEnd type="none" w="med" len="med"/>
              <a:tailEnd type="none" w="med" len="med"/>
            </a:ln>
          </p:spPr>
        </p:cxnSp>
        <p:cxnSp>
          <p:nvCxnSpPr>
            <p:cNvPr id="556" name="Google Shape;556;p24"/>
            <p:cNvCxnSpPr/>
            <p:nvPr/>
          </p:nvCxnSpPr>
          <p:spPr>
            <a:xfrm>
              <a:off x="5032375" y="5611813"/>
              <a:ext cx="0" cy="717550"/>
            </a:xfrm>
            <a:prstGeom prst="straightConnector1">
              <a:avLst/>
            </a:prstGeom>
            <a:noFill/>
            <a:ln w="25400" cap="flat" cmpd="sng">
              <a:solidFill>
                <a:srgbClr val="000000"/>
              </a:solidFill>
              <a:prstDash val="solid"/>
              <a:round/>
              <a:headEnd type="none" w="med" len="med"/>
              <a:tailEnd type="none" w="med" len="med"/>
            </a:ln>
          </p:spPr>
        </p:cxnSp>
        <p:cxnSp>
          <p:nvCxnSpPr>
            <p:cNvPr id="557" name="Google Shape;557;p24"/>
            <p:cNvCxnSpPr/>
            <p:nvPr/>
          </p:nvCxnSpPr>
          <p:spPr>
            <a:xfrm>
              <a:off x="6267450" y="5614988"/>
              <a:ext cx="0" cy="733425"/>
            </a:xfrm>
            <a:prstGeom prst="straightConnector1">
              <a:avLst/>
            </a:prstGeom>
            <a:noFill/>
            <a:ln w="25400" cap="flat" cmpd="sng">
              <a:solidFill>
                <a:srgbClr val="000000"/>
              </a:solidFill>
              <a:prstDash val="solid"/>
              <a:round/>
              <a:headEnd type="none" w="med" len="med"/>
              <a:tailEnd type="none" w="med" len="med"/>
            </a:ln>
          </p:spPr>
        </p:cxnSp>
        <p:cxnSp>
          <p:nvCxnSpPr>
            <p:cNvPr id="558" name="Google Shape;558;p24"/>
            <p:cNvCxnSpPr/>
            <p:nvPr/>
          </p:nvCxnSpPr>
          <p:spPr>
            <a:xfrm flipH="1">
              <a:off x="6153150" y="4481513"/>
              <a:ext cx="131763" cy="173037"/>
            </a:xfrm>
            <a:prstGeom prst="straightConnector1">
              <a:avLst/>
            </a:prstGeom>
            <a:noFill/>
            <a:ln w="25400" cap="flat" cmpd="sng">
              <a:solidFill>
                <a:srgbClr val="000000"/>
              </a:solidFill>
              <a:prstDash val="solid"/>
              <a:round/>
              <a:headEnd type="none" w="med" len="med"/>
              <a:tailEnd type="none" w="med" len="med"/>
            </a:ln>
          </p:spPr>
        </p:cxnSp>
        <p:cxnSp>
          <p:nvCxnSpPr>
            <p:cNvPr id="559" name="Google Shape;559;p24"/>
            <p:cNvCxnSpPr/>
            <p:nvPr/>
          </p:nvCxnSpPr>
          <p:spPr>
            <a:xfrm>
              <a:off x="6273800" y="4481513"/>
              <a:ext cx="123825" cy="161925"/>
            </a:xfrm>
            <a:prstGeom prst="straightConnector1">
              <a:avLst/>
            </a:prstGeom>
            <a:noFill/>
            <a:ln w="25400" cap="flat" cmpd="sng">
              <a:solidFill>
                <a:srgbClr val="000000"/>
              </a:solidFill>
              <a:prstDash val="solid"/>
              <a:round/>
              <a:headEnd type="none" w="med" len="med"/>
              <a:tailEnd type="none" w="med" len="med"/>
            </a:ln>
          </p:spPr>
        </p:cxnSp>
        <p:cxnSp>
          <p:nvCxnSpPr>
            <p:cNvPr id="560" name="Google Shape;560;p24"/>
            <p:cNvCxnSpPr/>
            <p:nvPr/>
          </p:nvCxnSpPr>
          <p:spPr>
            <a:xfrm>
              <a:off x="6149975" y="4648200"/>
              <a:ext cx="258763" cy="0"/>
            </a:xfrm>
            <a:prstGeom prst="straightConnector1">
              <a:avLst/>
            </a:prstGeom>
            <a:noFill/>
            <a:ln w="25400" cap="flat" cmpd="sng">
              <a:solidFill>
                <a:srgbClr val="000000"/>
              </a:solidFill>
              <a:prstDash val="solid"/>
              <a:round/>
              <a:headEnd type="none" w="med" len="med"/>
              <a:tailEnd type="none" w="med" len="med"/>
            </a:ln>
          </p:spPr>
        </p:cxnSp>
        <p:sp>
          <p:nvSpPr>
            <p:cNvPr id="561" name="Google Shape;561;p24"/>
            <p:cNvSpPr/>
            <p:nvPr/>
          </p:nvSpPr>
          <p:spPr>
            <a:xfrm>
              <a:off x="6245225" y="4440238"/>
              <a:ext cx="61913" cy="50800"/>
            </a:xfrm>
            <a:prstGeom prst="ellipse">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62" name="Google Shape;562;p24"/>
            <p:cNvCxnSpPr/>
            <p:nvPr/>
          </p:nvCxnSpPr>
          <p:spPr>
            <a:xfrm>
              <a:off x="6267450" y="4165600"/>
              <a:ext cx="0" cy="271463"/>
            </a:xfrm>
            <a:prstGeom prst="straightConnector1">
              <a:avLst/>
            </a:prstGeom>
            <a:noFill/>
            <a:ln w="25400" cap="flat" cmpd="sng">
              <a:solidFill>
                <a:srgbClr val="000000"/>
              </a:solidFill>
              <a:prstDash val="solid"/>
              <a:round/>
              <a:headEnd type="none" w="med" len="med"/>
              <a:tailEnd type="none" w="med" len="med"/>
            </a:ln>
          </p:spPr>
        </p:cxnSp>
        <p:sp>
          <p:nvSpPr>
            <p:cNvPr id="563" name="Google Shape;563;p24"/>
            <p:cNvSpPr/>
            <p:nvPr/>
          </p:nvSpPr>
          <p:spPr>
            <a:xfrm>
              <a:off x="6284913" y="4657725"/>
              <a:ext cx="542925" cy="101600"/>
            </a:xfrm>
            <a:custGeom>
              <a:avLst/>
              <a:gdLst/>
              <a:ahLst/>
              <a:cxnLst/>
              <a:rect l="l" t="t" r="r" b="b"/>
              <a:pathLst>
                <a:path w="361" h="81" extrusionOk="0">
                  <a:moveTo>
                    <a:pt x="0" y="0"/>
                  </a:moveTo>
                  <a:lnTo>
                    <a:pt x="0" y="80"/>
                  </a:lnTo>
                  <a:lnTo>
                    <a:pt x="360" y="80"/>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64" name="Google Shape;564;p24"/>
            <p:cNvCxnSpPr/>
            <p:nvPr/>
          </p:nvCxnSpPr>
          <p:spPr>
            <a:xfrm>
              <a:off x="6711950" y="4367213"/>
              <a:ext cx="0" cy="1114425"/>
            </a:xfrm>
            <a:prstGeom prst="straightConnector1">
              <a:avLst/>
            </a:prstGeom>
            <a:noFill/>
            <a:ln w="25400" cap="flat" cmpd="sng">
              <a:solidFill>
                <a:srgbClr val="000000"/>
              </a:solidFill>
              <a:prstDash val="solid"/>
              <a:round/>
              <a:headEnd type="none" w="med" len="med"/>
              <a:tailEnd type="none" w="med" len="med"/>
            </a:ln>
          </p:spPr>
        </p:cxnSp>
        <p:cxnSp>
          <p:nvCxnSpPr>
            <p:cNvPr id="565" name="Google Shape;565;p24"/>
            <p:cNvCxnSpPr/>
            <p:nvPr/>
          </p:nvCxnSpPr>
          <p:spPr>
            <a:xfrm>
              <a:off x="6823075" y="4768850"/>
              <a:ext cx="0" cy="1236663"/>
            </a:xfrm>
            <a:prstGeom prst="straightConnector1">
              <a:avLst/>
            </a:prstGeom>
            <a:noFill/>
            <a:ln w="25400" cap="flat" cmpd="sng">
              <a:solidFill>
                <a:srgbClr val="000000"/>
              </a:solidFill>
              <a:prstDash val="solid"/>
              <a:round/>
              <a:headEnd type="none" w="med" len="med"/>
              <a:tailEnd type="none" w="med" len="med"/>
            </a:ln>
          </p:spPr>
        </p:cxnSp>
        <p:sp>
          <p:nvSpPr>
            <p:cNvPr id="566" name="Google Shape;566;p24"/>
            <p:cNvSpPr/>
            <p:nvPr/>
          </p:nvSpPr>
          <p:spPr>
            <a:xfrm>
              <a:off x="2519363" y="3225800"/>
              <a:ext cx="51777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Clock</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67" name="Google Shape;567;p24"/>
            <p:cNvSpPr/>
            <p:nvPr/>
          </p:nvSpPr>
          <p:spPr>
            <a:xfrm>
              <a:off x="3752850" y="3225800"/>
              <a:ext cx="51777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Clock</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68" name="Google Shape;568;p24"/>
            <p:cNvSpPr/>
            <p:nvPr/>
          </p:nvSpPr>
          <p:spPr>
            <a:xfrm>
              <a:off x="5000625" y="3225800"/>
              <a:ext cx="51777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Clock</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69" name="Google Shape;569;p24"/>
            <p:cNvSpPr/>
            <p:nvPr/>
          </p:nvSpPr>
          <p:spPr>
            <a:xfrm>
              <a:off x="6234113" y="3225800"/>
              <a:ext cx="517771"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Clock</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70" name="Google Shape;570;p24"/>
            <p:cNvSpPr/>
            <p:nvPr/>
          </p:nvSpPr>
          <p:spPr>
            <a:xfrm>
              <a:off x="6781800" y="2652713"/>
              <a:ext cx="117475"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71" name="Google Shape;571;p24"/>
            <p:cNvCxnSpPr/>
            <p:nvPr/>
          </p:nvCxnSpPr>
          <p:spPr>
            <a:xfrm>
              <a:off x="6613525" y="2689225"/>
              <a:ext cx="184150" cy="0"/>
            </a:xfrm>
            <a:prstGeom prst="straightConnector1">
              <a:avLst/>
            </a:prstGeom>
            <a:noFill/>
            <a:ln w="25400" cap="flat" cmpd="sng">
              <a:solidFill>
                <a:srgbClr val="000000"/>
              </a:solidFill>
              <a:prstDash val="solid"/>
              <a:round/>
              <a:headEnd type="none" w="med" len="med"/>
              <a:tailEnd type="none" w="med" len="med"/>
            </a:ln>
          </p:spPr>
        </p:cxnSp>
        <p:sp>
          <p:nvSpPr>
            <p:cNvPr id="572" name="Google Shape;572;p24"/>
            <p:cNvSpPr/>
            <p:nvPr/>
          </p:nvSpPr>
          <p:spPr>
            <a:xfrm>
              <a:off x="6781800" y="2813050"/>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73" name="Google Shape;573;p24"/>
            <p:cNvCxnSpPr/>
            <p:nvPr/>
          </p:nvCxnSpPr>
          <p:spPr>
            <a:xfrm>
              <a:off x="6604000" y="2847975"/>
              <a:ext cx="185738" cy="0"/>
            </a:xfrm>
            <a:prstGeom prst="straightConnector1">
              <a:avLst/>
            </a:prstGeom>
            <a:noFill/>
            <a:ln w="25400" cap="flat" cmpd="sng">
              <a:solidFill>
                <a:srgbClr val="000000"/>
              </a:solidFill>
              <a:prstDash val="solid"/>
              <a:round/>
              <a:headEnd type="none" w="med" len="med"/>
              <a:tailEnd type="none" w="med" len="med"/>
            </a:ln>
          </p:spPr>
        </p:cxnSp>
        <p:sp>
          <p:nvSpPr>
            <p:cNvPr id="574" name="Google Shape;574;p24"/>
            <p:cNvSpPr/>
            <p:nvPr/>
          </p:nvSpPr>
          <p:spPr>
            <a:xfrm>
              <a:off x="6781800" y="2954338"/>
              <a:ext cx="117475" cy="77787"/>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75" name="Google Shape;575;p24"/>
            <p:cNvCxnSpPr/>
            <p:nvPr/>
          </p:nvCxnSpPr>
          <p:spPr>
            <a:xfrm>
              <a:off x="6604000" y="2995613"/>
              <a:ext cx="185738" cy="0"/>
            </a:xfrm>
            <a:prstGeom prst="straightConnector1">
              <a:avLst/>
            </a:prstGeom>
            <a:noFill/>
            <a:ln w="25400" cap="flat" cmpd="sng">
              <a:solidFill>
                <a:srgbClr val="000000"/>
              </a:solidFill>
              <a:prstDash val="solid"/>
              <a:round/>
              <a:headEnd type="none" w="med" len="med"/>
              <a:tailEnd type="none" w="med" len="med"/>
            </a:ln>
          </p:spPr>
        </p:cxnSp>
        <p:sp>
          <p:nvSpPr>
            <p:cNvPr id="576" name="Google Shape;576;p24"/>
            <p:cNvSpPr/>
            <p:nvPr/>
          </p:nvSpPr>
          <p:spPr>
            <a:xfrm>
              <a:off x="6791325" y="3114675"/>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77" name="Google Shape;577;p24"/>
            <p:cNvCxnSpPr/>
            <p:nvPr/>
          </p:nvCxnSpPr>
          <p:spPr>
            <a:xfrm>
              <a:off x="6608763" y="3149600"/>
              <a:ext cx="185737" cy="0"/>
            </a:xfrm>
            <a:prstGeom prst="straightConnector1">
              <a:avLst/>
            </a:prstGeom>
            <a:noFill/>
            <a:ln w="25400" cap="flat" cmpd="sng">
              <a:solidFill>
                <a:srgbClr val="000000"/>
              </a:solidFill>
              <a:prstDash val="solid"/>
              <a:round/>
              <a:headEnd type="none" w="med" len="med"/>
              <a:tailEnd type="none" w="med" len="med"/>
            </a:ln>
          </p:spPr>
        </p:cxnSp>
        <p:sp>
          <p:nvSpPr>
            <p:cNvPr id="578" name="Google Shape;578;p24"/>
            <p:cNvSpPr/>
            <p:nvPr/>
          </p:nvSpPr>
          <p:spPr>
            <a:xfrm>
              <a:off x="6880225" y="2733675"/>
              <a:ext cx="472823"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Data</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79" name="Google Shape;579;p24"/>
            <p:cNvSpPr/>
            <p:nvPr/>
          </p:nvSpPr>
          <p:spPr>
            <a:xfrm>
              <a:off x="6837363" y="2884488"/>
              <a:ext cx="607540"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output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80" name="Google Shape;580;p24"/>
            <p:cNvSpPr/>
            <p:nvPr/>
          </p:nvSpPr>
          <p:spPr>
            <a:xfrm>
              <a:off x="6865938" y="5148263"/>
              <a:ext cx="628378"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Output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81" name="Google Shape;581;p24"/>
            <p:cNvSpPr/>
            <p:nvPr/>
          </p:nvSpPr>
          <p:spPr>
            <a:xfrm>
              <a:off x="6865938" y="5289550"/>
              <a:ext cx="533352"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ready</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82" name="Google Shape;582;p24"/>
            <p:cNvSpPr/>
            <p:nvPr/>
          </p:nvSpPr>
          <p:spPr>
            <a:xfrm>
              <a:off x="6854825" y="5800725"/>
              <a:ext cx="592214"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Delete</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83" name="Google Shape;583;p24"/>
            <p:cNvSpPr/>
            <p:nvPr/>
          </p:nvSpPr>
          <p:spPr>
            <a:xfrm>
              <a:off x="1406525" y="2733675"/>
              <a:ext cx="472823" cy="4591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Data</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84" name="Google Shape;584;p24"/>
            <p:cNvSpPr/>
            <p:nvPr/>
          </p:nvSpPr>
          <p:spPr>
            <a:xfrm>
              <a:off x="1406525" y="2874963"/>
              <a:ext cx="509756"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input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85" name="Google Shape;585;p24"/>
            <p:cNvCxnSpPr/>
            <p:nvPr/>
          </p:nvCxnSpPr>
          <p:spPr>
            <a:xfrm>
              <a:off x="1692275" y="4360863"/>
              <a:ext cx="257175" cy="7937"/>
            </a:xfrm>
            <a:prstGeom prst="straightConnector1">
              <a:avLst/>
            </a:prstGeom>
            <a:noFill/>
            <a:ln w="25400" cap="flat" cmpd="sng">
              <a:solidFill>
                <a:srgbClr val="000000"/>
              </a:solidFill>
              <a:prstDash val="solid"/>
              <a:round/>
              <a:headEnd type="none" w="med" len="med"/>
              <a:tailEnd type="triangle" w="med" len="med"/>
            </a:ln>
          </p:spPr>
        </p:cxnSp>
        <p:sp>
          <p:nvSpPr>
            <p:cNvPr id="586" name="Google Shape;586;p24"/>
            <p:cNvSpPr/>
            <p:nvPr/>
          </p:nvSpPr>
          <p:spPr>
            <a:xfrm>
              <a:off x="1204913" y="4124325"/>
              <a:ext cx="543420"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Insert</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87" name="Google Shape;587;p24"/>
            <p:cNvSpPr/>
            <p:nvPr/>
          </p:nvSpPr>
          <p:spPr>
            <a:xfrm>
              <a:off x="677863" y="5864225"/>
              <a:ext cx="898837"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Input ready</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88" name="Google Shape;588;p24"/>
            <p:cNvSpPr/>
            <p:nvPr/>
          </p:nvSpPr>
          <p:spPr>
            <a:xfrm>
              <a:off x="1755775" y="6296025"/>
              <a:ext cx="117475" cy="77788"/>
            </a:xfrm>
            <a:custGeom>
              <a:avLst/>
              <a:gdLst/>
              <a:ahLst/>
              <a:cxnLst/>
              <a:rect l="l" t="t" r="r" b="b"/>
              <a:pathLst>
                <a:path w="21600" h="17255" fill="none" extrusionOk="0">
                  <a:moveTo>
                    <a:pt x="1746" y="17254"/>
                  </a:moveTo>
                  <a:cubicBezTo>
                    <a:pt x="594" y="14566"/>
                    <a:pt x="0" y="11671"/>
                    <a:pt x="0" y="8746"/>
                  </a:cubicBezTo>
                  <a:cubicBezTo>
                    <a:pt x="-1" y="5733"/>
                    <a:pt x="630" y="2754"/>
                    <a:pt x="1849" y="-1"/>
                  </a:cubicBezTo>
                </a:path>
                <a:path w="21600" h="17255"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89" name="Google Shape;589;p24"/>
            <p:cNvSpPr/>
            <p:nvPr/>
          </p:nvSpPr>
          <p:spPr>
            <a:xfrm>
              <a:off x="620713" y="6192838"/>
              <a:ext cx="966419"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Master clear</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90" name="Google Shape;590;p24"/>
            <p:cNvSpPr/>
            <p:nvPr/>
          </p:nvSpPr>
          <p:spPr>
            <a:xfrm>
              <a:off x="2381250" y="2392363"/>
              <a:ext cx="344647"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R1</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91" name="Google Shape;591;p24"/>
            <p:cNvSpPr/>
            <p:nvPr/>
          </p:nvSpPr>
          <p:spPr>
            <a:xfrm>
              <a:off x="3614738" y="2392363"/>
              <a:ext cx="344647"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R2</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92" name="Google Shape;592;p24"/>
            <p:cNvSpPr/>
            <p:nvPr/>
          </p:nvSpPr>
          <p:spPr>
            <a:xfrm>
              <a:off x="4876800" y="2392363"/>
              <a:ext cx="344647"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R3</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93" name="Google Shape;593;p24"/>
            <p:cNvSpPr/>
            <p:nvPr/>
          </p:nvSpPr>
          <p:spPr>
            <a:xfrm>
              <a:off x="6113463" y="2392363"/>
              <a:ext cx="344647" cy="274434"/>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R4</a:t>
              </a:r>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594" name="Google Shape;594;p24"/>
            <p:cNvCxnSpPr/>
            <p:nvPr/>
          </p:nvCxnSpPr>
          <p:spPr>
            <a:xfrm flipH="1">
              <a:off x="3714750" y="3159125"/>
              <a:ext cx="88900" cy="82550"/>
            </a:xfrm>
            <a:prstGeom prst="straightConnector1">
              <a:avLst/>
            </a:prstGeom>
            <a:noFill/>
            <a:ln w="25400" cap="flat" cmpd="sng">
              <a:solidFill>
                <a:srgbClr val="000000"/>
              </a:solidFill>
              <a:prstDash val="solid"/>
              <a:round/>
              <a:headEnd type="none" w="med" len="med"/>
              <a:tailEnd type="none" w="med" len="med"/>
            </a:ln>
          </p:spPr>
        </p:cxnSp>
        <p:cxnSp>
          <p:nvCxnSpPr>
            <p:cNvPr id="595" name="Google Shape;595;p24"/>
            <p:cNvCxnSpPr/>
            <p:nvPr/>
          </p:nvCxnSpPr>
          <p:spPr>
            <a:xfrm>
              <a:off x="3790950" y="3159125"/>
              <a:ext cx="49213" cy="90488"/>
            </a:xfrm>
            <a:prstGeom prst="straightConnector1">
              <a:avLst/>
            </a:prstGeom>
            <a:noFill/>
            <a:ln w="25400" cap="flat" cmpd="sng">
              <a:solidFill>
                <a:srgbClr val="000000"/>
              </a:solidFill>
              <a:prstDash val="solid"/>
              <a:round/>
              <a:headEnd type="none" w="med" len="med"/>
              <a:tailEnd type="none" w="med" len="med"/>
            </a:ln>
          </p:spPr>
        </p:cxnSp>
        <p:cxnSp>
          <p:nvCxnSpPr>
            <p:cNvPr id="596" name="Google Shape;596;p24"/>
            <p:cNvCxnSpPr/>
            <p:nvPr/>
          </p:nvCxnSpPr>
          <p:spPr>
            <a:xfrm flipH="1">
              <a:off x="4960938" y="3159125"/>
              <a:ext cx="90487" cy="79375"/>
            </a:xfrm>
            <a:prstGeom prst="straightConnector1">
              <a:avLst/>
            </a:prstGeom>
            <a:noFill/>
            <a:ln w="25400" cap="flat" cmpd="sng">
              <a:solidFill>
                <a:srgbClr val="000000"/>
              </a:solidFill>
              <a:prstDash val="solid"/>
              <a:round/>
              <a:headEnd type="none" w="med" len="med"/>
              <a:tailEnd type="none" w="med" len="med"/>
            </a:ln>
          </p:spPr>
        </p:cxnSp>
        <p:cxnSp>
          <p:nvCxnSpPr>
            <p:cNvPr id="597" name="Google Shape;597;p24"/>
            <p:cNvCxnSpPr/>
            <p:nvPr/>
          </p:nvCxnSpPr>
          <p:spPr>
            <a:xfrm>
              <a:off x="5038725" y="3159125"/>
              <a:ext cx="49213" cy="90488"/>
            </a:xfrm>
            <a:prstGeom prst="straightConnector1">
              <a:avLst/>
            </a:prstGeom>
            <a:noFill/>
            <a:ln w="25400" cap="flat" cmpd="sng">
              <a:solidFill>
                <a:srgbClr val="000000"/>
              </a:solidFill>
              <a:prstDash val="solid"/>
              <a:round/>
              <a:headEnd type="none" w="med" len="med"/>
              <a:tailEnd type="none" w="med" len="med"/>
            </a:ln>
          </p:spPr>
        </p:cxnSp>
        <p:cxnSp>
          <p:nvCxnSpPr>
            <p:cNvPr id="598" name="Google Shape;598;p24"/>
            <p:cNvCxnSpPr/>
            <p:nvPr/>
          </p:nvCxnSpPr>
          <p:spPr>
            <a:xfrm flipH="1">
              <a:off x="6205538" y="3159125"/>
              <a:ext cx="74612" cy="79375"/>
            </a:xfrm>
            <a:prstGeom prst="straightConnector1">
              <a:avLst/>
            </a:prstGeom>
            <a:noFill/>
            <a:ln w="25400" cap="flat" cmpd="sng">
              <a:solidFill>
                <a:srgbClr val="000000"/>
              </a:solidFill>
              <a:prstDash val="solid"/>
              <a:round/>
              <a:headEnd type="none" w="med" len="med"/>
              <a:tailEnd type="none" w="med" len="med"/>
            </a:ln>
          </p:spPr>
        </p:cxnSp>
        <p:cxnSp>
          <p:nvCxnSpPr>
            <p:cNvPr id="599" name="Google Shape;599;p24"/>
            <p:cNvCxnSpPr/>
            <p:nvPr/>
          </p:nvCxnSpPr>
          <p:spPr>
            <a:xfrm>
              <a:off x="6273800" y="3159125"/>
              <a:ext cx="49213" cy="90488"/>
            </a:xfrm>
            <a:prstGeom prst="straightConnector1">
              <a:avLst/>
            </a:prstGeom>
            <a:noFill/>
            <a:ln w="25400" cap="flat" cmpd="sng">
              <a:solidFill>
                <a:srgbClr val="000000"/>
              </a:solidFill>
              <a:prstDash val="solid"/>
              <a:round/>
              <a:headEnd type="none" w="med" len="med"/>
              <a:tailEnd type="none" w="med" len="med"/>
            </a:ln>
          </p:spPr>
        </p:cxnSp>
        <p:cxnSp>
          <p:nvCxnSpPr>
            <p:cNvPr id="600" name="Google Shape;600;p24"/>
            <p:cNvCxnSpPr/>
            <p:nvPr/>
          </p:nvCxnSpPr>
          <p:spPr>
            <a:xfrm flipH="1">
              <a:off x="2471738" y="3159125"/>
              <a:ext cx="96837" cy="87313"/>
            </a:xfrm>
            <a:prstGeom prst="straightConnector1">
              <a:avLst/>
            </a:prstGeom>
            <a:noFill/>
            <a:ln w="25400" cap="flat" cmpd="sng">
              <a:solidFill>
                <a:srgbClr val="000000"/>
              </a:solidFill>
              <a:prstDash val="solid"/>
              <a:round/>
              <a:headEnd type="none" w="med" len="med"/>
              <a:tailEnd type="none" w="med" len="med"/>
            </a:ln>
          </p:spPr>
        </p:cxnSp>
        <p:cxnSp>
          <p:nvCxnSpPr>
            <p:cNvPr id="601" name="Google Shape;601;p24"/>
            <p:cNvCxnSpPr/>
            <p:nvPr/>
          </p:nvCxnSpPr>
          <p:spPr>
            <a:xfrm>
              <a:off x="2555875" y="3159125"/>
              <a:ext cx="50800" cy="90488"/>
            </a:xfrm>
            <a:prstGeom prst="straightConnector1">
              <a:avLst/>
            </a:prstGeom>
            <a:noFill/>
            <a:ln w="25400" cap="flat" cmpd="sng">
              <a:solidFill>
                <a:srgbClr val="000000"/>
              </a:solidFill>
              <a:prstDash val="solid"/>
              <a:round/>
              <a:headEnd type="none" w="med" len="med"/>
              <a:tailEnd type="none" w="med" len="med"/>
            </a:ln>
          </p:spPr>
        </p:cxnSp>
        <p:sp>
          <p:nvSpPr>
            <p:cNvPr id="602" name="Google Shape;602;p24"/>
            <p:cNvSpPr/>
            <p:nvPr/>
          </p:nvSpPr>
          <p:spPr>
            <a:xfrm flipH="1">
              <a:off x="2511425" y="3422650"/>
              <a:ext cx="73025" cy="5873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03" name="Google Shape;603;p24"/>
            <p:cNvSpPr/>
            <p:nvPr/>
          </p:nvSpPr>
          <p:spPr>
            <a:xfrm>
              <a:off x="6946900" y="5981700"/>
              <a:ext cx="115888" cy="76200"/>
            </a:xfrm>
            <a:custGeom>
              <a:avLst/>
              <a:gdLst/>
              <a:ahLst/>
              <a:cxnLst/>
              <a:rect l="l" t="t" r="r" b="b"/>
              <a:pathLst>
                <a:path w="21600" h="17464" fill="none" extrusionOk="0">
                  <a:moveTo>
                    <a:pt x="19702" y="0"/>
                  </a:moveTo>
                  <a:cubicBezTo>
                    <a:pt x="20953" y="2783"/>
                    <a:pt x="21600" y="5800"/>
                    <a:pt x="21600" y="8852"/>
                  </a:cubicBezTo>
                  <a:cubicBezTo>
                    <a:pt x="21600" y="11815"/>
                    <a:pt x="20990" y="14746"/>
                    <a:pt x="19808" y="17463"/>
                  </a:cubicBezTo>
                </a:path>
                <a:path w="21600" h="17464"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04" name="Google Shape;604;p24"/>
            <p:cNvCxnSpPr/>
            <p:nvPr/>
          </p:nvCxnSpPr>
          <p:spPr>
            <a:xfrm>
              <a:off x="7051675" y="6021388"/>
              <a:ext cx="160338" cy="0"/>
            </a:xfrm>
            <a:prstGeom prst="straightConnector1">
              <a:avLst/>
            </a:prstGeom>
            <a:noFill/>
            <a:ln w="25400" cap="flat" cmpd="sng">
              <a:solidFill>
                <a:srgbClr val="000000"/>
              </a:solidFill>
              <a:prstDash val="solid"/>
              <a:round/>
              <a:headEnd type="none" w="med" len="med"/>
              <a:tailEnd type="none" w="med" len="med"/>
            </a:ln>
          </p:spPr>
        </p:cxnSp>
        <p:sp>
          <p:nvSpPr>
            <p:cNvPr id="605" name="Google Shape;605;p24"/>
            <p:cNvSpPr/>
            <p:nvPr/>
          </p:nvSpPr>
          <p:spPr>
            <a:xfrm flipH="1">
              <a:off x="3748088" y="3422650"/>
              <a:ext cx="71437" cy="5873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06" name="Google Shape;606;p24"/>
            <p:cNvSpPr/>
            <p:nvPr/>
          </p:nvSpPr>
          <p:spPr>
            <a:xfrm flipH="1">
              <a:off x="4994275" y="3422650"/>
              <a:ext cx="73025" cy="5873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07" name="Google Shape;607;p24"/>
            <p:cNvSpPr/>
            <p:nvPr/>
          </p:nvSpPr>
          <p:spPr>
            <a:xfrm flipH="1">
              <a:off x="2941638" y="5449888"/>
              <a:ext cx="73025" cy="5715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08" name="Google Shape;608;p24"/>
            <p:cNvSpPr/>
            <p:nvPr/>
          </p:nvSpPr>
          <p:spPr>
            <a:xfrm flipH="1">
              <a:off x="3248025" y="5086350"/>
              <a:ext cx="73025" cy="60325"/>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09" name="Google Shape;609;p24"/>
            <p:cNvSpPr/>
            <p:nvPr/>
          </p:nvSpPr>
          <p:spPr>
            <a:xfrm flipH="1">
              <a:off x="4475163" y="5089525"/>
              <a:ext cx="73025" cy="60325"/>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10" name="Google Shape;610;p24"/>
            <p:cNvSpPr/>
            <p:nvPr/>
          </p:nvSpPr>
          <p:spPr>
            <a:xfrm flipH="1">
              <a:off x="5730875" y="5086350"/>
              <a:ext cx="71438" cy="60325"/>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11" name="Google Shape;611;p24"/>
            <p:cNvSpPr/>
            <p:nvPr/>
          </p:nvSpPr>
          <p:spPr>
            <a:xfrm flipH="1">
              <a:off x="6794500" y="5989638"/>
              <a:ext cx="73025" cy="5715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612" name="Google Shape;612;p24"/>
            <p:cNvGrpSpPr/>
            <p:nvPr/>
          </p:nvGrpSpPr>
          <p:grpSpPr>
            <a:xfrm>
              <a:off x="3598863" y="3806825"/>
              <a:ext cx="371475" cy="360363"/>
              <a:chOff x="3136" y="3651"/>
              <a:chExt cx="241" cy="287"/>
            </a:xfrm>
          </p:grpSpPr>
          <p:sp>
            <p:nvSpPr>
              <p:cNvPr id="613" name="Google Shape;613;p24"/>
              <p:cNvSpPr/>
              <p:nvPr/>
            </p:nvSpPr>
            <p:spPr>
              <a:xfrm>
                <a:off x="3136" y="3651"/>
                <a:ext cx="124" cy="147"/>
              </a:xfrm>
              <a:custGeom>
                <a:avLst/>
                <a:gdLst/>
                <a:ahLst/>
                <a:cxnLst/>
                <a:rect l="l" t="t" r="r" b="b"/>
                <a:pathLst>
                  <a:path w="21600" h="21599" fill="none" extrusionOk="0">
                    <a:moveTo>
                      <a:pt x="0" y="21599"/>
                    </a:moveTo>
                    <a:cubicBezTo>
                      <a:pt x="0" y="9744"/>
                      <a:pt x="9553" y="105"/>
                      <a:pt x="21406" y="-1"/>
                    </a:cubicBezTo>
                  </a:path>
                  <a:path w="21600" h="21599" extrusionOk="0">
                    <a:moveTo>
                      <a:pt x="0" y="21599"/>
                    </a:moveTo>
                    <a:cubicBezTo>
                      <a:pt x="0" y="9744"/>
                      <a:pt x="9553" y="105"/>
                      <a:pt x="21406" y="-1"/>
                    </a:cubicBezTo>
                    <a:lnTo>
                      <a:pt x="21600" y="21599"/>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14" name="Google Shape;614;p24"/>
              <p:cNvSpPr/>
              <p:nvPr/>
            </p:nvSpPr>
            <p:spPr>
              <a:xfrm>
                <a:off x="3252" y="3653"/>
                <a:ext cx="125" cy="144"/>
              </a:xfrm>
              <a:custGeom>
                <a:avLst/>
                <a:gdLst/>
                <a:ahLst/>
                <a:cxnLst/>
                <a:rect l="l" t="t" r="r" b="b"/>
                <a:pathLst>
                  <a:path w="21773" h="21600" fill="none" extrusionOk="0">
                    <a:moveTo>
                      <a:pt x="-1" y="0"/>
                    </a:moveTo>
                    <a:cubicBezTo>
                      <a:pt x="64" y="0"/>
                      <a:pt x="128" y="-1"/>
                      <a:pt x="193" y="0"/>
                    </a:cubicBezTo>
                    <a:cubicBezTo>
                      <a:pt x="11760" y="0"/>
                      <a:pt x="21274" y="9113"/>
                      <a:pt x="21772" y="20670"/>
                    </a:cubicBezTo>
                  </a:path>
                  <a:path w="21773" h="21600" extrusionOk="0">
                    <a:moveTo>
                      <a:pt x="-1" y="0"/>
                    </a:moveTo>
                    <a:cubicBezTo>
                      <a:pt x="64" y="0"/>
                      <a:pt x="128" y="-1"/>
                      <a:pt x="193" y="0"/>
                    </a:cubicBezTo>
                    <a:cubicBezTo>
                      <a:pt x="11760" y="0"/>
                      <a:pt x="21274" y="9113"/>
                      <a:pt x="21772" y="20670"/>
                    </a:cubicBezTo>
                    <a:lnTo>
                      <a:pt x="193"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15" name="Google Shape;615;p24"/>
              <p:cNvSpPr/>
              <p:nvPr/>
            </p:nvSpPr>
            <p:spPr>
              <a:xfrm>
                <a:off x="3136" y="3791"/>
                <a:ext cx="241" cy="144"/>
              </a:xfrm>
              <a:custGeom>
                <a:avLst/>
                <a:gdLst/>
                <a:ahLst/>
                <a:cxnLst/>
                <a:rect l="l" t="t" r="r" b="b"/>
                <a:pathLst>
                  <a:path w="241" h="153" extrusionOk="0">
                    <a:moveTo>
                      <a:pt x="0" y="0"/>
                    </a:moveTo>
                    <a:lnTo>
                      <a:pt x="0" y="152"/>
                    </a:lnTo>
                    <a:lnTo>
                      <a:pt x="240" y="152"/>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16" name="Google Shape;616;p24"/>
              <p:cNvCxnSpPr/>
              <p:nvPr/>
            </p:nvCxnSpPr>
            <p:spPr>
              <a:xfrm>
                <a:off x="3377" y="3790"/>
                <a:ext cx="0" cy="148"/>
              </a:xfrm>
              <a:prstGeom prst="straightConnector1">
                <a:avLst/>
              </a:prstGeom>
              <a:noFill/>
              <a:ln w="25400" cap="flat" cmpd="sng">
                <a:solidFill>
                  <a:srgbClr val="000000"/>
                </a:solidFill>
                <a:prstDash val="solid"/>
                <a:round/>
                <a:headEnd type="none" w="med" len="med"/>
                <a:tailEnd type="none" w="med" len="med"/>
              </a:ln>
            </p:spPr>
          </p:cxnSp>
        </p:grpSp>
        <p:grpSp>
          <p:nvGrpSpPr>
            <p:cNvPr id="617" name="Google Shape;617;p24"/>
            <p:cNvGrpSpPr/>
            <p:nvPr/>
          </p:nvGrpSpPr>
          <p:grpSpPr>
            <a:xfrm>
              <a:off x="4848225" y="3806825"/>
              <a:ext cx="373063" cy="360363"/>
              <a:chOff x="3136" y="3651"/>
              <a:chExt cx="241" cy="287"/>
            </a:xfrm>
          </p:grpSpPr>
          <p:sp>
            <p:nvSpPr>
              <p:cNvPr id="618" name="Google Shape;618;p24"/>
              <p:cNvSpPr/>
              <p:nvPr/>
            </p:nvSpPr>
            <p:spPr>
              <a:xfrm>
                <a:off x="3136" y="3651"/>
                <a:ext cx="124" cy="147"/>
              </a:xfrm>
              <a:custGeom>
                <a:avLst/>
                <a:gdLst/>
                <a:ahLst/>
                <a:cxnLst/>
                <a:rect l="l" t="t" r="r" b="b"/>
                <a:pathLst>
                  <a:path w="21600" h="21599" fill="none" extrusionOk="0">
                    <a:moveTo>
                      <a:pt x="0" y="21599"/>
                    </a:moveTo>
                    <a:cubicBezTo>
                      <a:pt x="0" y="9744"/>
                      <a:pt x="9553" y="105"/>
                      <a:pt x="21406" y="-1"/>
                    </a:cubicBezTo>
                  </a:path>
                  <a:path w="21600" h="21599" extrusionOk="0">
                    <a:moveTo>
                      <a:pt x="0" y="21599"/>
                    </a:moveTo>
                    <a:cubicBezTo>
                      <a:pt x="0" y="9744"/>
                      <a:pt x="9553" y="105"/>
                      <a:pt x="21406" y="-1"/>
                    </a:cubicBezTo>
                    <a:lnTo>
                      <a:pt x="21600" y="21599"/>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19" name="Google Shape;619;p24"/>
              <p:cNvSpPr/>
              <p:nvPr/>
            </p:nvSpPr>
            <p:spPr>
              <a:xfrm>
                <a:off x="3252" y="3653"/>
                <a:ext cx="125" cy="144"/>
              </a:xfrm>
              <a:custGeom>
                <a:avLst/>
                <a:gdLst/>
                <a:ahLst/>
                <a:cxnLst/>
                <a:rect l="l" t="t" r="r" b="b"/>
                <a:pathLst>
                  <a:path w="21773" h="21600" fill="none" extrusionOk="0">
                    <a:moveTo>
                      <a:pt x="-1" y="0"/>
                    </a:moveTo>
                    <a:cubicBezTo>
                      <a:pt x="64" y="0"/>
                      <a:pt x="128" y="-1"/>
                      <a:pt x="193" y="0"/>
                    </a:cubicBezTo>
                    <a:cubicBezTo>
                      <a:pt x="11760" y="0"/>
                      <a:pt x="21274" y="9113"/>
                      <a:pt x="21772" y="20670"/>
                    </a:cubicBezTo>
                  </a:path>
                  <a:path w="21773" h="21600" extrusionOk="0">
                    <a:moveTo>
                      <a:pt x="-1" y="0"/>
                    </a:moveTo>
                    <a:cubicBezTo>
                      <a:pt x="64" y="0"/>
                      <a:pt x="128" y="-1"/>
                      <a:pt x="193" y="0"/>
                    </a:cubicBezTo>
                    <a:cubicBezTo>
                      <a:pt x="11760" y="0"/>
                      <a:pt x="21274" y="9113"/>
                      <a:pt x="21772" y="20670"/>
                    </a:cubicBezTo>
                    <a:lnTo>
                      <a:pt x="193"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20" name="Google Shape;620;p24"/>
              <p:cNvSpPr/>
              <p:nvPr/>
            </p:nvSpPr>
            <p:spPr>
              <a:xfrm>
                <a:off x="3136" y="3791"/>
                <a:ext cx="241" cy="144"/>
              </a:xfrm>
              <a:custGeom>
                <a:avLst/>
                <a:gdLst/>
                <a:ahLst/>
                <a:cxnLst/>
                <a:rect l="l" t="t" r="r" b="b"/>
                <a:pathLst>
                  <a:path w="241" h="153" extrusionOk="0">
                    <a:moveTo>
                      <a:pt x="0" y="0"/>
                    </a:moveTo>
                    <a:lnTo>
                      <a:pt x="0" y="152"/>
                    </a:lnTo>
                    <a:lnTo>
                      <a:pt x="240" y="152"/>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21" name="Google Shape;621;p24"/>
              <p:cNvCxnSpPr/>
              <p:nvPr/>
            </p:nvCxnSpPr>
            <p:spPr>
              <a:xfrm>
                <a:off x="3377" y="3790"/>
                <a:ext cx="0" cy="148"/>
              </a:xfrm>
              <a:prstGeom prst="straightConnector1">
                <a:avLst/>
              </a:prstGeom>
              <a:noFill/>
              <a:ln w="25400" cap="flat" cmpd="sng">
                <a:solidFill>
                  <a:srgbClr val="000000"/>
                </a:solidFill>
                <a:prstDash val="solid"/>
                <a:round/>
                <a:headEnd type="none" w="med" len="med"/>
                <a:tailEnd type="none" w="med" len="med"/>
              </a:ln>
            </p:spPr>
          </p:cxnSp>
        </p:grpSp>
        <p:grpSp>
          <p:nvGrpSpPr>
            <p:cNvPr id="622" name="Google Shape;622;p24"/>
            <p:cNvGrpSpPr/>
            <p:nvPr/>
          </p:nvGrpSpPr>
          <p:grpSpPr>
            <a:xfrm>
              <a:off x="2366963" y="3806825"/>
              <a:ext cx="371475" cy="360363"/>
              <a:chOff x="3136" y="3651"/>
              <a:chExt cx="241" cy="287"/>
            </a:xfrm>
          </p:grpSpPr>
          <p:sp>
            <p:nvSpPr>
              <p:cNvPr id="623" name="Google Shape;623;p24"/>
              <p:cNvSpPr/>
              <p:nvPr/>
            </p:nvSpPr>
            <p:spPr>
              <a:xfrm>
                <a:off x="3136" y="3651"/>
                <a:ext cx="124" cy="147"/>
              </a:xfrm>
              <a:custGeom>
                <a:avLst/>
                <a:gdLst/>
                <a:ahLst/>
                <a:cxnLst/>
                <a:rect l="l" t="t" r="r" b="b"/>
                <a:pathLst>
                  <a:path w="21600" h="21599" fill="none" extrusionOk="0">
                    <a:moveTo>
                      <a:pt x="0" y="21599"/>
                    </a:moveTo>
                    <a:cubicBezTo>
                      <a:pt x="0" y="9744"/>
                      <a:pt x="9553" y="105"/>
                      <a:pt x="21406" y="-1"/>
                    </a:cubicBezTo>
                  </a:path>
                  <a:path w="21600" h="21599" extrusionOk="0">
                    <a:moveTo>
                      <a:pt x="0" y="21599"/>
                    </a:moveTo>
                    <a:cubicBezTo>
                      <a:pt x="0" y="9744"/>
                      <a:pt x="9553" y="105"/>
                      <a:pt x="21406" y="-1"/>
                    </a:cubicBezTo>
                    <a:lnTo>
                      <a:pt x="21600" y="21599"/>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24" name="Google Shape;624;p24"/>
              <p:cNvSpPr/>
              <p:nvPr/>
            </p:nvSpPr>
            <p:spPr>
              <a:xfrm>
                <a:off x="3252" y="3653"/>
                <a:ext cx="125" cy="144"/>
              </a:xfrm>
              <a:custGeom>
                <a:avLst/>
                <a:gdLst/>
                <a:ahLst/>
                <a:cxnLst/>
                <a:rect l="l" t="t" r="r" b="b"/>
                <a:pathLst>
                  <a:path w="21773" h="21600" fill="none" extrusionOk="0">
                    <a:moveTo>
                      <a:pt x="-1" y="0"/>
                    </a:moveTo>
                    <a:cubicBezTo>
                      <a:pt x="64" y="0"/>
                      <a:pt x="128" y="-1"/>
                      <a:pt x="193" y="0"/>
                    </a:cubicBezTo>
                    <a:cubicBezTo>
                      <a:pt x="11760" y="0"/>
                      <a:pt x="21274" y="9113"/>
                      <a:pt x="21772" y="20670"/>
                    </a:cubicBezTo>
                  </a:path>
                  <a:path w="21773" h="21600" extrusionOk="0">
                    <a:moveTo>
                      <a:pt x="-1" y="0"/>
                    </a:moveTo>
                    <a:cubicBezTo>
                      <a:pt x="64" y="0"/>
                      <a:pt x="128" y="-1"/>
                      <a:pt x="193" y="0"/>
                    </a:cubicBezTo>
                    <a:cubicBezTo>
                      <a:pt x="11760" y="0"/>
                      <a:pt x="21274" y="9113"/>
                      <a:pt x="21772" y="20670"/>
                    </a:cubicBezTo>
                    <a:lnTo>
                      <a:pt x="193" y="21600"/>
                    </a:lnTo>
                    <a:close/>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25" name="Google Shape;625;p24"/>
              <p:cNvSpPr/>
              <p:nvPr/>
            </p:nvSpPr>
            <p:spPr>
              <a:xfrm>
                <a:off x="3136" y="3791"/>
                <a:ext cx="241" cy="144"/>
              </a:xfrm>
              <a:custGeom>
                <a:avLst/>
                <a:gdLst/>
                <a:ahLst/>
                <a:cxnLst/>
                <a:rect l="l" t="t" r="r" b="b"/>
                <a:pathLst>
                  <a:path w="241" h="153" extrusionOk="0">
                    <a:moveTo>
                      <a:pt x="0" y="0"/>
                    </a:moveTo>
                    <a:lnTo>
                      <a:pt x="0" y="152"/>
                    </a:lnTo>
                    <a:lnTo>
                      <a:pt x="240" y="152"/>
                    </a:lnTo>
                  </a:path>
                </a:pathLst>
              </a:custGeom>
              <a:noFill/>
              <a:ln w="254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26" name="Google Shape;626;p24"/>
              <p:cNvCxnSpPr/>
              <p:nvPr/>
            </p:nvCxnSpPr>
            <p:spPr>
              <a:xfrm>
                <a:off x="3377" y="3790"/>
                <a:ext cx="0" cy="148"/>
              </a:xfrm>
              <a:prstGeom prst="straightConnector1">
                <a:avLst/>
              </a:prstGeom>
              <a:noFill/>
              <a:ln w="25400" cap="flat" cmpd="sng">
                <a:solidFill>
                  <a:srgbClr val="000000"/>
                </a:solidFill>
                <a:prstDash val="solid"/>
                <a:round/>
                <a:headEnd type="none" w="med" len="med"/>
                <a:tailEnd type="none" w="med" len="med"/>
              </a:ln>
            </p:spPr>
          </p:cxnSp>
        </p:grpSp>
        <p:cxnSp>
          <p:nvCxnSpPr>
            <p:cNvPr id="627" name="Google Shape;627;p24"/>
            <p:cNvCxnSpPr/>
            <p:nvPr/>
          </p:nvCxnSpPr>
          <p:spPr>
            <a:xfrm>
              <a:off x="3663950" y="4184650"/>
              <a:ext cx="0" cy="200025"/>
            </a:xfrm>
            <a:prstGeom prst="straightConnector1">
              <a:avLst/>
            </a:prstGeom>
            <a:noFill/>
            <a:ln w="25400" cap="flat" cmpd="sng">
              <a:solidFill>
                <a:srgbClr val="000000"/>
              </a:solidFill>
              <a:prstDash val="solid"/>
              <a:round/>
              <a:headEnd type="none" w="med" len="med"/>
              <a:tailEnd type="none" w="med" len="med"/>
            </a:ln>
          </p:spPr>
        </p:cxnSp>
        <p:sp>
          <p:nvSpPr>
            <p:cNvPr id="628" name="Google Shape;628;p24"/>
            <p:cNvSpPr/>
            <p:nvPr/>
          </p:nvSpPr>
          <p:spPr>
            <a:xfrm flipH="1">
              <a:off x="6232525" y="3432175"/>
              <a:ext cx="73025" cy="5873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29" name="Google Shape;629;p24"/>
            <p:cNvCxnSpPr/>
            <p:nvPr/>
          </p:nvCxnSpPr>
          <p:spPr>
            <a:xfrm>
              <a:off x="1639888" y="6332538"/>
              <a:ext cx="142875" cy="0"/>
            </a:xfrm>
            <a:prstGeom prst="straightConnector1">
              <a:avLst/>
            </a:prstGeom>
            <a:noFill/>
            <a:ln w="25400" cap="flat" cmpd="sng">
              <a:solidFill>
                <a:srgbClr val="00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33" name="Shape 633"/>
        <p:cNvGrpSpPr/>
        <p:nvPr/>
      </p:nvGrpSpPr>
      <p:grpSpPr>
        <a:xfrm>
          <a:off x="0" y="0"/>
          <a:ext cx="0" cy="0"/>
          <a:chOff x="0" y="0"/>
          <a:chExt cx="0" cy="0"/>
        </a:xfrm>
      </p:grpSpPr>
      <p:cxnSp>
        <p:nvCxnSpPr>
          <p:cNvPr id="634" name="Google Shape;634;p25"/>
          <p:cNvCxnSpPr/>
          <p:nvPr/>
        </p:nvCxnSpPr>
        <p:spPr>
          <a:xfrm>
            <a:off x="228600" y="990600"/>
            <a:ext cx="8686800" cy="1588"/>
          </a:xfrm>
          <a:prstGeom prst="straightConnector1">
            <a:avLst/>
          </a:prstGeom>
          <a:noFill/>
          <a:ln w="85725" cap="flat" cmpd="tri">
            <a:solidFill>
              <a:srgbClr val="4A7DBA"/>
            </a:solidFill>
            <a:prstDash val="solid"/>
            <a:round/>
            <a:headEnd type="none" w="sm" len="sm"/>
            <a:tailEnd type="none" w="sm" len="sm"/>
          </a:ln>
        </p:spPr>
      </p:cxnSp>
      <p:sp>
        <p:nvSpPr>
          <p:cNvPr id="635" name="Google Shape;635;p25"/>
          <p:cNvSpPr txBox="1"/>
          <p:nvPr/>
        </p:nvSpPr>
        <p:spPr>
          <a:xfrm>
            <a:off x="-1057275" y="165024"/>
            <a:ext cx="8991600"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rPr>
              <a:t>    Modes of Transfer – Programmed I/O	</a:t>
            </a:r>
            <a:endPar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6" name="Google Shape;636;p25"/>
          <p:cNvSpPr/>
          <p:nvPr/>
        </p:nvSpPr>
        <p:spPr>
          <a:xfrm>
            <a:off x="228600" y="1236663"/>
            <a:ext cx="4619625" cy="482600"/>
          </a:xfrm>
          <a:prstGeom prst="rect">
            <a:avLst/>
          </a:prstGeom>
          <a:noFill/>
          <a:ln>
            <a:noFill/>
          </a:ln>
        </p:spPr>
        <p:txBody>
          <a:bodyPr spcFirstLastPara="1" wrap="square" lIns="63500" tIns="25400" rIns="63500" bIns="254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3 different Data Transfer Modes between the central </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computer(CPU or Memory)  and peripherals; </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37" name="Google Shape;637;p25"/>
          <p:cNvSpPr/>
          <p:nvPr/>
        </p:nvSpPr>
        <p:spPr>
          <a:xfrm>
            <a:off x="4953000" y="1254125"/>
            <a:ext cx="2782888" cy="696913"/>
          </a:xfrm>
          <a:prstGeom prst="rect">
            <a:avLst/>
          </a:prstGeom>
          <a:noFill/>
          <a:ln>
            <a:noFill/>
          </a:ln>
        </p:spPr>
        <p:txBody>
          <a:bodyPr spcFirstLastPara="1" wrap="square" lIns="63500" tIns="25400" rIns="63500" bIns="25400" anchor="t" anchorCtr="0">
            <a:spAutoFit/>
          </a:bodyPr>
          <a:lstStyle/>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Program-Controlled I/O</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Interrupt-Initiated I/O</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Direct Memory Access (DMA) </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38" name="Google Shape;638;p25"/>
          <p:cNvSpPr/>
          <p:nvPr/>
        </p:nvSpPr>
        <p:spPr>
          <a:xfrm>
            <a:off x="4810125" y="1257300"/>
            <a:ext cx="3343275" cy="8001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639" name="Google Shape;639;p25"/>
          <p:cNvPicPr preferRelativeResize="0"/>
          <p:nvPr/>
        </p:nvPicPr>
        <p:blipFill rotWithShape="1">
          <a:blip r:embed="rId1"/>
          <a:srcRect/>
          <a:stretch>
            <a:fillRect/>
          </a:stretch>
        </p:blipFill>
        <p:spPr>
          <a:xfrm>
            <a:off x="990600" y="4038600"/>
            <a:ext cx="6943725" cy="2466975"/>
          </a:xfrm>
          <a:prstGeom prst="rect">
            <a:avLst/>
          </a:prstGeom>
          <a:noFill/>
          <a:ln>
            <a:noFill/>
          </a:ln>
        </p:spPr>
      </p:pic>
      <p:sp>
        <p:nvSpPr>
          <p:cNvPr id="640" name="Google Shape;640;p25"/>
          <p:cNvSpPr/>
          <p:nvPr/>
        </p:nvSpPr>
        <p:spPr>
          <a:xfrm>
            <a:off x="3276600" y="3657600"/>
            <a:ext cx="3273425" cy="266700"/>
          </a:xfrm>
          <a:prstGeom prst="rect">
            <a:avLst/>
          </a:prstGeom>
          <a:noFill/>
          <a:ln>
            <a:noFill/>
          </a:ln>
        </p:spPr>
        <p:txBody>
          <a:bodyPr spcFirstLastPara="1" wrap="square" lIns="63500" tIns="25400" rIns="63500" bIns="254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Data transfer from I/O device to CPU</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41" name="Google Shape;641;p25"/>
          <p:cNvSpPr/>
          <p:nvPr/>
        </p:nvSpPr>
        <p:spPr>
          <a:xfrm>
            <a:off x="381000" y="2286000"/>
            <a:ext cx="8097838" cy="1128713"/>
          </a:xfrm>
          <a:prstGeom prst="rect">
            <a:avLst/>
          </a:prstGeom>
          <a:noFill/>
          <a:ln>
            <a:noFill/>
          </a:ln>
        </p:spPr>
        <p:txBody>
          <a:bodyPr spcFirstLastPara="1" wrap="square" lIns="63500" tIns="25400" rIns="63500" bIns="254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Program-Controlled I/O:</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Result of I/O Instructions written in Computer Program.</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Each data item transfer is initiated by an instruction in the program.</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88900" algn="l" rtl="0">
              <a:lnSpc>
                <a:spcPct val="100000"/>
              </a:lnSpc>
              <a:spcBef>
                <a:spcPts val="0"/>
              </a:spcBef>
              <a:spcAft>
                <a:spcPts val="0"/>
              </a:spcAft>
              <a:buClr>
                <a:srgbClr val="000000"/>
              </a:buClr>
              <a:buSzPts val="1400"/>
              <a:buFont typeface="Arial" panose="020B0604020202020204"/>
              <a:buChar char="-"/>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CPU stays in program loop until the I/O indicates that it is ready for the data transfer, so it is </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time consuming. </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6"/>
                                        </p:tgtEl>
                                        <p:attrNameLst>
                                          <p:attrName>style.visibility</p:attrName>
                                        </p:attrNameLst>
                                      </p:cBhvr>
                                      <p:to>
                                        <p:strVal val="visible"/>
                                      </p:to>
                                    </p:set>
                                    <p:animEffect transition="in" filter="fade">
                                      <p:cBhvr>
                                        <p:cTn id="7" dur="500"/>
                                        <p:tgtEl>
                                          <p:spTgt spid="636"/>
                                        </p:tgtEl>
                                      </p:cBhvr>
                                    </p:animEffect>
                                  </p:childTnLst>
                                </p:cTn>
                              </p:par>
                              <p:par>
                                <p:cTn id="8" presetID="10" presetClass="entr" presetSubtype="0" fill="hold" nodeType="withEffect">
                                  <p:stCondLst>
                                    <p:cond delay="0"/>
                                  </p:stCondLst>
                                  <p:childTnLst>
                                    <p:set>
                                      <p:cBhvr>
                                        <p:cTn id="9" dur="1" fill="hold">
                                          <p:stCondLst>
                                            <p:cond delay="0"/>
                                          </p:stCondLst>
                                        </p:cTn>
                                        <p:tgtEl>
                                          <p:spTgt spid="637"/>
                                        </p:tgtEl>
                                        <p:attrNameLst>
                                          <p:attrName>style.visibility</p:attrName>
                                        </p:attrNameLst>
                                      </p:cBhvr>
                                      <p:to>
                                        <p:strVal val="visible"/>
                                      </p:to>
                                    </p:set>
                                    <p:animEffect transition="in" filter="fade">
                                      <p:cBhvr>
                                        <p:cTn id="10" dur="500"/>
                                        <p:tgtEl>
                                          <p:spTgt spid="637"/>
                                        </p:tgtEl>
                                      </p:cBhvr>
                                    </p:animEffect>
                                  </p:childTnLst>
                                </p:cTn>
                              </p:par>
                              <p:par>
                                <p:cTn id="11" presetID="10" presetClass="entr" presetSubtype="0" fill="hold" nodeType="withEffect">
                                  <p:stCondLst>
                                    <p:cond delay="0"/>
                                  </p:stCondLst>
                                  <p:childTnLst>
                                    <p:set>
                                      <p:cBhvr>
                                        <p:cTn id="12" dur="1" fill="hold">
                                          <p:stCondLst>
                                            <p:cond delay="0"/>
                                          </p:stCondLst>
                                        </p:cTn>
                                        <p:tgtEl>
                                          <p:spTgt spid="638"/>
                                        </p:tgtEl>
                                        <p:attrNameLst>
                                          <p:attrName>style.visibility</p:attrName>
                                        </p:attrNameLst>
                                      </p:cBhvr>
                                      <p:to>
                                        <p:strVal val="visible"/>
                                      </p:to>
                                    </p:set>
                                    <p:animEffect transition="in" filter="fade">
                                      <p:cBhvr>
                                        <p:cTn id="13" dur="500"/>
                                        <p:tgtEl>
                                          <p:spTgt spid="6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41"/>
                                        </p:tgtEl>
                                        <p:attrNameLst>
                                          <p:attrName>style.visibility</p:attrName>
                                        </p:attrNameLst>
                                      </p:cBhvr>
                                      <p:to>
                                        <p:strVal val="visible"/>
                                      </p:to>
                                    </p:set>
                                    <p:animEffect transition="in" filter="fade">
                                      <p:cBhvr>
                                        <p:cTn id="18" dur="500"/>
                                        <p:tgtEl>
                                          <p:spTgt spid="6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40"/>
                                        </p:tgtEl>
                                        <p:attrNameLst>
                                          <p:attrName>style.visibility</p:attrName>
                                        </p:attrNameLst>
                                      </p:cBhvr>
                                      <p:to>
                                        <p:strVal val="visible"/>
                                      </p:to>
                                    </p:set>
                                    <p:animEffect transition="in" filter="fade">
                                      <p:cBhvr>
                                        <p:cTn id="23" dur="500"/>
                                        <p:tgtEl>
                                          <p:spTgt spid="6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39"/>
                                        </p:tgtEl>
                                        <p:attrNameLst>
                                          <p:attrName>style.visibility</p:attrName>
                                        </p:attrNameLst>
                                      </p:cBhvr>
                                      <p:to>
                                        <p:strVal val="visible"/>
                                      </p:to>
                                    </p:set>
                                    <p:animEffect transition="in" filter="fade">
                                      <p:cBhvr>
                                        <p:cTn id="28" dur="500"/>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45" name="Shape 645"/>
        <p:cNvGrpSpPr/>
        <p:nvPr/>
      </p:nvGrpSpPr>
      <p:grpSpPr>
        <a:xfrm>
          <a:off x="0" y="0"/>
          <a:ext cx="0" cy="0"/>
          <a:chOff x="0" y="0"/>
          <a:chExt cx="0" cy="0"/>
        </a:xfrm>
      </p:grpSpPr>
      <p:cxnSp>
        <p:nvCxnSpPr>
          <p:cNvPr id="646" name="Google Shape;646;p26"/>
          <p:cNvCxnSpPr/>
          <p:nvPr/>
        </p:nvCxnSpPr>
        <p:spPr>
          <a:xfrm>
            <a:off x="228600" y="990600"/>
            <a:ext cx="8686800" cy="1588"/>
          </a:xfrm>
          <a:prstGeom prst="straightConnector1">
            <a:avLst/>
          </a:prstGeom>
          <a:noFill/>
          <a:ln w="85725" cap="flat" cmpd="tri">
            <a:solidFill>
              <a:srgbClr val="4A7DBA"/>
            </a:solidFill>
            <a:prstDash val="solid"/>
            <a:round/>
            <a:headEnd type="none" w="sm" len="sm"/>
            <a:tailEnd type="none" w="sm" len="sm"/>
          </a:ln>
        </p:spPr>
      </p:cxnSp>
      <p:sp>
        <p:nvSpPr>
          <p:cNvPr id="647" name="Google Shape;647;p26"/>
          <p:cNvSpPr txBox="1"/>
          <p:nvPr/>
        </p:nvSpPr>
        <p:spPr>
          <a:xfrm>
            <a:off x="0" y="123826"/>
            <a:ext cx="7696200"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rPr>
              <a:t>Inter Processor Arbitration</a:t>
            </a:r>
            <a:endParaRPr lang="en-US" sz="32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8" name="Google Shape;648;p26"/>
          <p:cNvSpPr/>
          <p:nvPr/>
        </p:nvSpPr>
        <p:spPr>
          <a:xfrm>
            <a:off x="387350" y="1066800"/>
            <a:ext cx="8375650" cy="3967753"/>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System Bus - A Backplane level bus</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Printed Circuit Board</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Connects CPU, IOP, and Memory</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Each of CPU, IOP, and Memory board can be plugged into a slot in the system bus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Bus signals are grouped into 3 groups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 Address, and Control(plus power)</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Only one of CPU, IOP, and Memory can be granted to use the bus at a time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Arbitration mechanism is needed to handle  multiple requests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649" name="Google Shape;649;p26"/>
          <p:cNvGrpSpPr/>
          <p:nvPr/>
        </p:nvGrpSpPr>
        <p:grpSpPr>
          <a:xfrm>
            <a:off x="5410200" y="5034553"/>
            <a:ext cx="3352800" cy="1587500"/>
            <a:chOff x="5410200" y="4660900"/>
            <a:chExt cx="3352800" cy="1587500"/>
          </a:xfrm>
        </p:grpSpPr>
        <p:sp>
          <p:nvSpPr>
            <p:cNvPr id="650" name="Google Shape;650;p26"/>
            <p:cNvSpPr/>
            <p:nvPr/>
          </p:nvSpPr>
          <p:spPr>
            <a:xfrm>
              <a:off x="5581650" y="4660900"/>
              <a:ext cx="2717800" cy="15875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e.g. IEEE standard 796 bus</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	   - 86 lines</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Data:        16(multiple of 8)</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Address:  24</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Control:    26</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rPr>
                <a:t>Power:      20</a:t>
              </a:r>
              <a:endParaRPr lang="en-US"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51" name="Google Shape;651;p26"/>
            <p:cNvSpPr/>
            <p:nvPr/>
          </p:nvSpPr>
          <p:spPr>
            <a:xfrm>
              <a:off x="5410200" y="4676775"/>
              <a:ext cx="3352800" cy="1571625"/>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55" name="Shape 655"/>
        <p:cNvGrpSpPr/>
        <p:nvPr/>
      </p:nvGrpSpPr>
      <p:grpSpPr>
        <a:xfrm>
          <a:off x="0" y="0"/>
          <a:ext cx="0" cy="0"/>
          <a:chOff x="0" y="0"/>
          <a:chExt cx="0" cy="0"/>
        </a:xfrm>
      </p:grpSpPr>
      <p:cxnSp>
        <p:nvCxnSpPr>
          <p:cNvPr id="656" name="Google Shape;656;p27"/>
          <p:cNvCxnSpPr/>
          <p:nvPr/>
        </p:nvCxnSpPr>
        <p:spPr>
          <a:xfrm>
            <a:off x="228600" y="990600"/>
            <a:ext cx="8686800" cy="1588"/>
          </a:xfrm>
          <a:prstGeom prst="straightConnector1">
            <a:avLst/>
          </a:prstGeom>
          <a:noFill/>
          <a:ln w="85725" cap="flat" cmpd="tri">
            <a:solidFill>
              <a:srgbClr val="4A7DBA"/>
            </a:solidFill>
            <a:prstDash val="solid"/>
            <a:round/>
            <a:headEnd type="none" w="sm" len="sm"/>
            <a:tailEnd type="none" w="sm" len="sm"/>
          </a:ln>
        </p:spPr>
      </p:cxnSp>
      <p:sp>
        <p:nvSpPr>
          <p:cNvPr id="657" name="Google Shape;657;p27"/>
          <p:cNvSpPr txBox="1"/>
          <p:nvPr/>
        </p:nvSpPr>
        <p:spPr>
          <a:xfrm>
            <a:off x="-511277" y="0"/>
            <a:ext cx="792480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Synchronous and Asynchronous</a:t>
            </a:r>
            <a:endPar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 Data Transfer</a:t>
            </a:r>
            <a:endPar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8" name="Google Shape;658;p27"/>
          <p:cNvSpPr/>
          <p:nvPr/>
        </p:nvSpPr>
        <p:spPr>
          <a:xfrm>
            <a:off x="542925" y="1346200"/>
            <a:ext cx="8296275" cy="4521751"/>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None/>
            </a:pPr>
            <a:r>
              <a:rPr lang="en-US" sz="20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Synchronous Bus</a:t>
            </a:r>
            <a:endParaRPr lang="en-US" sz="20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Each data item is transferred over a time slice known to both source and destination unit</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Common clock source Or, separate clock and synchronization signal is transmitted periodically to synchronize the clocks in the system</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Asynchronous Bus</a:t>
            </a:r>
            <a:endParaRPr lang="en-US" sz="20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Each data item is transferred by </a:t>
            </a:r>
            <a:r>
              <a:rPr lang="en-US" sz="2000" b="0" i="1"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Handshake</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mechanism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Unit that transmits the data transmits a control signal that indicates the presence of data</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Unit that receiving the data responds with another control signal to acknowledge the receipt of the data</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Strobe pulse - supplied by one of the units to indicate to the other unit when the data transfer has to occur</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0" name="Shape 50"/>
        <p:cNvGrpSpPr/>
        <p:nvPr/>
      </p:nvGrpSpPr>
      <p:grpSpPr>
        <a:xfrm>
          <a:off x="0" y="0"/>
          <a:ext cx="0" cy="0"/>
          <a:chOff x="0" y="0"/>
          <a:chExt cx="0" cy="0"/>
        </a:xfrm>
      </p:grpSpPr>
      <p:cxnSp>
        <p:nvCxnSpPr>
          <p:cNvPr id="51" name="Google Shape;51;p13"/>
          <p:cNvCxnSpPr/>
          <p:nvPr/>
        </p:nvCxnSpPr>
        <p:spPr>
          <a:xfrm>
            <a:off x="76200" y="971831"/>
            <a:ext cx="8686800" cy="1588"/>
          </a:xfrm>
          <a:prstGeom prst="straightConnector1">
            <a:avLst/>
          </a:prstGeom>
          <a:noFill/>
          <a:ln w="85725" cap="flat" cmpd="tri">
            <a:solidFill>
              <a:srgbClr val="4A7DBA"/>
            </a:solidFill>
            <a:prstDash val="solid"/>
            <a:round/>
            <a:headEnd type="none" w="sm" len="sm"/>
            <a:tailEnd type="none" w="sm" len="sm"/>
          </a:ln>
        </p:spPr>
      </p:cxnSp>
      <p:sp>
        <p:nvSpPr>
          <p:cNvPr id="52" name="Google Shape;52;p13"/>
          <p:cNvSpPr txBox="1"/>
          <p:nvPr/>
        </p:nvSpPr>
        <p:spPr>
          <a:xfrm>
            <a:off x="459658" y="141972"/>
            <a:ext cx="76962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chemeClr val="dk1"/>
                </a:solidFill>
                <a:latin typeface="Calibri" panose="020F0502020204030204"/>
                <a:ea typeface="Calibri" panose="020F0502020204030204"/>
                <a:cs typeface="Calibri" panose="020F0502020204030204"/>
                <a:sym typeface="Calibri" panose="020F0502020204030204"/>
              </a:rPr>
              <a:t>Data Transfer</a:t>
            </a:r>
            <a:endParaRPr lang="en-US" sz="3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 name="Google Shape;53;p13"/>
          <p:cNvSpPr/>
          <p:nvPr/>
        </p:nvSpPr>
        <p:spPr>
          <a:xfrm>
            <a:off x="227013" y="4527755"/>
            <a:ext cx="8180124" cy="974626"/>
          </a:xfrm>
          <a:prstGeom prst="rect">
            <a:avLst/>
          </a:prstGeom>
          <a:noFill/>
          <a:ln>
            <a:noFill/>
          </a:ln>
        </p:spPr>
        <p:txBody>
          <a:bodyPr spcFirstLastPara="1" wrap="square" lIns="63500" tIns="25400" rIns="63500" bIns="254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Asynchronous data transfer between two independent units requires that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20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control signals</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be transmitted between the communicating units </a:t>
            </a:r>
            <a:r>
              <a:rPr lang="en-US" sz="20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a:t>
            </a:r>
            <a:endParaRPr lang="en-US" sz="20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20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indicate the time at which data is being transmitted</a:t>
            </a:r>
            <a:endParaRPr lang="en-US" sz="20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4" name="Google Shape;54;p13"/>
          <p:cNvSpPr/>
          <p:nvPr/>
        </p:nvSpPr>
        <p:spPr>
          <a:xfrm>
            <a:off x="151606" y="1291241"/>
            <a:ext cx="8535987" cy="3968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Synchronous and Asynchronous Operations</a:t>
            </a:r>
            <a:endParaRPr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p:nvPr/>
        </p:nvSpPr>
        <p:spPr>
          <a:xfrm>
            <a:off x="354675" y="2175010"/>
            <a:ext cx="7924800" cy="964559"/>
          </a:xfrm>
          <a:prstGeom prst="rect">
            <a:avLst/>
          </a:prstGeom>
          <a:noFill/>
          <a:ln>
            <a:noFill/>
          </a:ln>
        </p:spPr>
        <p:txBody>
          <a:bodyPr spcFirstLastPara="1" wrap="square" lIns="63500" tIns="25400" rIns="63500" bIns="25400" anchor="t" anchorCtr="0">
            <a:spAutoFit/>
          </a:bodyPr>
          <a:lstStyle/>
          <a:p>
            <a:pPr marL="0" marR="0" lvl="0" indent="0" algn="l" rtl="0">
              <a:lnSpc>
                <a:spcPct val="101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Synchronous - All devices derive the timing information from common clock line</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1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Asynchronous - No common clock</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 name="Google Shape;56;p13"/>
          <p:cNvSpPr/>
          <p:nvPr/>
        </p:nvSpPr>
        <p:spPr>
          <a:xfrm>
            <a:off x="76200" y="3813058"/>
            <a:ext cx="337624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Asynchronous Data Transfer</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5305" y="1087120"/>
            <a:ext cx="8187055" cy="5334635"/>
          </a:xfrm>
          <a:prstGeom prst="rect">
            <a:avLst/>
          </a:prstGeom>
          <a:noFill/>
        </p:spPr>
        <p:txBody>
          <a:bodyPr wrap="square" rtlCol="0" anchor="t">
            <a:noAutofit/>
          </a:bodyPr>
          <a:p>
            <a:pPr algn="just"/>
            <a:r>
              <a:rPr lang="en-US" sz="2000"/>
              <a:t>During an asynchronous data transfer, two devices manage their communication using handshaking. It is guaranteed that the transmitting and receiving devices are prepared to send and receive data. Handshakes are essential in asynchronous communication since there is no clock signal to synchronize the data transfer.</a:t>
            </a:r>
            <a:endParaRPr lang="en-US" sz="2000"/>
          </a:p>
          <a:p>
            <a:pPr algn="just"/>
            <a:endParaRPr lang="en-US" sz="2000"/>
          </a:p>
          <a:p>
            <a:pPr algn="just"/>
            <a:r>
              <a:rPr lang="en-US" sz="2000"/>
              <a:t>During handshaking, we use two types of signals mostly they are request-to-send (RTS) and clear-to-send (CTS). The receiving device is notified by an RTS signal when the transmitting equipment is ready to provide data. The receiving device responds with a CTS signal when it is ready to accept data.</a:t>
            </a:r>
            <a:endParaRPr lang="en-US" sz="2000"/>
          </a:p>
          <a:p>
            <a:pPr algn="just"/>
            <a:endParaRPr lang="en-US" sz="2000"/>
          </a:p>
          <a:p>
            <a:pPr algn="just"/>
            <a:r>
              <a:rPr lang="en-US" sz="2000"/>
              <a:t>once data is transmitted to the receiver end. the receiver generates a signal that it has done by sending an acknowledgment (ACK) signal. If the data is not successfully received, the receiving device will notify that a new transmission is necessary via a negative acknowledgment (NAK) signal.</a:t>
            </a:r>
            <a:endParaRPr lang="en-US" sz="2000"/>
          </a:p>
        </p:txBody>
      </p:sp>
      <p:sp>
        <p:nvSpPr>
          <p:cNvPr id="3" name="Text Box 2"/>
          <p:cNvSpPr txBox="1"/>
          <p:nvPr/>
        </p:nvSpPr>
        <p:spPr>
          <a:xfrm>
            <a:off x="1090295" y="253365"/>
            <a:ext cx="5308600" cy="398780"/>
          </a:xfrm>
          <a:prstGeom prst="rect">
            <a:avLst/>
          </a:prstGeom>
          <a:noFill/>
        </p:spPr>
        <p:txBody>
          <a:bodyPr wrap="square" rtlCol="0" anchor="t">
            <a:spAutoFit/>
          </a:bodyPr>
          <a:p>
            <a:r>
              <a:rPr lang="en-US" sz="2000" b="1">
                <a:sym typeface="+mn-ea"/>
              </a:rPr>
              <a:t>Handshaking Method For Data Transfer</a:t>
            </a:r>
            <a:endParaRPr lang="en-US" sz="2000" b="1">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5305" y="1123950"/>
            <a:ext cx="8187055" cy="3169285"/>
          </a:xfrm>
          <a:prstGeom prst="rect">
            <a:avLst/>
          </a:prstGeom>
          <a:noFill/>
        </p:spPr>
        <p:txBody>
          <a:bodyPr wrap="square" rtlCol="0" anchor="t">
            <a:spAutoFit/>
          </a:bodyPr>
          <a:p>
            <a:pPr algn="just"/>
            <a:endParaRPr lang="en-US" sz="2000"/>
          </a:p>
          <a:p>
            <a:pPr algn="just"/>
            <a:r>
              <a:rPr lang="en-US" sz="2000"/>
              <a:t>The handshaking procedure guarantees synchronized and dependable data delivery. Additionally, it allows for flow management, preventing the transmitting device from sending the receiving device an excessive amount of data all at once. In order to offer flow control, handshaking signals are utilized to regulate the rate at which data is sent.</a:t>
            </a:r>
            <a:endParaRPr lang="en-US" sz="2000"/>
          </a:p>
          <a:p>
            <a:pPr algn="just"/>
            <a:endParaRPr lang="en-US" sz="2000"/>
          </a:p>
          <a:p>
            <a:pPr algn="just"/>
            <a:r>
              <a:rPr lang="en-US" sz="2000"/>
              <a:t>The Handshaking Method in asynchronous data transfer is used in different devices for the transfer of data to ensure reliable communication.</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62" name="Shape 662"/>
        <p:cNvGrpSpPr/>
        <p:nvPr/>
      </p:nvGrpSpPr>
      <p:grpSpPr>
        <a:xfrm>
          <a:off x="0" y="0"/>
          <a:ext cx="0" cy="0"/>
          <a:chOff x="0" y="0"/>
          <a:chExt cx="0" cy="0"/>
        </a:xfrm>
      </p:grpSpPr>
      <p:sp>
        <p:nvSpPr>
          <p:cNvPr id="663" name="Google Shape;663;p28"/>
          <p:cNvSpPr txBox="1"/>
          <p:nvPr/>
        </p:nvSpPr>
        <p:spPr>
          <a:xfrm>
            <a:off x="401638" y="76200"/>
            <a:ext cx="7696200" cy="511175"/>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US" sz="3200" b="1" i="0" u="sng" strike="noStrike" cap="none">
                <a:solidFill>
                  <a:schemeClr val="dk1"/>
                </a:solidFill>
                <a:latin typeface="Calibri" panose="020F0502020204030204"/>
                <a:ea typeface="Calibri" panose="020F0502020204030204"/>
                <a:cs typeface="Calibri" panose="020F0502020204030204"/>
                <a:sym typeface="Calibri" panose="020F0502020204030204"/>
              </a:rPr>
              <a:t>IEEE Standard 796 Multibus Signals</a:t>
            </a:r>
            <a:endParaRPr lang="en-US" sz="3200" b="1" i="0" u="sng"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64" name="Google Shape;664;p28"/>
          <p:cNvPicPr preferRelativeResize="0"/>
          <p:nvPr/>
        </p:nvPicPr>
        <p:blipFill rotWithShape="1">
          <a:blip r:embed="rId1"/>
          <a:srcRect/>
          <a:stretch>
            <a:fillRect/>
          </a:stretch>
        </p:blipFill>
        <p:spPr>
          <a:xfrm>
            <a:off x="4791902" y="926332"/>
            <a:ext cx="4143375" cy="5791200"/>
          </a:xfrm>
          <a:prstGeom prst="rect">
            <a:avLst/>
          </a:prstGeom>
          <a:noFill/>
          <a:ln>
            <a:noFill/>
          </a:ln>
        </p:spPr>
      </p:pic>
      <p:grpSp>
        <p:nvGrpSpPr>
          <p:cNvPr id="665" name="Google Shape;665;p28"/>
          <p:cNvGrpSpPr/>
          <p:nvPr/>
        </p:nvGrpSpPr>
        <p:grpSpPr>
          <a:xfrm>
            <a:off x="0" y="2293374"/>
            <a:ext cx="4791902" cy="1990288"/>
            <a:chOff x="217233" y="1143000"/>
            <a:chExt cx="4792476" cy="1991116"/>
          </a:xfrm>
        </p:grpSpPr>
        <p:sp>
          <p:nvSpPr>
            <p:cNvPr id="666" name="Google Shape;666;p28"/>
            <p:cNvSpPr/>
            <p:nvPr/>
          </p:nvSpPr>
          <p:spPr>
            <a:xfrm>
              <a:off x="217233" y="1490377"/>
              <a:ext cx="2691764" cy="313036"/>
            </a:xfrm>
            <a:prstGeom prst="rect">
              <a:avLst/>
            </a:prstGeom>
            <a:noFill/>
            <a:ln>
              <a:noFill/>
            </a:ln>
          </p:spPr>
          <p:txBody>
            <a:bodyPr spcFirstLastPara="1" wrap="square" lIns="63500" tIns="25400" rIns="63500" bIns="25400" anchor="t" anchorCtr="0">
              <a:spAutoFit/>
            </a:bodyPr>
            <a:lstStyle/>
            <a:p>
              <a:pPr marL="0" marR="0" lvl="0" indent="0" algn="l" rtl="0">
                <a:lnSpc>
                  <a:spcPct val="85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Bus signal allocation</a:t>
              </a:r>
              <a:endPar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67" name="Google Shape;667;p28"/>
            <p:cNvSpPr/>
            <p:nvPr/>
          </p:nvSpPr>
          <p:spPr>
            <a:xfrm>
              <a:off x="2944794" y="1143000"/>
              <a:ext cx="2064915" cy="1991116"/>
            </a:xfrm>
            <a:prstGeom prst="rect">
              <a:avLst/>
            </a:prstGeom>
            <a:noFill/>
            <a:ln>
              <a:noFill/>
            </a:ln>
          </p:spPr>
          <p:txBody>
            <a:bodyPr spcFirstLastPara="1" wrap="square" lIns="63500" tIns="25400" rIns="63500" bIns="25400" anchor="t" anchorCtr="0">
              <a:spAutoFit/>
            </a:bodyPr>
            <a:lstStyle/>
            <a:p>
              <a:pPr marL="0" marR="0" lvl="0" indent="0" algn="l" rtl="0">
                <a:lnSpc>
                  <a:spcPct val="9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 address</a:t>
              </a:r>
              <a:endPar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 data</a:t>
              </a:r>
              <a:endPar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 control</a:t>
              </a:r>
              <a:endPar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 arbitration</a:t>
              </a:r>
              <a:endPar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 interrupt</a:t>
              </a:r>
              <a:endPar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 timing</a:t>
              </a:r>
              <a:endPar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 power, ground</a:t>
              </a:r>
              <a:endPar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4"/>
                                        </p:tgtEl>
                                        <p:attrNameLst>
                                          <p:attrName>style.visibility</p:attrName>
                                        </p:attrNameLst>
                                      </p:cBhvr>
                                      <p:to>
                                        <p:strVal val="visible"/>
                                      </p:to>
                                    </p:set>
                                    <p:animEffect transition="in" filter="fade">
                                      <p:cBhvr>
                                        <p:cTn id="7" dur="500"/>
                                        <p:tgtEl>
                                          <p:spTgt spid="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1361440"/>
            <a:ext cx="7871460" cy="3969385"/>
          </a:xfrm>
          <a:prstGeom prst="rect">
            <a:avLst/>
          </a:prstGeom>
          <a:noFill/>
        </p:spPr>
        <p:txBody>
          <a:bodyPr wrap="square" rtlCol="0" anchor="t">
            <a:spAutoFit/>
          </a:bodyPr>
          <a:p>
            <a:pPr algn="just"/>
            <a:r>
              <a:rPr lang="en-US" sz="1800" b="1"/>
              <a:t>Asynchronous data transfer enables computers to send and receive data without having to wait for a real-time response. With this technique, data is conveyed in discrete units known as packets that may be handled separately. </a:t>
            </a:r>
            <a:endParaRPr lang="en-US" sz="1800" b="1"/>
          </a:p>
          <a:p>
            <a:endParaRPr lang="en-US" sz="1800" b="1"/>
          </a:p>
          <a:p>
            <a:r>
              <a:rPr lang="en-US" sz="1800" b="1"/>
              <a:t>Terminologies used in Asynchronous Data Transfer</a:t>
            </a:r>
            <a:endParaRPr lang="en-US" sz="1800" b="1"/>
          </a:p>
          <a:p>
            <a:r>
              <a:rPr lang="en-US" sz="1800"/>
              <a:t>Sender: The machine or gadget that transfers the data.</a:t>
            </a:r>
            <a:endParaRPr lang="en-US" sz="1800"/>
          </a:p>
          <a:p>
            <a:r>
              <a:rPr lang="en-US" sz="1800"/>
              <a:t>Receiver: A device or computer that receives data.</a:t>
            </a:r>
            <a:endParaRPr lang="en-US" sz="1800"/>
          </a:p>
          <a:p>
            <a:r>
              <a:rPr lang="en-US" sz="1800"/>
              <a:t>Packet: A discrete unit of transmitted and received data.</a:t>
            </a:r>
            <a:endParaRPr lang="en-US" sz="1800"/>
          </a:p>
          <a:p>
            <a:r>
              <a:rPr lang="en-US" sz="1800"/>
              <a:t>Buffer: A short-term location for storing incoming or departing data.</a:t>
            </a:r>
            <a:endParaRPr lang="en-US" sz="1800"/>
          </a:p>
          <a:p>
            <a:endParaRPr lang="en-US" sz="1800"/>
          </a:p>
          <a:p>
            <a:r>
              <a:rPr lang="en-US" sz="1800" b="1"/>
              <a:t>Classification of Asynchronous Data Transfer</a:t>
            </a:r>
            <a:endParaRPr lang="en-US" sz="1800" b="1"/>
          </a:p>
          <a:p>
            <a:r>
              <a:rPr lang="en-US" sz="1800"/>
              <a:t>Strobe Control Method</a:t>
            </a:r>
            <a:endParaRPr lang="en-US" sz="1800"/>
          </a:p>
          <a:p>
            <a:r>
              <a:rPr lang="en-US" sz="1800"/>
              <a:t>Handshaking Method</a:t>
            </a:r>
            <a:endParaRPr lang="en-US" sz="1800"/>
          </a:p>
        </p:txBody>
      </p:sp>
      <p:sp>
        <p:nvSpPr>
          <p:cNvPr id="3" name="Text Box 2"/>
          <p:cNvSpPr txBox="1"/>
          <p:nvPr/>
        </p:nvSpPr>
        <p:spPr>
          <a:xfrm>
            <a:off x="1616710" y="207010"/>
            <a:ext cx="4572000" cy="460375"/>
          </a:xfrm>
          <a:prstGeom prst="rect">
            <a:avLst/>
          </a:prstGeom>
          <a:noFill/>
        </p:spPr>
        <p:txBody>
          <a:bodyPr wrap="square" rtlCol="0" anchor="t">
            <a:spAutoFit/>
          </a:bodyPr>
          <a:p>
            <a:pPr marL="0" marR="0" lvl="0" indent="0" algn="l" rtl="0">
              <a:lnSpc>
                <a:spcPct val="100000"/>
              </a:lnSpc>
              <a:spcBef>
                <a:spcPts val="0"/>
              </a:spcBef>
              <a:spcAft>
                <a:spcPts val="0"/>
              </a:spcAft>
              <a:buNone/>
            </a:pP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Asynchronous Data Transfer</a:t>
            </a:r>
            <a:endPar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GFG-Asynchronus"/>
          <p:cNvPicPr>
            <a:picLocks noChangeAspect="1"/>
          </p:cNvPicPr>
          <p:nvPr/>
        </p:nvPicPr>
        <p:blipFill>
          <a:blip r:embed="rId1"/>
          <a:stretch>
            <a:fillRect/>
          </a:stretch>
        </p:blipFill>
        <p:spPr>
          <a:xfrm>
            <a:off x="119380" y="1379220"/>
            <a:ext cx="8907145" cy="3726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GFG-STROBE-METHOD"/>
          <p:cNvPicPr>
            <a:picLocks noChangeAspect="1"/>
          </p:cNvPicPr>
          <p:nvPr/>
        </p:nvPicPr>
        <p:blipFill>
          <a:blip r:embed="rId1"/>
          <a:stretch>
            <a:fillRect/>
          </a:stretch>
        </p:blipFill>
        <p:spPr>
          <a:xfrm>
            <a:off x="143510" y="1408430"/>
            <a:ext cx="8856980" cy="4031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cxnSp>
        <p:nvCxnSpPr>
          <p:cNvPr id="61" name="Google Shape;61;p14"/>
          <p:cNvCxnSpPr/>
          <p:nvPr/>
        </p:nvCxnSpPr>
        <p:spPr>
          <a:xfrm>
            <a:off x="228600" y="990600"/>
            <a:ext cx="8686800" cy="1588"/>
          </a:xfrm>
          <a:prstGeom prst="straightConnector1">
            <a:avLst/>
          </a:prstGeom>
          <a:noFill/>
          <a:ln w="85725" cap="flat" cmpd="tri">
            <a:solidFill>
              <a:srgbClr val="4A7DBA"/>
            </a:solidFill>
            <a:prstDash val="solid"/>
            <a:round/>
            <a:headEnd type="none" w="sm" len="sm"/>
            <a:tailEnd type="none" w="sm" len="sm"/>
          </a:ln>
        </p:spPr>
      </p:cxnSp>
      <p:sp>
        <p:nvSpPr>
          <p:cNvPr id="62" name="Google Shape;62;p14"/>
          <p:cNvSpPr txBox="1"/>
          <p:nvPr/>
        </p:nvSpPr>
        <p:spPr>
          <a:xfrm>
            <a:off x="-100781" y="73709"/>
            <a:ext cx="76962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chemeClr val="dk1"/>
                </a:solidFill>
                <a:latin typeface="Calibri" panose="020F0502020204030204"/>
                <a:ea typeface="Calibri" panose="020F0502020204030204"/>
                <a:cs typeface="Calibri" panose="020F0502020204030204"/>
                <a:sym typeface="Calibri" panose="020F0502020204030204"/>
              </a:rPr>
              <a:t>Asynchronous Data Transfer</a:t>
            </a:r>
            <a:endParaRPr lang="en-US" sz="3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63;p14"/>
          <p:cNvSpPr/>
          <p:nvPr/>
        </p:nvSpPr>
        <p:spPr>
          <a:xfrm>
            <a:off x="228600" y="2325329"/>
            <a:ext cx="8686800" cy="1482457"/>
          </a:xfrm>
          <a:prstGeom prst="rect">
            <a:avLst/>
          </a:prstGeom>
          <a:noFill/>
          <a:ln>
            <a:noFill/>
          </a:ln>
        </p:spPr>
        <p:txBody>
          <a:bodyPr spcFirstLastPara="1" wrap="square" lIns="63500" tIns="25400" rIns="63500" bIns="25400" anchor="t" anchorCtr="0">
            <a:spAutoFit/>
          </a:bodyPr>
          <a:lstStyle/>
          <a:p>
            <a:pPr marL="0" marR="0" lvl="0" indent="0" algn="l" rtl="0">
              <a:lnSpc>
                <a:spcPct val="93000"/>
              </a:lnSpc>
              <a:spcBef>
                <a:spcPts val="0"/>
              </a:spcBef>
              <a:spcAft>
                <a:spcPts val="0"/>
              </a:spcAft>
              <a:buNone/>
            </a:pPr>
            <a:r>
              <a:rPr lang="en-US" sz="20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Strobe pulse</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3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A strobe pulse is supplied by one unit to indicate the other unit when the transfer has to occur</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3000"/>
              </a:lnSpc>
              <a:spcBef>
                <a:spcPts val="0"/>
              </a:spcBef>
              <a:spcAft>
                <a:spcPts val="0"/>
              </a:spcAft>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3000"/>
              </a:lnSpc>
              <a:spcBef>
                <a:spcPts val="0"/>
              </a:spcBef>
              <a:spcAft>
                <a:spcPts val="0"/>
              </a:spcAft>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4" name="Google Shape;64;p14"/>
          <p:cNvSpPr/>
          <p:nvPr/>
        </p:nvSpPr>
        <p:spPr>
          <a:xfrm>
            <a:off x="304800" y="1295400"/>
            <a:ext cx="5370513" cy="3968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Two Asynchronous Data Transfer Methods</a:t>
            </a:r>
            <a:endPar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5" name="Google Shape;65;p14"/>
          <p:cNvSpPr/>
          <p:nvPr/>
        </p:nvSpPr>
        <p:spPr>
          <a:xfrm>
            <a:off x="228600" y="3620729"/>
            <a:ext cx="7848600" cy="1523494"/>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None/>
            </a:pPr>
            <a:r>
              <a:rPr lang="en-US" sz="20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Handshaking</a:t>
            </a:r>
            <a:endParaRPr lang="en-US" sz="20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3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A control signal is accompanied with each data being transmitted to indicate the presence of data </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3000"/>
              </a:lnSpc>
              <a:spcBef>
                <a:spcPts val="0"/>
              </a:spcBef>
              <a:spcAft>
                <a:spcPts val="0"/>
              </a:spcAft>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The receiving unit responds with another control signal to acknowledge receipt of the data</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fade">
                                      <p:cBhvr>
                                        <p:cTn id="7" dur="5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xEl>
                                              <p:pRg st="1" end="1"/>
                                            </p:txEl>
                                          </p:spTgt>
                                        </p:tgtEl>
                                        <p:attrNameLst>
                                          <p:attrName>style.visibility</p:attrName>
                                        </p:attrNameLst>
                                      </p:cBhvr>
                                      <p:to>
                                        <p:strVal val="visible"/>
                                      </p:to>
                                    </p:set>
                                    <p:animEffect transition="in" filter="fade">
                                      <p:cBhvr>
                                        <p:cTn id="12" dur="500"/>
                                        <p:tgtEl>
                                          <p:spTgt spid="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xEl>
                                              <p:pRg st="2" end="2"/>
                                            </p:txEl>
                                          </p:spTgt>
                                        </p:tgtEl>
                                        <p:attrNameLst>
                                          <p:attrName>style.visibility</p:attrName>
                                        </p:attrNameLst>
                                      </p:cBhvr>
                                      <p:to>
                                        <p:strVal val="visible"/>
                                      </p:to>
                                    </p:set>
                                    <p:animEffect transition="in" filter="fade">
                                      <p:cBhvr>
                                        <p:cTn id="17" dur="500"/>
                                        <p:tgtEl>
                                          <p:spTgt spid="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xEl>
                                              <p:pRg st="3" end="3"/>
                                            </p:txEl>
                                          </p:spTgt>
                                        </p:tgtEl>
                                        <p:attrNameLst>
                                          <p:attrName>style.visibility</p:attrName>
                                        </p:attrNameLst>
                                      </p:cBhvr>
                                      <p:to>
                                        <p:strVal val="visible"/>
                                      </p:to>
                                    </p:set>
                                    <p:animEffect transition="in" filter="fade">
                                      <p:cBhvr>
                                        <p:cTn id="22" dur="500"/>
                                        <p:tgtEl>
                                          <p:spTgt spid="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
                                            <p:txEl>
                                              <p:pRg st="0" end="0"/>
                                            </p:txEl>
                                          </p:spTgt>
                                        </p:tgtEl>
                                        <p:attrNameLst>
                                          <p:attrName>style.visibility</p:attrName>
                                        </p:attrNameLst>
                                      </p:cBhvr>
                                      <p:to>
                                        <p:strVal val="visible"/>
                                      </p:to>
                                    </p:set>
                                    <p:animEffect transition="in" filter="fade">
                                      <p:cBhvr>
                                        <p:cTn id="27" dur="500"/>
                                        <p:tgtEl>
                                          <p:spTgt spid="6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
                                            <p:txEl>
                                              <p:pRg st="1" end="1"/>
                                            </p:txEl>
                                          </p:spTgt>
                                        </p:tgtEl>
                                        <p:attrNameLst>
                                          <p:attrName>style.visibility</p:attrName>
                                        </p:attrNameLst>
                                      </p:cBhvr>
                                      <p:to>
                                        <p:strVal val="visible"/>
                                      </p:to>
                                    </p:set>
                                    <p:animEffect transition="in" filter="fade">
                                      <p:cBhvr>
                                        <p:cTn id="32" dur="500"/>
                                        <p:tgtEl>
                                          <p:spTgt spid="6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5">
                                            <p:txEl>
                                              <p:pRg st="2" end="2"/>
                                            </p:txEl>
                                          </p:spTgt>
                                        </p:tgtEl>
                                        <p:attrNameLst>
                                          <p:attrName>style.visibility</p:attrName>
                                        </p:attrNameLst>
                                      </p:cBhvr>
                                      <p:to>
                                        <p:strVal val="visible"/>
                                      </p:to>
                                    </p:set>
                                    <p:animEffect transition="in" filter="fade">
                                      <p:cBhvr>
                                        <p:cTn id="37" dur="500"/>
                                        <p:tgtEl>
                                          <p:spTgt spid="6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1"/>
          <a:srcRect l="51816" t="21046"/>
          <a:stretch>
            <a:fillRect/>
          </a:stretch>
        </p:blipFill>
        <p:spPr>
          <a:xfrm>
            <a:off x="1804221" y="1644030"/>
            <a:ext cx="5090534" cy="5063595"/>
          </a:xfrm>
          <a:prstGeom prst="rect">
            <a:avLst/>
          </a:prstGeom>
          <a:noFill/>
          <a:ln>
            <a:noFill/>
          </a:ln>
        </p:spPr>
      </p:pic>
      <p:sp>
        <p:nvSpPr>
          <p:cNvPr id="71" name="Google Shape;71;p15"/>
          <p:cNvSpPr txBox="1"/>
          <p:nvPr/>
        </p:nvSpPr>
        <p:spPr>
          <a:xfrm>
            <a:off x="422787" y="912355"/>
            <a:ext cx="8318089" cy="696409"/>
          </a:xfrm>
          <a:prstGeom prst="rect">
            <a:avLst/>
          </a:prstGeom>
          <a:noFill/>
          <a:ln>
            <a:noFill/>
          </a:ln>
        </p:spPr>
        <p:txBody>
          <a:bodyPr spcFirstLastPara="1" wrap="square" lIns="91425" tIns="45700" rIns="91425" bIns="45700" anchor="t" anchorCtr="0">
            <a:spAutoFit/>
          </a:bodyPr>
          <a:lstStyle/>
          <a:p>
            <a:pPr marL="0" marR="0" lvl="0" indent="0" algn="l" rtl="0">
              <a:lnSpc>
                <a:spcPct val="101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Employs a single control line to time each transfer</a:t>
            </a:r>
            <a:endPar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1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The strobe may be activated by either the source or the destination unit</a:t>
            </a:r>
            <a:endPar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2" name="Google Shape;72;p15"/>
          <p:cNvSpPr txBox="1"/>
          <p:nvPr/>
        </p:nvSpPr>
        <p:spPr>
          <a:xfrm>
            <a:off x="1204452" y="100330"/>
            <a:ext cx="45720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rPr>
              <a:t>Strobe Control</a:t>
            </a:r>
            <a:endPar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1"/>
          <a:srcRect t="21046" r="50000"/>
          <a:stretch>
            <a:fillRect/>
          </a:stretch>
        </p:blipFill>
        <p:spPr>
          <a:xfrm>
            <a:off x="2094272" y="1327355"/>
            <a:ext cx="5231932" cy="5015102"/>
          </a:xfrm>
          <a:prstGeom prst="rect">
            <a:avLst/>
          </a:prstGeom>
          <a:noFill/>
          <a:ln>
            <a:noFill/>
          </a:ln>
        </p:spPr>
      </p:pic>
      <p:sp>
        <p:nvSpPr>
          <p:cNvPr id="78" name="Google Shape;78;p16"/>
          <p:cNvSpPr txBox="1"/>
          <p:nvPr/>
        </p:nvSpPr>
        <p:spPr>
          <a:xfrm>
            <a:off x="1174955" y="72254"/>
            <a:ext cx="45720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rPr>
              <a:t>Strobe Control</a:t>
            </a:r>
            <a:endParaRPr lang="en-US" sz="3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cxnSp>
        <p:nvCxnSpPr>
          <p:cNvPr id="83" name="Google Shape;83;p17"/>
          <p:cNvCxnSpPr/>
          <p:nvPr/>
        </p:nvCxnSpPr>
        <p:spPr>
          <a:xfrm>
            <a:off x="228600" y="990600"/>
            <a:ext cx="8686800" cy="1588"/>
          </a:xfrm>
          <a:prstGeom prst="straightConnector1">
            <a:avLst/>
          </a:prstGeom>
          <a:noFill/>
          <a:ln w="85725" cap="flat" cmpd="tri">
            <a:solidFill>
              <a:srgbClr val="4A7DBA"/>
            </a:solidFill>
            <a:prstDash val="solid"/>
            <a:round/>
            <a:headEnd type="none" w="sm" len="sm"/>
            <a:tailEnd type="none" w="sm" len="sm"/>
          </a:ln>
        </p:spPr>
      </p:cxnSp>
      <p:sp>
        <p:nvSpPr>
          <p:cNvPr id="84" name="Google Shape;84;p17"/>
          <p:cNvSpPr txBox="1"/>
          <p:nvPr/>
        </p:nvSpPr>
        <p:spPr>
          <a:xfrm>
            <a:off x="381000" y="-18366"/>
            <a:ext cx="76962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chemeClr val="dk1"/>
                </a:solidFill>
                <a:latin typeface="Calibri" panose="020F0502020204030204"/>
                <a:ea typeface="Calibri" panose="020F0502020204030204"/>
                <a:cs typeface="Calibri" panose="020F0502020204030204"/>
                <a:sym typeface="Calibri" panose="020F0502020204030204"/>
              </a:rPr>
              <a:t>Handshaking</a:t>
            </a:r>
            <a:endParaRPr lang="en-US" sz="3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Google Shape;85;p17"/>
          <p:cNvSpPr/>
          <p:nvPr/>
        </p:nvSpPr>
        <p:spPr>
          <a:xfrm>
            <a:off x="381000" y="1295400"/>
            <a:ext cx="8382000" cy="50149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Strobe Methods</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Source-Initiated</a:t>
            </a:r>
            <a:endPar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The source unit that initiates the transfer has no way of knowing whether the destination unit has actually received data</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Destination-Initiated</a:t>
            </a:r>
            <a:endPar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The destination unit that initiates the transfer no way of knowing whether the source has actually placed the data on the bus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solve this problem, the </a:t>
            </a:r>
            <a:r>
              <a:rPr lang="en-US" sz="24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HANDSHAKE</a:t>
            </a: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method introduces a second control signal to provide a </a:t>
            </a:r>
            <a:r>
              <a:rPr lang="en-US" sz="24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Reply </a:t>
            </a: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the unit that initiates the transfer</a:t>
            </a:r>
            <a:endPar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9322</Words>
  <Application>WPS Presentation</Application>
  <PresentationFormat/>
  <Paragraphs>580</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Arial</vt:lpstr>
      <vt:lpstr>Calibri</vt:lpstr>
      <vt:lpstr>Sen</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dc:creator>
  <cp:lastModifiedBy>veeramanickam</cp:lastModifiedBy>
  <cp:revision>6</cp:revision>
  <dcterms:created xsi:type="dcterms:W3CDTF">2024-02-01T09:33:00Z</dcterms:created>
  <dcterms:modified xsi:type="dcterms:W3CDTF">2024-04-03T11:16:14Z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4CB92B6DF1344C959F98651E635E6029_13</vt:lpwstr>
  </property>
  <property fmtid="{D5CDD505-2E9C-101B-9397-08002B2CF9AE}" pid="3" name="KSOProductBuildVer">
    <vt:lpwstr>1033-12.2.0.13489</vt:lpwstr>
  </property>
</Properties>
</file>