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Candar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5" roundtripDataSignature="AMtx7mhKbQbl7oDIF3EQynZjGjOT/t6z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andara-bold.fntdata"/><Relationship Id="rId21" Type="http://schemas.openxmlformats.org/officeDocument/2006/relationships/font" Target="fonts/Candara-regular.fntdata"/><Relationship Id="rId24" Type="http://schemas.openxmlformats.org/officeDocument/2006/relationships/font" Target="fonts/Candara-boldItalic.fntdata"/><Relationship Id="rId23" Type="http://schemas.openxmlformats.org/officeDocument/2006/relationships/font" Target="fonts/Candar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4" name="Google Shape;4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0" name="Google Shape;14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8" name="Google Shape;14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8" name="Google Shape;15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7" name="Google Shape;16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9" name="Google Shape;17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7" name="Google Shape;18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1" name="Google Shape;5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9" name="Google Shape;5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0" name="Google Shape;8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7" name="Google Shape;9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5" name="Google Shape;10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5" name="Google Shape;11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3" name="Google Shape;12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1" name="Google Shape;13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pic>
        <p:nvPicPr>
          <p:cNvPr descr="LOGO.gif" id="25" name="Google Shape;25;p8"/>
          <p:cNvPicPr preferRelativeResize="0"/>
          <p:nvPr/>
        </p:nvPicPr>
        <p:blipFill rotWithShape="1">
          <a:blip r:embed="rId2">
            <a:alphaModFix/>
          </a:blip>
          <a:srcRect b="10713" l="0" r="0" t="0"/>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28" name="Google Shape;28;p8"/>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30" name="Google Shape;30;p8"/>
          <p:cNvPicPr preferRelativeResize="0"/>
          <p:nvPr/>
        </p:nvPicPr>
        <p:blipFill rotWithShape="1">
          <a:blip r:embed="rId3">
            <a:alphaModFix/>
          </a:blip>
          <a:srcRect b="0" l="0" r="0" t="0"/>
          <a:stretch/>
        </p:blipFill>
        <p:spPr>
          <a:xfrm>
            <a:off x="6553200" y="228600"/>
            <a:ext cx="1920875" cy="609600"/>
          </a:xfrm>
          <a:prstGeom prst="rect">
            <a:avLst/>
          </a:prstGeom>
          <a:noFill/>
          <a:ln>
            <a:noFill/>
          </a:ln>
        </p:spPr>
      </p:pic>
      <p:sp>
        <p:nvSpPr>
          <p:cNvPr id="31" name="Google Shape;31;p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8"/>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 name="Google Shape;33;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1" type="ftr"/>
          </p:nvPr>
        </p:nvSpPr>
        <p:spPr>
          <a:xfrm>
            <a:off x="3211606" y="6356349"/>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9"/>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9"/>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9" name="Google Shape;39;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9pPr>
          </a:lstStyle>
          <a:p/>
        </p:txBody>
      </p:sp>
      <p:sp>
        <p:nvSpPr>
          <p:cNvPr id="11" name="Google Shape;11;p7"/>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7"/>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17" name="Google Shape;17;p7"/>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18" name="Google Shape;18;p7"/>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21" name="Google Shape;21;p7"/>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23" name="Google Shape;23;p7"/>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22CS016</a:t>
            </a:r>
            <a:endParaRPr/>
          </a:p>
        </p:txBody>
      </p:sp>
      <p:sp>
        <p:nvSpPr>
          <p:cNvPr id="47" name="Google Shape;47;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8" name="Google Shape;48;p1"/>
          <p:cNvSpPr txBox="1"/>
          <p:nvPr/>
        </p:nvSpPr>
        <p:spPr>
          <a:xfrm>
            <a:off x="0" y="846834"/>
            <a:ext cx="9144000" cy="6019800"/>
          </a:xfrm>
          <a:prstGeom prst="rect">
            <a:avLst/>
          </a:prstGeom>
          <a:noFill/>
          <a:ln>
            <a:noFill/>
          </a:ln>
        </p:spPr>
        <p:txBody>
          <a:bodyPr anchorCtr="0" anchor="ctr" bIns="45700" lIns="91425" spcFirstLastPara="1" rIns="91425" wrap="square" tIns="33100">
            <a:noAutofit/>
          </a:bodyPr>
          <a:lstStyle/>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0000"/>
                </a:solidFill>
                <a:latin typeface="Candara"/>
                <a:ea typeface="Candara"/>
                <a:cs typeface="Candara"/>
                <a:sym typeface="Candara"/>
              </a:rPr>
              <a:t>Modes of Transfer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0000"/>
                </a:solidFill>
                <a:latin typeface="Candara"/>
                <a:ea typeface="Candara"/>
                <a:cs typeface="Candara"/>
                <a:sym typeface="Candara"/>
              </a:rPr>
              <a:t>(Lecture 46-48)</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1155939" y="414067"/>
            <a:ext cx="3899141" cy="40687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latin typeface="Candara"/>
                <a:ea typeface="Candara"/>
                <a:cs typeface="Candara"/>
                <a:sym typeface="Candara"/>
              </a:rPr>
              <a:t>Interrupt-Initiated – Software Consideration</a:t>
            </a:r>
            <a:br>
              <a:rPr b="1" lang="en-US" sz="2800">
                <a:latin typeface="Candara"/>
                <a:ea typeface="Candara"/>
                <a:cs typeface="Candara"/>
                <a:sym typeface="Candara"/>
              </a:rPr>
            </a:br>
            <a:endParaRPr b="1" sz="2800">
              <a:latin typeface="Candara"/>
              <a:ea typeface="Candara"/>
              <a:cs typeface="Candara"/>
              <a:sym typeface="Candara"/>
            </a:endParaRPr>
          </a:p>
        </p:txBody>
      </p:sp>
      <p:sp>
        <p:nvSpPr>
          <p:cNvPr id="143" name="Google Shape;143;p15"/>
          <p:cNvSpPr txBox="1"/>
          <p:nvPr>
            <p:ph idx="1" type="body"/>
          </p:nvPr>
        </p:nvSpPr>
        <p:spPr>
          <a:xfrm>
            <a:off x="304800" y="914400"/>
            <a:ext cx="8229600" cy="5529533"/>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Software Consideration</a:t>
            </a:r>
            <a:endParaRPr sz="2000">
              <a:latin typeface="Times New Roman"/>
              <a:ea typeface="Times New Roman"/>
              <a:cs typeface="Times New Roman"/>
              <a:sym typeface="Times New Roman"/>
            </a:endParaRPr>
          </a:p>
          <a:p>
            <a:pPr indent="-285750" lvl="1" marL="685800" rtl="0" algn="just">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Previous discussion was concerned with the basic hardware needed to interface I/O devices to a computer system. </a:t>
            </a:r>
            <a:endParaRPr/>
          </a:p>
          <a:p>
            <a:pPr indent="-285750" lvl="1" marL="685800" rtl="0" algn="just">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A computer must also have software routines for controlling peripherals and for transfer of data between the processor and peripherals. </a:t>
            </a:r>
            <a:endParaRPr sz="2000">
              <a:latin typeface="Times New Roman"/>
              <a:ea typeface="Times New Roman"/>
              <a:cs typeface="Times New Roman"/>
              <a:sym typeface="Times New Roman"/>
            </a:endParaRPr>
          </a:p>
          <a:p>
            <a:pPr indent="-285750" lvl="1" marL="685800" rtl="0" algn="just">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These I/O routines must issue control commands to activate the peripheral and to check the device status to determine when it is ready for data transfer. </a:t>
            </a:r>
            <a:endParaRPr/>
          </a:p>
          <a:p>
            <a:pPr indent="-285750" lvl="1" marL="685800" rtl="0" algn="just">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In some cases, a control command is then given to execute a device function such as stop tape or print characters. </a:t>
            </a:r>
            <a:endParaRPr/>
          </a:p>
          <a:p>
            <a:pPr indent="-285750" lvl="1" marL="685800" rtl="0" algn="just">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Software must manage interrupt priorities effectively to prevent vital tasks from being delayed by less important ones.</a:t>
            </a:r>
            <a:endParaRPr/>
          </a:p>
          <a:p>
            <a:pPr indent="-285750" lvl="1" marL="685800" rtl="0" algn="just">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Software must efficiently manage interrupt-driven I/O operations to maximize throughput and minimize latency.</a:t>
            </a:r>
            <a:endParaRPr/>
          </a:p>
          <a:p>
            <a:pPr indent="0" lvl="1" marL="457200" rtl="0" algn="just">
              <a:lnSpc>
                <a:spcPct val="100000"/>
              </a:lnSpc>
              <a:spcBef>
                <a:spcPts val="320"/>
              </a:spcBef>
              <a:spcAft>
                <a:spcPts val="0"/>
              </a:spcAft>
              <a:buClr>
                <a:schemeClr val="dk1"/>
              </a:buClr>
              <a:buSzPts val="1600"/>
              <a:buNone/>
            </a:pPr>
            <a:r>
              <a:t/>
            </a:r>
            <a:endParaRPr sz="2000">
              <a:latin typeface="Times New Roman"/>
              <a:ea typeface="Times New Roman"/>
              <a:cs typeface="Times New Roman"/>
              <a:sym typeface="Times New Roman"/>
            </a:endParaRPr>
          </a:p>
        </p:txBody>
      </p:sp>
      <p:sp>
        <p:nvSpPr>
          <p:cNvPr id="144" name="Google Shape;144;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22CS016</a:t>
            </a:r>
            <a:endParaRPr/>
          </a:p>
        </p:txBody>
      </p:sp>
      <p:sp>
        <p:nvSpPr>
          <p:cNvPr id="145" name="Google Shape;14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latin typeface="Candara"/>
                <a:ea typeface="Candara"/>
                <a:cs typeface="Candara"/>
                <a:sym typeface="Candara"/>
              </a:rPr>
              <a:t>Direct Memory Access (DMA)</a:t>
            </a:r>
            <a:endParaRPr b="1" sz="2800">
              <a:latin typeface="Candara"/>
              <a:ea typeface="Candara"/>
              <a:cs typeface="Candara"/>
              <a:sym typeface="Candara"/>
            </a:endParaRPr>
          </a:p>
        </p:txBody>
      </p:sp>
      <p:sp>
        <p:nvSpPr>
          <p:cNvPr id="151" name="Google Shape;151;p5"/>
          <p:cNvSpPr txBox="1"/>
          <p:nvPr>
            <p:ph idx="1" type="body"/>
          </p:nvPr>
        </p:nvSpPr>
        <p:spPr>
          <a:xfrm>
            <a:off x="152400" y="838200"/>
            <a:ext cx="8991600" cy="58832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Char char="•"/>
            </a:pPr>
            <a:r>
              <a:rPr lang="en-US" sz="2000">
                <a:latin typeface="Times New Roman"/>
                <a:ea typeface="Times New Roman"/>
                <a:cs typeface="Times New Roman"/>
                <a:sym typeface="Times New Roman"/>
              </a:rPr>
              <a:t>Transfer of data between memory and I/O devices without the intervention of CPU. It is the fastest mode of data transfer.</a:t>
            </a:r>
            <a:endParaRPr sz="2000">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During DMA transfer CPU is idle, and control of the memory bus is with the DMA controller. </a:t>
            </a:r>
            <a:endParaRPr/>
          </a:p>
          <a:p>
            <a:pPr indent="-342900" lvl="0" marL="3429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The processor just initiates the data transfer by </a:t>
            </a:r>
            <a:r>
              <a:rPr lang="en-US" sz="2000">
                <a:solidFill>
                  <a:srgbClr val="FF0000"/>
                </a:solidFill>
                <a:latin typeface="Times New Roman"/>
                <a:ea typeface="Times New Roman"/>
                <a:cs typeface="Times New Roman"/>
                <a:sym typeface="Times New Roman"/>
              </a:rPr>
              <a:t>sending the starting address and the number of bits to be transferred</a:t>
            </a:r>
            <a:r>
              <a:rPr lang="en-US" sz="2000">
                <a:latin typeface="Times New Roman"/>
                <a:ea typeface="Times New Roman"/>
                <a:cs typeface="Times New Roman"/>
                <a:sym typeface="Times New Roman"/>
              </a:rPr>
              <a:t> and proceeds with the pervious task.</a:t>
            </a:r>
            <a:endParaRPr/>
          </a:p>
          <a:p>
            <a:pPr indent="-342900" lvl="0" marL="3429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The DMA technique is particularly useful for transferring large amount of data (e.g. images, disk transfer, etc.) to memory. </a:t>
            </a:r>
            <a:endParaRPr/>
          </a:p>
          <a:p>
            <a:pPr indent="-342900" lvl="0" marL="3429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DMA requires additional hardware, such as a DMA controller, DMA memory partition(s) and a fast bus.</a:t>
            </a:r>
            <a:endParaRPr/>
          </a:p>
          <a:p>
            <a:pPr indent="-228600" lvl="0" marL="342900" rtl="0" algn="l">
              <a:lnSpc>
                <a:spcPct val="100000"/>
              </a:lnSpc>
              <a:spcBef>
                <a:spcPts val="360"/>
              </a:spcBef>
              <a:spcAft>
                <a:spcPts val="0"/>
              </a:spcAft>
              <a:buClr>
                <a:schemeClr val="dk1"/>
              </a:buClr>
              <a:buSzPts val="1800"/>
              <a:buNone/>
            </a:pPr>
            <a:r>
              <a:t/>
            </a:r>
            <a:endParaRPr sz="2000">
              <a:latin typeface="Times New Roman"/>
              <a:ea typeface="Times New Roman"/>
              <a:cs typeface="Times New Roman"/>
              <a:sym typeface="Times New Roman"/>
            </a:endParaRPr>
          </a:p>
        </p:txBody>
      </p:sp>
      <p:sp>
        <p:nvSpPr>
          <p:cNvPr id="152" name="Google Shape;152;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22CS016</a:t>
            </a:r>
            <a:endParaRPr/>
          </a:p>
        </p:txBody>
      </p:sp>
      <p:sp>
        <p:nvSpPr>
          <p:cNvPr id="153" name="Google Shape;153;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54" name="Google Shape;154;p5"/>
          <p:cNvPicPr preferRelativeResize="0"/>
          <p:nvPr/>
        </p:nvPicPr>
        <p:blipFill rotWithShape="1">
          <a:blip r:embed="rId3">
            <a:alphaModFix/>
          </a:blip>
          <a:srcRect b="0" l="0" r="0" t="0"/>
          <a:stretch/>
        </p:blipFill>
        <p:spPr>
          <a:xfrm>
            <a:off x="4761888" y="1352970"/>
            <a:ext cx="4382112" cy="2993365"/>
          </a:xfrm>
          <a:prstGeom prst="rect">
            <a:avLst/>
          </a:prstGeom>
          <a:noFill/>
          <a:ln>
            <a:noFill/>
          </a:ln>
        </p:spPr>
      </p:pic>
      <p:sp>
        <p:nvSpPr>
          <p:cNvPr id="155" name="Google Shape;155;p5"/>
          <p:cNvSpPr txBox="1"/>
          <p:nvPr/>
        </p:nvSpPr>
        <p:spPr>
          <a:xfrm>
            <a:off x="5115464" y="4806465"/>
            <a:ext cx="381287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Comparing the Functioning of Traditional I/O and DMA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latin typeface="Candara"/>
                <a:ea typeface="Candara"/>
                <a:cs typeface="Candara"/>
                <a:sym typeface="Candara"/>
              </a:rPr>
              <a:t>Direct Memory Access (DMA)</a:t>
            </a:r>
            <a:endParaRPr b="1" sz="2800">
              <a:latin typeface="Candara"/>
              <a:ea typeface="Candara"/>
              <a:cs typeface="Candara"/>
              <a:sym typeface="Candara"/>
            </a:endParaRPr>
          </a:p>
        </p:txBody>
      </p:sp>
      <p:sp>
        <p:nvSpPr>
          <p:cNvPr id="161" name="Google Shape;161;p16"/>
          <p:cNvSpPr txBox="1"/>
          <p:nvPr>
            <p:ph idx="1" type="body"/>
          </p:nvPr>
        </p:nvSpPr>
        <p:spPr>
          <a:xfrm>
            <a:off x="152400" y="1066800"/>
            <a:ext cx="8754894" cy="549530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DMA controller sends a Bus Request (BR) signal to CPU to relinquish control of buses. </a:t>
            </a:r>
            <a:endParaRPr sz="2000">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CPU terminates the execution of current instructions and put data bus, address bus and memory read/write lines in high impedance state. </a:t>
            </a:r>
            <a:endParaRPr sz="2000">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CPU then issues a Bus Grant (BG) access to DMA controller</a:t>
            </a:r>
            <a:endParaRPr sz="2000">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After the transfer, DMA disables the BR line and CPU disables the BG line</a:t>
            </a:r>
            <a:endParaRPr sz="2000">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DMA is ideal for high speed memories </a:t>
            </a:r>
            <a:endParaRPr sz="2000">
              <a:latin typeface="Times New Roman"/>
              <a:ea typeface="Times New Roman"/>
              <a:cs typeface="Times New Roman"/>
              <a:sym typeface="Times New Roman"/>
            </a:endParaRPr>
          </a:p>
        </p:txBody>
      </p:sp>
      <p:sp>
        <p:nvSpPr>
          <p:cNvPr id="162" name="Google Shape;16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22CS016</a:t>
            </a:r>
            <a:endParaRPr/>
          </a:p>
        </p:txBody>
      </p:sp>
      <p:sp>
        <p:nvSpPr>
          <p:cNvPr id="163" name="Google Shape;16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4" name="Google Shape;164;p16"/>
          <p:cNvPicPr preferRelativeResize="0"/>
          <p:nvPr/>
        </p:nvPicPr>
        <p:blipFill rotWithShape="1">
          <a:blip r:embed="rId3">
            <a:alphaModFix/>
          </a:blip>
          <a:srcRect b="0" l="0" r="0" t="0"/>
          <a:stretch/>
        </p:blipFill>
        <p:spPr>
          <a:xfrm>
            <a:off x="1807895" y="3814451"/>
            <a:ext cx="4306099" cy="24502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latin typeface="Candara"/>
                <a:ea typeface="Candara"/>
                <a:cs typeface="Candara"/>
                <a:sym typeface="Candara"/>
              </a:rPr>
              <a:t>Other Direct Transfer Modes</a:t>
            </a:r>
            <a:endParaRPr b="1" sz="2800">
              <a:latin typeface="Candara"/>
              <a:ea typeface="Candara"/>
              <a:cs typeface="Candara"/>
              <a:sym typeface="Candara"/>
            </a:endParaRPr>
          </a:p>
        </p:txBody>
      </p:sp>
      <p:sp>
        <p:nvSpPr>
          <p:cNvPr id="170" name="Google Shape;170;p17"/>
          <p:cNvSpPr txBox="1"/>
          <p:nvPr>
            <p:ph idx="1" type="body"/>
          </p:nvPr>
        </p:nvSpPr>
        <p:spPr>
          <a:xfrm>
            <a:off x="152400" y="1066800"/>
            <a:ext cx="8754894" cy="5495303"/>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360"/>
              </a:spcBef>
              <a:spcAft>
                <a:spcPts val="0"/>
              </a:spcAft>
              <a:buClr>
                <a:schemeClr val="dk1"/>
              </a:buClr>
              <a:buSzPts val="1800"/>
              <a:buChar char="•"/>
            </a:pPr>
            <a:r>
              <a:rPr b="1" lang="en-US" sz="2000">
                <a:latin typeface="Times New Roman"/>
                <a:ea typeface="Times New Roman"/>
                <a:cs typeface="Times New Roman"/>
                <a:sym typeface="Times New Roman"/>
              </a:rPr>
              <a:t>Input–output processor (IOP) </a:t>
            </a:r>
            <a:r>
              <a:rPr lang="en-US" sz="2000">
                <a:latin typeface="Times New Roman"/>
                <a:ea typeface="Times New Roman"/>
                <a:cs typeface="Times New Roman"/>
                <a:sym typeface="Times New Roman"/>
              </a:rPr>
              <a:t>:-  In IOP CPU assigns the task of initiating the I/O operation by </a:t>
            </a:r>
            <a:r>
              <a:rPr lang="en-US" sz="2000">
                <a:solidFill>
                  <a:srgbClr val="FF0000"/>
                </a:solidFill>
                <a:latin typeface="Times New Roman"/>
                <a:ea typeface="Times New Roman"/>
                <a:cs typeface="Times New Roman"/>
                <a:sym typeface="Times New Roman"/>
              </a:rPr>
              <a:t>testing the status of IOP</a:t>
            </a:r>
            <a:r>
              <a:rPr lang="en-US" sz="2000">
                <a:latin typeface="Times New Roman"/>
                <a:ea typeface="Times New Roman"/>
                <a:cs typeface="Times New Roman"/>
                <a:sym typeface="Times New Roman"/>
              </a:rPr>
              <a:t>. If the status is fine, the processor continues its other works and </a:t>
            </a:r>
            <a:r>
              <a:rPr lang="en-US" sz="2000">
                <a:solidFill>
                  <a:srgbClr val="FF0000"/>
                </a:solidFill>
                <a:latin typeface="Times New Roman"/>
                <a:ea typeface="Times New Roman"/>
                <a:cs typeface="Times New Roman"/>
                <a:sym typeface="Times New Roman"/>
              </a:rPr>
              <a:t>IOP handles the I/O operation</a:t>
            </a:r>
            <a:r>
              <a:rPr lang="en-US" sz="2000">
                <a:latin typeface="Times New Roman"/>
                <a:ea typeface="Times New Roman"/>
                <a:cs typeface="Times New Roman"/>
                <a:sym typeface="Times New Roman"/>
              </a:rPr>
              <a:t>. After the input is completed, IOP transfers its content to memory by stealing one memory cycle from CPU. Similarly, an output is directly transferred from memory to IOP, stealing a memory cycle and from IOP to the output device at a rate the device accepts the output as shown in below figure. </a:t>
            </a:r>
            <a:endParaRPr sz="2000">
              <a:latin typeface="Times New Roman"/>
              <a:ea typeface="Times New Roman"/>
              <a:cs typeface="Times New Roman"/>
              <a:sym typeface="Times New Roman"/>
            </a:endParaRPr>
          </a:p>
        </p:txBody>
      </p:sp>
      <p:sp>
        <p:nvSpPr>
          <p:cNvPr id="171" name="Google Shape;17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22CS016</a:t>
            </a:r>
            <a:endParaRPr/>
          </a:p>
        </p:txBody>
      </p:sp>
      <p:sp>
        <p:nvSpPr>
          <p:cNvPr id="172" name="Google Shape;172;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73" name="Google Shape;173;p17"/>
          <p:cNvPicPr preferRelativeResize="0"/>
          <p:nvPr/>
        </p:nvPicPr>
        <p:blipFill rotWithShape="1">
          <a:blip r:embed="rId3">
            <a:alphaModFix/>
          </a:blip>
          <a:srcRect b="0" l="0" r="0" t="0"/>
          <a:stretch/>
        </p:blipFill>
        <p:spPr>
          <a:xfrm>
            <a:off x="310551" y="3426653"/>
            <a:ext cx="4953691" cy="2143424"/>
          </a:xfrm>
          <a:prstGeom prst="rect">
            <a:avLst/>
          </a:prstGeom>
          <a:noFill/>
          <a:ln>
            <a:noFill/>
          </a:ln>
        </p:spPr>
      </p:pic>
      <p:sp>
        <p:nvSpPr>
          <p:cNvPr id="174" name="Google Shape;174;p17"/>
          <p:cNvSpPr txBox="1"/>
          <p:nvPr/>
        </p:nvSpPr>
        <p:spPr>
          <a:xfrm>
            <a:off x="1524000" y="5863808"/>
            <a:ext cx="2268747" cy="315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Block Diagram of an IOP</a:t>
            </a:r>
            <a:endParaRPr/>
          </a:p>
        </p:txBody>
      </p:sp>
      <p:pic>
        <p:nvPicPr>
          <p:cNvPr id="175" name="Google Shape;175;p17"/>
          <p:cNvPicPr preferRelativeResize="0"/>
          <p:nvPr/>
        </p:nvPicPr>
        <p:blipFill rotWithShape="1">
          <a:blip r:embed="rId4">
            <a:alphaModFix/>
          </a:blip>
          <a:srcRect b="0" l="0" r="0" t="0"/>
          <a:stretch/>
        </p:blipFill>
        <p:spPr>
          <a:xfrm>
            <a:off x="5422393" y="3584516"/>
            <a:ext cx="3264407" cy="2143424"/>
          </a:xfrm>
          <a:prstGeom prst="rect">
            <a:avLst/>
          </a:prstGeom>
          <a:noFill/>
          <a:ln>
            <a:noFill/>
          </a:ln>
        </p:spPr>
      </p:pic>
      <p:sp>
        <p:nvSpPr>
          <p:cNvPr id="176" name="Google Shape;176;p17"/>
          <p:cNvSpPr txBox="1"/>
          <p:nvPr/>
        </p:nvSpPr>
        <p:spPr>
          <a:xfrm>
            <a:off x="5641676" y="5867557"/>
            <a:ext cx="326440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Data Transfer between IOP and CPU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6"/>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200">
                <a:latin typeface="Candara"/>
                <a:ea typeface="Candara"/>
                <a:cs typeface="Candara"/>
                <a:sym typeface="Candara"/>
              </a:rPr>
              <a:t>Other Direct Transfer Modes</a:t>
            </a:r>
            <a:endParaRPr b="1">
              <a:latin typeface="Candara"/>
              <a:ea typeface="Candara"/>
              <a:cs typeface="Candara"/>
              <a:sym typeface="Candara"/>
            </a:endParaRPr>
          </a:p>
        </p:txBody>
      </p:sp>
      <p:sp>
        <p:nvSpPr>
          <p:cNvPr id="182" name="Google Shape;182;p6"/>
          <p:cNvSpPr txBox="1"/>
          <p:nvPr>
            <p:ph idx="1" type="body"/>
          </p:nvPr>
        </p:nvSpPr>
        <p:spPr>
          <a:xfrm>
            <a:off x="457200" y="1219200"/>
            <a:ext cx="8229600" cy="513715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400"/>
              <a:buChar char="•"/>
            </a:pPr>
            <a:r>
              <a:rPr b="1" lang="en-US" sz="2000">
                <a:latin typeface="Times New Roman"/>
                <a:ea typeface="Times New Roman"/>
                <a:cs typeface="Times New Roman"/>
                <a:sym typeface="Times New Roman"/>
              </a:rPr>
              <a:t>Data communication processor (DCP):-</a:t>
            </a:r>
            <a:r>
              <a:rPr lang="en-US" sz="2000">
                <a:latin typeface="Times New Roman"/>
                <a:ea typeface="Times New Roman"/>
                <a:cs typeface="Times New Roman"/>
                <a:sym typeface="Times New Roman"/>
              </a:rPr>
              <a:t> DCP is an I/O processor that distributes and collects data from numerous remote terminals connected through telephone and other communication lines to the computer. </a:t>
            </a:r>
            <a:endParaRPr/>
          </a:p>
          <a:p>
            <a:pPr indent="-342900" lvl="0" marL="342900" rtl="0" algn="just">
              <a:lnSpc>
                <a:spcPct val="100000"/>
              </a:lnSpc>
              <a:spcBef>
                <a:spcPts val="0"/>
              </a:spcBef>
              <a:spcAft>
                <a:spcPts val="0"/>
              </a:spcAft>
              <a:buClr>
                <a:schemeClr val="dk1"/>
              </a:buClr>
              <a:buSzPts val="2400"/>
              <a:buChar char="•"/>
            </a:pPr>
            <a:r>
              <a:rPr lang="en-US" sz="2000">
                <a:latin typeface="Times New Roman"/>
                <a:ea typeface="Times New Roman"/>
                <a:cs typeface="Times New Roman"/>
                <a:sym typeface="Times New Roman"/>
              </a:rPr>
              <a:t>It is a </a:t>
            </a:r>
            <a:r>
              <a:rPr lang="en-US" sz="2000">
                <a:solidFill>
                  <a:srgbClr val="FF0000"/>
                </a:solidFill>
                <a:latin typeface="Times New Roman"/>
                <a:ea typeface="Times New Roman"/>
                <a:cs typeface="Times New Roman"/>
                <a:sym typeface="Times New Roman"/>
              </a:rPr>
              <a:t>specialized I/O processor </a:t>
            </a:r>
            <a:r>
              <a:rPr lang="en-US" sz="2000">
                <a:latin typeface="Times New Roman"/>
                <a:ea typeface="Times New Roman"/>
                <a:cs typeface="Times New Roman"/>
                <a:sym typeface="Times New Roman"/>
              </a:rPr>
              <a:t>designed to communicate with data communication networks.</a:t>
            </a:r>
            <a:endParaRPr/>
          </a:p>
          <a:p>
            <a:pPr indent="-342900" lvl="0" marL="342900" rtl="0" algn="just">
              <a:lnSpc>
                <a:spcPct val="100000"/>
              </a:lnSpc>
              <a:spcBef>
                <a:spcPts val="0"/>
              </a:spcBef>
              <a:spcAft>
                <a:spcPts val="0"/>
              </a:spcAft>
              <a:buClr>
                <a:schemeClr val="dk1"/>
              </a:buClr>
              <a:buSzPts val="2400"/>
              <a:buChar char="•"/>
            </a:pPr>
            <a:r>
              <a:rPr lang="en-US" sz="2000">
                <a:latin typeface="Times New Roman"/>
                <a:ea typeface="Times New Roman"/>
                <a:cs typeface="Times New Roman"/>
                <a:sym typeface="Times New Roman"/>
              </a:rPr>
              <a:t>The data communication processor communicates with each terminal through </a:t>
            </a:r>
            <a:r>
              <a:rPr lang="en-US" sz="2000">
                <a:solidFill>
                  <a:srgbClr val="FF0000"/>
                </a:solidFill>
                <a:latin typeface="Times New Roman"/>
                <a:ea typeface="Times New Roman"/>
                <a:cs typeface="Times New Roman"/>
                <a:sym typeface="Times New Roman"/>
              </a:rPr>
              <a:t>a single pair of wire</a:t>
            </a:r>
            <a:r>
              <a:rPr lang="en-US" sz="2000">
                <a:latin typeface="Times New Roman"/>
                <a:ea typeface="Times New Roman"/>
                <a:cs typeface="Times New Roman"/>
                <a:sym typeface="Times New Roman"/>
              </a:rPr>
              <a:t>. </a:t>
            </a:r>
            <a:endParaRPr/>
          </a:p>
          <a:p>
            <a:pPr indent="-342900" lvl="0" marL="342900" rtl="0" algn="just">
              <a:lnSpc>
                <a:spcPct val="100000"/>
              </a:lnSpc>
              <a:spcBef>
                <a:spcPts val="0"/>
              </a:spcBef>
              <a:spcAft>
                <a:spcPts val="0"/>
              </a:spcAft>
              <a:buClr>
                <a:schemeClr val="dk1"/>
              </a:buClr>
              <a:buSzPts val="2400"/>
              <a:buChar char="•"/>
            </a:pPr>
            <a:r>
              <a:rPr lang="en-US" sz="2000">
                <a:latin typeface="Times New Roman"/>
                <a:ea typeface="Times New Roman"/>
                <a:cs typeface="Times New Roman"/>
                <a:sym typeface="Times New Roman"/>
              </a:rPr>
              <a:t>It also communicates with CPU and memory in the same manner as any I/O processor does.</a:t>
            </a:r>
            <a:endParaRPr/>
          </a:p>
          <a:p>
            <a:pPr indent="-342900" lvl="0" marL="342900" rtl="0" algn="just">
              <a:lnSpc>
                <a:spcPct val="100000"/>
              </a:lnSpc>
              <a:spcBef>
                <a:spcPts val="0"/>
              </a:spcBef>
              <a:spcAft>
                <a:spcPts val="0"/>
              </a:spcAft>
              <a:buClr>
                <a:schemeClr val="dk1"/>
              </a:buClr>
              <a:buSzPts val="2400"/>
              <a:buChar char="•"/>
            </a:pPr>
            <a:r>
              <a:rPr lang="en-US" sz="2000">
                <a:latin typeface="Times New Roman"/>
                <a:ea typeface="Times New Roman"/>
                <a:cs typeface="Times New Roman"/>
                <a:sym typeface="Times New Roman"/>
              </a:rPr>
              <a:t>These processors are commonly found in </a:t>
            </a:r>
            <a:r>
              <a:rPr lang="en-US" sz="2000">
                <a:solidFill>
                  <a:srgbClr val="FF0000"/>
                </a:solidFill>
                <a:latin typeface="Times New Roman"/>
                <a:ea typeface="Times New Roman"/>
                <a:cs typeface="Times New Roman"/>
                <a:sym typeface="Times New Roman"/>
              </a:rPr>
              <a:t>networking equipment such as routers, switches, and network interface cards (NICs), </a:t>
            </a:r>
            <a:r>
              <a:rPr lang="en-US" sz="2000">
                <a:latin typeface="Times New Roman"/>
                <a:ea typeface="Times New Roman"/>
                <a:cs typeface="Times New Roman"/>
                <a:sym typeface="Times New Roman"/>
              </a:rPr>
              <a:t>as well as in other devices that require high-speed data transfer and communication capabilities.</a:t>
            </a:r>
            <a:endParaRPr/>
          </a:p>
          <a:p>
            <a:pPr indent="-342900" lvl="0" marL="342900" rtl="0" algn="just">
              <a:lnSpc>
                <a:spcPct val="100000"/>
              </a:lnSpc>
              <a:spcBef>
                <a:spcPts val="0"/>
              </a:spcBef>
              <a:spcAft>
                <a:spcPts val="0"/>
              </a:spcAft>
              <a:buClr>
                <a:schemeClr val="dk1"/>
              </a:buClr>
              <a:buSzPts val="2400"/>
              <a:buChar char="•"/>
            </a:pPr>
            <a:r>
              <a:rPr lang="en-US" sz="2000">
                <a:latin typeface="Times New Roman"/>
                <a:ea typeface="Times New Roman"/>
                <a:cs typeface="Times New Roman"/>
                <a:sym typeface="Times New Roman"/>
              </a:rPr>
              <a:t>DCPs are responsible for </a:t>
            </a:r>
            <a:r>
              <a:rPr lang="en-US" sz="2000">
                <a:solidFill>
                  <a:srgbClr val="FF0000"/>
                </a:solidFill>
                <a:latin typeface="Times New Roman"/>
                <a:ea typeface="Times New Roman"/>
                <a:cs typeface="Times New Roman"/>
                <a:sym typeface="Times New Roman"/>
              </a:rPr>
              <a:t>processing packets, Traffic Management, Security, protocol handling etc.</a:t>
            </a:r>
            <a:endParaRPr/>
          </a:p>
        </p:txBody>
      </p:sp>
      <p:sp>
        <p:nvSpPr>
          <p:cNvPr id="183" name="Google Shape;183;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22CS016</a:t>
            </a:r>
            <a:endParaRPr/>
          </a:p>
        </p:txBody>
      </p:sp>
      <p:sp>
        <p:nvSpPr>
          <p:cNvPr id="184" name="Google Shape;18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latin typeface="Candara"/>
                <a:ea typeface="Candara"/>
                <a:cs typeface="Candara"/>
                <a:sym typeface="Candara"/>
              </a:rPr>
              <a:t>Exercise Questions</a:t>
            </a:r>
            <a:endParaRPr b="1">
              <a:latin typeface="Candara"/>
              <a:ea typeface="Candara"/>
              <a:cs typeface="Candara"/>
              <a:sym typeface="Candara"/>
            </a:endParaRPr>
          </a:p>
        </p:txBody>
      </p:sp>
      <p:sp>
        <p:nvSpPr>
          <p:cNvPr id="190" name="Google Shape;190;p18"/>
          <p:cNvSpPr txBox="1"/>
          <p:nvPr>
            <p:ph idx="1" type="body"/>
          </p:nvPr>
        </p:nvSpPr>
        <p:spPr>
          <a:xfrm>
            <a:off x="457200" y="1219200"/>
            <a:ext cx="8229600" cy="496594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latin typeface="Candara"/>
                <a:ea typeface="Candara"/>
                <a:cs typeface="Candara"/>
                <a:sym typeface="Candara"/>
              </a:rPr>
              <a:t>Why is Programmed I/O mode of data transfer is slow?</a:t>
            </a:r>
            <a:endParaRPr/>
          </a:p>
          <a:p>
            <a:pPr indent="-342900" lvl="0" marL="342900" rtl="0" algn="l">
              <a:lnSpc>
                <a:spcPct val="100000"/>
              </a:lnSpc>
              <a:spcBef>
                <a:spcPts val="480"/>
              </a:spcBef>
              <a:spcAft>
                <a:spcPts val="0"/>
              </a:spcAft>
              <a:buClr>
                <a:schemeClr val="dk1"/>
              </a:buClr>
              <a:buSzPts val="2400"/>
              <a:buChar char="•"/>
            </a:pPr>
            <a:r>
              <a:rPr lang="en-US" sz="2400">
                <a:latin typeface="Candara"/>
                <a:ea typeface="Candara"/>
                <a:cs typeface="Candara"/>
                <a:sym typeface="Candara"/>
              </a:rPr>
              <a:t>Why CPU is in the idle state during the Direct Memory Access?</a:t>
            </a:r>
            <a:endParaRPr/>
          </a:p>
          <a:p>
            <a:pPr indent="-342900" lvl="0" marL="342900" rtl="0" algn="l">
              <a:lnSpc>
                <a:spcPct val="100000"/>
              </a:lnSpc>
              <a:spcBef>
                <a:spcPts val="480"/>
              </a:spcBef>
              <a:spcAft>
                <a:spcPts val="0"/>
              </a:spcAft>
              <a:buClr>
                <a:schemeClr val="dk1"/>
              </a:buClr>
              <a:buSzPts val="2400"/>
              <a:buChar char="•"/>
            </a:pPr>
            <a:r>
              <a:rPr lang="en-US" sz="2400">
                <a:latin typeface="Candara"/>
                <a:ea typeface="Candara"/>
                <a:cs typeface="Candara"/>
                <a:sym typeface="Candara"/>
              </a:rPr>
              <a:t>Direct Memory Access is ideal for slow memories. True or False?</a:t>
            </a:r>
            <a:endParaRPr/>
          </a:p>
          <a:p>
            <a:pPr indent="-342900" lvl="0" marL="342900" rtl="0" algn="l">
              <a:lnSpc>
                <a:spcPct val="100000"/>
              </a:lnSpc>
              <a:spcBef>
                <a:spcPts val="480"/>
              </a:spcBef>
              <a:spcAft>
                <a:spcPts val="0"/>
              </a:spcAft>
              <a:buClr>
                <a:schemeClr val="dk1"/>
              </a:buClr>
              <a:buSzPts val="2400"/>
              <a:buChar char="•"/>
            </a:pPr>
            <a:r>
              <a:rPr lang="en-US" sz="2400">
                <a:latin typeface="Candara"/>
                <a:ea typeface="Candara"/>
                <a:cs typeface="Candara"/>
                <a:sym typeface="Candara"/>
              </a:rPr>
              <a:t>Vectored interrupt is ?</a:t>
            </a:r>
            <a:endParaRPr/>
          </a:p>
          <a:p>
            <a:pPr indent="-342900" lvl="0" marL="342900" rtl="0" algn="l">
              <a:lnSpc>
                <a:spcPct val="100000"/>
              </a:lnSpc>
              <a:spcBef>
                <a:spcPts val="480"/>
              </a:spcBef>
              <a:spcAft>
                <a:spcPts val="0"/>
              </a:spcAft>
              <a:buClr>
                <a:schemeClr val="dk1"/>
              </a:buClr>
              <a:buSzPts val="2400"/>
              <a:buChar char="•"/>
            </a:pPr>
            <a:r>
              <a:rPr lang="en-US" sz="2400">
                <a:latin typeface="Candara"/>
                <a:ea typeface="Candara"/>
                <a:cs typeface="Candara"/>
                <a:sym typeface="Candara"/>
              </a:rPr>
              <a:t>CPU is actively involved in the transfer of data in interrupt-initiated I/O mode. True or False?</a:t>
            </a:r>
            <a:endParaRPr/>
          </a:p>
          <a:p>
            <a:pPr indent="-342900" lvl="0" marL="342900"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Stealing a memory cycle in IOP is ?</a:t>
            </a:r>
            <a:endParaRPr/>
          </a:p>
          <a:p>
            <a:pPr indent="-342900" lvl="0" marL="342900"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Status register Vs Flag.</a:t>
            </a:r>
            <a:endParaRPr/>
          </a:p>
          <a:p>
            <a:pPr indent="-342900" lvl="0" marL="342900"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Various commands an I/O interface may receive.</a:t>
            </a:r>
            <a:endParaRPr/>
          </a:p>
          <a:p>
            <a:pPr indent="-342900" lvl="0" marL="342900"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Strobe vs Handshake signal </a:t>
            </a:r>
            <a:endParaRPr sz="2400">
              <a:latin typeface="Times New Roman"/>
              <a:ea typeface="Times New Roman"/>
              <a:cs typeface="Times New Roman"/>
              <a:sym typeface="Times New Roman"/>
            </a:endParaRPr>
          </a:p>
          <a:p>
            <a:pPr indent="-190500" lvl="0" marL="342900" rtl="0" algn="l">
              <a:lnSpc>
                <a:spcPct val="100000"/>
              </a:lnSpc>
              <a:spcBef>
                <a:spcPts val="480"/>
              </a:spcBef>
              <a:spcAft>
                <a:spcPts val="0"/>
              </a:spcAft>
              <a:buClr>
                <a:schemeClr val="dk1"/>
              </a:buClr>
              <a:buSzPts val="2400"/>
              <a:buNone/>
            </a:pPr>
            <a:r>
              <a:t/>
            </a:r>
            <a:endParaRPr sz="2400">
              <a:latin typeface="Candara"/>
              <a:ea typeface="Candara"/>
              <a:cs typeface="Candara"/>
              <a:sym typeface="Candara"/>
            </a:endParaRPr>
          </a:p>
        </p:txBody>
      </p:sp>
      <p:sp>
        <p:nvSpPr>
          <p:cNvPr id="191" name="Google Shape;19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22CS016</a:t>
            </a:r>
            <a:endParaRPr/>
          </a:p>
        </p:txBody>
      </p:sp>
      <p:sp>
        <p:nvSpPr>
          <p:cNvPr id="192" name="Google Shape;19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2"/>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latin typeface="Candara"/>
                <a:ea typeface="Candara"/>
                <a:cs typeface="Candara"/>
                <a:sym typeface="Candara"/>
              </a:rPr>
              <a:t>Data Transfer</a:t>
            </a:r>
            <a:endParaRPr b="1" sz="2800">
              <a:latin typeface="Candara"/>
              <a:ea typeface="Candara"/>
              <a:cs typeface="Candara"/>
              <a:sym typeface="Candara"/>
            </a:endParaRPr>
          </a:p>
        </p:txBody>
      </p:sp>
      <p:sp>
        <p:nvSpPr>
          <p:cNvPr id="54" name="Google Shape;54;p2"/>
          <p:cNvSpPr txBox="1"/>
          <p:nvPr>
            <p:ph idx="1" type="body"/>
          </p:nvPr>
        </p:nvSpPr>
        <p:spPr>
          <a:xfrm>
            <a:off x="275617" y="914400"/>
            <a:ext cx="8534400" cy="5512279"/>
          </a:xfrm>
          <a:prstGeom prst="rect">
            <a:avLst/>
          </a:prstGeom>
          <a:noFill/>
          <a:ln>
            <a:noFill/>
          </a:ln>
        </p:spPr>
        <p:txBody>
          <a:bodyPr anchorCtr="0" anchor="t" bIns="45700" lIns="91425" spcFirstLastPara="1" rIns="91425" wrap="square" tIns="45700">
            <a:noAutofit/>
          </a:bodyPr>
          <a:lstStyle/>
          <a:p>
            <a:pPr indent="0" lvl="0" marL="114300" rtl="0" algn="just">
              <a:lnSpc>
                <a:spcPct val="107000"/>
              </a:lnSpc>
              <a:spcBef>
                <a:spcPts val="360"/>
              </a:spcBef>
              <a:spcAft>
                <a:spcPts val="0"/>
              </a:spcAft>
              <a:buSzPts val="1800"/>
              <a:buNone/>
            </a:pPr>
            <a:r>
              <a:rPr b="1" lang="en-US" sz="2000">
                <a:solidFill>
                  <a:srgbClr val="0D0D0D"/>
                </a:solidFill>
                <a:highlight>
                  <a:srgbClr val="FFFFFF"/>
                </a:highlight>
                <a:latin typeface="Times New Roman"/>
                <a:ea typeface="Times New Roman"/>
                <a:cs typeface="Times New Roman"/>
                <a:sym typeface="Times New Roman"/>
              </a:rPr>
              <a:t>Introduction:-</a:t>
            </a:r>
            <a:endParaRPr/>
          </a:p>
          <a:p>
            <a:pPr indent="0" lvl="0" marL="114300" rtl="0" algn="just">
              <a:lnSpc>
                <a:spcPct val="107000"/>
              </a:lnSpc>
              <a:spcBef>
                <a:spcPts val="1160"/>
              </a:spcBef>
              <a:spcAft>
                <a:spcPts val="0"/>
              </a:spcAft>
              <a:buSzPts val="1800"/>
              <a:buNone/>
            </a:pPr>
            <a:r>
              <a:rPr lang="en-US" sz="2000">
                <a:solidFill>
                  <a:srgbClr val="0D0D0D"/>
                </a:solidFill>
                <a:highlight>
                  <a:srgbClr val="FFFFFF"/>
                </a:highlight>
                <a:latin typeface="Times New Roman"/>
                <a:ea typeface="Times New Roman"/>
                <a:cs typeface="Times New Roman"/>
                <a:sym typeface="Times New Roman"/>
              </a:rPr>
              <a:t>Binary information received from an external device typically resides in memory for subsequent processing. When information is transmitted from the central computer to an external device, it originates from the memory unit. While the CPU executes instructions, such as I/O, it may temporarily hold the data, but the primary source or destination remains the memory unit. </a:t>
            </a:r>
            <a:endParaRPr/>
          </a:p>
          <a:p>
            <a:pPr indent="0" lvl="0" marL="114300" rtl="0" algn="just">
              <a:lnSpc>
                <a:spcPct val="107000"/>
              </a:lnSpc>
              <a:spcBef>
                <a:spcPts val="1160"/>
              </a:spcBef>
              <a:spcAft>
                <a:spcPts val="0"/>
              </a:spcAft>
              <a:buSzPts val="1800"/>
              <a:buNone/>
            </a:pPr>
            <a:r>
              <a:rPr lang="en-US" sz="2000">
                <a:solidFill>
                  <a:srgbClr val="0D0D0D"/>
                </a:solidFill>
                <a:highlight>
                  <a:srgbClr val="FFFFFF"/>
                </a:highlight>
                <a:latin typeface="Times New Roman"/>
                <a:ea typeface="Times New Roman"/>
                <a:cs typeface="Times New Roman"/>
                <a:sym typeface="Times New Roman"/>
              </a:rPr>
              <a:t>Data transfer between the central computer and I/O devices can occur through various modes, with some utilizing the  i) CPU as an intermediary and ii) others directly accessing the memory unit. Transfer of data to and from peripherals can be managed in one of following possible modes.  </a:t>
            </a:r>
            <a:endParaRPr/>
          </a:p>
          <a:p>
            <a:pPr indent="0" lvl="0" marL="114300" rtl="0" algn="just">
              <a:lnSpc>
                <a:spcPct val="107000"/>
              </a:lnSpc>
              <a:spcBef>
                <a:spcPts val="1160"/>
              </a:spcBef>
              <a:spcAft>
                <a:spcPts val="0"/>
              </a:spcAft>
              <a:buSzPts val="1800"/>
              <a:buNone/>
            </a:pPr>
            <a:r>
              <a:rPr lang="en-US" sz="2000">
                <a:solidFill>
                  <a:srgbClr val="0D0D0D"/>
                </a:solidFill>
                <a:highlight>
                  <a:srgbClr val="FFFFFF"/>
                </a:highlight>
                <a:latin typeface="Times New Roman"/>
                <a:ea typeface="Times New Roman"/>
                <a:cs typeface="Times New Roman"/>
                <a:sym typeface="Times New Roman"/>
              </a:rPr>
              <a:t>1. </a:t>
            </a:r>
            <a:r>
              <a:rPr lang="en-US" sz="2000">
                <a:latin typeface="Times New Roman"/>
                <a:ea typeface="Times New Roman"/>
                <a:cs typeface="Times New Roman"/>
                <a:sym typeface="Times New Roman"/>
              </a:rPr>
              <a:t>Programmed I/O	2. Interrupt-initiated I/O	</a:t>
            </a:r>
            <a:endParaRPr/>
          </a:p>
          <a:p>
            <a:pPr indent="0" lvl="0" marL="114300" rtl="0" algn="just">
              <a:lnSpc>
                <a:spcPct val="107000"/>
              </a:lnSpc>
              <a:spcBef>
                <a:spcPts val="1160"/>
              </a:spcBef>
              <a:spcAft>
                <a:spcPts val="0"/>
              </a:spcAft>
              <a:buSzPts val="1800"/>
              <a:buNone/>
            </a:pPr>
            <a:r>
              <a:rPr lang="en-US" sz="2000">
                <a:latin typeface="Times New Roman"/>
                <a:ea typeface="Times New Roman"/>
                <a:cs typeface="Times New Roman"/>
                <a:sym typeface="Times New Roman"/>
              </a:rPr>
              <a:t>3.Direct memory access (DMA)		</a:t>
            </a:r>
            <a:endParaRPr/>
          </a:p>
          <a:p>
            <a:pPr indent="0" lvl="0" marL="114300" rtl="0" algn="just">
              <a:lnSpc>
                <a:spcPct val="107000"/>
              </a:lnSpc>
              <a:spcBef>
                <a:spcPts val="1160"/>
              </a:spcBef>
              <a:spcAft>
                <a:spcPts val="0"/>
              </a:spcAft>
              <a:buSzPts val="1800"/>
              <a:buNone/>
            </a:pPr>
            <a:r>
              <a:rPr lang="en-US" sz="2000">
                <a:latin typeface="Times New Roman"/>
                <a:ea typeface="Times New Roman"/>
                <a:cs typeface="Times New Roman"/>
                <a:sym typeface="Times New Roman"/>
              </a:rPr>
              <a:t>4. Dedicated processor, such as input–output processor (IOP) </a:t>
            </a:r>
            <a:endParaRPr/>
          </a:p>
          <a:p>
            <a:pPr indent="0" lvl="0" marL="114300" rtl="0" algn="just">
              <a:lnSpc>
                <a:spcPct val="107000"/>
              </a:lnSpc>
              <a:spcBef>
                <a:spcPts val="1160"/>
              </a:spcBef>
              <a:spcAft>
                <a:spcPts val="800"/>
              </a:spcAft>
              <a:buSzPts val="1800"/>
              <a:buNone/>
            </a:pPr>
            <a:r>
              <a:rPr lang="en-US" sz="2000">
                <a:latin typeface="Times New Roman"/>
                <a:ea typeface="Times New Roman"/>
                <a:cs typeface="Times New Roman"/>
                <a:sym typeface="Times New Roman"/>
              </a:rPr>
              <a:t>5. Dedicated processor like DCP</a:t>
            </a:r>
            <a:endParaRPr/>
          </a:p>
        </p:txBody>
      </p:sp>
      <p:sp>
        <p:nvSpPr>
          <p:cNvPr id="55" name="Google Shape;55;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22CS016</a:t>
            </a:r>
            <a:endParaRPr/>
          </a:p>
        </p:txBody>
      </p:sp>
      <p:sp>
        <p:nvSpPr>
          <p:cNvPr id="56" name="Google Shape;5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0"/>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latin typeface="Candara"/>
                <a:ea typeface="Candara"/>
                <a:cs typeface="Candara"/>
                <a:sym typeface="Candara"/>
              </a:rPr>
              <a:t>Data Transfer Modes</a:t>
            </a:r>
            <a:endParaRPr b="1" sz="2800">
              <a:latin typeface="Candara"/>
              <a:ea typeface="Candara"/>
              <a:cs typeface="Candara"/>
              <a:sym typeface="Candara"/>
            </a:endParaRPr>
          </a:p>
        </p:txBody>
      </p:sp>
      <p:sp>
        <p:nvSpPr>
          <p:cNvPr id="62" name="Google Shape;62;p10"/>
          <p:cNvSpPr txBox="1"/>
          <p:nvPr>
            <p:ph idx="1" type="body"/>
          </p:nvPr>
        </p:nvSpPr>
        <p:spPr>
          <a:xfrm>
            <a:off x="275617" y="914400"/>
            <a:ext cx="8534400" cy="553815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sz="2400">
                <a:latin typeface="Candara"/>
                <a:ea typeface="Candara"/>
                <a:cs typeface="Candara"/>
                <a:sym typeface="Candara"/>
              </a:rPr>
              <a:t>3 main modes of data transfer between computer (memory) and I/O devices:- </a:t>
            </a:r>
            <a:endParaRPr sz="2400">
              <a:latin typeface="Candara"/>
              <a:ea typeface="Candara"/>
              <a:cs typeface="Candara"/>
              <a:sym typeface="Candara"/>
            </a:endParaRPr>
          </a:p>
          <a:p>
            <a:pPr indent="0" lvl="0" marL="0" rtl="0" algn="l">
              <a:lnSpc>
                <a:spcPct val="100000"/>
              </a:lnSpc>
              <a:spcBef>
                <a:spcPts val="480"/>
              </a:spcBef>
              <a:spcAft>
                <a:spcPts val="0"/>
              </a:spcAft>
              <a:buClr>
                <a:schemeClr val="dk1"/>
              </a:buClr>
              <a:buSzPts val="2400"/>
              <a:buNone/>
            </a:pPr>
            <a:r>
              <a:t/>
            </a:r>
            <a:endParaRPr sz="2400">
              <a:latin typeface="Candara"/>
              <a:ea typeface="Candara"/>
              <a:cs typeface="Candara"/>
              <a:sym typeface="Candara"/>
            </a:endParaRPr>
          </a:p>
        </p:txBody>
      </p:sp>
      <p:sp>
        <p:nvSpPr>
          <p:cNvPr id="63" name="Google Shape;63;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22CS016</a:t>
            </a:r>
            <a:endParaRPr/>
          </a:p>
        </p:txBody>
      </p:sp>
      <p:sp>
        <p:nvSpPr>
          <p:cNvPr id="64" name="Google Shape;6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65" name="Google Shape;65;p10"/>
          <p:cNvGrpSpPr/>
          <p:nvPr/>
        </p:nvGrpSpPr>
        <p:grpSpPr>
          <a:xfrm>
            <a:off x="278284" y="2084628"/>
            <a:ext cx="8529064" cy="3984142"/>
            <a:chOff x="2667" y="789228"/>
            <a:chExt cx="8529064" cy="3984142"/>
          </a:xfrm>
        </p:grpSpPr>
        <p:sp>
          <p:nvSpPr>
            <p:cNvPr id="66" name="Google Shape;66;p10"/>
            <p:cNvSpPr/>
            <p:nvPr/>
          </p:nvSpPr>
          <p:spPr>
            <a:xfrm>
              <a:off x="2667" y="789228"/>
              <a:ext cx="2600324" cy="1040130"/>
            </a:xfrm>
            <a:prstGeom prst="rect">
              <a:avLst/>
            </a:prstGeom>
            <a:solidFill>
              <a:srgbClr val="BF504D"/>
            </a:solidFill>
            <a:ln cap="flat" cmpd="sng" w="25400">
              <a:solidFill>
                <a:srgbClr val="BF50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0"/>
            <p:cNvSpPr txBox="1"/>
            <p:nvPr/>
          </p:nvSpPr>
          <p:spPr>
            <a:xfrm>
              <a:off x="2667" y="789228"/>
              <a:ext cx="2600324" cy="1040130"/>
            </a:xfrm>
            <a:prstGeom prst="rect">
              <a:avLst/>
            </a:prstGeom>
            <a:noFill/>
            <a:ln>
              <a:noFill/>
            </a:ln>
          </p:spPr>
          <p:txBody>
            <a:bodyPr anchorCtr="0" anchor="ctr" bIns="81275" lIns="142225" spcFirstLastPara="1" rIns="142225" wrap="square" tIns="81275">
              <a:noAutofit/>
            </a:bodyPr>
            <a:lstStyle/>
            <a:p>
              <a:pPr indent="0" lvl="0" marL="0" marR="0" rtl="0" algn="ctr">
                <a:lnSpc>
                  <a:spcPct val="90000"/>
                </a:lnSpc>
                <a:spcBef>
                  <a:spcPts val="0"/>
                </a:spcBef>
                <a:spcAft>
                  <a:spcPts val="0"/>
                </a:spcAft>
                <a:buClr>
                  <a:srgbClr val="000000"/>
                </a:buClr>
                <a:buSzPts val="2000"/>
                <a:buFont typeface="Arial"/>
                <a:buNone/>
              </a:pPr>
              <a:r>
                <a:rPr b="1" i="0" lang="en-US" sz="2000" u="none" cap="none" strike="noStrike">
                  <a:solidFill>
                    <a:schemeClr val="lt1"/>
                  </a:solidFill>
                  <a:latin typeface="Candara"/>
                  <a:ea typeface="Candara"/>
                  <a:cs typeface="Candara"/>
                  <a:sym typeface="Candara"/>
                </a:rPr>
                <a:t>Programmed I/O</a:t>
              </a:r>
              <a:endParaRPr b="1" i="0" sz="2000" u="none" cap="none" strike="noStrike">
                <a:solidFill>
                  <a:schemeClr val="lt1"/>
                </a:solidFill>
                <a:latin typeface="Candara"/>
                <a:ea typeface="Candara"/>
                <a:cs typeface="Candara"/>
                <a:sym typeface="Candara"/>
              </a:endParaRPr>
            </a:p>
          </p:txBody>
        </p:sp>
        <p:sp>
          <p:nvSpPr>
            <p:cNvPr id="68" name="Google Shape;68;p10"/>
            <p:cNvSpPr/>
            <p:nvPr/>
          </p:nvSpPr>
          <p:spPr>
            <a:xfrm>
              <a:off x="2667" y="1829358"/>
              <a:ext cx="2600324" cy="2944012"/>
            </a:xfrm>
            <a:prstGeom prst="rect">
              <a:avLst/>
            </a:prstGeom>
            <a:solidFill>
              <a:srgbClr val="E7CFCF">
                <a:alpha val="89411"/>
              </a:srgbClr>
            </a:solidFill>
            <a:ln cap="flat" cmpd="sng" w="25400">
              <a:solidFill>
                <a:srgbClr val="E7CFCF">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0"/>
            <p:cNvSpPr txBox="1"/>
            <p:nvPr/>
          </p:nvSpPr>
          <p:spPr>
            <a:xfrm>
              <a:off x="2667" y="1829358"/>
              <a:ext cx="2600324" cy="2944012"/>
            </a:xfrm>
            <a:prstGeom prst="rect">
              <a:avLst/>
            </a:prstGeom>
            <a:noFill/>
            <a:ln>
              <a:noFill/>
            </a:ln>
          </p:spPr>
          <p:txBody>
            <a:bodyPr anchorCtr="0" anchor="t" bIns="160000" lIns="106675" spcFirstLastPara="1" rIns="142225" wrap="square" tIns="106675">
              <a:noAutofit/>
            </a:bodyPr>
            <a:lstStyle/>
            <a:p>
              <a:pPr indent="-228600" lvl="1" marL="228600" marR="0" rtl="0" algn="l">
                <a:lnSpc>
                  <a:spcPct val="90000"/>
                </a:lnSpc>
                <a:spcBef>
                  <a:spcPts val="0"/>
                </a:spcBef>
                <a:spcAft>
                  <a:spcPts val="0"/>
                </a:spcAft>
                <a:buClr>
                  <a:schemeClr val="dk1"/>
                </a:buClr>
                <a:buSzPts val="2000"/>
                <a:buFont typeface="Candara"/>
                <a:buChar char="•"/>
              </a:pPr>
              <a:r>
                <a:rPr b="0" i="0" lang="en-US" sz="2000" u="none" cap="none" strike="noStrike">
                  <a:solidFill>
                    <a:schemeClr val="dk1"/>
                  </a:solidFill>
                  <a:latin typeface="Candara"/>
                  <a:ea typeface="Candara"/>
                  <a:cs typeface="Candara"/>
                  <a:sym typeface="Candara"/>
                </a:rPr>
                <a:t>CPU controls the transfer</a:t>
              </a:r>
              <a:endParaRPr b="0" i="0" sz="2000" u="none" cap="none" strike="noStrike">
                <a:solidFill>
                  <a:schemeClr val="dk1"/>
                </a:solidFill>
                <a:latin typeface="Candara"/>
                <a:ea typeface="Candara"/>
                <a:cs typeface="Candara"/>
                <a:sym typeface="Candara"/>
              </a:endParaRPr>
            </a:p>
            <a:p>
              <a:pPr indent="-228600" lvl="1" marL="228600" marR="0" rtl="0" algn="l">
                <a:lnSpc>
                  <a:spcPct val="90000"/>
                </a:lnSpc>
                <a:spcBef>
                  <a:spcPts val="300"/>
                </a:spcBef>
                <a:spcAft>
                  <a:spcPts val="0"/>
                </a:spcAft>
                <a:buClr>
                  <a:schemeClr val="dk1"/>
                </a:buClr>
                <a:buSzPts val="2000"/>
                <a:buFont typeface="Candara"/>
                <a:buChar char="•"/>
              </a:pPr>
              <a:r>
                <a:rPr b="0" i="0" lang="en-US" sz="2000" u="none" cap="none" strike="noStrike">
                  <a:solidFill>
                    <a:schemeClr val="dk1"/>
                  </a:solidFill>
                  <a:latin typeface="Candara"/>
                  <a:ea typeface="Candara"/>
                  <a:cs typeface="Candara"/>
                  <a:sym typeface="Candara"/>
                </a:rPr>
                <a:t>CPU executes several instructions</a:t>
              </a:r>
              <a:endParaRPr b="0" i="0" sz="2000" u="none" cap="none" strike="noStrike">
                <a:solidFill>
                  <a:schemeClr val="dk1"/>
                </a:solidFill>
                <a:latin typeface="Candara"/>
                <a:ea typeface="Candara"/>
                <a:cs typeface="Candara"/>
                <a:sym typeface="Candara"/>
              </a:endParaRPr>
            </a:p>
            <a:p>
              <a:pPr indent="-228600" lvl="1" marL="228600" marR="0" rtl="0" algn="l">
                <a:lnSpc>
                  <a:spcPct val="90000"/>
                </a:lnSpc>
                <a:spcBef>
                  <a:spcPts val="300"/>
                </a:spcBef>
                <a:spcAft>
                  <a:spcPts val="0"/>
                </a:spcAft>
                <a:buClr>
                  <a:schemeClr val="dk1"/>
                </a:buClr>
                <a:buSzPts val="2000"/>
                <a:buFont typeface="Candara"/>
                <a:buChar char="•"/>
              </a:pPr>
              <a:r>
                <a:rPr b="0" i="0" lang="en-US" sz="2000" u="none" cap="none" strike="noStrike">
                  <a:solidFill>
                    <a:schemeClr val="dk1"/>
                  </a:solidFill>
                  <a:latin typeface="Candara"/>
                  <a:ea typeface="Candara"/>
                  <a:cs typeface="Candara"/>
                  <a:sym typeface="Candara"/>
                </a:rPr>
                <a:t>Continuous monitoring of flag bit</a:t>
              </a:r>
              <a:endParaRPr b="0" i="0" sz="2000" u="none" cap="none" strike="noStrike">
                <a:solidFill>
                  <a:schemeClr val="dk1"/>
                </a:solidFill>
                <a:latin typeface="Candara"/>
                <a:ea typeface="Candara"/>
                <a:cs typeface="Candara"/>
                <a:sym typeface="Candara"/>
              </a:endParaRPr>
            </a:p>
            <a:p>
              <a:pPr indent="-228600" lvl="1" marL="228600" marR="0" rtl="0" algn="l">
                <a:lnSpc>
                  <a:spcPct val="90000"/>
                </a:lnSpc>
                <a:spcBef>
                  <a:spcPts val="300"/>
                </a:spcBef>
                <a:spcAft>
                  <a:spcPts val="0"/>
                </a:spcAft>
                <a:buClr>
                  <a:schemeClr val="dk1"/>
                </a:buClr>
                <a:buSzPts val="2000"/>
                <a:buFont typeface="Candara"/>
                <a:buChar char="•"/>
              </a:pPr>
              <a:r>
                <a:rPr b="0" i="0" lang="en-US" sz="2000" u="none" cap="none" strike="noStrike">
                  <a:solidFill>
                    <a:schemeClr val="dk1"/>
                  </a:solidFill>
                  <a:latin typeface="Candara"/>
                  <a:ea typeface="Candara"/>
                  <a:cs typeface="Candara"/>
                  <a:sym typeface="Candara"/>
                </a:rPr>
                <a:t>Slow and inefficient</a:t>
              </a:r>
              <a:endParaRPr b="0" i="0" sz="2000" u="none" cap="none" strike="noStrike">
                <a:solidFill>
                  <a:schemeClr val="dk1"/>
                </a:solidFill>
                <a:latin typeface="Candara"/>
                <a:ea typeface="Candara"/>
                <a:cs typeface="Candara"/>
                <a:sym typeface="Candara"/>
              </a:endParaRPr>
            </a:p>
          </p:txBody>
        </p:sp>
        <p:sp>
          <p:nvSpPr>
            <p:cNvPr id="70" name="Google Shape;70;p10"/>
            <p:cNvSpPr/>
            <p:nvPr/>
          </p:nvSpPr>
          <p:spPr>
            <a:xfrm>
              <a:off x="2967037" y="789228"/>
              <a:ext cx="2600324" cy="1040130"/>
            </a:xfrm>
            <a:prstGeom prst="rect">
              <a:avLst/>
            </a:prstGeom>
            <a:solidFill>
              <a:schemeClr val="accent3"/>
            </a:solid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0"/>
            <p:cNvSpPr txBox="1"/>
            <p:nvPr/>
          </p:nvSpPr>
          <p:spPr>
            <a:xfrm>
              <a:off x="2967037" y="789228"/>
              <a:ext cx="2600324" cy="1040130"/>
            </a:xfrm>
            <a:prstGeom prst="rect">
              <a:avLst/>
            </a:prstGeom>
            <a:noFill/>
            <a:ln>
              <a:noFill/>
            </a:ln>
          </p:spPr>
          <p:txBody>
            <a:bodyPr anchorCtr="0" anchor="ctr" bIns="81275" lIns="142225" spcFirstLastPara="1" rIns="142225" wrap="square" tIns="81275">
              <a:noAutofit/>
            </a:bodyPr>
            <a:lstStyle/>
            <a:p>
              <a:pPr indent="0" lvl="0" marL="0" marR="0" rtl="0" algn="ctr">
                <a:lnSpc>
                  <a:spcPct val="90000"/>
                </a:lnSpc>
                <a:spcBef>
                  <a:spcPts val="0"/>
                </a:spcBef>
                <a:spcAft>
                  <a:spcPts val="0"/>
                </a:spcAft>
                <a:buClr>
                  <a:srgbClr val="000000"/>
                </a:buClr>
                <a:buSzPts val="2000"/>
                <a:buFont typeface="Arial"/>
                <a:buNone/>
              </a:pPr>
              <a:r>
                <a:rPr b="1" i="0" lang="en-US" sz="2000" u="none" cap="none" strike="noStrike">
                  <a:solidFill>
                    <a:schemeClr val="lt1"/>
                  </a:solidFill>
                  <a:latin typeface="Candara"/>
                  <a:ea typeface="Candara"/>
                  <a:cs typeface="Candara"/>
                  <a:sym typeface="Candara"/>
                </a:rPr>
                <a:t>Interrupt-Initiated I/O</a:t>
              </a:r>
              <a:endParaRPr b="1" i="0" sz="2000" u="none" cap="none" strike="noStrike">
                <a:solidFill>
                  <a:schemeClr val="lt1"/>
                </a:solidFill>
                <a:latin typeface="Candara"/>
                <a:ea typeface="Candara"/>
                <a:cs typeface="Candara"/>
                <a:sym typeface="Candara"/>
              </a:endParaRPr>
            </a:p>
          </p:txBody>
        </p:sp>
        <p:sp>
          <p:nvSpPr>
            <p:cNvPr id="72" name="Google Shape;72;p10"/>
            <p:cNvSpPr/>
            <p:nvPr/>
          </p:nvSpPr>
          <p:spPr>
            <a:xfrm>
              <a:off x="2967037" y="1829358"/>
              <a:ext cx="2600324" cy="2944012"/>
            </a:xfrm>
            <a:prstGeom prst="rect">
              <a:avLst/>
            </a:prstGeom>
            <a:solidFill>
              <a:srgbClr val="DDE5D0">
                <a:alpha val="89411"/>
              </a:srgbClr>
            </a:solidFill>
            <a:ln cap="flat" cmpd="sng" w="25400">
              <a:solidFill>
                <a:srgbClr val="DDE5D0">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0"/>
            <p:cNvSpPr txBox="1"/>
            <p:nvPr/>
          </p:nvSpPr>
          <p:spPr>
            <a:xfrm>
              <a:off x="2967037" y="1829358"/>
              <a:ext cx="2600324" cy="2944012"/>
            </a:xfrm>
            <a:prstGeom prst="rect">
              <a:avLst/>
            </a:prstGeom>
            <a:noFill/>
            <a:ln>
              <a:noFill/>
            </a:ln>
          </p:spPr>
          <p:txBody>
            <a:bodyPr anchorCtr="0" anchor="t" bIns="160000" lIns="106675" spcFirstLastPara="1" rIns="142225" wrap="square" tIns="106675">
              <a:noAutofit/>
            </a:bodyPr>
            <a:lstStyle/>
            <a:p>
              <a:pPr indent="-228600" lvl="1" marL="228600" marR="0" rtl="0" algn="l">
                <a:lnSpc>
                  <a:spcPct val="90000"/>
                </a:lnSpc>
                <a:spcBef>
                  <a:spcPts val="0"/>
                </a:spcBef>
                <a:spcAft>
                  <a:spcPts val="0"/>
                </a:spcAft>
                <a:buClr>
                  <a:schemeClr val="dk1"/>
                </a:buClr>
                <a:buSzPts val="2000"/>
                <a:buFont typeface="Candara"/>
                <a:buChar char="•"/>
              </a:pPr>
              <a:r>
                <a:rPr b="0" i="0" lang="en-US" sz="2000" u="none" cap="none" strike="noStrike">
                  <a:solidFill>
                    <a:schemeClr val="dk1"/>
                  </a:solidFill>
                  <a:latin typeface="Candara"/>
                  <a:ea typeface="Candara"/>
                  <a:cs typeface="Candara"/>
                  <a:sym typeface="Candara"/>
                </a:rPr>
                <a:t> CPU is involved in the transfer</a:t>
              </a:r>
              <a:endParaRPr b="0" i="0" sz="2000" u="none" cap="none" strike="noStrike">
                <a:solidFill>
                  <a:schemeClr val="dk1"/>
                </a:solidFill>
                <a:latin typeface="Candara"/>
                <a:ea typeface="Candara"/>
                <a:cs typeface="Candara"/>
                <a:sym typeface="Candara"/>
              </a:endParaRPr>
            </a:p>
            <a:p>
              <a:pPr indent="-228600" lvl="1" marL="228600" marR="0" rtl="0" algn="l">
                <a:lnSpc>
                  <a:spcPct val="90000"/>
                </a:lnSpc>
                <a:spcBef>
                  <a:spcPts val="300"/>
                </a:spcBef>
                <a:spcAft>
                  <a:spcPts val="0"/>
                </a:spcAft>
                <a:buClr>
                  <a:schemeClr val="dk1"/>
                </a:buClr>
                <a:buSzPts val="2000"/>
                <a:buFont typeface="Candara"/>
                <a:buChar char="•"/>
              </a:pPr>
              <a:r>
                <a:rPr b="0" i="0" lang="en-US" sz="2000" u="none" cap="none" strike="noStrike">
                  <a:solidFill>
                    <a:schemeClr val="dk1"/>
                  </a:solidFill>
                  <a:latin typeface="Candara"/>
                  <a:ea typeface="Candara"/>
                  <a:cs typeface="Candara"/>
                  <a:sym typeface="Candara"/>
                </a:rPr>
                <a:t>No continuous monitoring of flag bit </a:t>
              </a:r>
              <a:endParaRPr b="0" i="0" sz="2000" u="none" cap="none" strike="noStrike">
                <a:solidFill>
                  <a:schemeClr val="dk1"/>
                </a:solidFill>
                <a:latin typeface="Candara"/>
                <a:ea typeface="Candara"/>
                <a:cs typeface="Candara"/>
                <a:sym typeface="Candara"/>
              </a:endParaRPr>
            </a:p>
            <a:p>
              <a:pPr indent="-228600" lvl="1" marL="228600" marR="0" rtl="0" algn="l">
                <a:lnSpc>
                  <a:spcPct val="90000"/>
                </a:lnSpc>
                <a:spcBef>
                  <a:spcPts val="300"/>
                </a:spcBef>
                <a:spcAft>
                  <a:spcPts val="0"/>
                </a:spcAft>
                <a:buClr>
                  <a:schemeClr val="dk1"/>
                </a:buClr>
                <a:buSzPts val="2000"/>
                <a:buFont typeface="Candara"/>
                <a:buChar char="•"/>
              </a:pPr>
              <a:r>
                <a:rPr b="0" i="0" lang="en-US" sz="2000" u="none" cap="none" strike="noStrike">
                  <a:solidFill>
                    <a:schemeClr val="dk1"/>
                  </a:solidFill>
                  <a:latin typeface="Candara"/>
                  <a:ea typeface="Candara"/>
                  <a:cs typeface="Candara"/>
                  <a:sym typeface="Candara"/>
                </a:rPr>
                <a:t>Interface interrupts the CPU</a:t>
              </a:r>
              <a:endParaRPr b="0" i="0" sz="2000" u="none" cap="none" strike="noStrike">
                <a:solidFill>
                  <a:schemeClr val="dk1"/>
                </a:solidFill>
                <a:latin typeface="Candara"/>
                <a:ea typeface="Candara"/>
                <a:cs typeface="Candara"/>
                <a:sym typeface="Candara"/>
              </a:endParaRPr>
            </a:p>
          </p:txBody>
        </p:sp>
        <p:sp>
          <p:nvSpPr>
            <p:cNvPr id="74" name="Google Shape;74;p10"/>
            <p:cNvSpPr/>
            <p:nvPr/>
          </p:nvSpPr>
          <p:spPr>
            <a:xfrm>
              <a:off x="5931407" y="789228"/>
              <a:ext cx="2600324" cy="1040130"/>
            </a:xfrm>
            <a:prstGeom prst="rect">
              <a:avLst/>
            </a:prstGeom>
            <a:solidFill>
              <a:schemeClr val="accent4"/>
            </a:solid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0"/>
            <p:cNvSpPr txBox="1"/>
            <p:nvPr/>
          </p:nvSpPr>
          <p:spPr>
            <a:xfrm>
              <a:off x="5931407" y="789228"/>
              <a:ext cx="2600324" cy="1040130"/>
            </a:xfrm>
            <a:prstGeom prst="rect">
              <a:avLst/>
            </a:prstGeom>
            <a:noFill/>
            <a:ln>
              <a:noFill/>
            </a:ln>
          </p:spPr>
          <p:txBody>
            <a:bodyPr anchorCtr="0" anchor="ctr" bIns="81275" lIns="142225" spcFirstLastPara="1" rIns="142225" wrap="square" tIns="81275">
              <a:noAutofit/>
            </a:bodyPr>
            <a:lstStyle/>
            <a:p>
              <a:pPr indent="0" lvl="0" marL="0" marR="0" rtl="0" algn="ctr">
                <a:lnSpc>
                  <a:spcPct val="90000"/>
                </a:lnSpc>
                <a:spcBef>
                  <a:spcPts val="0"/>
                </a:spcBef>
                <a:spcAft>
                  <a:spcPts val="0"/>
                </a:spcAft>
                <a:buClr>
                  <a:srgbClr val="000000"/>
                </a:buClr>
                <a:buSzPts val="2000"/>
                <a:buFont typeface="Arial"/>
                <a:buNone/>
              </a:pPr>
              <a:r>
                <a:rPr b="1" i="0" lang="en-US" sz="2000" u="none" cap="none" strike="noStrike">
                  <a:solidFill>
                    <a:schemeClr val="lt1"/>
                  </a:solidFill>
                  <a:latin typeface="Candara"/>
                  <a:ea typeface="Candara"/>
                  <a:cs typeface="Candara"/>
                  <a:sym typeface="Candara"/>
                </a:rPr>
                <a:t>Direct Memory Access (DMA)</a:t>
              </a:r>
              <a:endParaRPr b="1" i="0" sz="2000" u="none" cap="none" strike="noStrike">
                <a:solidFill>
                  <a:schemeClr val="lt1"/>
                </a:solidFill>
                <a:latin typeface="Candara"/>
                <a:ea typeface="Candara"/>
                <a:cs typeface="Candara"/>
                <a:sym typeface="Candara"/>
              </a:endParaRPr>
            </a:p>
          </p:txBody>
        </p:sp>
        <p:sp>
          <p:nvSpPr>
            <p:cNvPr id="76" name="Google Shape;76;p10"/>
            <p:cNvSpPr/>
            <p:nvPr/>
          </p:nvSpPr>
          <p:spPr>
            <a:xfrm>
              <a:off x="5931407" y="1829358"/>
              <a:ext cx="2600324" cy="2944012"/>
            </a:xfrm>
            <a:prstGeom prst="rect">
              <a:avLst/>
            </a:prstGeom>
            <a:solidFill>
              <a:srgbClr val="D7D1DF">
                <a:alpha val="89411"/>
              </a:srgbClr>
            </a:solidFill>
            <a:ln cap="flat" cmpd="sng" w="25400">
              <a:solidFill>
                <a:srgbClr val="D7D1DF">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0"/>
            <p:cNvSpPr txBox="1"/>
            <p:nvPr/>
          </p:nvSpPr>
          <p:spPr>
            <a:xfrm>
              <a:off x="5931407" y="1829358"/>
              <a:ext cx="2600324" cy="2944012"/>
            </a:xfrm>
            <a:prstGeom prst="rect">
              <a:avLst/>
            </a:prstGeom>
            <a:noFill/>
            <a:ln>
              <a:noFill/>
            </a:ln>
          </p:spPr>
          <p:txBody>
            <a:bodyPr anchorCtr="0" anchor="t" bIns="160000" lIns="106675" spcFirstLastPara="1" rIns="142225" wrap="square" tIns="106675">
              <a:noAutofit/>
            </a:bodyPr>
            <a:lstStyle/>
            <a:p>
              <a:pPr indent="-228600" lvl="1" marL="228600" marR="0" rtl="0" algn="l">
                <a:lnSpc>
                  <a:spcPct val="90000"/>
                </a:lnSpc>
                <a:spcBef>
                  <a:spcPts val="0"/>
                </a:spcBef>
                <a:spcAft>
                  <a:spcPts val="0"/>
                </a:spcAft>
                <a:buClr>
                  <a:schemeClr val="dk1"/>
                </a:buClr>
                <a:buSzPts val="2000"/>
                <a:buFont typeface="Candara"/>
                <a:buChar char="•"/>
              </a:pPr>
              <a:r>
                <a:rPr b="0" i="0" lang="en-US" sz="2000" u="none" cap="none" strike="noStrike">
                  <a:solidFill>
                    <a:schemeClr val="dk1"/>
                  </a:solidFill>
                  <a:latin typeface="Candara"/>
                  <a:ea typeface="Candara"/>
                  <a:cs typeface="Candara"/>
                  <a:sym typeface="Candara"/>
                </a:rPr>
                <a:t>CPU is not involved in the transfer of data between memory and I/O</a:t>
              </a:r>
              <a:endParaRPr b="0" i="0" sz="2000" u="none" cap="none" strike="noStrike">
                <a:solidFill>
                  <a:schemeClr val="dk1"/>
                </a:solidFill>
                <a:latin typeface="Candara"/>
                <a:ea typeface="Candara"/>
                <a:cs typeface="Candara"/>
                <a:sym typeface="Candara"/>
              </a:endParaRPr>
            </a:p>
            <a:p>
              <a:pPr indent="-228600" lvl="1" marL="228600" marR="0" rtl="0" algn="l">
                <a:lnSpc>
                  <a:spcPct val="90000"/>
                </a:lnSpc>
                <a:spcBef>
                  <a:spcPts val="300"/>
                </a:spcBef>
                <a:spcAft>
                  <a:spcPts val="0"/>
                </a:spcAft>
                <a:buClr>
                  <a:schemeClr val="dk1"/>
                </a:buClr>
                <a:buSzPts val="2000"/>
                <a:buFont typeface="Candara"/>
                <a:buChar char="•"/>
              </a:pPr>
              <a:r>
                <a:rPr b="0" i="0" lang="en-US" sz="2000" u="none" cap="none" strike="noStrike">
                  <a:solidFill>
                    <a:schemeClr val="dk1"/>
                  </a:solidFill>
                  <a:latin typeface="Candara"/>
                  <a:ea typeface="Candara"/>
                  <a:cs typeface="Candara"/>
                  <a:sym typeface="Candara"/>
                </a:rPr>
                <a:t> DMA controller takes control of the memory bus</a:t>
              </a:r>
              <a:endParaRPr b="0" i="0" sz="2000" u="none" cap="none" strike="noStrike">
                <a:solidFill>
                  <a:schemeClr val="dk1"/>
                </a:solidFill>
                <a:latin typeface="Candara"/>
                <a:ea typeface="Candara"/>
                <a:cs typeface="Candara"/>
                <a:sym typeface="Candara"/>
              </a:endParaRPr>
            </a:p>
            <a:p>
              <a:pPr indent="-228600" lvl="1" marL="228600" marR="0" rtl="0" algn="l">
                <a:lnSpc>
                  <a:spcPct val="90000"/>
                </a:lnSpc>
                <a:spcBef>
                  <a:spcPts val="300"/>
                </a:spcBef>
                <a:spcAft>
                  <a:spcPts val="0"/>
                </a:spcAft>
                <a:buClr>
                  <a:schemeClr val="dk1"/>
                </a:buClr>
                <a:buSzPts val="2000"/>
                <a:buFont typeface="Candara"/>
                <a:buChar char="•"/>
              </a:pPr>
              <a:r>
                <a:rPr b="0" i="0" lang="en-US" sz="2000" u="none" cap="none" strike="noStrike">
                  <a:solidFill>
                    <a:schemeClr val="dk1"/>
                  </a:solidFill>
                  <a:latin typeface="Candara"/>
                  <a:ea typeface="Candara"/>
                  <a:cs typeface="Candara"/>
                  <a:sym typeface="Candara"/>
                </a:rPr>
                <a:t>Ideal for fast memories</a:t>
              </a:r>
              <a:endParaRPr b="0" i="0" sz="2000" u="none" cap="none" strike="noStrike">
                <a:solidFill>
                  <a:schemeClr val="dk1"/>
                </a:solidFill>
                <a:latin typeface="Candara"/>
                <a:ea typeface="Candara"/>
                <a:cs typeface="Candara"/>
                <a:sym typeface="Candara"/>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latin typeface="Candara"/>
                <a:ea typeface="Candara"/>
                <a:cs typeface="Candara"/>
                <a:sym typeface="Candara"/>
              </a:rPr>
              <a:t>Data Transfer Modes – Cont..</a:t>
            </a:r>
            <a:endParaRPr b="1" sz="2800">
              <a:latin typeface="Candara"/>
              <a:ea typeface="Candara"/>
              <a:cs typeface="Candara"/>
              <a:sym typeface="Candara"/>
            </a:endParaRPr>
          </a:p>
        </p:txBody>
      </p:sp>
      <p:sp>
        <p:nvSpPr>
          <p:cNvPr id="83" name="Google Shape;83;p11"/>
          <p:cNvSpPr txBox="1"/>
          <p:nvPr>
            <p:ph idx="1" type="body"/>
          </p:nvPr>
        </p:nvSpPr>
        <p:spPr>
          <a:xfrm>
            <a:off x="275617" y="914400"/>
            <a:ext cx="8534400" cy="553815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sz="2400">
                <a:latin typeface="Candara"/>
                <a:ea typeface="Candara"/>
                <a:cs typeface="Candara"/>
                <a:sym typeface="Candara"/>
              </a:rPr>
              <a:t>Other modes of data transfer between computer (memory) and I/O devices:- </a:t>
            </a:r>
            <a:endParaRPr sz="2400">
              <a:latin typeface="Candara"/>
              <a:ea typeface="Candara"/>
              <a:cs typeface="Candara"/>
              <a:sym typeface="Candara"/>
            </a:endParaRPr>
          </a:p>
          <a:p>
            <a:pPr indent="0" lvl="0" marL="0" rtl="0" algn="l">
              <a:lnSpc>
                <a:spcPct val="100000"/>
              </a:lnSpc>
              <a:spcBef>
                <a:spcPts val="480"/>
              </a:spcBef>
              <a:spcAft>
                <a:spcPts val="0"/>
              </a:spcAft>
              <a:buClr>
                <a:schemeClr val="dk1"/>
              </a:buClr>
              <a:buSzPts val="2400"/>
              <a:buNone/>
            </a:pPr>
            <a:r>
              <a:t/>
            </a:r>
            <a:endParaRPr sz="2400">
              <a:latin typeface="Candara"/>
              <a:ea typeface="Candara"/>
              <a:cs typeface="Candara"/>
              <a:sym typeface="Candara"/>
            </a:endParaRPr>
          </a:p>
        </p:txBody>
      </p:sp>
      <p:sp>
        <p:nvSpPr>
          <p:cNvPr id="84" name="Google Shape;8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22CS016</a:t>
            </a:r>
            <a:endParaRPr/>
          </a:p>
        </p:txBody>
      </p:sp>
      <p:sp>
        <p:nvSpPr>
          <p:cNvPr id="85" name="Google Shape;85;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86" name="Google Shape;86;p11"/>
          <p:cNvGrpSpPr/>
          <p:nvPr/>
        </p:nvGrpSpPr>
        <p:grpSpPr>
          <a:xfrm>
            <a:off x="457200" y="2103291"/>
            <a:ext cx="7901796" cy="3984142"/>
            <a:chOff x="2667" y="789228"/>
            <a:chExt cx="5564694" cy="3984142"/>
          </a:xfrm>
        </p:grpSpPr>
        <p:sp>
          <p:nvSpPr>
            <p:cNvPr id="87" name="Google Shape;87;p11"/>
            <p:cNvSpPr/>
            <p:nvPr/>
          </p:nvSpPr>
          <p:spPr>
            <a:xfrm>
              <a:off x="2667" y="789228"/>
              <a:ext cx="2600324" cy="1040130"/>
            </a:xfrm>
            <a:prstGeom prst="rect">
              <a:avLst/>
            </a:prstGeom>
            <a:solidFill>
              <a:srgbClr val="BF504D"/>
            </a:solidFill>
            <a:ln cap="flat" cmpd="sng" w="25400">
              <a:solidFill>
                <a:srgbClr val="BF50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1"/>
            <p:cNvSpPr txBox="1"/>
            <p:nvPr/>
          </p:nvSpPr>
          <p:spPr>
            <a:xfrm>
              <a:off x="2667" y="789228"/>
              <a:ext cx="2600324" cy="1040130"/>
            </a:xfrm>
            <a:prstGeom prst="rect">
              <a:avLst/>
            </a:prstGeom>
            <a:noFill/>
            <a:ln>
              <a:noFill/>
            </a:ln>
          </p:spPr>
          <p:txBody>
            <a:bodyPr anchorCtr="0" anchor="ctr" bIns="81275" lIns="142225" spcFirstLastPara="1" rIns="142225" wrap="square" tIns="81275">
              <a:noAutofit/>
            </a:bodyPr>
            <a:lstStyle/>
            <a:p>
              <a:pPr indent="0" lvl="0" marL="0" marR="0" rtl="0" algn="ctr">
                <a:lnSpc>
                  <a:spcPct val="90000"/>
                </a:lnSpc>
                <a:spcBef>
                  <a:spcPts val="0"/>
                </a:spcBef>
                <a:spcAft>
                  <a:spcPts val="0"/>
                </a:spcAft>
                <a:buClr>
                  <a:srgbClr val="000000"/>
                </a:buClr>
                <a:buSzPts val="2000"/>
                <a:buFont typeface="Arial"/>
                <a:buNone/>
              </a:pPr>
              <a:r>
                <a:rPr b="1" i="0" lang="en-US" sz="2000" u="none" cap="none" strike="noStrike">
                  <a:solidFill>
                    <a:schemeClr val="lt1"/>
                  </a:solidFill>
                  <a:latin typeface="Candara"/>
                  <a:ea typeface="Candara"/>
                  <a:cs typeface="Candara"/>
                  <a:sym typeface="Candara"/>
                </a:rPr>
                <a:t>Input–output processor (IOP)</a:t>
              </a:r>
              <a:endParaRPr b="1" i="0" sz="2000" u="none" cap="none" strike="noStrike">
                <a:solidFill>
                  <a:schemeClr val="lt1"/>
                </a:solidFill>
                <a:latin typeface="Candara"/>
                <a:ea typeface="Candara"/>
                <a:cs typeface="Candara"/>
                <a:sym typeface="Candara"/>
              </a:endParaRPr>
            </a:p>
          </p:txBody>
        </p:sp>
        <p:sp>
          <p:nvSpPr>
            <p:cNvPr id="89" name="Google Shape;89;p11"/>
            <p:cNvSpPr/>
            <p:nvPr/>
          </p:nvSpPr>
          <p:spPr>
            <a:xfrm>
              <a:off x="2667" y="1829358"/>
              <a:ext cx="2600324" cy="2944012"/>
            </a:xfrm>
            <a:prstGeom prst="rect">
              <a:avLst/>
            </a:prstGeom>
            <a:solidFill>
              <a:srgbClr val="E7CFCF">
                <a:alpha val="89411"/>
              </a:srgbClr>
            </a:solidFill>
            <a:ln cap="flat" cmpd="sng" w="25400">
              <a:solidFill>
                <a:srgbClr val="E7CFCF">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1"/>
            <p:cNvSpPr txBox="1"/>
            <p:nvPr/>
          </p:nvSpPr>
          <p:spPr>
            <a:xfrm>
              <a:off x="2667" y="1829358"/>
              <a:ext cx="2600324" cy="2944012"/>
            </a:xfrm>
            <a:prstGeom prst="rect">
              <a:avLst/>
            </a:prstGeom>
            <a:noFill/>
            <a:ln>
              <a:noFill/>
            </a:ln>
          </p:spPr>
          <p:txBody>
            <a:bodyPr anchorCtr="0" anchor="t" bIns="160000" lIns="106675" spcFirstLastPara="1" rIns="142225" wrap="square" tIns="106675">
              <a:noAutofit/>
            </a:bodyPr>
            <a:lstStyle/>
            <a:p>
              <a:pPr indent="-228600" lvl="1" marL="228600" marR="0" rtl="0" algn="l">
                <a:lnSpc>
                  <a:spcPct val="90000"/>
                </a:lnSpc>
                <a:spcBef>
                  <a:spcPts val="0"/>
                </a:spcBef>
                <a:spcAft>
                  <a:spcPts val="0"/>
                </a:spcAft>
                <a:buClr>
                  <a:schemeClr val="dk1"/>
                </a:buClr>
                <a:buSzPts val="2000"/>
                <a:buFont typeface="Candara"/>
                <a:buChar char="•"/>
              </a:pPr>
              <a:r>
                <a:rPr b="0" i="0" lang="en-US" sz="2000" u="none" cap="none" strike="noStrike">
                  <a:solidFill>
                    <a:schemeClr val="dk1"/>
                  </a:solidFill>
                  <a:latin typeface="Candara"/>
                  <a:ea typeface="Candara"/>
                  <a:cs typeface="Candara"/>
                  <a:sym typeface="Candara"/>
                </a:rPr>
                <a:t>IOP is a special dedicated processor that combines interface unit and DMA as one unit. </a:t>
              </a:r>
              <a:endParaRPr/>
            </a:p>
            <a:p>
              <a:pPr indent="-228600" lvl="1" marL="228600" marR="0" rtl="0" algn="l">
                <a:lnSpc>
                  <a:spcPct val="90000"/>
                </a:lnSpc>
                <a:spcBef>
                  <a:spcPts val="0"/>
                </a:spcBef>
                <a:spcAft>
                  <a:spcPts val="0"/>
                </a:spcAft>
                <a:buClr>
                  <a:schemeClr val="dk1"/>
                </a:buClr>
                <a:buSzPts val="2000"/>
                <a:buFont typeface="Candara"/>
                <a:buChar char="•"/>
              </a:pPr>
              <a:r>
                <a:rPr b="0" i="0" lang="en-US" sz="2000" u="none" cap="none" strike="noStrike">
                  <a:solidFill>
                    <a:schemeClr val="dk1"/>
                  </a:solidFill>
                  <a:latin typeface="Candara"/>
                  <a:ea typeface="Candara"/>
                  <a:cs typeface="Candara"/>
                  <a:sym typeface="Candara"/>
                </a:rPr>
                <a:t>It can handle many peripherals through DMA and interrupt facility.</a:t>
              </a:r>
              <a:endParaRPr/>
            </a:p>
            <a:p>
              <a:pPr indent="-228600" lvl="1" marL="228600" marR="0" rtl="0" algn="l">
                <a:lnSpc>
                  <a:spcPct val="90000"/>
                </a:lnSpc>
                <a:spcBef>
                  <a:spcPts val="0"/>
                </a:spcBef>
                <a:spcAft>
                  <a:spcPts val="0"/>
                </a:spcAft>
                <a:buClr>
                  <a:schemeClr val="dk1"/>
                </a:buClr>
                <a:buSzPts val="2000"/>
                <a:buFont typeface="Candara"/>
                <a:buChar char="•"/>
              </a:pPr>
              <a:r>
                <a:rPr b="0" i="0" lang="en-US" sz="2000" u="none" cap="none" strike="noStrike">
                  <a:solidFill>
                    <a:schemeClr val="dk1"/>
                  </a:solidFill>
                  <a:latin typeface="Candara"/>
                  <a:ea typeface="Candara"/>
                  <a:cs typeface="Candara"/>
                  <a:sym typeface="Candara"/>
                </a:rPr>
                <a:t> slow and wastes maximum of processor’s time.</a:t>
              </a:r>
              <a:endParaRPr b="0" i="0" sz="2000" u="none" cap="none" strike="noStrike">
                <a:solidFill>
                  <a:schemeClr val="dk1"/>
                </a:solidFill>
                <a:latin typeface="Candara"/>
                <a:ea typeface="Candara"/>
                <a:cs typeface="Candara"/>
                <a:sym typeface="Candara"/>
              </a:endParaRPr>
            </a:p>
          </p:txBody>
        </p:sp>
        <p:sp>
          <p:nvSpPr>
            <p:cNvPr id="91" name="Google Shape;91;p11"/>
            <p:cNvSpPr/>
            <p:nvPr/>
          </p:nvSpPr>
          <p:spPr>
            <a:xfrm>
              <a:off x="2967037" y="789228"/>
              <a:ext cx="2600324" cy="1040130"/>
            </a:xfrm>
            <a:prstGeom prst="rect">
              <a:avLst/>
            </a:prstGeom>
            <a:solidFill>
              <a:schemeClr val="accent3"/>
            </a:solid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1"/>
            <p:cNvSpPr txBox="1"/>
            <p:nvPr/>
          </p:nvSpPr>
          <p:spPr>
            <a:xfrm>
              <a:off x="2967037" y="789228"/>
              <a:ext cx="2600324" cy="1040130"/>
            </a:xfrm>
            <a:prstGeom prst="rect">
              <a:avLst/>
            </a:prstGeom>
            <a:noFill/>
            <a:ln>
              <a:noFill/>
            </a:ln>
          </p:spPr>
          <p:txBody>
            <a:bodyPr anchorCtr="0" anchor="ctr" bIns="81275" lIns="142225" spcFirstLastPara="1" rIns="142225" wrap="square" tIns="81275">
              <a:noAutofit/>
            </a:bodyPr>
            <a:lstStyle/>
            <a:p>
              <a:pPr indent="0" lvl="0" marL="0" marR="0" rtl="0" algn="ctr">
                <a:lnSpc>
                  <a:spcPct val="90000"/>
                </a:lnSpc>
                <a:spcBef>
                  <a:spcPts val="0"/>
                </a:spcBef>
                <a:spcAft>
                  <a:spcPts val="0"/>
                </a:spcAft>
                <a:buClr>
                  <a:srgbClr val="000000"/>
                </a:buClr>
                <a:buSzPts val="2000"/>
                <a:buFont typeface="Arial"/>
                <a:buNone/>
              </a:pPr>
              <a:r>
                <a:rPr b="1" i="0" lang="en-US" sz="2000" u="none" cap="none" strike="noStrike">
                  <a:solidFill>
                    <a:schemeClr val="lt1"/>
                  </a:solidFill>
                  <a:latin typeface="Candara"/>
                  <a:ea typeface="Candara"/>
                  <a:cs typeface="Candara"/>
                  <a:sym typeface="Candara"/>
                </a:rPr>
                <a:t> Data Communication Processor (DCP)</a:t>
              </a:r>
              <a:endParaRPr b="1" i="0" sz="2000" u="none" cap="none" strike="noStrike">
                <a:solidFill>
                  <a:schemeClr val="lt1"/>
                </a:solidFill>
                <a:latin typeface="Candara"/>
                <a:ea typeface="Candara"/>
                <a:cs typeface="Candara"/>
                <a:sym typeface="Candara"/>
              </a:endParaRPr>
            </a:p>
          </p:txBody>
        </p:sp>
        <p:sp>
          <p:nvSpPr>
            <p:cNvPr id="93" name="Google Shape;93;p11"/>
            <p:cNvSpPr/>
            <p:nvPr/>
          </p:nvSpPr>
          <p:spPr>
            <a:xfrm>
              <a:off x="2967037" y="1829358"/>
              <a:ext cx="2600324" cy="2944012"/>
            </a:xfrm>
            <a:prstGeom prst="rect">
              <a:avLst/>
            </a:prstGeom>
            <a:solidFill>
              <a:srgbClr val="DDE5D0">
                <a:alpha val="89411"/>
              </a:srgbClr>
            </a:solidFill>
            <a:ln cap="flat" cmpd="sng" w="25400">
              <a:solidFill>
                <a:srgbClr val="DDE5D0">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1"/>
            <p:cNvSpPr txBox="1"/>
            <p:nvPr/>
          </p:nvSpPr>
          <p:spPr>
            <a:xfrm>
              <a:off x="2967037" y="1829358"/>
              <a:ext cx="2600324" cy="2944012"/>
            </a:xfrm>
            <a:prstGeom prst="rect">
              <a:avLst/>
            </a:prstGeom>
            <a:noFill/>
            <a:ln>
              <a:noFill/>
            </a:ln>
          </p:spPr>
          <p:txBody>
            <a:bodyPr anchorCtr="0" anchor="t" bIns="160000" lIns="106675" spcFirstLastPara="1" rIns="142225" wrap="square" tIns="106675">
              <a:noAutofit/>
            </a:bodyPr>
            <a:lstStyle/>
            <a:p>
              <a:pPr indent="-228600" lvl="1" marL="228600" marR="0" rtl="0" algn="just">
                <a:lnSpc>
                  <a:spcPct val="90000"/>
                </a:lnSpc>
                <a:spcBef>
                  <a:spcPts val="0"/>
                </a:spcBef>
                <a:spcAft>
                  <a:spcPts val="0"/>
                </a:spcAft>
                <a:buClr>
                  <a:schemeClr val="dk1"/>
                </a:buClr>
                <a:buSzPts val="2000"/>
                <a:buFont typeface="Candara"/>
                <a:buChar char="•"/>
              </a:pPr>
              <a:r>
                <a:rPr b="0" i="0" lang="en-US" sz="2000" u="none" cap="none" strike="noStrike">
                  <a:solidFill>
                    <a:schemeClr val="dk1"/>
                  </a:solidFill>
                  <a:latin typeface="Candara"/>
                  <a:ea typeface="Candara"/>
                  <a:cs typeface="Candara"/>
                  <a:sym typeface="Candara"/>
                </a:rPr>
                <a:t> DCP is also a special-purpose dedicated processor that is designed specially for data transfer in network.</a:t>
              </a:r>
              <a:endParaRPr/>
            </a:p>
            <a:p>
              <a:pPr indent="-228600" lvl="1" marL="228600" marR="0" rtl="0" algn="just">
                <a:lnSpc>
                  <a:spcPct val="90000"/>
                </a:lnSpc>
                <a:spcBef>
                  <a:spcPts val="0"/>
                </a:spcBef>
                <a:spcAft>
                  <a:spcPts val="0"/>
                </a:spcAft>
                <a:buClr>
                  <a:schemeClr val="dk1"/>
                </a:buClr>
                <a:buSzPts val="2000"/>
                <a:buFont typeface="Candara"/>
                <a:buChar char="•"/>
              </a:pPr>
              <a:r>
                <a:rPr b="0" i="0" lang="en-US" sz="2000" u="none" cap="none" strike="noStrike">
                  <a:solidFill>
                    <a:schemeClr val="dk1"/>
                  </a:solidFill>
                  <a:latin typeface="Candara"/>
                  <a:ea typeface="Candara"/>
                  <a:cs typeface="Candara"/>
                  <a:sym typeface="Candara"/>
                </a:rPr>
                <a:t> DCP communicates with each device through a pair of single wires. </a:t>
              </a:r>
              <a:endParaRPr/>
            </a:p>
            <a:p>
              <a:pPr indent="-228600" lvl="1" marL="228600" marR="0" rtl="0" algn="just">
                <a:lnSpc>
                  <a:spcPct val="90000"/>
                </a:lnSpc>
                <a:spcBef>
                  <a:spcPts val="0"/>
                </a:spcBef>
                <a:spcAft>
                  <a:spcPts val="0"/>
                </a:spcAft>
                <a:buClr>
                  <a:schemeClr val="dk1"/>
                </a:buClr>
                <a:buSzPts val="2000"/>
                <a:buFont typeface="Candara"/>
                <a:buChar char="•"/>
              </a:pPr>
              <a:r>
                <a:rPr b="0" i="0" lang="en-US" sz="2000" u="none" cap="none" strike="noStrike">
                  <a:solidFill>
                    <a:schemeClr val="dk1"/>
                  </a:solidFill>
                  <a:latin typeface="Candara"/>
                  <a:ea typeface="Candara"/>
                  <a:cs typeface="Candara"/>
                  <a:sym typeface="Candara"/>
                </a:rPr>
                <a:t>Data and control signals transmit serially so much slower transfer.</a:t>
              </a:r>
              <a:endParaRPr b="0" i="0" sz="2000" u="none" cap="none" strike="noStrike">
                <a:solidFill>
                  <a:schemeClr val="dk1"/>
                </a:solidFill>
                <a:latin typeface="Candara"/>
                <a:ea typeface="Candara"/>
                <a:cs typeface="Candara"/>
                <a:sym typeface="Candara"/>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2"/>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latin typeface="Candara"/>
                <a:ea typeface="Candara"/>
                <a:cs typeface="Candara"/>
                <a:sym typeface="Candara"/>
              </a:rPr>
              <a:t>Programmed I/O</a:t>
            </a:r>
            <a:endParaRPr b="1" sz="2800">
              <a:latin typeface="Candara"/>
              <a:ea typeface="Candara"/>
              <a:cs typeface="Candara"/>
              <a:sym typeface="Candara"/>
            </a:endParaRPr>
          </a:p>
        </p:txBody>
      </p:sp>
      <p:sp>
        <p:nvSpPr>
          <p:cNvPr id="100" name="Google Shape;100;p12"/>
          <p:cNvSpPr txBox="1"/>
          <p:nvPr>
            <p:ph idx="1" type="body"/>
          </p:nvPr>
        </p:nvSpPr>
        <p:spPr>
          <a:xfrm>
            <a:off x="275617" y="914400"/>
            <a:ext cx="8534400" cy="5512279"/>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360"/>
              </a:spcBef>
              <a:spcAft>
                <a:spcPts val="0"/>
              </a:spcAft>
              <a:buSzPts val="1800"/>
              <a:buChar char="•"/>
            </a:pPr>
            <a:r>
              <a:rPr lang="en-US" sz="1800">
                <a:latin typeface="Times New Roman"/>
                <a:ea typeface="Times New Roman"/>
                <a:cs typeface="Times New Roman"/>
                <a:sym typeface="Times New Roman"/>
              </a:rPr>
              <a:t>In the programmed I/O method, the I/0 device does not have direct access to memory. A transfer from an I/O device to memory requires the execution of</a:t>
            </a:r>
            <a:r>
              <a:rPr lang="en-US" sz="1800">
                <a:latin typeface="Calibri"/>
                <a:ea typeface="Calibri"/>
                <a:cs typeface="Calibri"/>
                <a:sym typeface="Calibri"/>
              </a:rPr>
              <a:t> </a:t>
            </a:r>
            <a:r>
              <a:rPr lang="en-US" sz="1800">
                <a:latin typeface="Times New Roman"/>
                <a:ea typeface="Times New Roman"/>
                <a:cs typeface="Times New Roman"/>
                <a:sym typeface="Times New Roman"/>
              </a:rPr>
              <a:t>several instructions by the CPU, including an </a:t>
            </a:r>
            <a:r>
              <a:rPr b="1" lang="en-US" sz="1800">
                <a:latin typeface="Times New Roman"/>
                <a:ea typeface="Times New Roman"/>
                <a:cs typeface="Times New Roman"/>
                <a:sym typeface="Times New Roman"/>
              </a:rPr>
              <a:t>input instruction </a:t>
            </a:r>
            <a:r>
              <a:rPr lang="en-US" sz="1800">
                <a:latin typeface="Times New Roman"/>
                <a:ea typeface="Times New Roman"/>
                <a:cs typeface="Times New Roman"/>
                <a:sym typeface="Times New Roman"/>
              </a:rPr>
              <a:t>to transfer the</a:t>
            </a:r>
            <a:r>
              <a:rPr lang="en-US" sz="1800">
                <a:latin typeface="Calibri"/>
                <a:ea typeface="Calibri"/>
                <a:cs typeface="Calibri"/>
                <a:sym typeface="Calibri"/>
              </a:rPr>
              <a:t> </a:t>
            </a:r>
            <a:r>
              <a:rPr lang="en-US" sz="1800">
                <a:latin typeface="Times New Roman"/>
                <a:ea typeface="Times New Roman"/>
                <a:cs typeface="Times New Roman"/>
                <a:sym typeface="Times New Roman"/>
              </a:rPr>
              <a:t>data from the device to the CPU and a </a:t>
            </a:r>
            <a:r>
              <a:rPr b="1" lang="en-US" sz="1800">
                <a:latin typeface="Times New Roman"/>
                <a:ea typeface="Times New Roman"/>
                <a:cs typeface="Times New Roman"/>
                <a:sym typeface="Times New Roman"/>
              </a:rPr>
              <a:t>store instruction </a:t>
            </a:r>
            <a:r>
              <a:rPr lang="en-US" sz="1800">
                <a:latin typeface="Times New Roman"/>
                <a:ea typeface="Times New Roman"/>
                <a:cs typeface="Times New Roman"/>
                <a:sym typeface="Times New Roman"/>
              </a:rPr>
              <a:t>to transfer the data from</a:t>
            </a:r>
            <a:r>
              <a:rPr lang="en-US" sz="1800">
                <a:latin typeface="Calibri"/>
                <a:ea typeface="Calibri"/>
                <a:cs typeface="Calibri"/>
                <a:sym typeface="Calibri"/>
              </a:rPr>
              <a:t> </a:t>
            </a:r>
            <a:r>
              <a:rPr lang="en-US" sz="1800">
                <a:latin typeface="Times New Roman"/>
                <a:ea typeface="Times New Roman"/>
                <a:cs typeface="Times New Roman"/>
                <a:sym typeface="Times New Roman"/>
              </a:rPr>
              <a:t>the CPU to memory. </a:t>
            </a:r>
            <a:endParaRPr/>
          </a:p>
          <a:p>
            <a:pPr indent="-342900" lvl="0" marL="457200" rtl="0" algn="just">
              <a:lnSpc>
                <a:spcPct val="150000"/>
              </a:lnSpc>
              <a:spcBef>
                <a:spcPts val="1160"/>
              </a:spcBef>
              <a:spcAft>
                <a:spcPts val="0"/>
              </a:spcAft>
              <a:buSzPts val="1800"/>
              <a:buChar char="•"/>
            </a:pPr>
            <a:r>
              <a:rPr lang="en-US" sz="1800">
                <a:latin typeface="Times New Roman"/>
                <a:ea typeface="Times New Roman"/>
                <a:cs typeface="Times New Roman"/>
                <a:sym typeface="Times New Roman"/>
              </a:rPr>
              <a:t>Other instructions </a:t>
            </a:r>
            <a:r>
              <a:rPr b="1" lang="en-US" sz="1800">
                <a:latin typeface="Times New Roman"/>
                <a:ea typeface="Times New Roman"/>
                <a:cs typeface="Times New Roman"/>
                <a:sym typeface="Times New Roman"/>
              </a:rPr>
              <a:t>(IN/OUT)</a:t>
            </a:r>
            <a:r>
              <a:rPr lang="en-US" sz="1800">
                <a:latin typeface="Times New Roman"/>
                <a:ea typeface="Times New Roman"/>
                <a:cs typeface="Times New Roman"/>
                <a:sym typeface="Times New Roman"/>
              </a:rPr>
              <a:t> may be needed to verify that the data</a:t>
            </a:r>
            <a:r>
              <a:rPr lang="en-US" sz="1800">
                <a:latin typeface="Calibri"/>
                <a:ea typeface="Calibri"/>
                <a:cs typeface="Calibri"/>
                <a:sym typeface="Calibri"/>
              </a:rPr>
              <a:t> </a:t>
            </a:r>
            <a:r>
              <a:rPr lang="en-US" sz="1800">
                <a:latin typeface="Times New Roman"/>
                <a:ea typeface="Times New Roman"/>
                <a:cs typeface="Times New Roman"/>
                <a:sym typeface="Times New Roman"/>
              </a:rPr>
              <a:t>are available from the device and to count the numbers of words transferred. An example of data transfer from an I/O device through an interface into the CPU is shown in nest slide. </a:t>
            </a:r>
            <a:endParaRPr/>
          </a:p>
          <a:p>
            <a:pPr indent="0" lvl="0" marL="114300" rtl="0" algn="just">
              <a:lnSpc>
                <a:spcPct val="150000"/>
              </a:lnSpc>
              <a:spcBef>
                <a:spcPts val="1160"/>
              </a:spcBef>
              <a:spcAft>
                <a:spcPts val="0"/>
              </a:spcAft>
              <a:buSzPts val="1800"/>
              <a:buNone/>
            </a:pPr>
            <a:r>
              <a:rPr b="1" lang="en-US" sz="2000">
                <a:latin typeface="Times New Roman"/>
                <a:ea typeface="Times New Roman"/>
                <a:cs typeface="Times New Roman"/>
                <a:sym typeface="Times New Roman"/>
              </a:rPr>
              <a:t>The transfer of each byte requires three instructions as shown in flow chart: </a:t>
            </a:r>
            <a:endParaRPr/>
          </a:p>
          <a:p>
            <a:pPr indent="0" lvl="0" marL="114300" rtl="0" algn="just">
              <a:lnSpc>
                <a:spcPct val="100000"/>
              </a:lnSpc>
              <a:spcBef>
                <a:spcPts val="1160"/>
              </a:spcBef>
              <a:spcAft>
                <a:spcPts val="0"/>
              </a:spcAft>
              <a:buSzPts val="1800"/>
              <a:buNone/>
            </a:pPr>
            <a:r>
              <a:rPr lang="en-US" sz="2000">
                <a:latin typeface="Times New Roman"/>
                <a:ea typeface="Times New Roman"/>
                <a:cs typeface="Times New Roman"/>
                <a:sym typeface="Times New Roman"/>
              </a:rPr>
              <a:t>1. Read the status register       </a:t>
            </a:r>
            <a:endParaRPr/>
          </a:p>
          <a:p>
            <a:pPr indent="0" lvl="0" marL="114300" rtl="0" algn="just">
              <a:lnSpc>
                <a:spcPct val="100000"/>
              </a:lnSpc>
              <a:spcBef>
                <a:spcPts val="1160"/>
              </a:spcBef>
              <a:spcAft>
                <a:spcPts val="0"/>
              </a:spcAft>
              <a:buSzPts val="1800"/>
              <a:buNone/>
            </a:pPr>
            <a:r>
              <a:rPr lang="en-US" sz="2000">
                <a:latin typeface="Times New Roman"/>
                <a:ea typeface="Times New Roman"/>
                <a:cs typeface="Times New Roman"/>
                <a:sym typeface="Times New Roman"/>
              </a:rPr>
              <a:t>2. Check the status of the flag bit and branch to step 1 if not set or to step 3 if set      </a:t>
            </a:r>
            <a:endParaRPr/>
          </a:p>
          <a:p>
            <a:pPr indent="0" lvl="0" marL="114300" rtl="0" algn="just">
              <a:lnSpc>
                <a:spcPct val="100000"/>
              </a:lnSpc>
              <a:spcBef>
                <a:spcPts val="1160"/>
              </a:spcBef>
              <a:spcAft>
                <a:spcPts val="0"/>
              </a:spcAft>
              <a:buSzPts val="1800"/>
              <a:buNone/>
            </a:pPr>
            <a:r>
              <a:rPr lang="en-US" sz="2000">
                <a:latin typeface="Times New Roman"/>
                <a:ea typeface="Times New Roman"/>
                <a:cs typeface="Times New Roman"/>
                <a:sym typeface="Times New Roman"/>
              </a:rPr>
              <a:t>3. Read the data register.</a:t>
            </a:r>
            <a:endParaRPr/>
          </a:p>
          <a:p>
            <a:pPr indent="0" lvl="0" marL="114300" rtl="0" algn="just">
              <a:lnSpc>
                <a:spcPct val="107000"/>
              </a:lnSpc>
              <a:spcBef>
                <a:spcPts val="1160"/>
              </a:spcBef>
              <a:spcAft>
                <a:spcPts val="800"/>
              </a:spcAft>
              <a:buSzPts val="1800"/>
              <a:buNone/>
            </a:pPr>
            <a:r>
              <a:t/>
            </a:r>
            <a:endParaRPr sz="2000">
              <a:latin typeface="Times New Roman"/>
              <a:ea typeface="Times New Roman"/>
              <a:cs typeface="Times New Roman"/>
              <a:sym typeface="Times New Roman"/>
            </a:endParaRPr>
          </a:p>
        </p:txBody>
      </p:sp>
      <p:sp>
        <p:nvSpPr>
          <p:cNvPr id="101" name="Google Shape;10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22CS016</a:t>
            </a:r>
            <a:endParaRPr/>
          </a:p>
        </p:txBody>
      </p:sp>
      <p:sp>
        <p:nvSpPr>
          <p:cNvPr id="102" name="Google Shape;10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3"/>
          <p:cNvPicPr preferRelativeResize="0"/>
          <p:nvPr/>
        </p:nvPicPr>
        <p:blipFill rotWithShape="1">
          <a:blip r:embed="rId3">
            <a:alphaModFix/>
          </a:blip>
          <a:srcRect b="29629" l="23751" r="27083" t="38519"/>
          <a:stretch/>
        </p:blipFill>
        <p:spPr>
          <a:xfrm>
            <a:off x="3988708" y="946807"/>
            <a:ext cx="4698092" cy="2358998"/>
          </a:xfrm>
          <a:prstGeom prst="rect">
            <a:avLst/>
          </a:prstGeom>
          <a:noFill/>
          <a:ln>
            <a:noFill/>
          </a:ln>
        </p:spPr>
      </p:pic>
      <p:sp>
        <p:nvSpPr>
          <p:cNvPr id="108" name="Google Shape;108;p3"/>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latin typeface="Candara"/>
                <a:ea typeface="Candara"/>
                <a:cs typeface="Candara"/>
                <a:sym typeface="Candara"/>
              </a:rPr>
              <a:t>Programmed I/O Example and Flow Chart</a:t>
            </a:r>
            <a:endParaRPr b="1" sz="2800">
              <a:latin typeface="Candara"/>
              <a:ea typeface="Candara"/>
              <a:cs typeface="Candara"/>
              <a:sym typeface="Candara"/>
            </a:endParaRPr>
          </a:p>
        </p:txBody>
      </p:sp>
      <p:sp>
        <p:nvSpPr>
          <p:cNvPr id="109" name="Google Shape;109;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22CS016</a:t>
            </a:r>
            <a:endParaRPr/>
          </a:p>
        </p:txBody>
      </p:sp>
      <p:sp>
        <p:nvSpPr>
          <p:cNvPr id="110" name="Google Shape;11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11" name="Google Shape;111;p3"/>
          <p:cNvPicPr preferRelativeResize="0"/>
          <p:nvPr/>
        </p:nvPicPr>
        <p:blipFill rotWithShape="1">
          <a:blip r:embed="rId4">
            <a:alphaModFix/>
          </a:blip>
          <a:srcRect b="7007" l="28977" r="44318" t="22283"/>
          <a:stretch/>
        </p:blipFill>
        <p:spPr>
          <a:xfrm>
            <a:off x="152400" y="946807"/>
            <a:ext cx="3193694" cy="5298718"/>
          </a:xfrm>
          <a:prstGeom prst="rect">
            <a:avLst/>
          </a:prstGeom>
          <a:noFill/>
          <a:ln>
            <a:noFill/>
          </a:ln>
        </p:spPr>
      </p:pic>
      <p:sp>
        <p:nvSpPr>
          <p:cNvPr id="112" name="Google Shape;112;p3"/>
          <p:cNvSpPr txBox="1"/>
          <p:nvPr/>
        </p:nvSpPr>
        <p:spPr>
          <a:xfrm>
            <a:off x="3109130" y="3305805"/>
            <a:ext cx="5882470" cy="3139281"/>
          </a:xfrm>
          <a:prstGeom prst="rect">
            <a:avLst/>
          </a:prstGeom>
          <a:noFill/>
          <a:ln>
            <a:noFill/>
          </a:ln>
        </p:spPr>
        <p:txBody>
          <a:bodyPr anchorCtr="0" anchor="t" bIns="45700" lIns="91425" spcFirstLastPara="1" rIns="91425" wrap="square" tIns="45700">
            <a:spAutoFit/>
          </a:bodyPr>
          <a:lstStyle/>
          <a:p>
            <a:pPr indent="-114300" lvl="0" marL="119063" marR="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ndara"/>
                <a:ea typeface="Candara"/>
                <a:cs typeface="Candara"/>
                <a:sym typeface="Candara"/>
              </a:rPr>
              <a:t>I/O device puts the data on </a:t>
            </a:r>
            <a:r>
              <a:rPr b="0" i="0" lang="en-US" sz="1800" u="none" cap="none" strike="noStrike">
                <a:solidFill>
                  <a:srgbClr val="FF0000"/>
                </a:solidFill>
                <a:latin typeface="Candara"/>
                <a:ea typeface="Candara"/>
                <a:cs typeface="Candara"/>
                <a:sym typeface="Candara"/>
              </a:rPr>
              <a:t>I/O bus </a:t>
            </a:r>
            <a:r>
              <a:rPr b="0" i="0" lang="en-US" sz="1800" u="none" cap="none" strike="noStrike">
                <a:solidFill>
                  <a:schemeClr val="dk1"/>
                </a:solidFill>
                <a:latin typeface="Candara"/>
                <a:ea typeface="Candara"/>
                <a:cs typeface="Candara"/>
                <a:sym typeface="Candara"/>
              </a:rPr>
              <a:t>and enables </a:t>
            </a:r>
            <a:r>
              <a:rPr b="0" i="0" lang="en-US" sz="1800" u="none" cap="none" strike="noStrike">
                <a:solidFill>
                  <a:srgbClr val="FF0000"/>
                </a:solidFill>
                <a:latin typeface="Candara"/>
                <a:ea typeface="Candara"/>
                <a:cs typeface="Candara"/>
                <a:sym typeface="Candara"/>
              </a:rPr>
              <a:t>data valid line</a:t>
            </a:r>
            <a:endParaRPr b="0" i="0" sz="1400" u="none" cap="none" strike="noStrike">
              <a:solidFill>
                <a:srgbClr val="000000"/>
              </a:solidFill>
              <a:latin typeface="Arial"/>
              <a:ea typeface="Arial"/>
              <a:cs typeface="Arial"/>
              <a:sym typeface="Arial"/>
            </a:endParaRPr>
          </a:p>
          <a:p>
            <a:pPr indent="-114300" lvl="0" marL="119063" marR="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ndara"/>
                <a:ea typeface="Candara"/>
                <a:cs typeface="Candara"/>
                <a:sym typeface="Candara"/>
              </a:rPr>
              <a:t>The interface accepts data </a:t>
            </a:r>
            <a:r>
              <a:rPr b="0" i="0" lang="en-US" sz="1800" u="none" cap="none" strike="noStrike">
                <a:solidFill>
                  <a:srgbClr val="FF0000"/>
                </a:solidFill>
                <a:latin typeface="Candara"/>
                <a:ea typeface="Candara"/>
                <a:cs typeface="Candara"/>
                <a:sym typeface="Candara"/>
              </a:rPr>
              <a:t>in data register </a:t>
            </a:r>
            <a:r>
              <a:rPr b="0" i="0" lang="en-US" sz="1800" u="none" cap="none" strike="noStrike">
                <a:solidFill>
                  <a:schemeClr val="dk1"/>
                </a:solidFill>
                <a:latin typeface="Candara"/>
                <a:ea typeface="Candara"/>
                <a:cs typeface="Candara"/>
                <a:sym typeface="Candara"/>
              </a:rPr>
              <a:t>and enables </a:t>
            </a:r>
            <a:r>
              <a:rPr b="0" i="0" lang="en-US" sz="1800" u="none" cap="none" strike="noStrike">
                <a:solidFill>
                  <a:srgbClr val="FF0000"/>
                </a:solidFill>
                <a:latin typeface="Candara"/>
                <a:ea typeface="Candara"/>
                <a:cs typeface="Candara"/>
                <a:sym typeface="Candara"/>
              </a:rPr>
              <a:t>data accepted line</a:t>
            </a:r>
            <a:endParaRPr b="0" i="0" sz="1400" u="none" cap="none" strike="noStrike">
              <a:solidFill>
                <a:srgbClr val="000000"/>
              </a:solidFill>
              <a:latin typeface="Arial"/>
              <a:ea typeface="Arial"/>
              <a:cs typeface="Arial"/>
              <a:sym typeface="Arial"/>
            </a:endParaRPr>
          </a:p>
          <a:p>
            <a:pPr indent="-114300" lvl="0" marL="119063" marR="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ndara"/>
                <a:ea typeface="Candara"/>
                <a:cs typeface="Candara"/>
                <a:sym typeface="Candara"/>
              </a:rPr>
              <a:t>Interface set the </a:t>
            </a:r>
            <a:r>
              <a:rPr b="0" i="0" lang="en-US" sz="1800" u="none" cap="none" strike="noStrike">
                <a:solidFill>
                  <a:srgbClr val="FF0000"/>
                </a:solidFill>
                <a:latin typeface="Candara"/>
                <a:ea typeface="Candara"/>
                <a:cs typeface="Candara"/>
                <a:sym typeface="Candara"/>
              </a:rPr>
              <a:t>flag bit</a:t>
            </a:r>
            <a:r>
              <a:rPr b="0" i="0" lang="en-US" sz="1800" u="none" cap="none" strike="noStrike">
                <a:solidFill>
                  <a:schemeClr val="dk1"/>
                </a:solidFill>
                <a:latin typeface="Candara"/>
                <a:ea typeface="Candara"/>
                <a:cs typeface="Candara"/>
                <a:sym typeface="Candara"/>
              </a:rPr>
              <a:t>, which allows I/O device to disable the </a:t>
            </a:r>
            <a:r>
              <a:rPr b="0" i="0" lang="en-US" sz="1800" u="none" cap="none" strike="noStrike">
                <a:solidFill>
                  <a:srgbClr val="FF0000"/>
                </a:solidFill>
                <a:latin typeface="Candara"/>
                <a:ea typeface="Candara"/>
                <a:cs typeface="Candara"/>
                <a:sym typeface="Candara"/>
              </a:rPr>
              <a:t>data valid line</a:t>
            </a:r>
            <a:endParaRPr b="0" i="0" sz="1400" u="none" cap="none" strike="noStrike">
              <a:solidFill>
                <a:srgbClr val="000000"/>
              </a:solidFill>
              <a:latin typeface="Arial"/>
              <a:ea typeface="Arial"/>
              <a:cs typeface="Arial"/>
              <a:sym typeface="Arial"/>
            </a:endParaRPr>
          </a:p>
          <a:p>
            <a:pPr indent="-114300" lvl="0" marL="119063" marR="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ndara"/>
                <a:ea typeface="Candara"/>
                <a:cs typeface="Candara"/>
                <a:sym typeface="Candara"/>
              </a:rPr>
              <a:t>CPU program checks the flag bit and controls the data transfer</a:t>
            </a:r>
            <a:endParaRPr b="0" i="0" sz="1400" u="none" cap="none" strike="noStrike">
              <a:solidFill>
                <a:srgbClr val="000000"/>
              </a:solidFill>
              <a:latin typeface="Arial"/>
              <a:ea typeface="Arial"/>
              <a:cs typeface="Arial"/>
              <a:sym typeface="Arial"/>
            </a:endParaRPr>
          </a:p>
          <a:p>
            <a:pPr indent="-114300" lvl="0" marL="119063" marR="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ndara"/>
                <a:ea typeface="Candara"/>
                <a:cs typeface="Candara"/>
                <a:sym typeface="Candara"/>
              </a:rPr>
              <a:t>CPU (or interface) clears (F=0) the flag after data transfer</a:t>
            </a:r>
            <a:endParaRPr b="0" i="0" sz="1400" u="none" cap="none" strike="noStrike">
              <a:solidFill>
                <a:srgbClr val="000000"/>
              </a:solidFill>
              <a:latin typeface="Arial"/>
              <a:ea typeface="Arial"/>
              <a:cs typeface="Arial"/>
              <a:sym typeface="Arial"/>
            </a:endParaRPr>
          </a:p>
          <a:p>
            <a:pPr indent="-114300" lvl="0" marL="119063" marR="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ndara"/>
                <a:ea typeface="Candara"/>
                <a:cs typeface="Candara"/>
                <a:sym typeface="Candara"/>
              </a:rPr>
              <a:t>This disables the </a:t>
            </a:r>
            <a:r>
              <a:rPr b="0" i="0" lang="en-US" sz="1800" u="none" cap="none" strike="noStrike">
                <a:solidFill>
                  <a:srgbClr val="FF0000"/>
                </a:solidFill>
                <a:latin typeface="Candara"/>
                <a:ea typeface="Candara"/>
                <a:cs typeface="Candara"/>
                <a:sym typeface="Candara"/>
              </a:rPr>
              <a:t>data accepted line</a:t>
            </a:r>
            <a:endParaRPr b="0" i="0" sz="1800" u="none" cap="none" strike="noStrike">
              <a:solidFill>
                <a:schemeClr val="dk1"/>
              </a:solidFill>
              <a:latin typeface="Candara"/>
              <a:ea typeface="Candara"/>
              <a:cs typeface="Candara"/>
              <a:sym typeface="Candara"/>
            </a:endParaRPr>
          </a:p>
          <a:p>
            <a:pPr indent="-114300" lvl="0" marL="119063" marR="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ndara"/>
                <a:ea typeface="Candara"/>
                <a:cs typeface="Candara"/>
                <a:sym typeface="Candara"/>
              </a:rPr>
              <a:t>I/O device is now ready to send next byte</a:t>
            </a:r>
            <a:endParaRPr b="0" i="0" sz="1800" u="none" cap="none" strike="noStrike">
              <a:solidFill>
                <a:schemeClr val="dk1"/>
              </a:solidFill>
              <a:latin typeface="Candara"/>
              <a:ea typeface="Candara"/>
              <a:cs typeface="Candara"/>
              <a:sym typeface="Canda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latin typeface="Candara"/>
                <a:ea typeface="Candara"/>
                <a:cs typeface="Candara"/>
                <a:sym typeface="Candara"/>
              </a:rPr>
              <a:t>Interrupt-Initiated I/O</a:t>
            </a:r>
            <a:endParaRPr b="1" sz="2800">
              <a:latin typeface="Candara"/>
              <a:ea typeface="Candara"/>
              <a:cs typeface="Candara"/>
              <a:sym typeface="Candara"/>
            </a:endParaRPr>
          </a:p>
        </p:txBody>
      </p:sp>
      <p:sp>
        <p:nvSpPr>
          <p:cNvPr id="118" name="Google Shape;118;p4"/>
          <p:cNvSpPr txBox="1"/>
          <p:nvPr>
            <p:ph idx="1" type="body"/>
          </p:nvPr>
        </p:nvSpPr>
        <p:spPr>
          <a:xfrm>
            <a:off x="304800" y="914400"/>
            <a:ext cx="8229600" cy="5262113"/>
          </a:xfrm>
          <a:prstGeom prst="rect">
            <a:avLst/>
          </a:prstGeom>
          <a:noFill/>
          <a:ln>
            <a:noFill/>
          </a:ln>
        </p:spPr>
        <p:txBody>
          <a:bodyPr anchorCtr="0" anchor="t" bIns="45700" lIns="91425" spcFirstLastPara="1" rIns="91425" wrap="square" tIns="45700">
            <a:noAutofit/>
          </a:bodyPr>
          <a:lstStyle/>
          <a:p>
            <a:pPr indent="-342900" lvl="0" marL="342900" rtl="0" algn="just">
              <a:lnSpc>
                <a:spcPct val="125000"/>
              </a:lnSpc>
              <a:spcBef>
                <a:spcPts val="0"/>
              </a:spcBef>
              <a:spcAft>
                <a:spcPts val="0"/>
              </a:spcAft>
              <a:buSzPts val="2000"/>
              <a:buChar char="•"/>
            </a:pPr>
            <a:r>
              <a:rPr lang="en-US" sz="2000">
                <a:latin typeface="Times New Roman"/>
                <a:ea typeface="Times New Roman"/>
                <a:cs typeface="Times New Roman"/>
                <a:sym typeface="Times New Roman"/>
              </a:rPr>
              <a:t>In the programmed I/O method, the CPU stays in a program loop until the I/O unit indicates that it is ready for data transfer. This is a time-consuming process since it keeps the processor busy needlessly.</a:t>
            </a:r>
            <a:endParaRPr/>
          </a:p>
          <a:p>
            <a:pPr indent="-342900" lvl="0" marL="342900" rtl="0" algn="just">
              <a:lnSpc>
                <a:spcPct val="125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An alternative to the Programmed I/O where </a:t>
            </a:r>
            <a:r>
              <a:rPr lang="en-US" sz="2000">
                <a:solidFill>
                  <a:srgbClr val="FF0000"/>
                </a:solidFill>
                <a:latin typeface="Times New Roman"/>
                <a:ea typeface="Times New Roman"/>
                <a:cs typeface="Times New Roman"/>
                <a:sym typeface="Times New Roman"/>
              </a:rPr>
              <a:t>CPU constantly monitoring the flag</a:t>
            </a:r>
            <a:r>
              <a:rPr lang="en-US" sz="2000">
                <a:latin typeface="Times New Roman"/>
                <a:ea typeface="Times New Roman"/>
                <a:cs typeface="Times New Roman"/>
                <a:sym typeface="Times New Roman"/>
              </a:rPr>
              <a:t> is to let the interface inform the computer when it is ready to transfer data. </a:t>
            </a:r>
            <a:endParaRPr/>
          </a:p>
          <a:p>
            <a:pPr indent="-342900" lvl="0" marL="342900" rtl="0" algn="just">
              <a:lnSpc>
                <a:spcPct val="125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This mode of transfer uses the interrupt facility. While the CPU is running a program, </a:t>
            </a:r>
            <a:r>
              <a:rPr lang="en-US" sz="2000">
                <a:solidFill>
                  <a:srgbClr val="FF0000"/>
                </a:solidFill>
                <a:latin typeface="Times New Roman"/>
                <a:ea typeface="Times New Roman"/>
                <a:cs typeface="Times New Roman"/>
                <a:sym typeface="Times New Roman"/>
              </a:rPr>
              <a:t>it does not check the flag</a:t>
            </a:r>
            <a:r>
              <a:rPr lang="en-US" sz="2000">
                <a:latin typeface="Times New Roman"/>
                <a:ea typeface="Times New Roman"/>
                <a:cs typeface="Times New Roman"/>
                <a:sym typeface="Times New Roman"/>
              </a:rPr>
              <a:t>. However, when the flag is set, the computer is momentarily interrupted from proceeding with the current program and is informed of the fact that the flag has been set. </a:t>
            </a:r>
            <a:endParaRPr/>
          </a:p>
          <a:p>
            <a:pPr indent="-342900" lvl="0" marL="342900" rtl="0" algn="just">
              <a:lnSpc>
                <a:spcPct val="125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The CPU </a:t>
            </a:r>
            <a:r>
              <a:rPr lang="en-US" sz="2000">
                <a:solidFill>
                  <a:srgbClr val="FF0000"/>
                </a:solidFill>
                <a:latin typeface="Times New Roman"/>
                <a:ea typeface="Times New Roman"/>
                <a:cs typeface="Times New Roman"/>
                <a:sym typeface="Times New Roman"/>
              </a:rPr>
              <a:t>deviates from what it is doing to take care of the input or output transfer.</a:t>
            </a:r>
            <a:r>
              <a:rPr lang="en-US" sz="2000">
                <a:latin typeface="Times New Roman"/>
                <a:ea typeface="Times New Roman"/>
                <a:cs typeface="Times New Roman"/>
                <a:sym typeface="Times New Roman"/>
              </a:rPr>
              <a:t> After the transfer is completed, the computer returns to the previous program to continue what it was doing before the interrupt.</a:t>
            </a:r>
            <a:endParaRPr/>
          </a:p>
          <a:p>
            <a:pPr indent="-215900" lvl="0" marL="342900" rtl="0" algn="just">
              <a:lnSpc>
                <a:spcPct val="125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119" name="Google Shape;119;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22CS016</a:t>
            </a:r>
            <a:endParaRPr/>
          </a:p>
        </p:txBody>
      </p:sp>
      <p:sp>
        <p:nvSpPr>
          <p:cNvPr id="120" name="Google Shape;12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3"/>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latin typeface="Candara"/>
                <a:ea typeface="Candara"/>
                <a:cs typeface="Candara"/>
                <a:sym typeface="Candara"/>
              </a:rPr>
              <a:t>Interrupt-Initiated I/O - Working</a:t>
            </a:r>
            <a:endParaRPr b="1" sz="2800">
              <a:latin typeface="Candara"/>
              <a:ea typeface="Candara"/>
              <a:cs typeface="Candara"/>
              <a:sym typeface="Candara"/>
            </a:endParaRPr>
          </a:p>
        </p:txBody>
      </p:sp>
      <p:sp>
        <p:nvSpPr>
          <p:cNvPr id="126" name="Google Shape;126;p13"/>
          <p:cNvSpPr txBox="1"/>
          <p:nvPr>
            <p:ph idx="1" type="body"/>
          </p:nvPr>
        </p:nvSpPr>
        <p:spPr>
          <a:xfrm>
            <a:off x="304800" y="914400"/>
            <a:ext cx="8229600" cy="544195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As </a:t>
            </a:r>
            <a:r>
              <a:rPr lang="en-US" sz="2000">
                <a:solidFill>
                  <a:srgbClr val="FF0000"/>
                </a:solidFill>
                <a:latin typeface="Times New Roman"/>
                <a:ea typeface="Times New Roman"/>
                <a:cs typeface="Times New Roman"/>
                <a:sym typeface="Times New Roman"/>
              </a:rPr>
              <a:t>flag status is SET</a:t>
            </a:r>
            <a:r>
              <a:rPr lang="en-US" sz="2000">
                <a:latin typeface="Times New Roman"/>
                <a:ea typeface="Times New Roman"/>
                <a:cs typeface="Times New Roman"/>
                <a:sym typeface="Times New Roman"/>
              </a:rPr>
              <a:t>, the </a:t>
            </a:r>
            <a:r>
              <a:rPr lang="en-US" sz="2000">
                <a:solidFill>
                  <a:srgbClr val="FF0000"/>
                </a:solidFill>
                <a:latin typeface="Times New Roman"/>
                <a:ea typeface="Times New Roman"/>
                <a:cs typeface="Times New Roman"/>
                <a:sym typeface="Times New Roman"/>
              </a:rPr>
              <a:t>interface determines </a:t>
            </a:r>
            <a:r>
              <a:rPr lang="en-US" sz="2000">
                <a:latin typeface="Times New Roman"/>
                <a:ea typeface="Times New Roman"/>
                <a:cs typeface="Times New Roman"/>
                <a:sym typeface="Times New Roman"/>
              </a:rPr>
              <a:t>that the device is ready for data transfer, it </a:t>
            </a:r>
            <a:r>
              <a:rPr lang="en-US" sz="2000">
                <a:solidFill>
                  <a:srgbClr val="FF0000"/>
                </a:solidFill>
                <a:latin typeface="Times New Roman"/>
                <a:ea typeface="Times New Roman"/>
                <a:cs typeface="Times New Roman"/>
                <a:sym typeface="Times New Roman"/>
              </a:rPr>
              <a:t>generates an interrupt request </a:t>
            </a:r>
            <a:r>
              <a:rPr lang="en-US" sz="2000">
                <a:latin typeface="Times New Roman"/>
                <a:ea typeface="Times New Roman"/>
                <a:cs typeface="Times New Roman"/>
                <a:sym typeface="Times New Roman"/>
              </a:rPr>
              <a:t>to the computer. </a:t>
            </a:r>
            <a:endParaRPr/>
          </a:p>
          <a:p>
            <a:pPr indent="-342900" lvl="0" marL="342900" rtl="0" algn="just">
              <a:lnSpc>
                <a:spcPct val="10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Upon detecting the external interrupt signal, the CPU momentarily stops the task it is processing, </a:t>
            </a:r>
            <a:r>
              <a:rPr lang="en-US" sz="2000">
                <a:solidFill>
                  <a:srgbClr val="FF0000"/>
                </a:solidFill>
                <a:latin typeface="Times New Roman"/>
                <a:ea typeface="Times New Roman"/>
                <a:cs typeface="Times New Roman"/>
                <a:sym typeface="Times New Roman"/>
              </a:rPr>
              <a:t>branches to a service program </a:t>
            </a:r>
            <a:r>
              <a:rPr lang="en-US" sz="2000">
                <a:latin typeface="Times New Roman"/>
                <a:ea typeface="Times New Roman"/>
                <a:cs typeface="Times New Roman"/>
                <a:sym typeface="Times New Roman"/>
              </a:rPr>
              <a:t>to process the I/O transfer, and then returns to the task it was originally performing.</a:t>
            </a:r>
            <a:endParaRPr/>
          </a:p>
          <a:p>
            <a:pPr indent="-342900" lvl="0" marL="342900" rtl="0" algn="just">
              <a:lnSpc>
                <a:spcPct val="10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The way that the processor chooses the branch address of the service routine varies from one unit to another. In principle, there are two methods for accomplishing this.</a:t>
            </a:r>
            <a:endParaRPr/>
          </a:p>
          <a:p>
            <a:pPr indent="-285750" lvl="1" marL="742950" rtl="0" algn="just">
              <a:lnSpc>
                <a:spcPct val="100000"/>
              </a:lnSpc>
              <a:spcBef>
                <a:spcPts val="4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Non-vectored interrupts </a:t>
            </a:r>
            <a:r>
              <a:rPr lang="en-US" sz="2000">
                <a:latin typeface="Times New Roman"/>
                <a:ea typeface="Times New Roman"/>
                <a:cs typeface="Times New Roman"/>
                <a:sym typeface="Times New Roman"/>
              </a:rPr>
              <a:t>: branch address is assigned to a fixed memory location</a:t>
            </a:r>
            <a:endParaRPr sz="2000">
              <a:latin typeface="Times New Roman"/>
              <a:ea typeface="Times New Roman"/>
              <a:cs typeface="Times New Roman"/>
              <a:sym typeface="Times New Roman"/>
            </a:endParaRPr>
          </a:p>
          <a:p>
            <a:pPr indent="-285750" lvl="1" marL="742950" rtl="0" algn="just">
              <a:lnSpc>
                <a:spcPct val="100000"/>
              </a:lnSpc>
              <a:spcBef>
                <a:spcPts val="4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Vectored interrupts</a:t>
            </a:r>
            <a:r>
              <a:rPr lang="en-US" sz="2000">
                <a:latin typeface="Times New Roman"/>
                <a:ea typeface="Times New Roman"/>
                <a:cs typeface="Times New Roman"/>
                <a:sym typeface="Times New Roman"/>
              </a:rPr>
              <a:t>: source of interrupt provides the </a:t>
            </a:r>
            <a:r>
              <a:rPr lang="en-US" sz="2000">
                <a:solidFill>
                  <a:srgbClr val="FF0000"/>
                </a:solidFill>
                <a:latin typeface="Times New Roman"/>
                <a:ea typeface="Times New Roman"/>
                <a:cs typeface="Times New Roman"/>
                <a:sym typeface="Times New Roman"/>
              </a:rPr>
              <a:t>branch address (called interrupt vector)</a:t>
            </a:r>
            <a:r>
              <a:rPr lang="en-US" sz="2000">
                <a:latin typeface="Times New Roman"/>
                <a:ea typeface="Times New Roman"/>
                <a:cs typeface="Times New Roman"/>
                <a:sym typeface="Times New Roman"/>
              </a:rPr>
              <a:t> to the computer. In some computers the interrupt vector is the </a:t>
            </a:r>
            <a:r>
              <a:rPr lang="en-US" sz="2000">
                <a:solidFill>
                  <a:srgbClr val="FF0000"/>
                </a:solidFill>
                <a:latin typeface="Times New Roman"/>
                <a:ea typeface="Times New Roman"/>
                <a:cs typeface="Times New Roman"/>
                <a:sym typeface="Times New Roman"/>
              </a:rPr>
              <a:t>first address of the I/O service routine </a:t>
            </a:r>
            <a:r>
              <a:rPr lang="en-US" sz="2000">
                <a:latin typeface="Times New Roman"/>
                <a:ea typeface="Times New Roman"/>
                <a:cs typeface="Times New Roman"/>
                <a:sym typeface="Times New Roman"/>
              </a:rPr>
              <a:t>whereas in other computers the interrupt vector is an address that points to a location in memory where the </a:t>
            </a:r>
            <a:r>
              <a:rPr lang="en-US" sz="2000">
                <a:solidFill>
                  <a:srgbClr val="FF0000"/>
                </a:solidFill>
                <a:latin typeface="Times New Roman"/>
                <a:ea typeface="Times New Roman"/>
                <a:cs typeface="Times New Roman"/>
                <a:sym typeface="Times New Roman"/>
              </a:rPr>
              <a:t>beginning address of the I/O service routine is stored</a:t>
            </a:r>
            <a:r>
              <a:rPr lang="en-US" sz="2000">
                <a:latin typeface="Times New Roman"/>
                <a:ea typeface="Times New Roman"/>
                <a:cs typeface="Times New Roman"/>
                <a:sym typeface="Times New Roman"/>
              </a:rPr>
              <a:t>.</a:t>
            </a:r>
            <a:endParaRPr/>
          </a:p>
        </p:txBody>
      </p:sp>
      <p:sp>
        <p:nvSpPr>
          <p:cNvPr id="127" name="Google Shape;12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22CS016</a:t>
            </a:r>
            <a:endParaRPr/>
          </a:p>
        </p:txBody>
      </p:sp>
      <p:sp>
        <p:nvSpPr>
          <p:cNvPr id="128" name="Google Shape;12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latin typeface="Candara"/>
                <a:ea typeface="Candara"/>
                <a:cs typeface="Candara"/>
                <a:sym typeface="Candara"/>
              </a:rPr>
              <a:t>Data Transfer - Flow Charts</a:t>
            </a:r>
            <a:endParaRPr b="1" sz="2800">
              <a:latin typeface="Candara"/>
              <a:ea typeface="Candara"/>
              <a:cs typeface="Candara"/>
              <a:sym typeface="Candara"/>
            </a:endParaRPr>
          </a:p>
        </p:txBody>
      </p:sp>
      <p:sp>
        <p:nvSpPr>
          <p:cNvPr id="134" name="Google Shape;13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22CS016</a:t>
            </a:r>
            <a:endParaRPr/>
          </a:p>
        </p:txBody>
      </p:sp>
      <p:sp>
        <p:nvSpPr>
          <p:cNvPr id="135" name="Google Shape;135;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36" name="Google Shape;136;p14"/>
          <p:cNvPicPr preferRelativeResize="0"/>
          <p:nvPr/>
        </p:nvPicPr>
        <p:blipFill rotWithShape="1">
          <a:blip r:embed="rId3">
            <a:alphaModFix/>
          </a:blip>
          <a:srcRect b="0" l="0" r="0" t="0"/>
          <a:stretch/>
        </p:blipFill>
        <p:spPr>
          <a:xfrm>
            <a:off x="330679" y="1048109"/>
            <a:ext cx="8482641" cy="4761781"/>
          </a:xfrm>
          <a:prstGeom prst="rect">
            <a:avLst/>
          </a:prstGeom>
          <a:noFill/>
          <a:ln>
            <a:noFill/>
          </a:ln>
        </p:spPr>
      </p:pic>
      <p:sp>
        <p:nvSpPr>
          <p:cNvPr id="137" name="Google Shape;137;p14"/>
          <p:cNvSpPr txBox="1"/>
          <p:nvPr/>
        </p:nvSpPr>
        <p:spPr>
          <a:xfrm>
            <a:off x="1009290" y="5929231"/>
            <a:ext cx="74187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Flow Chart of Programmed I/O, Interrupt-driven I/O and DMA Modes of Data Transfer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