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313" r:id="rId4"/>
    <p:sldId id="314" r:id="rId5"/>
    <p:sldId id="316" r:id="rId6"/>
    <p:sldId id="315" r:id="rId7"/>
    <p:sldId id="317" r:id="rId8"/>
    <p:sldId id="318" r:id="rId9"/>
    <p:sldId id="319" r:id="rId10"/>
    <p:sldId id="320" r:id="rId11"/>
  </p:sldIdLst>
  <p:sldSz cx="9144000" cy="6858000" type="screen4x3"/>
  <p:notesSz cx="6858000" cy="9144000"/>
  <p:embeddedFontLst>
    <p:embeddedFont>
      <p:font typeface="Candara" panose="020E0502030303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6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30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38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86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191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244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571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1182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670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48" name="Google Shape;48;p1"/>
          <p:cNvSpPr txBox="1"/>
          <p:nvPr/>
        </p:nvSpPr>
        <p:spPr>
          <a:xfrm>
            <a:off x="0" y="846834"/>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Direct Memory Access (DMA)</a:t>
            </a:r>
            <a:endParaRPr dirty="0"/>
          </a:p>
          <a:p>
            <a:pPr marL="0" marR="0" lvl="0" indent="0" algn="ctr" rtl="0">
              <a:spcBef>
                <a:spcPts val="0"/>
              </a:spcBef>
              <a:spcAft>
                <a:spcPts val="0"/>
              </a:spcAft>
              <a:buNone/>
            </a:pPr>
            <a:r>
              <a:rPr lang="en-US" sz="3200" b="1" i="0" u="none" strike="noStrike" cap="none" dirty="0">
                <a:solidFill>
                  <a:srgbClr val="FF0000"/>
                </a:solidFill>
                <a:latin typeface="Candara"/>
                <a:ea typeface="Candara"/>
                <a:cs typeface="Candara"/>
                <a:sym typeface="Candara"/>
              </a:rPr>
              <a:t>(Lecture 49-50)</a:t>
            </a: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Pin Diagram</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7" name="TextBox 6">
            <a:extLst>
              <a:ext uri="{FF2B5EF4-FFF2-40B4-BE49-F238E27FC236}">
                <a16:creationId xmlns:a16="http://schemas.microsoft.com/office/drawing/2014/main" id="{BAC75CFB-D502-F17F-B8CD-BFDF1BDD8634}"/>
              </a:ext>
            </a:extLst>
          </p:cNvPr>
          <p:cNvSpPr txBox="1"/>
          <p:nvPr/>
        </p:nvSpPr>
        <p:spPr>
          <a:xfrm>
            <a:off x="3048000" y="6356350"/>
            <a:ext cx="2498785" cy="307777"/>
          </a:xfrm>
          <a:prstGeom prst="rect">
            <a:avLst/>
          </a:prstGeom>
          <a:noFill/>
        </p:spPr>
        <p:txBody>
          <a:bodyPr wrap="square">
            <a:spAutoFit/>
          </a:bodyPr>
          <a:lstStyle/>
          <a:p>
            <a:r>
              <a:rPr lang="en-US" sz="1400" b="1" dirty="0">
                <a:latin typeface="Candara"/>
                <a:ea typeface="Candara"/>
                <a:cs typeface="Candara"/>
                <a:sym typeface="Candara"/>
              </a:rPr>
              <a:t>Fig: Intel 8257 – Pin Diagram</a:t>
            </a:r>
            <a:endParaRPr lang="en-IN" dirty="0"/>
          </a:p>
        </p:txBody>
      </p:sp>
      <p:pic>
        <p:nvPicPr>
          <p:cNvPr id="3" name="Picture 2">
            <a:extLst>
              <a:ext uri="{FF2B5EF4-FFF2-40B4-BE49-F238E27FC236}">
                <a16:creationId xmlns:a16="http://schemas.microsoft.com/office/drawing/2014/main" id="{4874870A-57CA-0992-E472-DA7621B8B215}"/>
              </a:ext>
            </a:extLst>
          </p:cNvPr>
          <p:cNvPicPr>
            <a:picLocks noChangeAspect="1"/>
          </p:cNvPicPr>
          <p:nvPr/>
        </p:nvPicPr>
        <p:blipFill>
          <a:blip r:embed="rId3"/>
          <a:stretch>
            <a:fillRect/>
          </a:stretch>
        </p:blipFill>
        <p:spPr>
          <a:xfrm>
            <a:off x="1956480" y="884750"/>
            <a:ext cx="4334480" cy="5334895"/>
          </a:xfrm>
          <a:prstGeom prst="rect">
            <a:avLst/>
          </a:prstGeom>
        </p:spPr>
      </p:pic>
    </p:spTree>
    <p:extLst>
      <p:ext uri="{BB962C8B-B14F-4D97-AF65-F5344CB8AC3E}">
        <p14:creationId xmlns:p14="http://schemas.microsoft.com/office/powerpoint/2010/main" val="88445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Modes of Data Transfer</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75617" y="914400"/>
            <a:ext cx="8534400" cy="5512279"/>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transfer can be made in several ways that are: </a:t>
            </a:r>
          </a:p>
          <a:p>
            <a:pPr marL="628650" indent="-514350" algn="just">
              <a:lnSpc>
                <a:spcPct val="107000"/>
              </a:lnSpc>
              <a:spcAft>
                <a:spcPts val="800"/>
              </a:spcAft>
              <a:buAutoNum type="romanLcParenR"/>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Burst :- In DMA Burst transfer, a block sequence consisting of a number of memory words is transferred in continuous burst while the DMA controller is master of the memory buses. Used for fast devices such as magnetic disks, where data transmission cannot be stopped or slowed down until an entire block is transferred.</a:t>
            </a:r>
          </a:p>
          <a:p>
            <a:pPr marL="628650" indent="-514350" algn="just">
              <a:lnSpc>
                <a:spcPct val="107000"/>
              </a:lnSpc>
              <a:spcAft>
                <a:spcPts val="800"/>
              </a:spcAft>
              <a:buAutoNum type="romanLcParenR"/>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Cycle Stealing :- Cycle stealing allows the DMA controller to transfer one data word at a time, after which it must returns control of the buses to the CPU. CPU is usually much faster than I/O (DMA), thus CPU uses the most of the memory cycles. DMA Controller steals the memory cycles from CPU and CPU remains idle. For slow CPU, DMA Controller may steal most of the memory cycles which may cause CPU remain idle long time.</a:t>
            </a:r>
          </a:p>
          <a:p>
            <a:pPr marL="628650" indent="-514350" algn="just">
              <a:lnSpc>
                <a:spcPct val="107000"/>
              </a:lnSpc>
              <a:spcAft>
                <a:spcPts val="800"/>
              </a:spcAft>
              <a:buAutoNum type="romanLcParenR"/>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Transparent Mode: Transparent Mode in DMA </a:t>
            </a: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does not require any bus </a:t>
            </a: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in the transfer of the data as it works when the CPU is executing the transaction.</a:t>
            </a:r>
          </a:p>
          <a:p>
            <a:pPr marL="628650" indent="-514350" algn="just">
              <a:lnSpc>
                <a:spcPct val="107000"/>
              </a:lnSpc>
              <a:spcAft>
                <a:spcPts val="800"/>
              </a:spcAft>
              <a:buAutoNum type="romanLcParenR"/>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Controller (DMAC)</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58793" y="914400"/>
            <a:ext cx="8428008" cy="571931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DMA controller communicates with the CPU through the data bus and control lines as shown in figure on next slide. DMA select signal is used for selecting the controller, the register select is for selecting the register.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When the BG (Bus </a:t>
            </a:r>
            <a:r>
              <a:rPr lang="en-IN" sz="1800" kern="100" dirty="0">
                <a:solidFill>
                  <a:srgbClr val="0D0D0D"/>
                </a:solidFill>
                <a:highlight>
                  <a:srgbClr val="FFFFFF"/>
                </a:highlight>
                <a:latin typeface="Times New Roman" panose="02020603050405020304" pitchFamily="18" charset="0"/>
                <a:ea typeface="Calibri" panose="020F0502020204030204" pitchFamily="34" charset="0"/>
                <a:cs typeface="Times New Roman" panose="02020603050405020304" pitchFamily="18" charset="0"/>
              </a:rPr>
              <a:t>G</a:t>
            </a: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rant) = 0, the CPU can communicate through the data bus to read or write into the DMA register.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When BG = 1, the DMA controller takes the control of buses and transfers the data between the memory and I/O.</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DMA controller has three registers.</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address register specifies the desired location of the memory which is incremented after each word is transferred to the memory.</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word count register holds the number of words to be transferred which is decremented after each transfer until it is zero. When it is zero, it indicates the end of transfer. After which the bus grant signal from CPU is made low (BG=0) and CPU returns to its normal operation. </a:t>
            </a:r>
          </a:p>
          <a:p>
            <a:pPr marL="114300" indent="0" algn="just">
              <a:lnSpc>
                <a:spcPct val="107000"/>
              </a:lnSpc>
              <a:spcAft>
                <a:spcPts val="800"/>
              </a:spcAft>
              <a:buNone/>
            </a:pPr>
            <a:r>
              <a:rPr lang="en-IN" sz="18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The control register specifies the mode of transfer which is Read or Write. </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37658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Controller – Block Diagram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050" name="Picture 2"/>
          <p:cNvPicPr>
            <a:picLocks noChangeAspect="1" noChangeArrowheads="1"/>
          </p:cNvPicPr>
          <p:nvPr/>
        </p:nvPicPr>
        <p:blipFill>
          <a:blip r:embed="rId3"/>
          <a:srcRect/>
          <a:stretch>
            <a:fillRect/>
          </a:stretch>
        </p:blipFill>
        <p:spPr bwMode="auto">
          <a:xfrm>
            <a:off x="1130059" y="972382"/>
            <a:ext cx="6374921" cy="491323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A1883C8-BF8B-5489-BDCD-43B90417C1CA}"/>
              </a:ext>
            </a:extLst>
          </p:cNvPr>
          <p:cNvSpPr txBox="1"/>
          <p:nvPr/>
        </p:nvSpPr>
        <p:spPr>
          <a:xfrm>
            <a:off x="2329132" y="5967096"/>
            <a:ext cx="3493698" cy="307777"/>
          </a:xfrm>
          <a:prstGeom prst="rect">
            <a:avLst/>
          </a:prstGeom>
          <a:noFill/>
        </p:spPr>
        <p:txBody>
          <a:bodyPr wrap="square">
            <a:spAutoFit/>
          </a:bodyPr>
          <a:lstStyle/>
          <a:p>
            <a:r>
              <a:rPr lang="en-IN" b="1" dirty="0"/>
              <a:t>Fig: Block diagram of a DMA Controller </a:t>
            </a:r>
          </a:p>
        </p:txBody>
      </p:sp>
    </p:spTree>
    <p:extLst>
      <p:ext uri="{BB962C8B-B14F-4D97-AF65-F5344CB8AC3E}">
        <p14:creationId xmlns:p14="http://schemas.microsoft.com/office/powerpoint/2010/main" val="475403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Transfer in Computer System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7" name="TextBox 6">
            <a:extLst>
              <a:ext uri="{FF2B5EF4-FFF2-40B4-BE49-F238E27FC236}">
                <a16:creationId xmlns:a16="http://schemas.microsoft.com/office/drawing/2014/main" id="{36CADE47-7403-E25F-C1EB-819EA6F9598A}"/>
              </a:ext>
            </a:extLst>
          </p:cNvPr>
          <p:cNvSpPr txBox="1"/>
          <p:nvPr/>
        </p:nvSpPr>
        <p:spPr>
          <a:xfrm>
            <a:off x="496019" y="900053"/>
            <a:ext cx="8151962" cy="6463308"/>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Connection between DMAC and other components of computer (Memory and peripheral devices) is shown in next slide. </a:t>
            </a:r>
          </a:p>
          <a:p>
            <a:r>
              <a:rPr lang="en-IN" sz="1800" b="1" dirty="0">
                <a:latin typeface="Times New Roman" panose="02020603050405020304" pitchFamily="18" charset="0"/>
                <a:cs typeface="Times New Roman" panose="02020603050405020304" pitchFamily="18" charset="0"/>
              </a:rPr>
              <a:t>Following are the steps for DMA transfer:</a:t>
            </a:r>
          </a:p>
          <a:p>
            <a:r>
              <a:rPr lang="en-IN" sz="1800" b="1"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I/O Device sends a DMA request.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DMA Controller activates the </a:t>
            </a:r>
            <a:r>
              <a:rPr lang="en-IN" sz="1800" b="1" dirty="0">
                <a:latin typeface="Times New Roman" panose="02020603050405020304" pitchFamily="18" charset="0"/>
                <a:cs typeface="Times New Roman" panose="02020603050405020304" pitchFamily="18" charset="0"/>
              </a:rPr>
              <a:t>BR line</a:t>
            </a:r>
            <a:r>
              <a:rPr lang="en-IN"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CPU </a:t>
            </a:r>
            <a:r>
              <a:rPr lang="en-IN" sz="1800" b="1" dirty="0">
                <a:latin typeface="Times New Roman" panose="02020603050405020304" pitchFamily="18" charset="0"/>
                <a:cs typeface="Times New Roman" panose="02020603050405020304" pitchFamily="18" charset="0"/>
              </a:rPr>
              <a:t>responds with BG line</a:t>
            </a:r>
            <a:r>
              <a:rPr lang="en-IN" sz="18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DMA puts the current value of its address register into the address bus, initiates the RD or WR signal, and sends a DMA acknowledge to the I/O device.</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I/O device puts a word in the data bus (for write) or receives a word from the data bus (for read).</a:t>
            </a:r>
          </a:p>
          <a:p>
            <a:pPr marL="342900" indent="-3429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peripheral unit can then communicate with memory through the data bus for direct transfer between the two units while the CPU is momentarily disabled.</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For each word that is transferred, the DMA increments its address register and decrements its word count register. If the word count does not reach zero, the DMA checks the request line coming from the I/O Device.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there is no request ,the DMA disables BR so that the CPU continues to execute its own program.</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CPU requests another transfer, DMA requests bus again.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the word count register reaches zero, the DMA stops any further transfer and removes its bus request. It also informs the CPU of the termination by an interrupt.</a:t>
            </a:r>
          </a:p>
          <a:p>
            <a:pPr marL="342900" indent="-342900">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318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DMA Transfer in Computer System</a:t>
            </a:r>
            <a:endParaRPr sz="2800" b="1" dirty="0">
              <a:latin typeface="Candara"/>
              <a:ea typeface="Candara"/>
              <a:cs typeface="Candara"/>
              <a:sym typeface="Candara"/>
            </a:endParaRP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 name="TextBox 2">
            <a:extLst>
              <a:ext uri="{FF2B5EF4-FFF2-40B4-BE49-F238E27FC236}">
                <a16:creationId xmlns:a16="http://schemas.microsoft.com/office/drawing/2014/main" id="{BA1883C8-BF8B-5489-BDCD-43B90417C1CA}"/>
              </a:ext>
            </a:extLst>
          </p:cNvPr>
          <p:cNvSpPr txBox="1"/>
          <p:nvPr/>
        </p:nvSpPr>
        <p:spPr>
          <a:xfrm>
            <a:off x="1337093" y="5967096"/>
            <a:ext cx="5917721" cy="307777"/>
          </a:xfrm>
          <a:prstGeom prst="rect">
            <a:avLst/>
          </a:prstGeom>
          <a:noFill/>
        </p:spPr>
        <p:txBody>
          <a:bodyPr wrap="square">
            <a:spAutoFit/>
          </a:bodyPr>
          <a:lstStyle/>
          <a:p>
            <a:r>
              <a:rPr lang="en-IN" b="1" dirty="0"/>
              <a:t>Fig: Connection between DMAC and other components of computer</a:t>
            </a:r>
          </a:p>
        </p:txBody>
      </p:sp>
      <p:pic>
        <p:nvPicPr>
          <p:cNvPr id="4" name="Picture 3">
            <a:extLst>
              <a:ext uri="{FF2B5EF4-FFF2-40B4-BE49-F238E27FC236}">
                <a16:creationId xmlns:a16="http://schemas.microsoft.com/office/drawing/2014/main" id="{98D443A7-2E09-4AE2-62E2-DF72785105D3}"/>
              </a:ext>
            </a:extLst>
          </p:cNvPr>
          <p:cNvPicPr>
            <a:picLocks noChangeAspect="1"/>
          </p:cNvPicPr>
          <p:nvPr/>
        </p:nvPicPr>
        <p:blipFill>
          <a:blip r:embed="rId3"/>
          <a:stretch>
            <a:fillRect/>
          </a:stretch>
        </p:blipFill>
        <p:spPr>
          <a:xfrm>
            <a:off x="1099653" y="1052423"/>
            <a:ext cx="6362196" cy="4761781"/>
          </a:xfrm>
          <a:prstGeom prst="rect">
            <a:avLst/>
          </a:prstGeom>
        </p:spPr>
      </p:pic>
    </p:spTree>
    <p:extLst>
      <p:ext uri="{BB962C8B-B14F-4D97-AF65-F5344CB8AC3E}">
        <p14:creationId xmlns:p14="http://schemas.microsoft.com/office/powerpoint/2010/main" val="640522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Advantages and Disadvantages</a:t>
            </a:r>
            <a:endParaRPr sz="2800" b="1" dirty="0">
              <a:latin typeface="Candara"/>
              <a:ea typeface="Candara"/>
              <a:cs typeface="Candara"/>
              <a:sym typeface="Candara"/>
            </a:endParaRPr>
          </a:p>
        </p:txBody>
      </p:sp>
      <p:sp>
        <p:nvSpPr>
          <p:cNvPr id="54" name="Google Shape;54;p2"/>
          <p:cNvSpPr txBox="1">
            <a:spLocks noGrp="1"/>
          </p:cNvSpPr>
          <p:nvPr>
            <p:ph type="body" idx="1"/>
          </p:nvPr>
        </p:nvSpPr>
        <p:spPr>
          <a:xfrm>
            <a:off x="258792" y="838200"/>
            <a:ext cx="8428008" cy="571931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Advantages of DMA Controller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Data Memory Access speeds up memory operations and data transfer.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CPU is not involved while transferring data.</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requires very few clock cycles while transferring data.</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supports large data transfer.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helps the CPU in decreasing its load.</a:t>
            </a:r>
          </a:p>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Disadvantages of DMA Controller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Direct Memory Access is a costly operation because of additional operations.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functionality may not be universally supported across all hardware platforms or peripherals.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Controller increases resource conflicts and security risks.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DMA Controller increases the complexity of the software.</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04848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DMA Controller</a:t>
            </a:r>
          </a:p>
        </p:txBody>
      </p:sp>
      <p:sp>
        <p:nvSpPr>
          <p:cNvPr id="54" name="Google Shape;54;p2"/>
          <p:cNvSpPr txBox="1">
            <a:spLocks noGrp="1"/>
          </p:cNvSpPr>
          <p:nvPr>
            <p:ph type="body" idx="1"/>
          </p:nvPr>
        </p:nvSpPr>
        <p:spPr>
          <a:xfrm>
            <a:off x="258792" y="838200"/>
            <a:ext cx="8428008" cy="5719313"/>
          </a:xfrm>
          <a:prstGeom prst="rect">
            <a:avLst/>
          </a:prstGeom>
          <a:noFill/>
          <a:ln>
            <a:noFill/>
          </a:ln>
        </p:spPr>
        <p:txBody>
          <a:bodyPr spcFirstLastPara="1" wrap="square" lIns="91425" tIns="45700" rIns="91425" bIns="45700" anchor="t" anchorCtr="0">
            <a:noAutofit/>
          </a:bodyPr>
          <a:lstStyle/>
          <a:p>
            <a:pPr marL="114300" indent="0" algn="just">
              <a:lnSpc>
                <a:spcPct val="107000"/>
              </a:lnSpc>
              <a:spcAft>
                <a:spcPts val="800"/>
              </a:spcAft>
              <a:buNone/>
            </a:pPr>
            <a:r>
              <a:rPr lang="en-IN" sz="2000" b="1"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Features of Intel 8257:-</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The chip is supplied in 40-pin DIP package. It has four channels which can be used over four I/O devices.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has 16-bit address and 14-bit counter.</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transfer data up to 64kb.</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be programmed independently.</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Each channel can perform read transfer, write transfer and verify transfer operations.</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 generates MARK signal to the peripheral device that 128 bytes have been transferred.</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Its frequency ranges from 250Hz to 3MHz.</a:t>
            </a:r>
          </a:p>
          <a:p>
            <a:pPr algn="just">
              <a:lnSpc>
                <a:spcPct val="107000"/>
              </a:lnSpc>
              <a:spcAft>
                <a:spcPts val="800"/>
              </a:spcAft>
            </a:pPr>
            <a:r>
              <a:rPr lang="en-IN" sz="2000" kern="100" dirty="0">
                <a:solidFill>
                  <a:srgbClr val="0D0D0D"/>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It operates in 2 modes, i.e., Master mode and Slave mode.</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40042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800" b="1" dirty="0">
                <a:latin typeface="Candara"/>
                <a:ea typeface="Candara"/>
                <a:cs typeface="Candara"/>
                <a:sym typeface="Candara"/>
              </a:rPr>
              <a:t>Intel 8257 – Block Diagram</a:t>
            </a:r>
          </a:p>
        </p:txBody>
      </p:sp>
      <p:sp>
        <p:nvSpPr>
          <p:cNvPr id="55" name="Google Shape;55;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22CS016</a:t>
            </a:r>
            <a:endParaRPr/>
          </a:p>
        </p:txBody>
      </p:sp>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5" name="Picture 4">
            <a:extLst>
              <a:ext uri="{FF2B5EF4-FFF2-40B4-BE49-F238E27FC236}">
                <a16:creationId xmlns:a16="http://schemas.microsoft.com/office/drawing/2014/main" id="{D743B57B-7B8C-ADF4-E5FC-E1249690B9C6}"/>
              </a:ext>
            </a:extLst>
          </p:cNvPr>
          <p:cNvPicPr>
            <a:picLocks noChangeAspect="1"/>
          </p:cNvPicPr>
          <p:nvPr/>
        </p:nvPicPr>
        <p:blipFill>
          <a:blip r:embed="rId3"/>
          <a:stretch>
            <a:fillRect/>
          </a:stretch>
        </p:blipFill>
        <p:spPr>
          <a:xfrm>
            <a:off x="1128966" y="838200"/>
            <a:ext cx="6332883" cy="5518150"/>
          </a:xfrm>
          <a:prstGeom prst="rect">
            <a:avLst/>
          </a:prstGeom>
        </p:spPr>
      </p:pic>
      <p:sp>
        <p:nvSpPr>
          <p:cNvPr id="7" name="TextBox 6">
            <a:extLst>
              <a:ext uri="{FF2B5EF4-FFF2-40B4-BE49-F238E27FC236}">
                <a16:creationId xmlns:a16="http://schemas.microsoft.com/office/drawing/2014/main" id="{BAC75CFB-D502-F17F-B8CD-BFDF1BDD8634}"/>
              </a:ext>
            </a:extLst>
          </p:cNvPr>
          <p:cNvSpPr txBox="1"/>
          <p:nvPr/>
        </p:nvSpPr>
        <p:spPr>
          <a:xfrm>
            <a:off x="3048000" y="6356350"/>
            <a:ext cx="2654060" cy="307777"/>
          </a:xfrm>
          <a:prstGeom prst="rect">
            <a:avLst/>
          </a:prstGeom>
          <a:noFill/>
        </p:spPr>
        <p:txBody>
          <a:bodyPr wrap="square">
            <a:spAutoFit/>
          </a:bodyPr>
          <a:lstStyle/>
          <a:p>
            <a:r>
              <a:rPr lang="en-US" sz="1400" b="1" dirty="0">
                <a:latin typeface="Candara"/>
                <a:ea typeface="Candara"/>
                <a:cs typeface="Candara"/>
                <a:sym typeface="Candara"/>
              </a:rPr>
              <a:t>Fig: Intel 8257 – Block Diagram</a:t>
            </a:r>
            <a:endParaRPr lang="en-IN" dirty="0"/>
          </a:p>
        </p:txBody>
      </p:sp>
    </p:spTree>
    <p:extLst>
      <p:ext uri="{BB962C8B-B14F-4D97-AF65-F5344CB8AC3E}">
        <p14:creationId xmlns:p14="http://schemas.microsoft.com/office/powerpoint/2010/main" val="11542884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938</Words>
  <Application>Microsoft Office PowerPoint</Application>
  <PresentationFormat>On-screen Show (4:3)</PresentationFormat>
  <Paragraphs>82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Candara</vt:lpstr>
      <vt:lpstr>Times New Roman</vt:lpstr>
      <vt:lpstr>Office Theme</vt:lpstr>
      <vt:lpstr>PowerPoint Presentation</vt:lpstr>
      <vt:lpstr>Modes of Data Transfer</vt:lpstr>
      <vt:lpstr>DMA Controller (DMAC)</vt:lpstr>
      <vt:lpstr>DMA Controller – Block Diagram</vt:lpstr>
      <vt:lpstr>DMA Transfer in Computer System</vt:lpstr>
      <vt:lpstr>DMA Transfer in Computer System</vt:lpstr>
      <vt:lpstr>Advantages and Disadvantages</vt:lpstr>
      <vt:lpstr>Intel 8257 DMA Controller</vt:lpstr>
      <vt:lpstr>Intel 8257 – Block Diagram</vt:lpstr>
      <vt:lpstr>Intel 8257 – Pin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Kamal Saluja</cp:lastModifiedBy>
  <cp:revision>59</cp:revision>
  <dcterms:created xsi:type="dcterms:W3CDTF">2010-04-09T07:36:15Z</dcterms:created>
  <dcterms:modified xsi:type="dcterms:W3CDTF">2024-04-08T05:48:09Z</dcterms:modified>
</cp:coreProperties>
</file>