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embeddedFontLst>
    <p:embeddedFont>
      <p:font typeface="Candar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1" roundtripDataSignature="AMtx7mi0EU063aXKe8P9pi9U2Jdzumwc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D2DAB2-BA84-46D0-BA49-308BEBFA7810}">
  <a:tblStyle styleId="{91D2DAB2-BA84-46D0-BA49-308BEBFA7810}"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Candara-bold.fntdata"/><Relationship Id="rId27" Type="http://schemas.openxmlformats.org/officeDocument/2006/relationships/font" Target="fonts/Candar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andara-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Candara-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8" name="Google Shape;3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2" name="Google Shape;13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3" name="Google Shape;14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6" name="Google Shape;15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7" name="Google Shape;16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7" name="Google Shape;17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7" name="Google Shape;18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0" name="Google Shape;20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0" name="Google Shape;21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0" name="Google Shape;22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0" name="Google Shape;23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7" name="Google Shape;4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1" name="Google Shape;24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7" name="Google Shape;5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8" name="Google Shape;6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9" name="Google Shape;7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9" name="Google Shape;8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0" name="Google Shape;10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1" name="Google Shape;11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2" name="Google Shape;12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pic>
        <p:nvPicPr>
          <p:cNvPr descr="LOGO.gif" id="25" name="Google Shape;25;p8"/>
          <p:cNvPicPr preferRelativeResize="0"/>
          <p:nvPr/>
        </p:nvPicPr>
        <p:blipFill rotWithShape="1">
          <a:blip r:embed="rId2">
            <a:alphaModFix/>
          </a:blip>
          <a:srcRect b="10713" l="0" r="0" t="0"/>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28" name="Google Shape;28;p8"/>
            <p:cNvPicPr preferRelativeResize="0"/>
            <p:nvPr/>
          </p:nvPicPr>
          <p:blipFill rotWithShape="1">
            <a:blip r:embed="rId2">
              <a:alphaModFix/>
            </a:blip>
            <a:srcRect b="10713" l="0" r="0" t="0"/>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ogo.jpg" id="30" name="Google Shape;30;p8"/>
          <p:cNvPicPr preferRelativeResize="0"/>
          <p:nvPr/>
        </p:nvPicPr>
        <p:blipFill rotWithShape="1">
          <a:blip r:embed="rId3">
            <a:alphaModFix/>
          </a:blip>
          <a:srcRect b="0" l="0" r="0" t="0"/>
          <a:stretch/>
        </p:blipFill>
        <p:spPr>
          <a:xfrm>
            <a:off x="6553200" y="228600"/>
            <a:ext cx="1920875" cy="609600"/>
          </a:xfrm>
          <a:prstGeom prst="rect">
            <a:avLst/>
          </a:prstGeom>
          <a:noFill/>
          <a:ln>
            <a:noFill/>
          </a:ln>
        </p:spPr>
      </p:pic>
      <p:sp>
        <p:nvSpPr>
          <p:cNvPr id="31" name="Google Shape;31;p8"/>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8"/>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 name="Google Shape;33;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1" type="ftr"/>
          </p:nvPr>
        </p:nvSpPr>
        <p:spPr>
          <a:xfrm>
            <a:off x="3211606" y="6356349"/>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21.jp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9pPr>
          </a:lstStyle>
          <a:p/>
        </p:txBody>
      </p:sp>
      <p:sp>
        <p:nvSpPr>
          <p:cNvPr id="11" name="Google Shape;11;p7"/>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7"/>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17" name="Google Shape;17;p7"/>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18" name="Google Shape;18;p7"/>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21" name="Google Shape;21;p7"/>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ogo.jpg" id="23" name="Google Shape;23;p7"/>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2.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Shift Registers </a:t>
            </a:r>
            <a:endParaRPr/>
          </a:p>
        </p:txBody>
      </p:sp>
      <p:sp>
        <p:nvSpPr>
          <p:cNvPr id="41" name="Google Shape;41;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2" name="Google Shape;42;p1"/>
          <p:cNvSpPr txBox="1"/>
          <p:nvPr/>
        </p:nvSpPr>
        <p:spPr>
          <a:xfrm>
            <a:off x="0" y="896778"/>
            <a:ext cx="9144000" cy="5356537"/>
          </a:xfrm>
          <a:prstGeom prst="rect">
            <a:avLst/>
          </a:prstGeom>
          <a:noFill/>
          <a:ln>
            <a:noFill/>
          </a:ln>
        </p:spPr>
        <p:txBody>
          <a:bodyPr anchorCtr="0" anchor="ctr" bIns="45700" lIns="91425" spcFirstLastPara="1" rIns="91425" wrap="square" tIns="33100">
            <a:noAutofit/>
          </a:bodyPr>
          <a:lstStyle/>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0000"/>
                </a:solidFill>
                <a:latin typeface="Candara"/>
                <a:ea typeface="Candara"/>
                <a:cs typeface="Candara"/>
                <a:sym typeface="Candara"/>
              </a:rPr>
              <a:t>TOPIC: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0000"/>
                </a:solidFill>
                <a:latin typeface="Candara"/>
                <a:ea typeface="Candara"/>
                <a:cs typeface="Candara"/>
                <a:sym typeface="Candara"/>
              </a:rPr>
              <a:t>Shift Registers</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0000"/>
                </a:solidFill>
                <a:latin typeface="Candara"/>
                <a:ea typeface="Candara"/>
                <a:cs typeface="Candara"/>
                <a:sym typeface="Candara"/>
              </a:rPr>
              <a:t>(Lectures - 3-4)</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chemeClr val="dk1"/>
              </a:solidFill>
              <a:latin typeface="Candara"/>
              <a:ea typeface="Candara"/>
              <a:cs typeface="Candara"/>
              <a:sym typeface="Candara"/>
            </a:endParaRPr>
          </a:p>
        </p:txBody>
      </p:sp>
      <p:pic>
        <p:nvPicPr>
          <p:cNvPr id="43" name="Google Shape;43;p1"/>
          <p:cNvPicPr preferRelativeResize="0"/>
          <p:nvPr/>
        </p:nvPicPr>
        <p:blipFill rotWithShape="1">
          <a:blip r:embed="rId3">
            <a:alphaModFix/>
          </a:blip>
          <a:srcRect b="0" l="0" r="0" t="0"/>
          <a:stretch/>
        </p:blipFill>
        <p:spPr>
          <a:xfrm>
            <a:off x="521110" y="173569"/>
            <a:ext cx="1720645" cy="723209"/>
          </a:xfrm>
          <a:prstGeom prst="rect">
            <a:avLst/>
          </a:prstGeom>
          <a:noFill/>
          <a:ln>
            <a:noFill/>
          </a:ln>
        </p:spPr>
      </p:pic>
      <p:sp>
        <p:nvSpPr>
          <p:cNvPr id="44" name="Google Shape;44;p1"/>
          <p:cNvSpPr txBox="1"/>
          <p:nvPr/>
        </p:nvSpPr>
        <p:spPr>
          <a:xfrm>
            <a:off x="2241750" y="4081750"/>
            <a:ext cx="54756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FF3300"/>
                </a:solidFill>
                <a:latin typeface="Calibri"/>
                <a:ea typeface="Calibri"/>
                <a:cs typeface="Calibri"/>
                <a:sym typeface="Calibri"/>
              </a:rPr>
              <a:t>Dr. Jyoti </a:t>
            </a:r>
            <a:endParaRPr b="0" i="0" sz="2600" u="none" cap="none" strike="noStrike">
              <a:solidFill>
                <a:srgbClr val="FF33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FF3300"/>
                </a:solidFill>
                <a:latin typeface="Calibri"/>
                <a:ea typeface="Calibri"/>
                <a:cs typeface="Calibri"/>
                <a:sym typeface="Calibri"/>
              </a:rPr>
              <a:t>Asst. Prof. (DICE)</a:t>
            </a:r>
            <a:endParaRPr b="0" i="0" sz="2600" u="none" cap="none" strike="noStrike">
              <a:solidFill>
                <a:srgbClr val="FF33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Shift Registers </a:t>
            </a:r>
            <a:endParaRPr/>
          </a:p>
        </p:txBody>
      </p:sp>
      <p:sp>
        <p:nvSpPr>
          <p:cNvPr id="135" name="Google Shape;13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36" name="Google Shape;136;p13"/>
          <p:cNvPicPr preferRelativeResize="0"/>
          <p:nvPr/>
        </p:nvPicPr>
        <p:blipFill rotWithShape="1">
          <a:blip r:embed="rId3">
            <a:alphaModFix/>
          </a:blip>
          <a:srcRect b="0" l="0" r="0" t="0"/>
          <a:stretch/>
        </p:blipFill>
        <p:spPr>
          <a:xfrm>
            <a:off x="521110" y="173569"/>
            <a:ext cx="1720645" cy="723209"/>
          </a:xfrm>
          <a:prstGeom prst="rect">
            <a:avLst/>
          </a:prstGeom>
          <a:noFill/>
          <a:ln>
            <a:noFill/>
          </a:ln>
        </p:spPr>
      </p:pic>
      <p:sp>
        <p:nvSpPr>
          <p:cNvPr id="137" name="Google Shape;137;p13"/>
          <p:cNvSpPr txBox="1"/>
          <p:nvPr/>
        </p:nvSpPr>
        <p:spPr>
          <a:xfrm>
            <a:off x="0" y="169092"/>
            <a:ext cx="91440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Shift Register</a:t>
            </a:r>
            <a:endParaRPr b="1" i="0" sz="3200" u="none" cap="none" strike="noStrike">
              <a:solidFill>
                <a:srgbClr val="000000"/>
              </a:solidFill>
              <a:latin typeface="Arial"/>
              <a:ea typeface="Arial"/>
              <a:cs typeface="Arial"/>
              <a:sym typeface="Arial"/>
            </a:endParaRPr>
          </a:p>
        </p:txBody>
      </p:sp>
      <p:sp>
        <p:nvSpPr>
          <p:cNvPr id="138" name="Google Shape;138;p13"/>
          <p:cNvSpPr txBox="1"/>
          <p:nvPr/>
        </p:nvSpPr>
        <p:spPr>
          <a:xfrm>
            <a:off x="-1" y="1182198"/>
            <a:ext cx="9143999" cy="723209"/>
          </a:xfrm>
          <a:prstGeom prst="rect">
            <a:avLst/>
          </a:prstGeom>
          <a:noFill/>
          <a:ln>
            <a:noFill/>
          </a:ln>
        </p:spPr>
        <p:txBody>
          <a:bodyPr anchorCtr="0" anchor="ctr" bIns="45700" lIns="91425" spcFirstLastPara="1" rIns="91425" wrap="square" tIns="33100">
            <a:noAutofit/>
          </a:bodyPr>
          <a:lstStyle/>
          <a:p>
            <a:pPr indent="0" lvl="0" marL="0" marR="0" rtl="0" algn="ctr">
              <a:lnSpc>
                <a:spcPct val="15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Parallel-in to Serial-out (PISO) Shift Register</a:t>
            </a:r>
            <a:endParaRPr b="0" i="0" sz="1400" u="none" cap="none" strike="noStrike">
              <a:solidFill>
                <a:srgbClr val="000000"/>
              </a:solidFill>
              <a:latin typeface="Arial"/>
              <a:ea typeface="Arial"/>
              <a:cs typeface="Arial"/>
              <a:sym typeface="Arial"/>
            </a:endParaRPr>
          </a:p>
        </p:txBody>
      </p:sp>
      <p:sp>
        <p:nvSpPr>
          <p:cNvPr id="139" name="Google Shape;139;p13"/>
          <p:cNvSpPr txBox="1"/>
          <p:nvPr/>
        </p:nvSpPr>
        <p:spPr>
          <a:xfrm>
            <a:off x="2285998" y="5873403"/>
            <a:ext cx="4572000" cy="376834"/>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400"/>
              <a:buFont typeface="Arial"/>
              <a:buNone/>
            </a:pPr>
            <a:r>
              <a:rPr b="1" i="0" lang="en-US" sz="1400" u="none" cap="none" strike="noStrike">
                <a:solidFill>
                  <a:srgbClr val="0070C0"/>
                </a:solidFill>
                <a:latin typeface="Times New Roman"/>
                <a:ea typeface="Times New Roman"/>
                <a:cs typeface="Times New Roman"/>
                <a:sym typeface="Times New Roman"/>
              </a:rPr>
              <a:t>4-bit Parallel-in to Serial-out Shift Register</a:t>
            </a:r>
            <a:endParaRPr b="1" i="0" sz="1100" u="none" cap="none" strike="noStrike">
              <a:solidFill>
                <a:srgbClr val="0070C0"/>
              </a:solidFill>
              <a:latin typeface="Times New Roman"/>
              <a:ea typeface="Times New Roman"/>
              <a:cs typeface="Times New Roman"/>
              <a:sym typeface="Times New Roman"/>
            </a:endParaRPr>
          </a:p>
        </p:txBody>
      </p:sp>
      <p:pic>
        <p:nvPicPr>
          <p:cNvPr id="140" name="Google Shape;140;p13"/>
          <p:cNvPicPr preferRelativeResize="0"/>
          <p:nvPr/>
        </p:nvPicPr>
        <p:blipFill rotWithShape="1">
          <a:blip r:embed="rId4">
            <a:alphaModFix/>
          </a:blip>
          <a:srcRect b="0" l="0" r="0" t="0"/>
          <a:stretch/>
        </p:blipFill>
        <p:spPr>
          <a:xfrm>
            <a:off x="1417044" y="2087119"/>
            <a:ext cx="6309907" cy="36045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Shift Registers </a:t>
            </a:r>
            <a:endParaRPr/>
          </a:p>
        </p:txBody>
      </p:sp>
      <p:sp>
        <p:nvSpPr>
          <p:cNvPr id="146" name="Google Shape;14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47" name="Google Shape;147;p14"/>
          <p:cNvPicPr preferRelativeResize="0"/>
          <p:nvPr/>
        </p:nvPicPr>
        <p:blipFill rotWithShape="1">
          <a:blip r:embed="rId3">
            <a:alphaModFix/>
          </a:blip>
          <a:srcRect b="0" l="0" r="0" t="0"/>
          <a:stretch/>
        </p:blipFill>
        <p:spPr>
          <a:xfrm>
            <a:off x="521110" y="173569"/>
            <a:ext cx="1720645" cy="723209"/>
          </a:xfrm>
          <a:prstGeom prst="rect">
            <a:avLst/>
          </a:prstGeom>
          <a:noFill/>
          <a:ln>
            <a:noFill/>
          </a:ln>
        </p:spPr>
      </p:pic>
      <p:sp>
        <p:nvSpPr>
          <p:cNvPr id="148" name="Google Shape;148;p14"/>
          <p:cNvSpPr txBox="1"/>
          <p:nvPr/>
        </p:nvSpPr>
        <p:spPr>
          <a:xfrm>
            <a:off x="0" y="169092"/>
            <a:ext cx="91440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Shift Register</a:t>
            </a:r>
            <a:endParaRPr b="1" i="0" sz="3200" u="none" cap="none" strike="noStrike">
              <a:solidFill>
                <a:srgbClr val="000000"/>
              </a:solidFill>
              <a:latin typeface="Arial"/>
              <a:ea typeface="Arial"/>
              <a:cs typeface="Arial"/>
              <a:sym typeface="Arial"/>
            </a:endParaRPr>
          </a:p>
        </p:txBody>
      </p:sp>
      <p:sp>
        <p:nvSpPr>
          <p:cNvPr id="149" name="Google Shape;149;p14"/>
          <p:cNvSpPr txBox="1"/>
          <p:nvPr/>
        </p:nvSpPr>
        <p:spPr>
          <a:xfrm>
            <a:off x="0" y="1079214"/>
            <a:ext cx="9143999" cy="723209"/>
          </a:xfrm>
          <a:prstGeom prst="rect">
            <a:avLst/>
          </a:prstGeom>
          <a:noFill/>
          <a:ln>
            <a:noFill/>
          </a:ln>
        </p:spPr>
        <p:txBody>
          <a:bodyPr anchorCtr="0" anchor="ctr" bIns="45700" lIns="91425" spcFirstLastPara="1" rIns="91425" wrap="square" tIns="33100">
            <a:noAutofit/>
          </a:bodyPr>
          <a:lstStyle/>
          <a:p>
            <a:pPr indent="0" lvl="0" marL="0" marR="0" rtl="0" algn="ctr">
              <a:lnSpc>
                <a:spcPct val="15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Parallel-in to Serial-out (PISO) Shift Register</a:t>
            </a:r>
            <a:endParaRPr b="0" i="0" sz="1400" u="none" cap="none" strike="noStrike">
              <a:solidFill>
                <a:srgbClr val="000000"/>
              </a:solidFill>
              <a:latin typeface="Arial"/>
              <a:ea typeface="Arial"/>
              <a:cs typeface="Arial"/>
              <a:sym typeface="Arial"/>
            </a:endParaRPr>
          </a:p>
        </p:txBody>
      </p:sp>
      <p:pic>
        <p:nvPicPr>
          <p:cNvPr id="150" name="Google Shape;150;p14"/>
          <p:cNvPicPr preferRelativeResize="0"/>
          <p:nvPr/>
        </p:nvPicPr>
        <p:blipFill rotWithShape="1">
          <a:blip r:embed="rId4">
            <a:alphaModFix/>
          </a:blip>
          <a:srcRect b="0" l="0" r="0" t="13811"/>
          <a:stretch/>
        </p:blipFill>
        <p:spPr>
          <a:xfrm>
            <a:off x="2803138" y="2100515"/>
            <a:ext cx="5188258" cy="2161979"/>
          </a:xfrm>
          <a:prstGeom prst="rect">
            <a:avLst/>
          </a:prstGeom>
          <a:noFill/>
          <a:ln cap="flat" cmpd="sng" w="9525">
            <a:solidFill>
              <a:schemeClr val="dk2"/>
            </a:solidFill>
            <a:prstDash val="solid"/>
            <a:round/>
            <a:headEnd len="sm" w="sm" type="none"/>
            <a:tailEnd len="sm" w="sm" type="none"/>
          </a:ln>
        </p:spPr>
      </p:pic>
      <p:pic>
        <p:nvPicPr>
          <p:cNvPr id="151" name="Google Shape;151;p14"/>
          <p:cNvPicPr preferRelativeResize="0"/>
          <p:nvPr/>
        </p:nvPicPr>
        <p:blipFill rotWithShape="1">
          <a:blip r:embed="rId5">
            <a:alphaModFix/>
          </a:blip>
          <a:srcRect b="13406" l="0" r="3420" t="18582"/>
          <a:stretch/>
        </p:blipFill>
        <p:spPr>
          <a:xfrm>
            <a:off x="1124509" y="4554562"/>
            <a:ext cx="5010820" cy="1325128"/>
          </a:xfrm>
          <a:prstGeom prst="rect">
            <a:avLst/>
          </a:prstGeom>
          <a:noFill/>
          <a:ln cap="flat" cmpd="sng" w="9525">
            <a:solidFill>
              <a:schemeClr val="dk2"/>
            </a:solidFill>
            <a:prstDash val="solid"/>
            <a:round/>
            <a:headEnd len="sm" w="sm" type="none"/>
            <a:tailEnd len="sm" w="sm" type="none"/>
          </a:ln>
        </p:spPr>
      </p:pic>
      <p:sp>
        <p:nvSpPr>
          <p:cNvPr id="152" name="Google Shape;152;p14"/>
          <p:cNvSpPr txBox="1"/>
          <p:nvPr/>
        </p:nvSpPr>
        <p:spPr>
          <a:xfrm>
            <a:off x="1152604" y="2891430"/>
            <a:ext cx="143819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70C0"/>
                </a:solidFill>
                <a:latin typeface="Times New Roman"/>
                <a:ea typeface="Times New Roman"/>
                <a:cs typeface="Times New Roman"/>
                <a:sym typeface="Times New Roman"/>
              </a:rPr>
              <a:t>Load Mode</a:t>
            </a:r>
            <a:endParaRPr b="0" i="0" sz="1400" u="none" cap="none" strike="noStrike">
              <a:solidFill>
                <a:srgbClr val="000000"/>
              </a:solidFill>
              <a:latin typeface="Arial"/>
              <a:ea typeface="Arial"/>
              <a:cs typeface="Arial"/>
              <a:sym typeface="Arial"/>
            </a:endParaRPr>
          </a:p>
        </p:txBody>
      </p:sp>
      <p:sp>
        <p:nvSpPr>
          <p:cNvPr id="153" name="Google Shape;153;p14"/>
          <p:cNvSpPr txBox="1"/>
          <p:nvPr/>
        </p:nvSpPr>
        <p:spPr>
          <a:xfrm>
            <a:off x="6581295" y="5017071"/>
            <a:ext cx="143819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70C0"/>
                </a:solidFill>
                <a:latin typeface="Times New Roman"/>
                <a:ea typeface="Times New Roman"/>
                <a:cs typeface="Times New Roman"/>
                <a:sym typeface="Times New Roman"/>
              </a:rPr>
              <a:t>Shift Mode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Shift Registers </a:t>
            </a:r>
            <a:endParaRPr/>
          </a:p>
        </p:txBody>
      </p:sp>
      <p:sp>
        <p:nvSpPr>
          <p:cNvPr id="159" name="Google Shape;15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0" name="Google Shape;160;p15"/>
          <p:cNvPicPr preferRelativeResize="0"/>
          <p:nvPr/>
        </p:nvPicPr>
        <p:blipFill rotWithShape="1">
          <a:blip r:embed="rId3">
            <a:alphaModFix/>
          </a:blip>
          <a:srcRect b="0" l="0" r="0" t="0"/>
          <a:stretch/>
        </p:blipFill>
        <p:spPr>
          <a:xfrm>
            <a:off x="521110" y="173569"/>
            <a:ext cx="1720645" cy="723209"/>
          </a:xfrm>
          <a:prstGeom prst="rect">
            <a:avLst/>
          </a:prstGeom>
          <a:noFill/>
          <a:ln>
            <a:noFill/>
          </a:ln>
        </p:spPr>
      </p:pic>
      <p:sp>
        <p:nvSpPr>
          <p:cNvPr id="161" name="Google Shape;161;p15"/>
          <p:cNvSpPr txBox="1"/>
          <p:nvPr/>
        </p:nvSpPr>
        <p:spPr>
          <a:xfrm>
            <a:off x="0" y="169092"/>
            <a:ext cx="91440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Shift Register</a:t>
            </a:r>
            <a:endParaRPr b="1" i="0" sz="3200" u="none" cap="none" strike="noStrike">
              <a:solidFill>
                <a:srgbClr val="000000"/>
              </a:solidFill>
              <a:latin typeface="Arial"/>
              <a:ea typeface="Arial"/>
              <a:cs typeface="Arial"/>
              <a:sym typeface="Arial"/>
            </a:endParaRPr>
          </a:p>
        </p:txBody>
      </p:sp>
      <p:sp>
        <p:nvSpPr>
          <p:cNvPr id="162" name="Google Shape;162;p15"/>
          <p:cNvSpPr txBox="1"/>
          <p:nvPr/>
        </p:nvSpPr>
        <p:spPr>
          <a:xfrm>
            <a:off x="-1" y="1182198"/>
            <a:ext cx="9143999" cy="723209"/>
          </a:xfrm>
          <a:prstGeom prst="rect">
            <a:avLst/>
          </a:prstGeom>
          <a:noFill/>
          <a:ln>
            <a:noFill/>
          </a:ln>
        </p:spPr>
        <p:txBody>
          <a:bodyPr anchorCtr="0" anchor="ctr" bIns="45700" lIns="91425" spcFirstLastPara="1" rIns="91425" wrap="square" tIns="33100">
            <a:noAutofit/>
          </a:bodyPr>
          <a:lstStyle/>
          <a:p>
            <a:pPr indent="0" lvl="0" marL="0" marR="0" rtl="0" algn="ctr">
              <a:lnSpc>
                <a:spcPct val="15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Parallel-in to Parallel-out (PIPO) Shift Register</a:t>
            </a:r>
            <a:endParaRPr b="0" i="0" sz="1400" u="none" cap="none" strike="noStrike">
              <a:solidFill>
                <a:srgbClr val="000000"/>
              </a:solidFill>
              <a:latin typeface="Arial"/>
              <a:ea typeface="Arial"/>
              <a:cs typeface="Arial"/>
              <a:sym typeface="Arial"/>
            </a:endParaRPr>
          </a:p>
        </p:txBody>
      </p:sp>
      <p:pic>
        <p:nvPicPr>
          <p:cNvPr id="163" name="Google Shape;163;p15"/>
          <p:cNvPicPr preferRelativeResize="0"/>
          <p:nvPr/>
        </p:nvPicPr>
        <p:blipFill rotWithShape="1">
          <a:blip r:embed="rId4">
            <a:alphaModFix/>
          </a:blip>
          <a:srcRect b="0" l="0" r="0" t="0"/>
          <a:stretch/>
        </p:blipFill>
        <p:spPr>
          <a:xfrm>
            <a:off x="1827241" y="2144666"/>
            <a:ext cx="5489517" cy="3531136"/>
          </a:xfrm>
          <a:prstGeom prst="rect">
            <a:avLst/>
          </a:prstGeom>
          <a:noFill/>
          <a:ln>
            <a:noFill/>
          </a:ln>
        </p:spPr>
      </p:pic>
      <p:sp>
        <p:nvSpPr>
          <p:cNvPr id="164" name="Google Shape;164;p15"/>
          <p:cNvSpPr txBox="1"/>
          <p:nvPr/>
        </p:nvSpPr>
        <p:spPr>
          <a:xfrm>
            <a:off x="2241755" y="5827659"/>
            <a:ext cx="4572000" cy="376834"/>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400"/>
              <a:buFont typeface="Arial"/>
              <a:buNone/>
            </a:pPr>
            <a:r>
              <a:rPr b="1" i="0" lang="en-US" sz="1400" u="none" cap="none" strike="noStrike">
                <a:solidFill>
                  <a:srgbClr val="0070C0"/>
                </a:solidFill>
                <a:latin typeface="Times New Roman"/>
                <a:ea typeface="Times New Roman"/>
                <a:cs typeface="Times New Roman"/>
                <a:sym typeface="Times New Roman"/>
              </a:rPr>
              <a:t>4-bit Parallel-in to Parallel-out Shift Register</a:t>
            </a:r>
            <a:endParaRPr b="1" i="0" sz="11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Shift Registers </a:t>
            </a:r>
            <a:endParaRPr/>
          </a:p>
        </p:txBody>
      </p:sp>
      <p:sp>
        <p:nvSpPr>
          <p:cNvPr id="170" name="Google Shape;17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71" name="Google Shape;171;p16"/>
          <p:cNvPicPr preferRelativeResize="0"/>
          <p:nvPr/>
        </p:nvPicPr>
        <p:blipFill rotWithShape="1">
          <a:blip r:embed="rId3">
            <a:alphaModFix/>
          </a:blip>
          <a:srcRect b="0" l="0" r="0" t="0"/>
          <a:stretch/>
        </p:blipFill>
        <p:spPr>
          <a:xfrm>
            <a:off x="521110" y="173569"/>
            <a:ext cx="1720645" cy="723209"/>
          </a:xfrm>
          <a:prstGeom prst="rect">
            <a:avLst/>
          </a:prstGeom>
          <a:noFill/>
          <a:ln>
            <a:noFill/>
          </a:ln>
        </p:spPr>
      </p:pic>
      <p:sp>
        <p:nvSpPr>
          <p:cNvPr id="172" name="Google Shape;172;p16"/>
          <p:cNvSpPr txBox="1"/>
          <p:nvPr/>
        </p:nvSpPr>
        <p:spPr>
          <a:xfrm>
            <a:off x="0" y="169092"/>
            <a:ext cx="91440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Shift Register</a:t>
            </a:r>
            <a:endParaRPr b="1" i="0" sz="3200" u="none" cap="none" strike="noStrike">
              <a:solidFill>
                <a:srgbClr val="000000"/>
              </a:solidFill>
              <a:latin typeface="Arial"/>
              <a:ea typeface="Arial"/>
              <a:cs typeface="Arial"/>
              <a:sym typeface="Arial"/>
            </a:endParaRPr>
          </a:p>
        </p:txBody>
      </p:sp>
      <p:sp>
        <p:nvSpPr>
          <p:cNvPr id="173" name="Google Shape;173;p16"/>
          <p:cNvSpPr txBox="1"/>
          <p:nvPr/>
        </p:nvSpPr>
        <p:spPr>
          <a:xfrm>
            <a:off x="-1" y="1182198"/>
            <a:ext cx="9143999" cy="723209"/>
          </a:xfrm>
          <a:prstGeom prst="rect">
            <a:avLst/>
          </a:prstGeom>
          <a:noFill/>
          <a:ln>
            <a:noFill/>
          </a:ln>
        </p:spPr>
        <p:txBody>
          <a:bodyPr anchorCtr="0" anchor="ctr" bIns="45700" lIns="91425" spcFirstLastPara="1" rIns="91425" wrap="square" tIns="33100">
            <a:noAutofit/>
          </a:bodyPr>
          <a:lstStyle/>
          <a:p>
            <a:pPr indent="0" lvl="0" marL="0" marR="0" rtl="0" algn="ctr">
              <a:lnSpc>
                <a:spcPct val="15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Parallel-in to Parallel-out (PIPO) Shift Register</a:t>
            </a:r>
            <a:endParaRPr b="0" i="0" sz="1400" u="none" cap="none" strike="noStrike">
              <a:solidFill>
                <a:srgbClr val="000000"/>
              </a:solidFill>
              <a:latin typeface="Arial"/>
              <a:ea typeface="Arial"/>
              <a:cs typeface="Arial"/>
              <a:sym typeface="Arial"/>
            </a:endParaRPr>
          </a:p>
        </p:txBody>
      </p:sp>
      <p:pic>
        <p:nvPicPr>
          <p:cNvPr id="174" name="Google Shape;174;p16"/>
          <p:cNvPicPr preferRelativeResize="0"/>
          <p:nvPr/>
        </p:nvPicPr>
        <p:blipFill rotWithShape="1">
          <a:blip r:embed="rId4">
            <a:alphaModFix/>
          </a:blip>
          <a:srcRect b="0" l="0" r="0" t="0"/>
          <a:stretch/>
        </p:blipFill>
        <p:spPr>
          <a:xfrm>
            <a:off x="1405614" y="2202073"/>
            <a:ext cx="5624452" cy="21793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Shift Registers </a:t>
            </a:r>
            <a:endParaRPr/>
          </a:p>
        </p:txBody>
      </p:sp>
      <p:sp>
        <p:nvSpPr>
          <p:cNvPr id="180" name="Google Shape;18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1" name="Google Shape;181;p17"/>
          <p:cNvPicPr preferRelativeResize="0"/>
          <p:nvPr/>
        </p:nvPicPr>
        <p:blipFill rotWithShape="1">
          <a:blip r:embed="rId3">
            <a:alphaModFix/>
          </a:blip>
          <a:srcRect b="0" l="0" r="0" t="0"/>
          <a:stretch/>
        </p:blipFill>
        <p:spPr>
          <a:xfrm>
            <a:off x="521110" y="173569"/>
            <a:ext cx="1720645" cy="723209"/>
          </a:xfrm>
          <a:prstGeom prst="rect">
            <a:avLst/>
          </a:prstGeom>
          <a:noFill/>
          <a:ln>
            <a:noFill/>
          </a:ln>
        </p:spPr>
      </p:pic>
      <p:sp>
        <p:nvSpPr>
          <p:cNvPr id="182" name="Google Shape;182;p17"/>
          <p:cNvSpPr txBox="1"/>
          <p:nvPr/>
        </p:nvSpPr>
        <p:spPr>
          <a:xfrm>
            <a:off x="0" y="169092"/>
            <a:ext cx="91440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Shift Register</a:t>
            </a:r>
            <a:endParaRPr b="1" i="0" sz="3200" u="none" cap="none" strike="noStrike">
              <a:solidFill>
                <a:srgbClr val="000000"/>
              </a:solidFill>
              <a:latin typeface="Arial"/>
              <a:ea typeface="Arial"/>
              <a:cs typeface="Arial"/>
              <a:sym typeface="Arial"/>
            </a:endParaRPr>
          </a:p>
        </p:txBody>
      </p:sp>
      <p:sp>
        <p:nvSpPr>
          <p:cNvPr id="183" name="Google Shape;183;p17"/>
          <p:cNvSpPr txBox="1"/>
          <p:nvPr/>
        </p:nvSpPr>
        <p:spPr>
          <a:xfrm>
            <a:off x="-1" y="1182198"/>
            <a:ext cx="9143999" cy="723209"/>
          </a:xfrm>
          <a:prstGeom prst="rect">
            <a:avLst/>
          </a:prstGeom>
          <a:noFill/>
          <a:ln>
            <a:noFill/>
          </a:ln>
        </p:spPr>
        <p:txBody>
          <a:bodyPr anchorCtr="0" anchor="ctr" bIns="45700" lIns="91425" spcFirstLastPara="1" rIns="91425" wrap="square" tIns="33100">
            <a:noAutofit/>
          </a:bodyPr>
          <a:lstStyle/>
          <a:p>
            <a:pPr indent="0" lvl="0" marL="0" marR="0" rtl="0" algn="ctr">
              <a:lnSpc>
                <a:spcPct val="15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Bidirectional Shift Register</a:t>
            </a:r>
            <a:endParaRPr b="0" i="0" sz="1400" u="none" cap="none" strike="noStrike">
              <a:solidFill>
                <a:srgbClr val="000000"/>
              </a:solidFill>
              <a:latin typeface="Arial"/>
              <a:ea typeface="Arial"/>
              <a:cs typeface="Arial"/>
              <a:sym typeface="Arial"/>
            </a:endParaRPr>
          </a:p>
        </p:txBody>
      </p:sp>
      <p:pic>
        <p:nvPicPr>
          <p:cNvPr id="184" name="Google Shape;184;p17"/>
          <p:cNvPicPr preferRelativeResize="0"/>
          <p:nvPr/>
        </p:nvPicPr>
        <p:blipFill rotWithShape="1">
          <a:blip r:embed="rId4">
            <a:alphaModFix/>
          </a:blip>
          <a:srcRect b="0" l="0" r="0" t="0"/>
          <a:stretch/>
        </p:blipFill>
        <p:spPr>
          <a:xfrm rot="-60000">
            <a:off x="1235506" y="1963325"/>
            <a:ext cx="6672984" cy="40990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Shift Registers </a:t>
            </a:r>
            <a:endParaRPr/>
          </a:p>
        </p:txBody>
      </p:sp>
      <p:sp>
        <p:nvSpPr>
          <p:cNvPr id="190" name="Google Shape;19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1" name="Google Shape;191;p18"/>
          <p:cNvPicPr preferRelativeResize="0"/>
          <p:nvPr/>
        </p:nvPicPr>
        <p:blipFill rotWithShape="1">
          <a:blip r:embed="rId3">
            <a:alphaModFix/>
          </a:blip>
          <a:srcRect b="0" l="0" r="0" t="0"/>
          <a:stretch/>
        </p:blipFill>
        <p:spPr>
          <a:xfrm>
            <a:off x="521110" y="173569"/>
            <a:ext cx="1720645" cy="723209"/>
          </a:xfrm>
          <a:prstGeom prst="rect">
            <a:avLst/>
          </a:prstGeom>
          <a:noFill/>
          <a:ln>
            <a:noFill/>
          </a:ln>
        </p:spPr>
      </p:pic>
      <p:sp>
        <p:nvSpPr>
          <p:cNvPr id="192" name="Google Shape;192;p18"/>
          <p:cNvSpPr txBox="1"/>
          <p:nvPr/>
        </p:nvSpPr>
        <p:spPr>
          <a:xfrm>
            <a:off x="0" y="169092"/>
            <a:ext cx="91440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Shift Register</a:t>
            </a:r>
            <a:endParaRPr b="1" i="0" sz="3200" u="none" cap="none" strike="noStrike">
              <a:solidFill>
                <a:srgbClr val="000000"/>
              </a:solidFill>
              <a:latin typeface="Arial"/>
              <a:ea typeface="Arial"/>
              <a:cs typeface="Arial"/>
              <a:sym typeface="Arial"/>
            </a:endParaRPr>
          </a:p>
        </p:txBody>
      </p:sp>
      <p:sp>
        <p:nvSpPr>
          <p:cNvPr id="193" name="Google Shape;193;p18"/>
          <p:cNvSpPr txBox="1"/>
          <p:nvPr/>
        </p:nvSpPr>
        <p:spPr>
          <a:xfrm>
            <a:off x="0" y="1121213"/>
            <a:ext cx="9143999" cy="723209"/>
          </a:xfrm>
          <a:prstGeom prst="rect">
            <a:avLst/>
          </a:prstGeom>
          <a:noFill/>
          <a:ln>
            <a:noFill/>
          </a:ln>
        </p:spPr>
        <p:txBody>
          <a:bodyPr anchorCtr="0" anchor="ctr" bIns="45700" lIns="91425" spcFirstLastPara="1" rIns="91425" wrap="square" tIns="33100">
            <a:noAutofit/>
          </a:bodyPr>
          <a:lstStyle/>
          <a:p>
            <a:pPr indent="0" lvl="0" marL="0" marR="0" rtl="0" algn="ctr">
              <a:lnSpc>
                <a:spcPct val="15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Bidirectional Shift Register</a:t>
            </a:r>
            <a:endParaRPr b="0" i="0" sz="1400" u="none" cap="none" strike="noStrike">
              <a:solidFill>
                <a:srgbClr val="000000"/>
              </a:solidFill>
              <a:latin typeface="Arial"/>
              <a:ea typeface="Arial"/>
              <a:cs typeface="Arial"/>
              <a:sym typeface="Arial"/>
            </a:endParaRPr>
          </a:p>
        </p:txBody>
      </p:sp>
      <p:pic>
        <p:nvPicPr>
          <p:cNvPr id="194" name="Google Shape;194;p18"/>
          <p:cNvPicPr preferRelativeResize="0"/>
          <p:nvPr/>
        </p:nvPicPr>
        <p:blipFill rotWithShape="1">
          <a:blip r:embed="rId4">
            <a:alphaModFix/>
          </a:blip>
          <a:srcRect b="0" l="0" r="0" t="0"/>
          <a:stretch/>
        </p:blipFill>
        <p:spPr>
          <a:xfrm>
            <a:off x="521110" y="2055966"/>
            <a:ext cx="5540220" cy="1676545"/>
          </a:xfrm>
          <a:prstGeom prst="rect">
            <a:avLst/>
          </a:prstGeom>
          <a:noFill/>
          <a:ln cap="flat" cmpd="sng" w="9525">
            <a:solidFill>
              <a:schemeClr val="dk2"/>
            </a:solidFill>
            <a:prstDash val="solid"/>
            <a:round/>
            <a:headEnd len="sm" w="sm" type="none"/>
            <a:tailEnd len="sm" w="sm" type="none"/>
          </a:ln>
        </p:spPr>
      </p:pic>
      <p:pic>
        <p:nvPicPr>
          <p:cNvPr id="195" name="Google Shape;195;p18"/>
          <p:cNvPicPr preferRelativeResize="0"/>
          <p:nvPr/>
        </p:nvPicPr>
        <p:blipFill rotWithShape="1">
          <a:blip r:embed="rId5">
            <a:alphaModFix/>
          </a:blip>
          <a:srcRect b="0" l="0" r="0" t="0"/>
          <a:stretch/>
        </p:blipFill>
        <p:spPr>
          <a:xfrm>
            <a:off x="2643838" y="4101600"/>
            <a:ext cx="6180356" cy="2072820"/>
          </a:xfrm>
          <a:prstGeom prst="rect">
            <a:avLst/>
          </a:prstGeom>
          <a:noFill/>
          <a:ln cap="flat" cmpd="sng" w="9525">
            <a:solidFill>
              <a:schemeClr val="dk2"/>
            </a:solidFill>
            <a:prstDash val="solid"/>
            <a:round/>
            <a:headEnd len="sm" w="sm" type="none"/>
            <a:tailEnd len="sm" w="sm" type="none"/>
          </a:ln>
        </p:spPr>
      </p:pic>
      <p:sp>
        <p:nvSpPr>
          <p:cNvPr id="196" name="Google Shape;196;p18"/>
          <p:cNvSpPr txBox="1"/>
          <p:nvPr/>
        </p:nvSpPr>
        <p:spPr>
          <a:xfrm>
            <a:off x="6181803" y="2510685"/>
            <a:ext cx="261806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70C0"/>
                </a:solidFill>
                <a:latin typeface="Times New Roman"/>
                <a:ea typeface="Times New Roman"/>
                <a:cs typeface="Times New Roman"/>
                <a:sym typeface="Times New Roman"/>
              </a:rPr>
              <a:t>Shift Right Operation</a:t>
            </a:r>
            <a:endParaRPr b="0" i="0" sz="1400" u="none" cap="none" strike="noStrike">
              <a:solidFill>
                <a:srgbClr val="000000"/>
              </a:solidFill>
              <a:latin typeface="Arial"/>
              <a:ea typeface="Arial"/>
              <a:cs typeface="Arial"/>
              <a:sym typeface="Arial"/>
            </a:endParaRPr>
          </a:p>
        </p:txBody>
      </p:sp>
      <p:sp>
        <p:nvSpPr>
          <p:cNvPr id="197" name="Google Shape;197;p18"/>
          <p:cNvSpPr txBox="1"/>
          <p:nvPr/>
        </p:nvSpPr>
        <p:spPr>
          <a:xfrm>
            <a:off x="214966" y="4844375"/>
            <a:ext cx="261806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70C0"/>
                </a:solidFill>
                <a:latin typeface="Times New Roman"/>
                <a:ea typeface="Times New Roman"/>
                <a:cs typeface="Times New Roman"/>
                <a:sym typeface="Times New Roman"/>
              </a:rPr>
              <a:t>Shift Left Operation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Shift Registers </a:t>
            </a:r>
            <a:endParaRPr/>
          </a:p>
        </p:txBody>
      </p:sp>
      <p:sp>
        <p:nvSpPr>
          <p:cNvPr id="203" name="Google Shape;20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04" name="Google Shape;204;p19"/>
          <p:cNvPicPr preferRelativeResize="0"/>
          <p:nvPr/>
        </p:nvPicPr>
        <p:blipFill rotWithShape="1">
          <a:blip r:embed="rId3">
            <a:alphaModFix/>
          </a:blip>
          <a:srcRect b="0" l="0" r="0" t="0"/>
          <a:stretch/>
        </p:blipFill>
        <p:spPr>
          <a:xfrm>
            <a:off x="521110" y="173569"/>
            <a:ext cx="1720645" cy="723209"/>
          </a:xfrm>
          <a:prstGeom prst="rect">
            <a:avLst/>
          </a:prstGeom>
          <a:noFill/>
          <a:ln>
            <a:noFill/>
          </a:ln>
        </p:spPr>
      </p:pic>
      <p:sp>
        <p:nvSpPr>
          <p:cNvPr id="205" name="Google Shape;205;p19"/>
          <p:cNvSpPr txBox="1"/>
          <p:nvPr/>
        </p:nvSpPr>
        <p:spPr>
          <a:xfrm>
            <a:off x="0" y="169092"/>
            <a:ext cx="91440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Shift Register</a:t>
            </a:r>
            <a:endParaRPr b="1" i="0" sz="3200" u="none" cap="none" strike="noStrike">
              <a:solidFill>
                <a:srgbClr val="000000"/>
              </a:solidFill>
              <a:latin typeface="Arial"/>
              <a:ea typeface="Arial"/>
              <a:cs typeface="Arial"/>
              <a:sym typeface="Arial"/>
            </a:endParaRPr>
          </a:p>
        </p:txBody>
      </p:sp>
      <p:sp>
        <p:nvSpPr>
          <p:cNvPr id="206" name="Google Shape;206;p19"/>
          <p:cNvSpPr txBox="1"/>
          <p:nvPr/>
        </p:nvSpPr>
        <p:spPr>
          <a:xfrm>
            <a:off x="-1" y="1182198"/>
            <a:ext cx="9143999" cy="723209"/>
          </a:xfrm>
          <a:prstGeom prst="rect">
            <a:avLst/>
          </a:prstGeom>
          <a:noFill/>
          <a:ln>
            <a:noFill/>
          </a:ln>
        </p:spPr>
        <p:txBody>
          <a:bodyPr anchorCtr="0" anchor="ctr" bIns="45700" lIns="91425" spcFirstLastPara="1" rIns="91425" wrap="square" tIns="33100">
            <a:noAutofit/>
          </a:bodyPr>
          <a:lstStyle/>
          <a:p>
            <a:pPr indent="0" lvl="0" marL="0" marR="0" rtl="0" algn="ctr">
              <a:lnSpc>
                <a:spcPct val="15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Universal Shift Register</a:t>
            </a:r>
            <a:endParaRPr b="0" i="0" sz="1400" u="none" cap="none" strike="noStrike">
              <a:solidFill>
                <a:srgbClr val="000000"/>
              </a:solidFill>
              <a:latin typeface="Arial"/>
              <a:ea typeface="Arial"/>
              <a:cs typeface="Arial"/>
              <a:sym typeface="Arial"/>
            </a:endParaRPr>
          </a:p>
        </p:txBody>
      </p:sp>
      <p:pic>
        <p:nvPicPr>
          <p:cNvPr id="207" name="Google Shape;207;p19"/>
          <p:cNvPicPr preferRelativeResize="0"/>
          <p:nvPr/>
        </p:nvPicPr>
        <p:blipFill rotWithShape="1">
          <a:blip r:embed="rId4">
            <a:alphaModFix/>
          </a:blip>
          <a:srcRect b="0" l="0" r="0" t="0"/>
          <a:stretch/>
        </p:blipFill>
        <p:spPr>
          <a:xfrm>
            <a:off x="1033947" y="2014891"/>
            <a:ext cx="7076101" cy="4200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Shift Registers </a:t>
            </a:r>
            <a:endParaRPr/>
          </a:p>
        </p:txBody>
      </p:sp>
      <p:sp>
        <p:nvSpPr>
          <p:cNvPr id="213" name="Google Shape;21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14" name="Google Shape;214;p20"/>
          <p:cNvPicPr preferRelativeResize="0"/>
          <p:nvPr/>
        </p:nvPicPr>
        <p:blipFill rotWithShape="1">
          <a:blip r:embed="rId3">
            <a:alphaModFix/>
          </a:blip>
          <a:srcRect b="0" l="0" r="0" t="0"/>
          <a:stretch/>
        </p:blipFill>
        <p:spPr>
          <a:xfrm>
            <a:off x="521110" y="173569"/>
            <a:ext cx="1720645" cy="723209"/>
          </a:xfrm>
          <a:prstGeom prst="rect">
            <a:avLst/>
          </a:prstGeom>
          <a:noFill/>
          <a:ln>
            <a:noFill/>
          </a:ln>
        </p:spPr>
      </p:pic>
      <p:sp>
        <p:nvSpPr>
          <p:cNvPr id="215" name="Google Shape;215;p20"/>
          <p:cNvSpPr txBox="1"/>
          <p:nvPr/>
        </p:nvSpPr>
        <p:spPr>
          <a:xfrm>
            <a:off x="0" y="169092"/>
            <a:ext cx="91440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Shift Register</a:t>
            </a:r>
            <a:endParaRPr b="1" i="0" sz="3200" u="none" cap="none" strike="noStrike">
              <a:solidFill>
                <a:srgbClr val="000000"/>
              </a:solidFill>
              <a:latin typeface="Arial"/>
              <a:ea typeface="Arial"/>
              <a:cs typeface="Arial"/>
              <a:sym typeface="Arial"/>
            </a:endParaRPr>
          </a:p>
        </p:txBody>
      </p:sp>
      <p:sp>
        <p:nvSpPr>
          <p:cNvPr id="216" name="Google Shape;216;p20"/>
          <p:cNvSpPr txBox="1"/>
          <p:nvPr/>
        </p:nvSpPr>
        <p:spPr>
          <a:xfrm>
            <a:off x="-1" y="1182198"/>
            <a:ext cx="9143999" cy="723209"/>
          </a:xfrm>
          <a:prstGeom prst="rect">
            <a:avLst/>
          </a:prstGeom>
          <a:noFill/>
          <a:ln>
            <a:noFill/>
          </a:ln>
        </p:spPr>
        <p:txBody>
          <a:bodyPr anchorCtr="0" anchor="ctr" bIns="45700" lIns="91425" spcFirstLastPara="1" rIns="91425" wrap="square" tIns="33100">
            <a:noAutofit/>
          </a:bodyPr>
          <a:lstStyle/>
          <a:p>
            <a:pPr indent="0" lvl="0" marL="0" marR="0" rtl="0" algn="ctr">
              <a:lnSpc>
                <a:spcPct val="15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Universal Shift Register</a:t>
            </a:r>
            <a:endParaRPr b="0" i="0" sz="1400" u="none" cap="none" strike="noStrike">
              <a:solidFill>
                <a:srgbClr val="000000"/>
              </a:solidFill>
              <a:latin typeface="Arial"/>
              <a:ea typeface="Arial"/>
              <a:cs typeface="Arial"/>
              <a:sym typeface="Arial"/>
            </a:endParaRPr>
          </a:p>
        </p:txBody>
      </p:sp>
      <p:sp>
        <p:nvSpPr>
          <p:cNvPr id="217" name="Google Shape;217;p20"/>
          <p:cNvSpPr txBox="1"/>
          <p:nvPr/>
        </p:nvSpPr>
        <p:spPr>
          <a:xfrm>
            <a:off x="816075" y="2190827"/>
            <a:ext cx="7511846" cy="326865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The universal shift register can be defined as “The register which can be used to shift the data in both the directions like left, right and can load parallel data as well”.</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This register can perform three types of operations, stated below.</a:t>
            </a:r>
            <a:endParaRPr b="0" i="0" sz="1400" u="none" cap="none" strike="noStrike">
              <a:solidFill>
                <a:srgbClr val="000000"/>
              </a:solidFill>
              <a:latin typeface="Arial"/>
              <a:ea typeface="Arial"/>
              <a:cs typeface="Arial"/>
              <a:sym typeface="Arial"/>
            </a:endParaRPr>
          </a:p>
          <a:p>
            <a:pPr indent="-342900" lvl="0" marL="5400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Parallel loading</a:t>
            </a:r>
            <a:endParaRPr b="0" i="0" sz="1400" u="none" cap="none" strike="noStrike">
              <a:solidFill>
                <a:srgbClr val="000000"/>
              </a:solidFill>
              <a:latin typeface="Arial"/>
              <a:ea typeface="Arial"/>
              <a:cs typeface="Arial"/>
              <a:sym typeface="Arial"/>
            </a:endParaRPr>
          </a:p>
          <a:p>
            <a:pPr indent="-342900" lvl="0" marL="5400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Shifting left</a:t>
            </a:r>
            <a:endParaRPr b="0" i="0" sz="1400" u="none" cap="none" strike="noStrike">
              <a:solidFill>
                <a:srgbClr val="000000"/>
              </a:solidFill>
              <a:latin typeface="Arial"/>
              <a:ea typeface="Arial"/>
              <a:cs typeface="Arial"/>
              <a:sym typeface="Arial"/>
            </a:endParaRPr>
          </a:p>
          <a:p>
            <a:pPr indent="-342900" lvl="0" marL="5400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Shifting right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Shift Registers </a:t>
            </a:r>
            <a:endParaRPr/>
          </a:p>
        </p:txBody>
      </p:sp>
      <p:sp>
        <p:nvSpPr>
          <p:cNvPr id="223" name="Google Shape;22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24" name="Google Shape;224;p21"/>
          <p:cNvPicPr preferRelativeResize="0"/>
          <p:nvPr/>
        </p:nvPicPr>
        <p:blipFill rotWithShape="1">
          <a:blip r:embed="rId3">
            <a:alphaModFix/>
          </a:blip>
          <a:srcRect b="0" l="0" r="0" t="0"/>
          <a:stretch/>
        </p:blipFill>
        <p:spPr>
          <a:xfrm>
            <a:off x="521110" y="173569"/>
            <a:ext cx="1720645" cy="723209"/>
          </a:xfrm>
          <a:prstGeom prst="rect">
            <a:avLst/>
          </a:prstGeom>
          <a:noFill/>
          <a:ln>
            <a:noFill/>
          </a:ln>
        </p:spPr>
      </p:pic>
      <p:sp>
        <p:nvSpPr>
          <p:cNvPr id="225" name="Google Shape;225;p21"/>
          <p:cNvSpPr txBox="1"/>
          <p:nvPr/>
        </p:nvSpPr>
        <p:spPr>
          <a:xfrm>
            <a:off x="0" y="169092"/>
            <a:ext cx="91440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Shift Register</a:t>
            </a:r>
            <a:endParaRPr b="1" i="0" sz="3200" u="none" cap="none" strike="noStrike">
              <a:solidFill>
                <a:srgbClr val="000000"/>
              </a:solidFill>
              <a:latin typeface="Arial"/>
              <a:ea typeface="Arial"/>
              <a:cs typeface="Arial"/>
              <a:sym typeface="Arial"/>
            </a:endParaRPr>
          </a:p>
        </p:txBody>
      </p:sp>
      <p:sp>
        <p:nvSpPr>
          <p:cNvPr id="226" name="Google Shape;226;p21"/>
          <p:cNvSpPr txBox="1"/>
          <p:nvPr/>
        </p:nvSpPr>
        <p:spPr>
          <a:xfrm>
            <a:off x="0" y="982963"/>
            <a:ext cx="9143999" cy="723209"/>
          </a:xfrm>
          <a:prstGeom prst="rect">
            <a:avLst/>
          </a:prstGeom>
          <a:noFill/>
          <a:ln>
            <a:noFill/>
          </a:ln>
        </p:spPr>
        <p:txBody>
          <a:bodyPr anchorCtr="0" anchor="ctr" bIns="45700" lIns="91425" spcFirstLastPara="1" rIns="91425" wrap="square" tIns="33100">
            <a:noAutofit/>
          </a:bodyPr>
          <a:lstStyle/>
          <a:p>
            <a:pPr indent="0" lvl="0" marL="0" marR="0" rtl="0" algn="ctr">
              <a:lnSpc>
                <a:spcPct val="15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Applications of Shift Registers</a:t>
            </a:r>
            <a:endParaRPr b="0" i="0" sz="1400" u="none" cap="none" strike="noStrike">
              <a:solidFill>
                <a:srgbClr val="000000"/>
              </a:solidFill>
              <a:latin typeface="Arial"/>
              <a:ea typeface="Arial"/>
              <a:cs typeface="Arial"/>
              <a:sym typeface="Arial"/>
            </a:endParaRPr>
          </a:p>
        </p:txBody>
      </p:sp>
      <p:sp>
        <p:nvSpPr>
          <p:cNvPr id="227" name="Google Shape;227;p21"/>
          <p:cNvSpPr txBox="1"/>
          <p:nvPr/>
        </p:nvSpPr>
        <p:spPr>
          <a:xfrm>
            <a:off x="457200" y="1787704"/>
            <a:ext cx="8229600" cy="373031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1. Registers are used in digital electronic devices like computers as</a:t>
            </a:r>
            <a:endParaRPr b="0" i="0" sz="1400" u="none" cap="none" strike="noStrike">
              <a:solidFill>
                <a:srgbClr val="000000"/>
              </a:solidFill>
              <a:latin typeface="Arial"/>
              <a:ea typeface="Arial"/>
              <a:cs typeface="Arial"/>
              <a:sym typeface="Arial"/>
            </a:endParaRPr>
          </a:p>
          <a:p>
            <a:pPr indent="-342900" lvl="0" marL="54000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    Temporary data storage</a:t>
            </a:r>
            <a:endParaRPr b="0" i="0" sz="1400" u="none" cap="none" strike="noStrike">
              <a:solidFill>
                <a:srgbClr val="000000"/>
              </a:solidFill>
              <a:latin typeface="Arial"/>
              <a:ea typeface="Arial"/>
              <a:cs typeface="Arial"/>
              <a:sym typeface="Arial"/>
            </a:endParaRPr>
          </a:p>
          <a:p>
            <a:pPr indent="-342900" lvl="0" marL="54000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    Data transfer</a:t>
            </a:r>
            <a:endParaRPr b="0" i="0" sz="1400" u="none" cap="none" strike="noStrike">
              <a:solidFill>
                <a:srgbClr val="000000"/>
              </a:solidFill>
              <a:latin typeface="Arial"/>
              <a:ea typeface="Arial"/>
              <a:cs typeface="Arial"/>
              <a:sym typeface="Arial"/>
            </a:endParaRPr>
          </a:p>
          <a:p>
            <a:pPr indent="-342900" lvl="0" marL="54000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    Data manipulation</a:t>
            </a:r>
            <a:endParaRPr b="0" i="0" sz="1400" u="none" cap="none" strike="noStrike">
              <a:solidFill>
                <a:srgbClr val="000000"/>
              </a:solidFill>
              <a:latin typeface="Arial"/>
              <a:ea typeface="Arial"/>
              <a:cs typeface="Arial"/>
              <a:sym typeface="Arial"/>
            </a:endParaRPr>
          </a:p>
          <a:p>
            <a:pPr indent="-342900" lvl="0" marL="54000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    As counters</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2. Shift registers are used in computers as memory elements.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3. Shift registers are used for counter designing.</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Shift Registers </a:t>
            </a:r>
            <a:endParaRPr/>
          </a:p>
        </p:txBody>
      </p:sp>
      <p:sp>
        <p:nvSpPr>
          <p:cNvPr id="233" name="Google Shape;23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4" name="Google Shape;234;p22"/>
          <p:cNvPicPr preferRelativeResize="0"/>
          <p:nvPr/>
        </p:nvPicPr>
        <p:blipFill rotWithShape="1">
          <a:blip r:embed="rId3">
            <a:alphaModFix/>
          </a:blip>
          <a:srcRect b="0" l="0" r="0" t="0"/>
          <a:stretch/>
        </p:blipFill>
        <p:spPr>
          <a:xfrm>
            <a:off x="521110" y="173569"/>
            <a:ext cx="1720645" cy="723209"/>
          </a:xfrm>
          <a:prstGeom prst="rect">
            <a:avLst/>
          </a:prstGeom>
          <a:noFill/>
          <a:ln>
            <a:noFill/>
          </a:ln>
        </p:spPr>
      </p:pic>
      <p:sp>
        <p:nvSpPr>
          <p:cNvPr id="235" name="Google Shape;235;p22"/>
          <p:cNvSpPr txBox="1"/>
          <p:nvPr/>
        </p:nvSpPr>
        <p:spPr>
          <a:xfrm>
            <a:off x="0" y="169092"/>
            <a:ext cx="91440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Shift Register</a:t>
            </a:r>
            <a:endParaRPr b="1" i="0" sz="3200" u="none" cap="none" strike="noStrike">
              <a:solidFill>
                <a:srgbClr val="000000"/>
              </a:solidFill>
              <a:latin typeface="Arial"/>
              <a:ea typeface="Arial"/>
              <a:cs typeface="Arial"/>
              <a:sym typeface="Arial"/>
            </a:endParaRPr>
          </a:p>
        </p:txBody>
      </p:sp>
      <p:sp>
        <p:nvSpPr>
          <p:cNvPr id="236" name="Google Shape;236;p22"/>
          <p:cNvSpPr txBox="1"/>
          <p:nvPr/>
        </p:nvSpPr>
        <p:spPr>
          <a:xfrm>
            <a:off x="0" y="982963"/>
            <a:ext cx="9143999" cy="723209"/>
          </a:xfrm>
          <a:prstGeom prst="rect">
            <a:avLst/>
          </a:prstGeom>
          <a:noFill/>
          <a:ln>
            <a:noFill/>
          </a:ln>
        </p:spPr>
        <p:txBody>
          <a:bodyPr anchorCtr="0" anchor="ctr" bIns="45700" lIns="91425" spcFirstLastPara="1" rIns="91425" wrap="square" tIns="33100">
            <a:noAutofit/>
          </a:bodyPr>
          <a:lstStyle/>
          <a:p>
            <a:pPr indent="0" lvl="0" marL="0" marR="0" rtl="0" algn="ctr">
              <a:lnSpc>
                <a:spcPct val="15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Applications of Shift Registers</a:t>
            </a:r>
            <a:endParaRPr b="0" i="0" sz="1400" u="none" cap="none" strike="noStrike">
              <a:solidFill>
                <a:srgbClr val="000000"/>
              </a:solidFill>
              <a:latin typeface="Arial"/>
              <a:ea typeface="Arial"/>
              <a:cs typeface="Arial"/>
              <a:sym typeface="Arial"/>
            </a:endParaRPr>
          </a:p>
        </p:txBody>
      </p:sp>
      <p:pic>
        <p:nvPicPr>
          <p:cNvPr id="237" name="Google Shape;237;p22"/>
          <p:cNvPicPr preferRelativeResize="0"/>
          <p:nvPr/>
        </p:nvPicPr>
        <p:blipFill rotWithShape="1">
          <a:blip r:embed="rId4">
            <a:alphaModFix/>
          </a:blip>
          <a:srcRect b="0" l="0" r="0" t="0"/>
          <a:stretch/>
        </p:blipFill>
        <p:spPr>
          <a:xfrm>
            <a:off x="1381432" y="2929702"/>
            <a:ext cx="6157494" cy="2438611"/>
          </a:xfrm>
          <a:prstGeom prst="rect">
            <a:avLst/>
          </a:prstGeom>
          <a:noFill/>
          <a:ln>
            <a:noFill/>
          </a:ln>
        </p:spPr>
      </p:pic>
      <p:sp>
        <p:nvSpPr>
          <p:cNvPr id="238" name="Google Shape;238;p22"/>
          <p:cNvSpPr txBox="1"/>
          <p:nvPr/>
        </p:nvSpPr>
        <p:spPr>
          <a:xfrm>
            <a:off x="457200" y="1971000"/>
            <a:ext cx="8229600" cy="723209"/>
          </a:xfrm>
          <a:prstGeom prst="rect">
            <a:avLst/>
          </a:prstGeom>
          <a:noFill/>
          <a:ln>
            <a:noFill/>
          </a:ln>
        </p:spPr>
        <p:txBody>
          <a:bodyPr anchorCtr="0" anchor="ctr" bIns="45700" lIns="91425" spcFirstLastPara="1" rIns="91425" wrap="square" tIns="33100">
            <a:noAutofit/>
          </a:bodyPr>
          <a:lstStyle/>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An application of Shift register in serial/parallel and parallel/serial conversion used in serial communication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Shift Registers </a:t>
            </a:r>
            <a:endParaRPr/>
          </a:p>
        </p:txBody>
      </p:sp>
      <p:sp>
        <p:nvSpPr>
          <p:cNvPr id="50" name="Google Shape;5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1" name="Google Shape;51;p2"/>
          <p:cNvSpPr txBox="1"/>
          <p:nvPr/>
        </p:nvSpPr>
        <p:spPr>
          <a:xfrm>
            <a:off x="639097" y="896779"/>
            <a:ext cx="8047703" cy="1925080"/>
          </a:xfrm>
          <a:prstGeom prst="rect">
            <a:avLst/>
          </a:prstGeom>
          <a:noFill/>
          <a:ln>
            <a:noFill/>
          </a:ln>
        </p:spPr>
        <p:txBody>
          <a:bodyPr anchorCtr="0" anchor="ctr" bIns="45700" lIns="91425" spcFirstLastPara="1" rIns="91425" wrap="square" tIns="33100">
            <a:noAutofit/>
          </a:bodyPr>
          <a:lstStyle/>
          <a:p>
            <a:pPr indent="0" lvl="0" marL="0" marR="0" rtl="0" algn="just">
              <a:lnSpc>
                <a:spcPct val="150000"/>
              </a:lnSpc>
              <a:spcBef>
                <a:spcPts val="0"/>
              </a:spcBef>
              <a:spcAft>
                <a:spcPts val="0"/>
              </a:spcAft>
              <a:buClr>
                <a:srgbClr val="000000"/>
              </a:buClr>
              <a:buSzPts val="2000"/>
              <a:buFont typeface="Arial"/>
              <a:buNone/>
            </a:pPr>
            <a:br>
              <a:rPr b="0" i="0" lang="en-US" sz="2000" u="none" cap="none" strike="noStrike">
                <a:solidFill>
                  <a:srgbClr val="000000"/>
                </a:solidFill>
                <a:latin typeface="Times New Roman"/>
                <a:ea typeface="Times New Roman"/>
                <a:cs typeface="Times New Roman"/>
                <a:sym typeface="Times New Roman"/>
              </a:rPr>
            </a:br>
            <a:r>
              <a:rPr b="0" i="0" lang="en-US" sz="2000" u="none" cap="none" strike="noStrike">
                <a:solidFill>
                  <a:srgbClr val="000000"/>
                </a:solidFill>
                <a:latin typeface="Times New Roman"/>
                <a:ea typeface="Times New Roman"/>
                <a:cs typeface="Times New Roman"/>
                <a:sym typeface="Times New Roman"/>
              </a:rPr>
              <a:t>The Shift Register is another type of sequential logic circuit that can be used for the storage or the transfer of binary data</a:t>
            </a:r>
            <a:endParaRPr b="1" i="0" sz="2000" u="none" cap="none" strike="noStrike">
              <a:solidFill>
                <a:schemeClr val="dk1"/>
              </a:solidFill>
              <a:latin typeface="Times New Roman"/>
              <a:ea typeface="Times New Roman"/>
              <a:cs typeface="Times New Roman"/>
              <a:sym typeface="Times New Roman"/>
            </a:endParaRPr>
          </a:p>
        </p:txBody>
      </p:sp>
      <p:pic>
        <p:nvPicPr>
          <p:cNvPr id="52" name="Google Shape;52;p2"/>
          <p:cNvPicPr preferRelativeResize="0"/>
          <p:nvPr/>
        </p:nvPicPr>
        <p:blipFill rotWithShape="1">
          <a:blip r:embed="rId3">
            <a:alphaModFix/>
          </a:blip>
          <a:srcRect b="0" l="0" r="0" t="0"/>
          <a:stretch/>
        </p:blipFill>
        <p:spPr>
          <a:xfrm>
            <a:off x="521110" y="173569"/>
            <a:ext cx="1720645" cy="723209"/>
          </a:xfrm>
          <a:prstGeom prst="rect">
            <a:avLst/>
          </a:prstGeom>
          <a:noFill/>
          <a:ln>
            <a:noFill/>
          </a:ln>
        </p:spPr>
      </p:pic>
      <p:sp>
        <p:nvSpPr>
          <p:cNvPr id="53" name="Google Shape;53;p2"/>
          <p:cNvSpPr txBox="1"/>
          <p:nvPr/>
        </p:nvSpPr>
        <p:spPr>
          <a:xfrm>
            <a:off x="0" y="169092"/>
            <a:ext cx="91440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Shift Register</a:t>
            </a:r>
            <a:endParaRPr b="1" i="0" sz="3200" u="none" cap="none" strike="noStrike">
              <a:solidFill>
                <a:srgbClr val="000000"/>
              </a:solidFill>
              <a:latin typeface="Arial"/>
              <a:ea typeface="Arial"/>
              <a:cs typeface="Arial"/>
              <a:sym typeface="Arial"/>
            </a:endParaRPr>
          </a:p>
        </p:txBody>
      </p:sp>
      <p:pic>
        <p:nvPicPr>
          <p:cNvPr id="54" name="Google Shape;54;p2"/>
          <p:cNvPicPr preferRelativeResize="0"/>
          <p:nvPr/>
        </p:nvPicPr>
        <p:blipFill rotWithShape="1">
          <a:blip r:embed="rId4">
            <a:alphaModFix/>
          </a:blip>
          <a:srcRect b="0" l="0" r="0" t="0"/>
          <a:stretch/>
        </p:blipFill>
        <p:spPr>
          <a:xfrm>
            <a:off x="869876" y="2821859"/>
            <a:ext cx="6622305" cy="332692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Shift Registers </a:t>
            </a:r>
            <a:endParaRPr/>
          </a:p>
        </p:txBody>
      </p:sp>
      <p:sp>
        <p:nvSpPr>
          <p:cNvPr id="244" name="Google Shape;24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5" name="Google Shape;245;p23"/>
          <p:cNvPicPr preferRelativeResize="0"/>
          <p:nvPr/>
        </p:nvPicPr>
        <p:blipFill rotWithShape="1">
          <a:blip r:embed="rId3">
            <a:alphaModFix/>
          </a:blip>
          <a:srcRect b="0" l="0" r="0" t="0"/>
          <a:stretch/>
        </p:blipFill>
        <p:spPr>
          <a:xfrm>
            <a:off x="521110" y="173569"/>
            <a:ext cx="1720645" cy="723209"/>
          </a:xfrm>
          <a:prstGeom prst="rect">
            <a:avLst/>
          </a:prstGeom>
          <a:noFill/>
          <a:ln>
            <a:noFill/>
          </a:ln>
        </p:spPr>
      </p:pic>
      <p:sp>
        <p:nvSpPr>
          <p:cNvPr id="246" name="Google Shape;246;p23"/>
          <p:cNvSpPr txBox="1"/>
          <p:nvPr/>
        </p:nvSpPr>
        <p:spPr>
          <a:xfrm>
            <a:off x="0" y="169092"/>
            <a:ext cx="91440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Shift Register</a:t>
            </a:r>
            <a:endParaRPr b="1" i="0" sz="3200" u="none" cap="none" strike="noStrike">
              <a:solidFill>
                <a:srgbClr val="000000"/>
              </a:solidFill>
              <a:latin typeface="Arial"/>
              <a:ea typeface="Arial"/>
              <a:cs typeface="Arial"/>
              <a:sym typeface="Arial"/>
            </a:endParaRPr>
          </a:p>
        </p:txBody>
      </p:sp>
      <p:sp>
        <p:nvSpPr>
          <p:cNvPr id="247" name="Google Shape;247;p23"/>
          <p:cNvSpPr txBox="1"/>
          <p:nvPr/>
        </p:nvSpPr>
        <p:spPr>
          <a:xfrm>
            <a:off x="0" y="982963"/>
            <a:ext cx="9143999" cy="723209"/>
          </a:xfrm>
          <a:prstGeom prst="rect">
            <a:avLst/>
          </a:prstGeom>
          <a:noFill/>
          <a:ln>
            <a:noFill/>
          </a:ln>
        </p:spPr>
        <p:txBody>
          <a:bodyPr anchorCtr="0" anchor="ctr" bIns="45700" lIns="91425" spcFirstLastPara="1" rIns="91425" wrap="square" tIns="33100">
            <a:noAutofit/>
          </a:bodyPr>
          <a:lstStyle/>
          <a:p>
            <a:pPr indent="0" lvl="0" marL="0" marR="0" rtl="0" algn="ctr">
              <a:lnSpc>
                <a:spcPct val="15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Applications of Shift Registers</a:t>
            </a:r>
            <a:endParaRPr b="0" i="0" sz="1400" u="none" cap="none" strike="noStrike">
              <a:solidFill>
                <a:srgbClr val="000000"/>
              </a:solidFill>
              <a:latin typeface="Arial"/>
              <a:ea typeface="Arial"/>
              <a:cs typeface="Arial"/>
              <a:sym typeface="Arial"/>
            </a:endParaRPr>
          </a:p>
        </p:txBody>
      </p:sp>
      <p:sp>
        <p:nvSpPr>
          <p:cNvPr id="248" name="Google Shape;248;p23"/>
          <p:cNvSpPr txBox="1"/>
          <p:nvPr/>
        </p:nvSpPr>
        <p:spPr>
          <a:xfrm>
            <a:off x="255640" y="1787704"/>
            <a:ext cx="8563896" cy="434587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000"/>
              <a:buFont typeface="Arial"/>
              <a:buChar char="•"/>
            </a:pPr>
            <a:r>
              <a:rPr b="0" i="1" lang="en-US" sz="2000" u="none" cap="none" strike="noStrike">
                <a:solidFill>
                  <a:srgbClr val="FF0000"/>
                </a:solidFill>
                <a:latin typeface="Times New Roman"/>
                <a:ea typeface="Times New Roman"/>
                <a:cs typeface="Times New Roman"/>
                <a:sym typeface="Times New Roman"/>
              </a:rPr>
              <a:t>Serial in – serial out </a:t>
            </a:r>
            <a:r>
              <a:rPr b="0" i="0" lang="en-US" sz="2000" u="none" cap="none" strike="noStrike">
                <a:solidFill>
                  <a:srgbClr val="000000"/>
                </a:solidFill>
                <a:latin typeface="Times New Roman"/>
                <a:ea typeface="Times New Roman"/>
                <a:cs typeface="Times New Roman"/>
                <a:sym typeface="Times New Roman"/>
              </a:rPr>
              <a:t>register are used for time delays.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The time delay can be calculated by using below formula.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Δt = N * 1 / fc</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Where N represents number of stages / flip flops and fC represents clock    	frequency.</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Arial"/>
              <a:buChar char="•"/>
            </a:pPr>
            <a:r>
              <a:rPr b="0" i="1" lang="en-US" sz="2000" u="none" cap="none" strike="noStrike">
                <a:solidFill>
                  <a:srgbClr val="FF0000"/>
                </a:solidFill>
                <a:latin typeface="Times New Roman"/>
                <a:ea typeface="Times New Roman"/>
                <a:cs typeface="Times New Roman"/>
                <a:sym typeface="Times New Roman"/>
              </a:rPr>
              <a:t>Serial in – parallel out </a:t>
            </a:r>
            <a:r>
              <a:rPr b="0" i="0" lang="en-US" sz="2000" u="none" cap="none" strike="noStrike">
                <a:solidFill>
                  <a:srgbClr val="000000"/>
                </a:solidFill>
                <a:latin typeface="Times New Roman"/>
                <a:ea typeface="Times New Roman"/>
                <a:cs typeface="Times New Roman"/>
                <a:sym typeface="Times New Roman"/>
              </a:rPr>
              <a:t>registers are used for converting the data from serial form to parallel form. So these are also called “Serial to parallel converters”.</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0"/>
              <a:buFont typeface="Arial"/>
              <a:buChar char="•"/>
            </a:pPr>
            <a:r>
              <a:rPr b="0" i="1" lang="en-US" sz="2000" u="none" cap="none" strike="noStrike">
                <a:solidFill>
                  <a:srgbClr val="FF0000"/>
                </a:solidFill>
                <a:latin typeface="Times New Roman"/>
                <a:ea typeface="Times New Roman"/>
                <a:cs typeface="Times New Roman"/>
                <a:sym typeface="Times New Roman"/>
              </a:rPr>
              <a:t>Parallel in – serial out </a:t>
            </a:r>
            <a:r>
              <a:rPr b="0" i="0" lang="en-US" sz="2000" u="none" cap="none" strike="noStrike">
                <a:solidFill>
                  <a:srgbClr val="000000"/>
                </a:solidFill>
                <a:latin typeface="Times New Roman"/>
                <a:ea typeface="Times New Roman"/>
                <a:cs typeface="Times New Roman"/>
                <a:sym typeface="Times New Roman"/>
              </a:rPr>
              <a:t>registers are used for converting the data from parallel form to serial form. So these are also called “Parallel to serial converters”.</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Shift Registers </a:t>
            </a:r>
            <a:endParaRPr/>
          </a:p>
        </p:txBody>
      </p:sp>
      <p:sp>
        <p:nvSpPr>
          <p:cNvPr id="60" name="Google Shape;6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1" name="Google Shape;61;p3"/>
          <p:cNvSpPr txBox="1"/>
          <p:nvPr/>
        </p:nvSpPr>
        <p:spPr>
          <a:xfrm>
            <a:off x="324465" y="896778"/>
            <a:ext cx="8504904" cy="5159893"/>
          </a:xfrm>
          <a:prstGeom prst="rect">
            <a:avLst/>
          </a:prstGeom>
          <a:noFill/>
          <a:ln>
            <a:noFill/>
          </a:ln>
        </p:spPr>
        <p:txBody>
          <a:bodyPr anchorCtr="0" anchor="ctr" bIns="45700" lIns="91425" spcFirstLastPara="1" rIns="91425" wrap="square" tIns="33100">
            <a:noAutofit/>
          </a:bodyPr>
          <a:lstStyle/>
          <a:p>
            <a:pPr indent="-342900" lvl="0" marL="34290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C00000"/>
                </a:solidFill>
                <a:latin typeface="Times New Roman"/>
                <a:ea typeface="Times New Roman"/>
                <a:cs typeface="Times New Roman"/>
                <a:sym typeface="Times New Roman"/>
              </a:rPr>
              <a:t>Serial-in to Parallel-out (SIPO) </a:t>
            </a:r>
            <a:r>
              <a:rPr b="0" i="0" lang="en-US" sz="2000" u="none" cap="none" strike="noStrike">
                <a:solidFill>
                  <a:srgbClr val="000000"/>
                </a:solidFill>
                <a:latin typeface="Times New Roman"/>
                <a:ea typeface="Times New Roman"/>
                <a:cs typeface="Times New Roman"/>
                <a:sym typeface="Times New Roman"/>
              </a:rPr>
              <a:t>- the register is loaded with serial data, one bit at a time, with the stored data being available at the output in parallel form.</a:t>
            </a:r>
            <a:endParaRPr b="0" i="0" sz="1400" u="none" cap="none" strike="noStrike">
              <a:solidFill>
                <a:srgbClr val="000000"/>
              </a:solidFill>
              <a:latin typeface="Arial"/>
              <a:ea typeface="Arial"/>
              <a:cs typeface="Arial"/>
              <a:sym typeface="Arial"/>
            </a:endParaRPr>
          </a:p>
          <a:p>
            <a:pPr indent="-215900" lvl="0" marL="342900" marR="0" rtl="0" algn="just">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15900" lvl="0" marL="342900" marR="0" rtl="0" algn="just">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15900" lvl="0" marL="342900" marR="0" rtl="0" algn="just">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15900" lvl="0" marL="342900" marR="0" rtl="0" algn="just">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C00000"/>
                </a:solidFill>
                <a:latin typeface="Times New Roman"/>
                <a:ea typeface="Times New Roman"/>
                <a:cs typeface="Times New Roman"/>
                <a:sym typeface="Times New Roman"/>
              </a:rPr>
              <a:t>Serial-in to Serial-out (SISO)</a:t>
            </a:r>
            <a:r>
              <a:rPr b="0" i="0" lang="en-US" sz="2000" u="none" cap="none" strike="noStrike">
                <a:solidFill>
                  <a:srgbClr val="000000"/>
                </a:solidFill>
                <a:latin typeface="Times New Roman"/>
                <a:ea typeface="Times New Roman"/>
                <a:cs typeface="Times New Roman"/>
                <a:sym typeface="Times New Roman"/>
              </a:rPr>
              <a:t> - the data is shifted serially “IN” and “OUT” of the register, one bit at a time in either a left or right direction under clock control. </a:t>
            </a:r>
            <a:endParaRPr b="0" i="0" sz="1400" u="none" cap="none" strike="noStrike">
              <a:solidFill>
                <a:srgbClr val="000000"/>
              </a:solidFill>
              <a:latin typeface="Arial"/>
              <a:ea typeface="Arial"/>
              <a:cs typeface="Arial"/>
              <a:sym typeface="Arial"/>
            </a:endParaRPr>
          </a:p>
        </p:txBody>
      </p:sp>
      <p:pic>
        <p:nvPicPr>
          <p:cNvPr id="62" name="Google Shape;62;p3"/>
          <p:cNvPicPr preferRelativeResize="0"/>
          <p:nvPr/>
        </p:nvPicPr>
        <p:blipFill rotWithShape="1">
          <a:blip r:embed="rId3">
            <a:alphaModFix/>
          </a:blip>
          <a:srcRect b="0" l="0" r="0" t="0"/>
          <a:stretch/>
        </p:blipFill>
        <p:spPr>
          <a:xfrm>
            <a:off x="521110" y="173569"/>
            <a:ext cx="1720645" cy="723209"/>
          </a:xfrm>
          <a:prstGeom prst="rect">
            <a:avLst/>
          </a:prstGeom>
          <a:noFill/>
          <a:ln>
            <a:noFill/>
          </a:ln>
        </p:spPr>
      </p:pic>
      <p:sp>
        <p:nvSpPr>
          <p:cNvPr id="63" name="Google Shape;63;p3"/>
          <p:cNvSpPr txBox="1"/>
          <p:nvPr/>
        </p:nvSpPr>
        <p:spPr>
          <a:xfrm>
            <a:off x="0" y="169092"/>
            <a:ext cx="91440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Shift Register</a:t>
            </a:r>
            <a:endParaRPr b="1" i="0" sz="3200" u="none" cap="none" strike="noStrike">
              <a:solidFill>
                <a:srgbClr val="000000"/>
              </a:solidFill>
              <a:latin typeface="Arial"/>
              <a:ea typeface="Arial"/>
              <a:cs typeface="Arial"/>
              <a:sym typeface="Arial"/>
            </a:endParaRPr>
          </a:p>
        </p:txBody>
      </p:sp>
      <p:pic>
        <p:nvPicPr>
          <p:cNvPr id="64" name="Google Shape;64;p3"/>
          <p:cNvPicPr preferRelativeResize="0"/>
          <p:nvPr/>
        </p:nvPicPr>
        <p:blipFill rotWithShape="1">
          <a:blip r:embed="rId4">
            <a:alphaModFix/>
          </a:blip>
          <a:srcRect b="0" l="0" r="0" t="0"/>
          <a:stretch/>
        </p:blipFill>
        <p:spPr>
          <a:xfrm>
            <a:off x="3038888" y="5323206"/>
            <a:ext cx="3223539" cy="876376"/>
          </a:xfrm>
          <a:prstGeom prst="rect">
            <a:avLst/>
          </a:prstGeom>
          <a:noFill/>
          <a:ln>
            <a:noFill/>
          </a:ln>
        </p:spPr>
      </p:pic>
      <p:pic>
        <p:nvPicPr>
          <p:cNvPr id="65" name="Google Shape;65;p3"/>
          <p:cNvPicPr preferRelativeResize="0"/>
          <p:nvPr/>
        </p:nvPicPr>
        <p:blipFill rotWithShape="1">
          <a:blip r:embed="rId5">
            <a:alphaModFix/>
          </a:blip>
          <a:srcRect b="0" l="0" r="0" t="0"/>
          <a:stretch/>
        </p:blipFill>
        <p:spPr>
          <a:xfrm>
            <a:off x="3439754" y="2630283"/>
            <a:ext cx="1938491" cy="114260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Shift Registers </a:t>
            </a:r>
            <a:endParaRPr/>
          </a:p>
        </p:txBody>
      </p:sp>
      <p:sp>
        <p:nvSpPr>
          <p:cNvPr id="71" name="Google Shape;7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2" name="Google Shape;72;p5"/>
          <p:cNvSpPr txBox="1"/>
          <p:nvPr/>
        </p:nvSpPr>
        <p:spPr>
          <a:xfrm>
            <a:off x="324465" y="896778"/>
            <a:ext cx="6228735" cy="5159893"/>
          </a:xfrm>
          <a:prstGeom prst="rect">
            <a:avLst/>
          </a:prstGeom>
          <a:noFill/>
          <a:ln>
            <a:noFill/>
          </a:ln>
        </p:spPr>
        <p:txBody>
          <a:bodyPr anchorCtr="0" anchor="ctr" bIns="45700" lIns="91425" spcFirstLastPara="1" rIns="91425" wrap="square" tIns="33100">
            <a:noAutofit/>
          </a:bodyPr>
          <a:lstStyle/>
          <a:p>
            <a:pPr indent="-342900" lvl="0" marL="34290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C00000"/>
                </a:solidFill>
                <a:latin typeface="Times New Roman"/>
                <a:ea typeface="Times New Roman"/>
                <a:cs typeface="Times New Roman"/>
                <a:sym typeface="Times New Roman"/>
              </a:rPr>
              <a:t>Parallel-in to Serial-out (PISO) </a:t>
            </a:r>
            <a:r>
              <a:rPr b="0" i="0" lang="en-US" sz="2000" u="none" cap="none" strike="noStrike">
                <a:solidFill>
                  <a:srgbClr val="000000"/>
                </a:solidFill>
                <a:latin typeface="Times New Roman"/>
                <a:ea typeface="Times New Roman"/>
                <a:cs typeface="Times New Roman"/>
                <a:sym typeface="Times New Roman"/>
              </a:rPr>
              <a:t>- the parallel data is loaded into the register simultaneously and is shifted out of the register serially one bit at a time under clock control.</a:t>
            </a:r>
            <a:endParaRPr b="0" i="0" sz="1400" u="none" cap="none" strike="noStrike">
              <a:solidFill>
                <a:srgbClr val="000000"/>
              </a:solidFill>
              <a:latin typeface="Arial"/>
              <a:ea typeface="Arial"/>
              <a:cs typeface="Arial"/>
              <a:sym typeface="Arial"/>
            </a:endParaRPr>
          </a:p>
          <a:p>
            <a:pPr indent="-215900" lvl="0" marL="342900" marR="0" rtl="0" algn="just">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C00000"/>
                </a:solidFill>
                <a:latin typeface="Times New Roman"/>
                <a:ea typeface="Times New Roman"/>
                <a:cs typeface="Times New Roman"/>
                <a:sym typeface="Times New Roman"/>
              </a:rPr>
              <a:t>Parallel-in to Parallel-out (PIPO) </a:t>
            </a:r>
            <a:r>
              <a:rPr b="0" i="0" lang="en-US" sz="2000" u="none" cap="none" strike="noStrike">
                <a:solidFill>
                  <a:srgbClr val="000000"/>
                </a:solidFill>
                <a:latin typeface="Times New Roman"/>
                <a:ea typeface="Times New Roman"/>
                <a:cs typeface="Times New Roman"/>
                <a:sym typeface="Times New Roman"/>
              </a:rPr>
              <a:t>- the parallel data is loaded simultaneously into the register, and transferred together to their respective outputs by the same clock pulse.</a:t>
            </a:r>
            <a:endParaRPr b="0" i="0" sz="1400" u="none" cap="none" strike="noStrike">
              <a:solidFill>
                <a:srgbClr val="000000"/>
              </a:solidFill>
              <a:latin typeface="Arial"/>
              <a:ea typeface="Arial"/>
              <a:cs typeface="Arial"/>
              <a:sym typeface="Arial"/>
            </a:endParaRPr>
          </a:p>
          <a:p>
            <a:pPr indent="-215900" lvl="0" marL="342900" marR="0" rtl="0" algn="just">
              <a:lnSpc>
                <a:spcPct val="15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p:txBody>
      </p:sp>
      <p:pic>
        <p:nvPicPr>
          <p:cNvPr id="73" name="Google Shape;73;p5"/>
          <p:cNvPicPr preferRelativeResize="0"/>
          <p:nvPr/>
        </p:nvPicPr>
        <p:blipFill rotWithShape="1">
          <a:blip r:embed="rId3">
            <a:alphaModFix/>
          </a:blip>
          <a:srcRect b="0" l="0" r="0" t="0"/>
          <a:stretch/>
        </p:blipFill>
        <p:spPr>
          <a:xfrm>
            <a:off x="521110" y="173569"/>
            <a:ext cx="1720645" cy="723209"/>
          </a:xfrm>
          <a:prstGeom prst="rect">
            <a:avLst/>
          </a:prstGeom>
          <a:noFill/>
          <a:ln>
            <a:noFill/>
          </a:ln>
        </p:spPr>
      </p:pic>
      <p:sp>
        <p:nvSpPr>
          <p:cNvPr id="74" name="Google Shape;74;p5"/>
          <p:cNvSpPr txBox="1"/>
          <p:nvPr/>
        </p:nvSpPr>
        <p:spPr>
          <a:xfrm>
            <a:off x="0" y="169092"/>
            <a:ext cx="91440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Shift Register</a:t>
            </a:r>
            <a:endParaRPr b="1" i="0" sz="3200" u="none" cap="none" strike="noStrike">
              <a:solidFill>
                <a:srgbClr val="000000"/>
              </a:solidFill>
              <a:latin typeface="Arial"/>
              <a:ea typeface="Arial"/>
              <a:cs typeface="Arial"/>
              <a:sym typeface="Arial"/>
            </a:endParaRPr>
          </a:p>
        </p:txBody>
      </p:sp>
      <p:pic>
        <p:nvPicPr>
          <p:cNvPr id="75" name="Google Shape;75;p5"/>
          <p:cNvPicPr preferRelativeResize="0"/>
          <p:nvPr/>
        </p:nvPicPr>
        <p:blipFill rotWithShape="1">
          <a:blip r:embed="rId4">
            <a:alphaModFix/>
          </a:blip>
          <a:srcRect b="0" l="0" r="0" t="0"/>
          <a:stretch/>
        </p:blipFill>
        <p:spPr>
          <a:xfrm>
            <a:off x="6827944" y="1288026"/>
            <a:ext cx="2222916" cy="1327353"/>
          </a:xfrm>
          <a:prstGeom prst="rect">
            <a:avLst/>
          </a:prstGeom>
          <a:noFill/>
          <a:ln>
            <a:noFill/>
          </a:ln>
        </p:spPr>
      </p:pic>
      <p:pic>
        <p:nvPicPr>
          <p:cNvPr id="76" name="Google Shape;76;p5"/>
          <p:cNvPicPr preferRelativeResize="0"/>
          <p:nvPr/>
        </p:nvPicPr>
        <p:blipFill rotWithShape="1">
          <a:blip r:embed="rId5">
            <a:alphaModFix/>
          </a:blip>
          <a:srcRect b="0" l="0" r="0" t="0"/>
          <a:stretch/>
        </p:blipFill>
        <p:spPr>
          <a:xfrm>
            <a:off x="7305369" y="3428999"/>
            <a:ext cx="1071716" cy="19225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Shift Registers </a:t>
            </a:r>
            <a:endParaRPr/>
          </a:p>
        </p:txBody>
      </p:sp>
      <p:sp>
        <p:nvSpPr>
          <p:cNvPr id="82" name="Google Shape;82;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3" name="Google Shape;83;p6"/>
          <p:cNvSpPr txBox="1"/>
          <p:nvPr/>
        </p:nvSpPr>
        <p:spPr>
          <a:xfrm>
            <a:off x="1" y="1109387"/>
            <a:ext cx="9143999" cy="723209"/>
          </a:xfrm>
          <a:prstGeom prst="rect">
            <a:avLst/>
          </a:prstGeom>
          <a:noFill/>
          <a:ln>
            <a:noFill/>
          </a:ln>
        </p:spPr>
        <p:txBody>
          <a:bodyPr anchorCtr="0" anchor="ctr" bIns="45700" lIns="91425" spcFirstLastPara="1" rIns="91425" wrap="square" tIns="33100">
            <a:noAutofit/>
          </a:bodyPr>
          <a:lstStyle/>
          <a:p>
            <a:pPr indent="0" lvl="0" marL="0" marR="0" rtl="0" algn="ctr">
              <a:lnSpc>
                <a:spcPct val="15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p:txBody>
      </p:sp>
      <p:pic>
        <p:nvPicPr>
          <p:cNvPr id="84" name="Google Shape;84;p6"/>
          <p:cNvPicPr preferRelativeResize="0"/>
          <p:nvPr/>
        </p:nvPicPr>
        <p:blipFill rotWithShape="1">
          <a:blip r:embed="rId3">
            <a:alphaModFix/>
          </a:blip>
          <a:srcRect b="0" l="0" r="0" t="0"/>
          <a:stretch/>
        </p:blipFill>
        <p:spPr>
          <a:xfrm>
            <a:off x="521110" y="173569"/>
            <a:ext cx="1720645" cy="723209"/>
          </a:xfrm>
          <a:prstGeom prst="rect">
            <a:avLst/>
          </a:prstGeom>
          <a:noFill/>
          <a:ln>
            <a:noFill/>
          </a:ln>
        </p:spPr>
      </p:pic>
      <p:sp>
        <p:nvSpPr>
          <p:cNvPr id="85" name="Google Shape;85;p6"/>
          <p:cNvSpPr txBox="1"/>
          <p:nvPr/>
        </p:nvSpPr>
        <p:spPr>
          <a:xfrm>
            <a:off x="0" y="169092"/>
            <a:ext cx="91440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Shift Register</a:t>
            </a:r>
            <a:endParaRPr b="1" i="0" sz="3200" u="none" cap="none" strike="noStrike">
              <a:solidFill>
                <a:srgbClr val="000000"/>
              </a:solidFill>
              <a:latin typeface="Arial"/>
              <a:ea typeface="Arial"/>
              <a:cs typeface="Arial"/>
              <a:sym typeface="Arial"/>
            </a:endParaRPr>
          </a:p>
        </p:txBody>
      </p:sp>
      <p:pic>
        <p:nvPicPr>
          <p:cNvPr id="86" name="Google Shape;86;p6"/>
          <p:cNvPicPr preferRelativeResize="0"/>
          <p:nvPr/>
        </p:nvPicPr>
        <p:blipFill rotWithShape="1">
          <a:blip r:embed="rId4">
            <a:alphaModFix/>
          </a:blip>
          <a:srcRect b="0" l="0" r="0" t="0"/>
          <a:stretch/>
        </p:blipFill>
        <p:spPr>
          <a:xfrm>
            <a:off x="1308382" y="1344883"/>
            <a:ext cx="6527236" cy="41682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Shift Registers </a:t>
            </a:r>
            <a:endParaRPr/>
          </a:p>
        </p:txBody>
      </p:sp>
      <p:sp>
        <p:nvSpPr>
          <p:cNvPr id="92" name="Google Shape;92;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93" name="Google Shape;93;p10"/>
          <p:cNvPicPr preferRelativeResize="0"/>
          <p:nvPr/>
        </p:nvPicPr>
        <p:blipFill rotWithShape="1">
          <a:blip r:embed="rId3">
            <a:alphaModFix/>
          </a:blip>
          <a:srcRect b="0" l="0" r="0" t="0"/>
          <a:stretch/>
        </p:blipFill>
        <p:spPr>
          <a:xfrm>
            <a:off x="521110" y="173569"/>
            <a:ext cx="1720645" cy="723209"/>
          </a:xfrm>
          <a:prstGeom prst="rect">
            <a:avLst/>
          </a:prstGeom>
          <a:noFill/>
          <a:ln>
            <a:noFill/>
          </a:ln>
        </p:spPr>
      </p:pic>
      <p:sp>
        <p:nvSpPr>
          <p:cNvPr id="94" name="Google Shape;94;p10"/>
          <p:cNvSpPr txBox="1"/>
          <p:nvPr/>
        </p:nvSpPr>
        <p:spPr>
          <a:xfrm>
            <a:off x="0" y="169092"/>
            <a:ext cx="91440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Shift Register</a:t>
            </a:r>
            <a:endParaRPr b="1" i="0" sz="3200" u="none" cap="none" strike="noStrike">
              <a:solidFill>
                <a:srgbClr val="000000"/>
              </a:solidFill>
              <a:latin typeface="Arial"/>
              <a:ea typeface="Arial"/>
              <a:cs typeface="Arial"/>
              <a:sym typeface="Arial"/>
            </a:endParaRPr>
          </a:p>
        </p:txBody>
      </p:sp>
      <p:sp>
        <p:nvSpPr>
          <p:cNvPr id="95" name="Google Shape;95;p10"/>
          <p:cNvSpPr txBox="1"/>
          <p:nvPr/>
        </p:nvSpPr>
        <p:spPr>
          <a:xfrm>
            <a:off x="-1" y="1182198"/>
            <a:ext cx="9143999" cy="723209"/>
          </a:xfrm>
          <a:prstGeom prst="rect">
            <a:avLst/>
          </a:prstGeom>
          <a:noFill/>
          <a:ln>
            <a:noFill/>
          </a:ln>
        </p:spPr>
        <p:txBody>
          <a:bodyPr anchorCtr="0" anchor="ctr" bIns="45700" lIns="91425" spcFirstLastPara="1" rIns="91425" wrap="square" tIns="33100">
            <a:noAutofit/>
          </a:bodyPr>
          <a:lstStyle/>
          <a:p>
            <a:pPr indent="0" lvl="0" marL="0" marR="0" rtl="0" algn="ctr">
              <a:lnSpc>
                <a:spcPct val="15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Serial-in to Serial-out (SISO) Shift Register</a:t>
            </a:r>
            <a:endParaRPr b="0" i="0" sz="1400" u="none" cap="none" strike="noStrike">
              <a:solidFill>
                <a:srgbClr val="000000"/>
              </a:solidFill>
              <a:latin typeface="Arial"/>
              <a:ea typeface="Arial"/>
              <a:cs typeface="Arial"/>
              <a:sym typeface="Arial"/>
            </a:endParaRPr>
          </a:p>
        </p:txBody>
      </p:sp>
      <p:pic>
        <p:nvPicPr>
          <p:cNvPr id="96" name="Google Shape;96;p10"/>
          <p:cNvPicPr preferRelativeResize="0"/>
          <p:nvPr/>
        </p:nvPicPr>
        <p:blipFill rotWithShape="1">
          <a:blip r:embed="rId4">
            <a:alphaModFix/>
          </a:blip>
          <a:srcRect b="0" l="0" r="0" t="0"/>
          <a:stretch/>
        </p:blipFill>
        <p:spPr>
          <a:xfrm>
            <a:off x="1186465" y="2652986"/>
            <a:ext cx="6771069" cy="2299608"/>
          </a:xfrm>
          <a:prstGeom prst="rect">
            <a:avLst/>
          </a:prstGeom>
          <a:noFill/>
          <a:ln>
            <a:noFill/>
          </a:ln>
        </p:spPr>
      </p:pic>
      <p:sp>
        <p:nvSpPr>
          <p:cNvPr id="97" name="Google Shape;97;p10"/>
          <p:cNvSpPr txBox="1"/>
          <p:nvPr/>
        </p:nvSpPr>
        <p:spPr>
          <a:xfrm>
            <a:off x="2285998" y="5089221"/>
            <a:ext cx="4572000" cy="376834"/>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400"/>
              <a:buFont typeface="Arial"/>
              <a:buNone/>
            </a:pPr>
            <a:r>
              <a:rPr b="1" i="0" lang="en-US" sz="1400" u="none" cap="none" strike="noStrike">
                <a:solidFill>
                  <a:srgbClr val="0070C0"/>
                </a:solidFill>
                <a:latin typeface="Times New Roman"/>
                <a:ea typeface="Times New Roman"/>
                <a:cs typeface="Times New Roman"/>
                <a:sym typeface="Times New Roman"/>
              </a:rPr>
              <a:t>4-bit Serial-in to Serial-out Shift Register</a:t>
            </a:r>
            <a:endParaRPr b="1" i="0" sz="11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Shift Registers </a:t>
            </a:r>
            <a:endParaRPr/>
          </a:p>
        </p:txBody>
      </p:sp>
      <p:sp>
        <p:nvSpPr>
          <p:cNvPr id="103" name="Google Shape;103;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04" name="Google Shape;104;p4"/>
          <p:cNvPicPr preferRelativeResize="0"/>
          <p:nvPr/>
        </p:nvPicPr>
        <p:blipFill rotWithShape="1">
          <a:blip r:embed="rId3">
            <a:alphaModFix/>
          </a:blip>
          <a:srcRect b="0" l="0" r="0" t="0"/>
          <a:stretch/>
        </p:blipFill>
        <p:spPr>
          <a:xfrm>
            <a:off x="521110" y="173569"/>
            <a:ext cx="1720645" cy="723209"/>
          </a:xfrm>
          <a:prstGeom prst="rect">
            <a:avLst/>
          </a:prstGeom>
          <a:noFill/>
          <a:ln>
            <a:noFill/>
          </a:ln>
        </p:spPr>
      </p:pic>
      <p:sp>
        <p:nvSpPr>
          <p:cNvPr id="105" name="Google Shape;105;p4"/>
          <p:cNvSpPr txBox="1"/>
          <p:nvPr/>
        </p:nvSpPr>
        <p:spPr>
          <a:xfrm>
            <a:off x="0" y="169092"/>
            <a:ext cx="91440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Shift Register</a:t>
            </a:r>
            <a:endParaRPr b="1" i="0" sz="3200" u="none" cap="none" strike="noStrike">
              <a:solidFill>
                <a:srgbClr val="000000"/>
              </a:solidFill>
              <a:latin typeface="Arial"/>
              <a:ea typeface="Arial"/>
              <a:cs typeface="Arial"/>
              <a:sym typeface="Arial"/>
            </a:endParaRPr>
          </a:p>
        </p:txBody>
      </p:sp>
      <p:pic>
        <p:nvPicPr>
          <p:cNvPr id="106" name="Google Shape;106;p4"/>
          <p:cNvPicPr preferRelativeResize="0"/>
          <p:nvPr/>
        </p:nvPicPr>
        <p:blipFill rotWithShape="1">
          <a:blip r:embed="rId4">
            <a:alphaModFix/>
          </a:blip>
          <a:srcRect b="0" l="0" r="0" t="0"/>
          <a:stretch/>
        </p:blipFill>
        <p:spPr>
          <a:xfrm>
            <a:off x="1440770" y="2421199"/>
            <a:ext cx="6262453" cy="2930138"/>
          </a:xfrm>
          <a:prstGeom prst="rect">
            <a:avLst/>
          </a:prstGeom>
          <a:noFill/>
          <a:ln>
            <a:noFill/>
          </a:ln>
        </p:spPr>
      </p:pic>
      <p:sp>
        <p:nvSpPr>
          <p:cNvPr id="107" name="Google Shape;107;p4"/>
          <p:cNvSpPr txBox="1"/>
          <p:nvPr/>
        </p:nvSpPr>
        <p:spPr>
          <a:xfrm>
            <a:off x="-1" y="1182198"/>
            <a:ext cx="9143999" cy="723209"/>
          </a:xfrm>
          <a:prstGeom prst="rect">
            <a:avLst/>
          </a:prstGeom>
          <a:noFill/>
          <a:ln>
            <a:noFill/>
          </a:ln>
        </p:spPr>
        <p:txBody>
          <a:bodyPr anchorCtr="0" anchor="ctr" bIns="45700" lIns="91425" spcFirstLastPara="1" rIns="91425" wrap="square" tIns="33100">
            <a:noAutofit/>
          </a:bodyPr>
          <a:lstStyle/>
          <a:p>
            <a:pPr indent="0" lvl="0" marL="0" marR="0" rtl="0" algn="ctr">
              <a:lnSpc>
                <a:spcPct val="15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Serial-in to Parallel-out (SIPO) Shift Register</a:t>
            </a:r>
            <a:endParaRPr b="0" i="0" sz="1400" u="none" cap="none" strike="noStrike">
              <a:solidFill>
                <a:srgbClr val="000000"/>
              </a:solidFill>
              <a:latin typeface="Arial"/>
              <a:ea typeface="Arial"/>
              <a:cs typeface="Arial"/>
              <a:sym typeface="Arial"/>
            </a:endParaRPr>
          </a:p>
        </p:txBody>
      </p:sp>
      <p:sp>
        <p:nvSpPr>
          <p:cNvPr id="108" name="Google Shape;108;p4"/>
          <p:cNvSpPr txBox="1"/>
          <p:nvPr/>
        </p:nvSpPr>
        <p:spPr>
          <a:xfrm>
            <a:off x="2285997" y="5653071"/>
            <a:ext cx="4572000" cy="376834"/>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400"/>
              <a:buFont typeface="Arial"/>
              <a:buNone/>
            </a:pPr>
            <a:r>
              <a:rPr b="1" i="0" lang="en-US" sz="1400" u="none" cap="none" strike="noStrike">
                <a:solidFill>
                  <a:srgbClr val="0070C0"/>
                </a:solidFill>
                <a:latin typeface="Times New Roman"/>
                <a:ea typeface="Times New Roman"/>
                <a:cs typeface="Times New Roman"/>
                <a:sym typeface="Times New Roman"/>
              </a:rPr>
              <a:t>4-bit Serial-in to Parallel-out Shift Register</a:t>
            </a:r>
            <a:endParaRPr b="1" i="0" sz="11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Shift Registers </a:t>
            </a:r>
            <a:endParaRPr/>
          </a:p>
        </p:txBody>
      </p:sp>
      <p:sp>
        <p:nvSpPr>
          <p:cNvPr id="114" name="Google Shape;1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5" name="Google Shape;115;p11"/>
          <p:cNvSpPr txBox="1"/>
          <p:nvPr/>
        </p:nvSpPr>
        <p:spPr>
          <a:xfrm>
            <a:off x="1" y="1109387"/>
            <a:ext cx="9143999" cy="723209"/>
          </a:xfrm>
          <a:prstGeom prst="rect">
            <a:avLst/>
          </a:prstGeom>
          <a:noFill/>
          <a:ln>
            <a:noFill/>
          </a:ln>
        </p:spPr>
        <p:txBody>
          <a:bodyPr anchorCtr="0" anchor="ctr" bIns="45700" lIns="91425" spcFirstLastPara="1" rIns="91425" wrap="square" tIns="33100">
            <a:noAutofit/>
          </a:bodyPr>
          <a:lstStyle/>
          <a:p>
            <a:pPr indent="0" lvl="0" marL="0" marR="0" rtl="0" algn="ctr">
              <a:lnSpc>
                <a:spcPct val="15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Serial-in to Parallel-out (SIPO) Shift Register</a:t>
            </a:r>
            <a:endParaRPr b="0" i="0" sz="1400" u="none" cap="none" strike="noStrike">
              <a:solidFill>
                <a:srgbClr val="000000"/>
              </a:solidFill>
              <a:latin typeface="Arial"/>
              <a:ea typeface="Arial"/>
              <a:cs typeface="Arial"/>
              <a:sym typeface="Arial"/>
            </a:endParaRPr>
          </a:p>
        </p:txBody>
      </p:sp>
      <p:pic>
        <p:nvPicPr>
          <p:cNvPr id="116" name="Google Shape;116;p11"/>
          <p:cNvPicPr preferRelativeResize="0"/>
          <p:nvPr/>
        </p:nvPicPr>
        <p:blipFill rotWithShape="1">
          <a:blip r:embed="rId3">
            <a:alphaModFix/>
          </a:blip>
          <a:srcRect b="0" l="0" r="0" t="0"/>
          <a:stretch/>
        </p:blipFill>
        <p:spPr>
          <a:xfrm>
            <a:off x="521110" y="173569"/>
            <a:ext cx="1720645" cy="723209"/>
          </a:xfrm>
          <a:prstGeom prst="rect">
            <a:avLst/>
          </a:prstGeom>
          <a:noFill/>
          <a:ln>
            <a:noFill/>
          </a:ln>
        </p:spPr>
      </p:pic>
      <p:sp>
        <p:nvSpPr>
          <p:cNvPr id="117" name="Google Shape;117;p11"/>
          <p:cNvSpPr txBox="1"/>
          <p:nvPr/>
        </p:nvSpPr>
        <p:spPr>
          <a:xfrm>
            <a:off x="0" y="169092"/>
            <a:ext cx="91440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Shift Register</a:t>
            </a:r>
            <a:endParaRPr b="1" i="0" sz="3200" u="none" cap="none" strike="noStrike">
              <a:solidFill>
                <a:srgbClr val="000000"/>
              </a:solidFill>
              <a:latin typeface="Arial"/>
              <a:ea typeface="Arial"/>
              <a:cs typeface="Arial"/>
              <a:sym typeface="Arial"/>
            </a:endParaRPr>
          </a:p>
        </p:txBody>
      </p:sp>
      <p:sp>
        <p:nvSpPr>
          <p:cNvPr id="118" name="Google Shape;118;p11"/>
          <p:cNvSpPr txBox="1"/>
          <p:nvPr/>
        </p:nvSpPr>
        <p:spPr>
          <a:xfrm>
            <a:off x="2286000" y="6048573"/>
            <a:ext cx="457200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70C0"/>
                </a:solidFill>
                <a:latin typeface="Times New Roman"/>
                <a:ea typeface="Times New Roman"/>
                <a:cs typeface="Times New Roman"/>
                <a:sym typeface="Times New Roman"/>
              </a:rPr>
              <a:t>Basic Data Movement Through A Shift Register</a:t>
            </a:r>
            <a:endParaRPr b="1" i="0" sz="1400" u="none" cap="none" strike="noStrike">
              <a:solidFill>
                <a:srgbClr val="0070C0"/>
              </a:solidFill>
              <a:latin typeface="Times New Roman"/>
              <a:ea typeface="Times New Roman"/>
              <a:cs typeface="Times New Roman"/>
              <a:sym typeface="Times New Roman"/>
            </a:endParaRPr>
          </a:p>
        </p:txBody>
      </p:sp>
      <p:graphicFrame>
        <p:nvGraphicFramePr>
          <p:cNvPr id="119" name="Google Shape;119;p11"/>
          <p:cNvGraphicFramePr/>
          <p:nvPr/>
        </p:nvGraphicFramePr>
        <p:xfrm>
          <a:off x="1509250" y="2154459"/>
          <a:ext cx="3000000" cy="3000000"/>
        </p:xfrm>
        <a:graphic>
          <a:graphicData uri="http://schemas.openxmlformats.org/drawingml/2006/table">
            <a:tbl>
              <a:tblPr bandRow="1" firstRow="1">
                <a:noFill/>
                <a:tableStyleId>{91D2DAB2-BA84-46D0-BA49-308BEBFA7810}</a:tableStyleId>
              </a:tblPr>
              <a:tblGrid>
                <a:gridCol w="1222150"/>
                <a:gridCol w="1222150"/>
                <a:gridCol w="1222150"/>
                <a:gridCol w="1222150"/>
                <a:gridCol w="1222150"/>
              </a:tblGrid>
              <a:tr h="508650">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Clock Pulse No</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QA</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QB</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QC</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QD</a:t>
                      </a:r>
                      <a:endParaRPr sz="1400" u="none" cap="none" strike="noStrike"/>
                    </a:p>
                  </a:txBody>
                  <a:tcPr marT="45725" marB="45725" marR="91450" marL="91450" anchor="ctr"/>
                </a:tc>
              </a:tr>
              <a:tr h="5086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nchor="ctr"/>
                </a:tc>
              </a:tr>
              <a:tr h="5086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nchor="ctr"/>
                </a:tc>
              </a:tr>
              <a:tr h="5086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nchor="ctr"/>
                </a:tc>
              </a:tr>
              <a:tr h="5086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nchor="ctr"/>
                </a:tc>
              </a:tr>
              <a:tr h="5086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5725" marB="45725" marR="91450" marL="91450" anchor="ctr"/>
                </a:tc>
              </a:tr>
              <a:tr h="5086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45725" marB="45725" marR="91450" marL="91450"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Shift Registers </a:t>
            </a:r>
            <a:endParaRPr/>
          </a:p>
        </p:txBody>
      </p:sp>
      <p:sp>
        <p:nvSpPr>
          <p:cNvPr id="125" name="Google Shape;125;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6" name="Google Shape;126;p12"/>
          <p:cNvSpPr txBox="1"/>
          <p:nvPr/>
        </p:nvSpPr>
        <p:spPr>
          <a:xfrm>
            <a:off x="1" y="1109387"/>
            <a:ext cx="9143999" cy="723209"/>
          </a:xfrm>
          <a:prstGeom prst="rect">
            <a:avLst/>
          </a:prstGeom>
          <a:noFill/>
          <a:ln>
            <a:noFill/>
          </a:ln>
        </p:spPr>
        <p:txBody>
          <a:bodyPr anchorCtr="0" anchor="ctr" bIns="45700" lIns="91425" spcFirstLastPara="1" rIns="91425" wrap="square" tIns="33100">
            <a:noAutofit/>
          </a:bodyPr>
          <a:lstStyle/>
          <a:p>
            <a:pPr indent="0" lvl="0" marL="0" marR="0" rtl="0" algn="ctr">
              <a:lnSpc>
                <a:spcPct val="15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Serial-in to Parallel-out (SIPO) Shift Register</a:t>
            </a:r>
            <a:endParaRPr b="0" i="0" sz="1400" u="none" cap="none" strike="noStrike">
              <a:solidFill>
                <a:srgbClr val="000000"/>
              </a:solidFill>
              <a:latin typeface="Arial"/>
              <a:ea typeface="Arial"/>
              <a:cs typeface="Arial"/>
              <a:sym typeface="Arial"/>
            </a:endParaRPr>
          </a:p>
        </p:txBody>
      </p:sp>
      <p:pic>
        <p:nvPicPr>
          <p:cNvPr id="127" name="Google Shape;127;p12"/>
          <p:cNvPicPr preferRelativeResize="0"/>
          <p:nvPr/>
        </p:nvPicPr>
        <p:blipFill rotWithShape="1">
          <a:blip r:embed="rId3">
            <a:alphaModFix/>
          </a:blip>
          <a:srcRect b="0" l="0" r="0" t="0"/>
          <a:stretch/>
        </p:blipFill>
        <p:spPr>
          <a:xfrm>
            <a:off x="521110" y="173569"/>
            <a:ext cx="1720645" cy="723209"/>
          </a:xfrm>
          <a:prstGeom prst="rect">
            <a:avLst/>
          </a:prstGeom>
          <a:noFill/>
          <a:ln>
            <a:noFill/>
          </a:ln>
        </p:spPr>
      </p:pic>
      <p:sp>
        <p:nvSpPr>
          <p:cNvPr id="128" name="Google Shape;128;p12"/>
          <p:cNvSpPr txBox="1"/>
          <p:nvPr/>
        </p:nvSpPr>
        <p:spPr>
          <a:xfrm>
            <a:off x="0" y="169092"/>
            <a:ext cx="91440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Shift Register</a:t>
            </a:r>
            <a:endParaRPr b="1" i="0" sz="3200" u="none" cap="none" strike="noStrike">
              <a:solidFill>
                <a:srgbClr val="000000"/>
              </a:solidFill>
              <a:latin typeface="Arial"/>
              <a:ea typeface="Arial"/>
              <a:cs typeface="Arial"/>
              <a:sym typeface="Arial"/>
            </a:endParaRPr>
          </a:p>
        </p:txBody>
      </p:sp>
      <p:pic>
        <p:nvPicPr>
          <p:cNvPr id="129" name="Google Shape;129;p12"/>
          <p:cNvPicPr preferRelativeResize="0"/>
          <p:nvPr/>
        </p:nvPicPr>
        <p:blipFill rotWithShape="1">
          <a:blip r:embed="rId4">
            <a:alphaModFix/>
          </a:blip>
          <a:srcRect b="0" l="0" r="0" t="0"/>
          <a:stretch/>
        </p:blipFill>
        <p:spPr>
          <a:xfrm>
            <a:off x="2148652" y="1995784"/>
            <a:ext cx="4846695" cy="41973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ABC</dc:creator>
</cp:coreProperties>
</file>