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71" r:id="rId4"/>
    <p:sldId id="27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embeddedFontLst>
    <p:embeddedFont>
      <p:font typeface="Cambria Math" panose="02040503050406030204" pitchFamily="18" charset="0"/>
      <p:regular r:id="rId20"/>
    </p:embeddedFont>
    <p:embeddedFont>
      <p:font typeface="Candara" panose="020E0502030303020204" pitchFamily="34" charset="0"/>
      <p:regular r:id="rId21"/>
      <p:bold r:id="rId22"/>
      <p:italic r:id="rId23"/>
      <p:boldItalic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0lS4dI7rOckXWk+xE21+wYie6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607" autoAdjust="0"/>
  </p:normalViewPr>
  <p:slideViewPr>
    <p:cSldViewPr snapToGrid="0">
      <p:cViewPr>
        <p:scale>
          <a:sx n="50" d="100"/>
          <a:sy n="50" d="100"/>
        </p:scale>
        <p:origin x="2080" y="1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7045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endParaRPr/>
          </a:p>
        </p:txBody>
      </p:sp>
      <p:sp>
        <p:nvSpPr>
          <p:cNvPr id="58" name="Google Shape;5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9" name="Google Shape;59;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FF0000"/>
                </a:solidFill>
                <a:latin typeface="Calibri"/>
                <a:ea typeface="Calibri"/>
                <a:cs typeface="Calibri"/>
                <a:sym typeface="Calibri"/>
              </a:rPr>
              <a:t>Design of Synchronous (mod-n) counters.</a:t>
            </a:r>
          </a:p>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rgbClr val="FF0000"/>
                </a:solidFill>
                <a:latin typeface="Candara"/>
                <a:ea typeface="Candara"/>
                <a:cs typeface="Candara"/>
                <a:sym typeface="Candara"/>
              </a:rPr>
              <a:t>(Lecture 8-10)</a:t>
            </a: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4D84-4E71-2BE4-11B0-3D0EBEEDFA80}"/>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EFE1ADD9-4F14-D713-985B-9AE323D773F3}"/>
              </a:ext>
            </a:extLst>
          </p:cNvPr>
          <p:cNvSpPr>
            <a:spLocks noGrp="1"/>
          </p:cNvSpPr>
          <p:nvPr>
            <p:ph type="body" idx="1"/>
          </p:nvPr>
        </p:nvSpPr>
        <p:spPr>
          <a:xfrm>
            <a:off x="2668772" y="2243471"/>
            <a:ext cx="3808228" cy="2743200"/>
          </a:xfrm>
        </p:spPr>
        <p:txBody>
          <a:bodyPr/>
          <a:lstStyle/>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a:p>
            <a:pPr marL="114300" indent="0">
              <a:buNone/>
            </a:pPr>
            <a:r>
              <a:rPr lang="en-IN" sz="1400" dirty="0">
                <a:latin typeface="Times New Roman" panose="02020603050405020304" pitchFamily="18" charset="0"/>
                <a:cs typeface="Times New Roman" panose="02020603050405020304" pitchFamily="18" charset="0"/>
              </a:rPr>
              <a:t>                       Circuit excitation table</a:t>
            </a:r>
          </a:p>
          <a:p>
            <a:pPr marL="114300" indent="0">
              <a:buNone/>
            </a:pP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pPr marL="11430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FACC3E-8027-DF80-7ED3-7581F3A0127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D642DA1-4A85-575E-A40E-BF5F94B8F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026" name="Picture 2" descr="Lightbox">
            <a:extLst>
              <a:ext uri="{FF2B5EF4-FFF2-40B4-BE49-F238E27FC236}">
                <a16:creationId xmlns:a16="http://schemas.microsoft.com/office/drawing/2014/main" id="{E342E11D-AC34-AD91-28EB-C17E8E6F4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429" y="1329070"/>
            <a:ext cx="4816548"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7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EDDE-EEE0-FB52-89AF-256E5B7F7ABF}"/>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                Step 4</a:t>
            </a:r>
            <a:endParaRPr lang="en-IN" sz="3200" dirty="0"/>
          </a:p>
        </p:txBody>
      </p:sp>
      <p:sp>
        <p:nvSpPr>
          <p:cNvPr id="3" name="Text Placeholder 2">
            <a:extLst>
              <a:ext uri="{FF2B5EF4-FFF2-40B4-BE49-F238E27FC236}">
                <a16:creationId xmlns:a16="http://schemas.microsoft.com/office/drawing/2014/main" id="{2D927894-9A02-1B83-07FD-4A84151BE3C3}"/>
              </a:ext>
            </a:extLst>
          </p:cNvPr>
          <p:cNvSpPr>
            <a:spLocks noGrp="1"/>
          </p:cNvSpPr>
          <p:nvPr>
            <p:ph type="body" idx="1"/>
          </p:nvPr>
        </p:nvSpPr>
        <p:spPr>
          <a:xfrm>
            <a:off x="457200" y="1116419"/>
            <a:ext cx="8374010" cy="4781145"/>
          </a:xfrm>
        </p:spPr>
        <p:txBody>
          <a:bodyPr/>
          <a:lstStyle/>
          <a:p>
            <a:pPr marL="114300" indent="0" algn="just">
              <a:buNone/>
            </a:pPr>
            <a:r>
              <a:rPr lang="en-US" sz="2400" dirty="0">
                <a:latin typeface="Times New Roman" panose="02020603050405020304" pitchFamily="18" charset="0"/>
                <a:cs typeface="Times New Roman" panose="02020603050405020304" pitchFamily="18" charset="0"/>
              </a:rPr>
              <a:t>Step 4 : Create Karnaugh map for each FF input in terms of flip-flop outputs as the input variable.</a:t>
            </a:r>
          </a:p>
          <a:p>
            <a:pPr marL="114300" indent="0" algn="just">
              <a:buNone/>
            </a:pPr>
            <a:r>
              <a:rPr lang="en-US" sz="2400" dirty="0">
                <a:latin typeface="Times New Roman" panose="02020603050405020304" pitchFamily="18" charset="0"/>
                <a:cs typeface="Times New Roman" panose="02020603050405020304" pitchFamily="18" charset="0"/>
              </a:rPr>
              <a:t>Simplify the K map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979E90-FA32-28BD-7FCE-2DC841B62E9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1EB92B2-6615-E06F-77F6-980E1266B9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2050" name="Picture 2" descr="Lightbox">
            <a:extLst>
              <a:ext uri="{FF2B5EF4-FFF2-40B4-BE49-F238E27FC236}">
                <a16:creationId xmlns:a16="http://schemas.microsoft.com/office/drawing/2014/main" id="{6B1D2C20-8B7E-EA0F-0407-98D08F3A3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49" y="2371059"/>
            <a:ext cx="6597651" cy="341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19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0243-A19B-1734-4B85-4B2254F12AFE}"/>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            Step 5</a:t>
            </a:r>
            <a:endParaRPr lang="en-IN" sz="3200" dirty="0"/>
          </a:p>
        </p:txBody>
      </p:sp>
      <p:sp>
        <p:nvSpPr>
          <p:cNvPr id="3" name="Text Placeholder 2">
            <a:extLst>
              <a:ext uri="{FF2B5EF4-FFF2-40B4-BE49-F238E27FC236}">
                <a16:creationId xmlns:a16="http://schemas.microsoft.com/office/drawing/2014/main" id="{1A87FEAA-062A-AA46-3715-6D75F2049FC1}"/>
              </a:ext>
            </a:extLst>
          </p:cNvPr>
          <p:cNvSpPr>
            <a:spLocks noGrp="1"/>
          </p:cNvSpPr>
          <p:nvPr>
            <p:ph type="body" idx="1"/>
          </p:nvPr>
        </p:nvSpPr>
        <p:spPr/>
        <p:txBody>
          <a:bodyPr/>
          <a:lstStyle/>
          <a:p>
            <a:pPr algn="just" fontAlgn="base"/>
            <a:r>
              <a:rPr lang="en-US" sz="2400" b="1" i="0" dirty="0">
                <a:solidFill>
                  <a:srgbClr val="273239"/>
                </a:solidFill>
                <a:effectLst/>
                <a:latin typeface="Times New Roman" panose="02020603050405020304" pitchFamily="18" charset="0"/>
                <a:cs typeface="Times New Roman" panose="02020603050405020304" pitchFamily="18" charset="0"/>
              </a:rPr>
              <a:t>Step 5 : Create circuit diagram </a:t>
            </a:r>
          </a:p>
          <a:p>
            <a:pPr algn="just" fontAlgn="base"/>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Here negative edge triggered clock is used for toggling purpose. The clock is provided to every Flip flop at same instant of time. The toggle(T) input is provided to every Flip flop according to the simplified equation of K map. </a:t>
            </a:r>
          </a:p>
          <a:p>
            <a:pPr marL="114300" indent="0" algn="just" fontAlgn="base">
              <a:buNone/>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C8BC1B-3609-1649-F079-0A2C921D8F8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017019D-E048-91D3-F521-F7117D5DCC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81487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4D19-8E0B-D9E8-4DE4-F699B4A92383}"/>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1159B1E2-0706-9B61-309F-1B3F1F41F26E}"/>
              </a:ext>
            </a:extLst>
          </p:cNvPr>
          <p:cNvSpPr>
            <a:spLocks noGrp="1"/>
          </p:cNvSpPr>
          <p:nvPr>
            <p:ph type="body" idx="1"/>
          </p:nvPr>
        </p:nvSpPr>
        <p:spPr>
          <a:xfrm>
            <a:off x="542261" y="1371599"/>
            <a:ext cx="8229600" cy="4525963"/>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IN" sz="1000" b="1" i="1" dirty="0">
              <a:solidFill>
                <a:srgbClr val="273239"/>
              </a:solidFill>
              <a:effectLst/>
              <a:latin typeface="Nunito" pitchFamily="2" charset="0"/>
            </a:endParaRPr>
          </a:p>
          <a:p>
            <a:pPr marL="114300" indent="0">
              <a:buNone/>
            </a:pPr>
            <a:r>
              <a:rPr lang="en-IN" sz="1400" b="1" i="1" dirty="0">
                <a:solidFill>
                  <a:srgbClr val="273239"/>
                </a:solidFill>
                <a:latin typeface="Times New Roman" panose="02020603050405020304" pitchFamily="18" charset="0"/>
                <a:cs typeface="Times New Roman" panose="02020603050405020304" pitchFamily="18" charset="0"/>
              </a:rPr>
              <a:t>                                                                            </a:t>
            </a:r>
            <a:r>
              <a:rPr lang="en-IN" sz="1400" b="1" dirty="0">
                <a:solidFill>
                  <a:srgbClr val="273239"/>
                </a:solidFill>
                <a:effectLst/>
                <a:latin typeface="Times New Roman" panose="02020603050405020304" pitchFamily="18" charset="0"/>
                <a:cs typeface="Times New Roman" panose="02020603050405020304" pitchFamily="18" charset="0"/>
              </a:rPr>
              <a:t>Circuit diagram</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D3D2A0-31E5-0E8E-BE33-F3A6B50A1FF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93C432A-4795-991F-A8AD-B6C51BEFAF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074" name="Picture 2" descr="Lightbox">
            <a:extLst>
              <a:ext uri="{FF2B5EF4-FFF2-40B4-BE49-F238E27FC236}">
                <a16:creationId xmlns:a16="http://schemas.microsoft.com/office/drawing/2014/main" id="{9E1F0626-E3DD-AC39-1C5D-B671DE0EF0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98"/>
          <a:stretch/>
        </p:blipFill>
        <p:spPr bwMode="auto">
          <a:xfrm>
            <a:off x="1513811" y="1488559"/>
            <a:ext cx="6286500" cy="390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1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FDBF-46FB-B70E-E35A-FDFCD72BD7CB}"/>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0BCAC312-47B5-8115-5B6B-A30B5DABCFF0}"/>
              </a:ext>
            </a:extLst>
          </p:cNvPr>
          <p:cNvSpPr>
            <a:spLocks noGrp="1"/>
          </p:cNvSpPr>
          <p:nvPr>
            <p:ph type="body" idx="1"/>
          </p:nvPr>
        </p:nvSpPr>
        <p:spPr>
          <a:xfrm>
            <a:off x="457200" y="1172421"/>
            <a:ext cx="8229600" cy="4687836"/>
          </a:xfrm>
        </p:spPr>
        <p:txBody>
          <a:bodyPr/>
          <a:lstStyle/>
          <a:p>
            <a:pPr marL="114300" indent="0">
              <a:buNone/>
            </a:pPr>
            <a:r>
              <a:rPr lang="en-US" sz="2400" dirty="0">
                <a:latin typeface="Times New Roman" panose="02020603050405020304" pitchFamily="18" charset="0"/>
                <a:cs typeface="Times New Roman" panose="02020603050405020304" pitchFamily="18" charset="0"/>
              </a:rPr>
              <a:t>Timing diagram : Here toggling is used.</a:t>
            </a: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A161A4-AC36-D861-C49D-8D3C28F2DD2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19957B0-C410-944F-C3A3-D0E7087BC1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4098" name="Picture 2" descr="Lightbox">
            <a:extLst>
              <a:ext uri="{FF2B5EF4-FFF2-40B4-BE49-F238E27FC236}">
                <a16:creationId xmlns:a16="http://schemas.microsoft.com/office/drawing/2014/main" id="{A1F18FED-DBD0-97BD-F49D-42977180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807534"/>
            <a:ext cx="6286500" cy="19731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31226D-F378-2E43-BFAF-B882CDC63F97}"/>
              </a:ext>
            </a:extLst>
          </p:cNvPr>
          <p:cNvSpPr txBox="1"/>
          <p:nvPr/>
        </p:nvSpPr>
        <p:spPr>
          <a:xfrm>
            <a:off x="3157870" y="3960999"/>
            <a:ext cx="4572000" cy="307777"/>
          </a:xfrm>
          <a:prstGeom prst="rect">
            <a:avLst/>
          </a:prstGeom>
          <a:noFill/>
        </p:spPr>
        <p:txBody>
          <a:bodyPr wrap="square">
            <a:spAutoFit/>
          </a:bodyPr>
          <a:lstStyle/>
          <a:p>
            <a:r>
              <a:rPr lang="en-US" b="1" dirty="0">
                <a:solidFill>
                  <a:srgbClr val="273239"/>
                </a:solidFill>
                <a:effectLst/>
                <a:latin typeface="Times New Roman" panose="02020603050405020304" pitchFamily="18" charset="0"/>
                <a:cs typeface="Times New Roman" panose="02020603050405020304" pitchFamily="18" charset="0"/>
              </a:rPr>
              <a:t>Characteristic table of T FF.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37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640A-1F40-21C1-EFD6-2E48C99E7A0E}"/>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5E52565A-E175-F7AC-578E-123E29E0B86A}"/>
              </a:ext>
            </a:extLst>
          </p:cNvPr>
          <p:cNvSpPr>
            <a:spLocks noGrp="1"/>
          </p:cNvSpPr>
          <p:nvPr>
            <p:ph type="body" idx="1"/>
          </p:nvPr>
        </p:nvSpPr>
        <p:spPr>
          <a:xfrm>
            <a:off x="457200" y="1334293"/>
            <a:ext cx="8229600" cy="4832591"/>
          </a:xfrm>
        </p:spPr>
        <p:txBody>
          <a:bodyPr/>
          <a:lstStyle/>
          <a:p>
            <a:pPr algn="just"/>
            <a:r>
              <a:rPr lang="en-US" sz="2400" i="0" dirty="0">
                <a:solidFill>
                  <a:srgbClr val="273239"/>
                </a:solidFill>
                <a:effectLst/>
                <a:latin typeface="Times New Roman" panose="02020603050405020304" pitchFamily="18" charset="0"/>
                <a:cs typeface="Times New Roman" panose="02020603050405020304" pitchFamily="18" charset="0"/>
              </a:rPr>
              <a:t>The state of a FF will change only when toggle input(T) of a FF is 1.</a:t>
            </a:r>
          </a:p>
          <a:p>
            <a:pPr algn="just"/>
            <a:endParaRPr lang="en-US" sz="2400" dirty="0">
              <a:solidFill>
                <a:srgbClr val="273239"/>
              </a:solidFill>
              <a:latin typeface="Times New Roman" panose="02020603050405020304" pitchFamily="18" charset="0"/>
              <a:cs typeface="Times New Roman" panose="02020603050405020304" pitchFamily="18" charset="0"/>
            </a:endParaRPr>
          </a:p>
          <a:p>
            <a:pPr algn="just"/>
            <a:endParaRPr lang="en-US" sz="2400" i="0" dirty="0">
              <a:solidFill>
                <a:srgbClr val="273239"/>
              </a:solidFill>
              <a:effectLst/>
              <a:latin typeface="Times New Roman" panose="02020603050405020304" pitchFamily="18" charset="0"/>
              <a:cs typeface="Times New Roman" panose="02020603050405020304" pitchFamily="18" charset="0"/>
            </a:endParaRPr>
          </a:p>
          <a:p>
            <a:pPr algn="just"/>
            <a:endParaRPr lang="en-US" sz="2400" dirty="0">
              <a:solidFill>
                <a:srgbClr val="273239"/>
              </a:solidFill>
              <a:latin typeface="Times New Roman" panose="02020603050405020304" pitchFamily="18" charset="0"/>
              <a:cs typeface="Times New Roman" panose="02020603050405020304" pitchFamily="18" charset="0"/>
            </a:endParaRPr>
          </a:p>
          <a:p>
            <a:pPr algn="just"/>
            <a:endParaRPr lang="en-US" sz="2400" i="0" dirty="0">
              <a:solidFill>
                <a:srgbClr val="273239"/>
              </a:solidFill>
              <a:effectLst/>
              <a:latin typeface="Times New Roman" panose="02020603050405020304" pitchFamily="18" charset="0"/>
              <a:cs typeface="Times New Roman" panose="02020603050405020304" pitchFamily="18" charset="0"/>
            </a:endParaRPr>
          </a:p>
          <a:p>
            <a:pPr algn="just"/>
            <a:endParaRPr lang="en-US" sz="2400" dirty="0">
              <a:solidFill>
                <a:srgbClr val="273239"/>
              </a:solidFill>
              <a:latin typeface="Times New Roman" panose="02020603050405020304" pitchFamily="18" charset="0"/>
              <a:cs typeface="Times New Roman" panose="02020603050405020304" pitchFamily="18" charset="0"/>
            </a:endParaRPr>
          </a:p>
          <a:p>
            <a:pPr algn="just"/>
            <a:endParaRPr lang="en-US" sz="2400" i="0" dirty="0">
              <a:solidFill>
                <a:srgbClr val="273239"/>
              </a:solidFill>
              <a:effectLst/>
              <a:latin typeface="Times New Roman" panose="02020603050405020304" pitchFamily="18" charset="0"/>
              <a:cs typeface="Times New Roman" panose="02020603050405020304" pitchFamily="18" charset="0"/>
            </a:endParaRPr>
          </a:p>
          <a:p>
            <a:pPr algn="just"/>
            <a:endParaRPr lang="en-US" sz="2400" dirty="0">
              <a:solidFill>
                <a:srgbClr val="273239"/>
              </a:solidFill>
              <a:latin typeface="Times New Roman" panose="02020603050405020304" pitchFamily="18" charset="0"/>
              <a:cs typeface="Times New Roman" panose="02020603050405020304" pitchFamily="18" charset="0"/>
            </a:endParaRPr>
          </a:p>
          <a:p>
            <a:pPr algn="just"/>
            <a:endParaRPr lang="en-US" sz="2400" i="0" dirty="0">
              <a:solidFill>
                <a:srgbClr val="273239"/>
              </a:solidFill>
              <a:effectLst/>
              <a:latin typeface="Times New Roman" panose="02020603050405020304" pitchFamily="18" charset="0"/>
              <a:cs typeface="Times New Roman" panose="02020603050405020304" pitchFamily="18" charset="0"/>
            </a:endParaRPr>
          </a:p>
          <a:p>
            <a:pPr marL="114300" indent="0" algn="just">
              <a:buNone/>
            </a:pPr>
            <a:endParaRPr lang="en-US" sz="1400" b="1" dirty="0">
              <a:solidFill>
                <a:srgbClr val="273239"/>
              </a:solidFill>
              <a:effectLst/>
              <a:latin typeface="Times New Roman" panose="02020603050405020304" pitchFamily="18" charset="0"/>
              <a:cs typeface="Times New Roman" panose="02020603050405020304" pitchFamily="18" charset="0"/>
            </a:endParaRPr>
          </a:p>
          <a:p>
            <a:pPr marL="114300" indent="0" algn="just">
              <a:buNone/>
            </a:pPr>
            <a:r>
              <a:rPr lang="en-US" sz="1400" b="1" dirty="0">
                <a:solidFill>
                  <a:srgbClr val="273239"/>
                </a:solidFill>
                <a:latin typeface="Times New Roman" panose="02020603050405020304" pitchFamily="18" charset="0"/>
                <a:cs typeface="Times New Roman" panose="02020603050405020304" pitchFamily="18" charset="0"/>
              </a:rPr>
              <a:t>                                             </a:t>
            </a:r>
            <a:r>
              <a:rPr lang="en-US" sz="1400" b="1" dirty="0">
                <a:solidFill>
                  <a:srgbClr val="273239"/>
                </a:solidFill>
                <a:effectLst/>
                <a:latin typeface="Times New Roman" panose="02020603050405020304" pitchFamily="18" charset="0"/>
                <a:cs typeface="Times New Roman" panose="02020603050405020304" pitchFamily="18" charset="0"/>
              </a:rPr>
              <a:t>Timing diagram of synchronous Decade counter</a:t>
            </a:r>
            <a:endParaRPr lang="en-US" sz="1400" dirty="0">
              <a:solidFill>
                <a:srgbClr val="273239"/>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33D4A732-6088-097E-ABA5-F621A89E43D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4D9823B-8DC0-8716-ADD9-8D25D037A6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122" name="Picture 2" descr="Lightbox">
            <a:extLst>
              <a:ext uri="{FF2B5EF4-FFF2-40B4-BE49-F238E27FC236}">
                <a16:creationId xmlns:a16="http://schemas.microsoft.com/office/drawing/2014/main" id="{C2B5120D-9149-5A10-31F9-1F9C9C1C5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683" y="2237582"/>
            <a:ext cx="7230139"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29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0341-E630-431E-C070-8A7E2272C9DE}"/>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A0B7BB75-87C8-5223-F510-93464B25520A}"/>
              </a:ext>
            </a:extLst>
          </p:cNvPr>
          <p:cNvSpPr>
            <a:spLocks noGrp="1"/>
          </p:cNvSpPr>
          <p:nvPr>
            <p:ph type="body" idx="1"/>
          </p:nvPr>
        </p:nvSpPr>
        <p:spPr/>
        <p:txBody>
          <a:bodyPr/>
          <a:lstStyle/>
          <a:p>
            <a:pPr marL="114300" indent="0" algn="just"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Explanation :</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Initially Q3 Q2 Q1 Q0 are 0 0 0 0</a:t>
            </a:r>
            <a:r>
              <a:rPr lang="en-US" sz="2400" b="1" i="0" dirty="0">
                <a:solidFill>
                  <a:srgbClr val="273239"/>
                </a:solidFill>
                <a:effectLst/>
                <a:latin typeface="Times New Roman" panose="02020603050405020304" pitchFamily="18" charset="0"/>
                <a:cs typeface="Times New Roman" panose="02020603050405020304" pitchFamily="18" charset="0"/>
              </a:rPr>
              <a:t>.</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sequence of counter can be verified from the timing diagram. At every falling edge of the clock output 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toggles because T</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is connected to logic 1</a:t>
            </a:r>
            <a:r>
              <a:rPr lang="en-US" sz="2400" b="1" i="0" dirty="0">
                <a:solidFill>
                  <a:srgbClr val="273239"/>
                </a:solidFill>
                <a:effectLst/>
                <a:latin typeface="Times New Roman" panose="02020603050405020304" pitchFamily="18" charset="0"/>
                <a:cs typeface="Times New Roman" panose="02020603050405020304" pitchFamily="18" charset="0"/>
              </a:rPr>
              <a:t>.</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a:t>
            </a:r>
            <a:r>
              <a:rPr lang="en-US" sz="2400" b="0" i="0" baseline="-25000" dirty="0">
                <a:solidFill>
                  <a:srgbClr val="273239"/>
                </a:solidFill>
                <a:effectLst/>
                <a:latin typeface="Times New Roman" panose="02020603050405020304" pitchFamily="18" charset="0"/>
                <a:cs typeface="Times New Roman" panose="02020603050405020304" pitchFamily="18" charset="0"/>
              </a:rPr>
              <a:t>1</a:t>
            </a:r>
            <a:r>
              <a:rPr lang="en-US" sz="2400" b="0" i="0" dirty="0">
                <a:solidFill>
                  <a:srgbClr val="273239"/>
                </a:solidFill>
                <a:effectLst/>
                <a:latin typeface="Times New Roman" panose="02020603050405020304" pitchFamily="18" charset="0"/>
                <a:cs typeface="Times New Roman" panose="02020603050405020304" pitchFamily="18" charset="0"/>
              </a:rPr>
              <a:t> becomes 1 only when expression T1 = Q’</a:t>
            </a:r>
            <a:r>
              <a:rPr lang="en-US" sz="2400" b="0" i="0" baseline="-25000" dirty="0">
                <a:solidFill>
                  <a:srgbClr val="273239"/>
                </a:solidFill>
                <a:effectLst/>
                <a:latin typeface="Times New Roman" panose="02020603050405020304" pitchFamily="18" charset="0"/>
                <a:cs typeface="Times New Roman" panose="02020603050405020304" pitchFamily="18" charset="0"/>
              </a:rPr>
              <a:t>3</a:t>
            </a:r>
            <a:r>
              <a:rPr lang="en-US" sz="2400" b="0" i="0" dirty="0">
                <a:solidFill>
                  <a:srgbClr val="273239"/>
                </a:solidFill>
                <a:effectLst/>
                <a:latin typeface="Times New Roman" panose="02020603050405020304" pitchFamily="18" charset="0"/>
                <a:cs typeface="Times New Roman" panose="02020603050405020304" pitchFamily="18" charset="0"/>
              </a:rPr>
              <a:t>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becomes 1 also if clock falling edge occurs(because there is negative edge triggering) then the output state of T</a:t>
            </a:r>
            <a:r>
              <a:rPr lang="en-US" sz="2400" b="0" i="0" baseline="-25000" dirty="0">
                <a:solidFill>
                  <a:srgbClr val="273239"/>
                </a:solidFill>
                <a:effectLst/>
                <a:latin typeface="Times New Roman" panose="02020603050405020304" pitchFamily="18" charset="0"/>
                <a:cs typeface="Times New Roman" panose="02020603050405020304" pitchFamily="18" charset="0"/>
              </a:rPr>
              <a:t>1</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err="1">
                <a:solidFill>
                  <a:srgbClr val="273239"/>
                </a:solidFill>
                <a:effectLst/>
                <a:latin typeface="Times New Roman" panose="02020603050405020304" pitchFamily="18" charset="0"/>
                <a:cs typeface="Times New Roman" panose="02020603050405020304" pitchFamily="18" charset="0"/>
              </a:rPr>
              <a:t>i.e</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1 </a:t>
            </a:r>
            <a:r>
              <a:rPr lang="en-US" sz="2400" b="0" i="0" dirty="0">
                <a:solidFill>
                  <a:srgbClr val="273239"/>
                </a:solidFill>
                <a:effectLst/>
                <a:latin typeface="Times New Roman" panose="02020603050405020304" pitchFamily="18" charset="0"/>
                <a:cs typeface="Times New Roman" panose="02020603050405020304" pitchFamily="18" charset="0"/>
              </a:rPr>
              <a:t>will change.</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a:t>
            </a:r>
            <a:r>
              <a:rPr lang="en-US" sz="2400" b="0" i="0" baseline="-25000" dirty="0">
                <a:solidFill>
                  <a:srgbClr val="273239"/>
                </a:solidFill>
                <a:effectLst/>
                <a:latin typeface="Times New Roman" panose="02020603050405020304" pitchFamily="18" charset="0"/>
                <a:cs typeface="Times New Roman" panose="02020603050405020304" pitchFamily="18" charset="0"/>
              </a:rPr>
              <a:t>2</a:t>
            </a:r>
            <a:r>
              <a:rPr lang="en-US" sz="2400" b="0" i="0" dirty="0">
                <a:solidFill>
                  <a:srgbClr val="273239"/>
                </a:solidFill>
                <a:effectLst/>
                <a:latin typeface="Times New Roman" panose="02020603050405020304" pitchFamily="18" charset="0"/>
                <a:cs typeface="Times New Roman" panose="02020603050405020304" pitchFamily="18" charset="0"/>
              </a:rPr>
              <a:t> becomes 1 only when expression T2 = Q</a:t>
            </a:r>
            <a:r>
              <a:rPr lang="en-US" sz="2400" b="0" i="0" baseline="-25000" dirty="0">
                <a:solidFill>
                  <a:srgbClr val="273239"/>
                </a:solidFill>
                <a:effectLst/>
                <a:latin typeface="Times New Roman" panose="02020603050405020304" pitchFamily="18" charset="0"/>
                <a:cs typeface="Times New Roman" panose="02020603050405020304" pitchFamily="18" charset="0"/>
              </a:rPr>
              <a:t>1</a:t>
            </a:r>
            <a:r>
              <a:rPr lang="en-US" sz="2400" b="0" i="0" dirty="0">
                <a:solidFill>
                  <a:srgbClr val="273239"/>
                </a:solidFill>
                <a:effectLst/>
                <a:latin typeface="Times New Roman" panose="02020603050405020304" pitchFamily="18" charset="0"/>
                <a:cs typeface="Times New Roman" panose="02020603050405020304" pitchFamily="18" charset="0"/>
              </a:rPr>
              <a:t>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becomes 1 also if clock falling edge occurs then the output state Q2 will change.</a:t>
            </a:r>
          </a:p>
          <a:p>
            <a:pPr algn="just"/>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98E7E67-A127-A97A-4570-55F41640DCE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278E33C-57AB-C047-E7DF-45EC4D7FA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22375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E527-5FA6-D725-B4A6-A4B217FACF5A}"/>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196F85A8-0050-230E-9867-76E751426CE0}"/>
              </a:ext>
            </a:extLst>
          </p:cNvPr>
          <p:cNvSpPr>
            <a:spLocks noGrp="1"/>
          </p:cNvSpPr>
          <p:nvPr>
            <p:ph type="body" idx="1"/>
          </p:nvPr>
        </p:nvSpPr>
        <p:spPr/>
        <p:txBody>
          <a:bodyPr/>
          <a:lstStyle/>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a:t>
            </a:r>
            <a:r>
              <a:rPr lang="en-US" sz="2400" b="0" i="0" baseline="-25000" dirty="0">
                <a:solidFill>
                  <a:srgbClr val="273239"/>
                </a:solidFill>
                <a:effectLst/>
                <a:latin typeface="Times New Roman" panose="02020603050405020304" pitchFamily="18" charset="0"/>
                <a:cs typeface="Times New Roman" panose="02020603050405020304" pitchFamily="18" charset="0"/>
              </a:rPr>
              <a:t>3</a:t>
            </a:r>
            <a:r>
              <a:rPr lang="en-US" sz="2400" b="0" i="0" dirty="0">
                <a:solidFill>
                  <a:srgbClr val="273239"/>
                </a:solidFill>
                <a:effectLst/>
                <a:latin typeface="Times New Roman" panose="02020603050405020304" pitchFamily="18" charset="0"/>
                <a:cs typeface="Times New Roman" panose="02020603050405020304" pitchFamily="18" charset="0"/>
              </a:rPr>
              <a:t> becomes 1 only when expression T1 = Q</a:t>
            </a:r>
            <a:r>
              <a:rPr lang="en-US" sz="2400" b="0" i="0" baseline="-25000" dirty="0">
                <a:solidFill>
                  <a:srgbClr val="273239"/>
                </a:solidFill>
                <a:effectLst/>
                <a:latin typeface="Times New Roman" panose="02020603050405020304" pitchFamily="18" charset="0"/>
                <a:cs typeface="Times New Roman" panose="02020603050405020304" pitchFamily="18" charset="0"/>
              </a:rPr>
              <a:t>3</a:t>
            </a:r>
            <a:r>
              <a:rPr lang="en-US" sz="2400" b="0" i="0" dirty="0">
                <a:solidFill>
                  <a:srgbClr val="273239"/>
                </a:solidFill>
                <a:effectLst/>
                <a:latin typeface="Times New Roman" panose="02020603050405020304" pitchFamily="18" charset="0"/>
                <a:cs typeface="Times New Roman" panose="02020603050405020304" pitchFamily="18" charset="0"/>
              </a:rPr>
              <a:t>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 Q</a:t>
            </a:r>
            <a:r>
              <a:rPr lang="en-US" sz="2400" b="0" i="0" baseline="-25000" dirty="0">
                <a:solidFill>
                  <a:srgbClr val="273239"/>
                </a:solidFill>
                <a:effectLst/>
                <a:latin typeface="Times New Roman" panose="02020603050405020304" pitchFamily="18" charset="0"/>
                <a:cs typeface="Times New Roman" panose="02020603050405020304" pitchFamily="18" charset="0"/>
              </a:rPr>
              <a:t>2</a:t>
            </a:r>
            <a:r>
              <a:rPr lang="en-US" sz="2400" b="0" i="0" dirty="0">
                <a:solidFill>
                  <a:srgbClr val="273239"/>
                </a:solidFill>
                <a:effectLst/>
                <a:latin typeface="Times New Roman" panose="02020603050405020304" pitchFamily="18" charset="0"/>
                <a:cs typeface="Times New Roman" panose="02020603050405020304" pitchFamily="18" charset="0"/>
              </a:rPr>
              <a:t>Q</a:t>
            </a:r>
            <a:r>
              <a:rPr lang="en-US" sz="2400" b="0" i="0" baseline="-25000" dirty="0">
                <a:solidFill>
                  <a:srgbClr val="273239"/>
                </a:solidFill>
                <a:effectLst/>
                <a:latin typeface="Times New Roman" panose="02020603050405020304" pitchFamily="18" charset="0"/>
                <a:cs typeface="Times New Roman" panose="02020603050405020304" pitchFamily="18" charset="0"/>
              </a:rPr>
              <a:t>1</a:t>
            </a:r>
            <a:r>
              <a:rPr lang="en-US" sz="2400" b="0" i="0" dirty="0">
                <a:solidFill>
                  <a:srgbClr val="273239"/>
                </a:solidFill>
                <a:effectLst/>
                <a:latin typeface="Times New Roman" panose="02020603050405020304" pitchFamily="18" charset="0"/>
                <a:cs typeface="Times New Roman" panose="02020603050405020304" pitchFamily="18" charset="0"/>
              </a:rPr>
              <a:t>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resultant becomes 1 also if clock falling edge occurs(because there is negative edge triggering) then the state of Q3 will change.</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We get Output as Q</a:t>
            </a:r>
            <a:r>
              <a:rPr lang="en-US" sz="2400" b="0" i="0" baseline="-25000" dirty="0">
                <a:solidFill>
                  <a:srgbClr val="273239"/>
                </a:solidFill>
                <a:effectLst/>
                <a:latin typeface="Times New Roman" panose="02020603050405020304" pitchFamily="18" charset="0"/>
                <a:cs typeface="Times New Roman" panose="02020603050405020304" pitchFamily="18" charset="0"/>
              </a:rPr>
              <a:t>3</a:t>
            </a:r>
            <a:r>
              <a:rPr lang="en-US" sz="2400" b="0" i="0" dirty="0">
                <a:solidFill>
                  <a:srgbClr val="273239"/>
                </a:solidFill>
                <a:effectLst/>
                <a:latin typeface="Times New Roman" panose="02020603050405020304" pitchFamily="18" charset="0"/>
                <a:cs typeface="Times New Roman" panose="02020603050405020304" pitchFamily="18" charset="0"/>
              </a:rPr>
              <a:t>(MSB) Q</a:t>
            </a:r>
            <a:r>
              <a:rPr lang="en-US" sz="2400" b="0" i="0" baseline="-25000" dirty="0">
                <a:solidFill>
                  <a:srgbClr val="273239"/>
                </a:solidFill>
                <a:effectLst/>
                <a:latin typeface="Times New Roman" panose="02020603050405020304" pitchFamily="18" charset="0"/>
                <a:cs typeface="Times New Roman" panose="02020603050405020304" pitchFamily="18" charset="0"/>
              </a:rPr>
              <a:t>2</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1</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(LSB).</a:t>
            </a:r>
          </a:p>
          <a:p>
            <a:pPr algn="just"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After 10th falling edge the output state of all the FFs again becomes 0 0 0 0.</a:t>
            </a:r>
          </a:p>
          <a:p>
            <a:endParaRPr lang="en-IN" sz="2400" dirty="0"/>
          </a:p>
        </p:txBody>
      </p:sp>
      <p:sp>
        <p:nvSpPr>
          <p:cNvPr id="4" name="Date Placeholder 3">
            <a:extLst>
              <a:ext uri="{FF2B5EF4-FFF2-40B4-BE49-F238E27FC236}">
                <a16:creationId xmlns:a16="http://schemas.microsoft.com/office/drawing/2014/main" id="{1C840990-700A-752F-70CC-4B4B63DB5BB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78165EF-3218-62B8-353B-9091167B1D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28494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b="1" dirty="0">
                <a:latin typeface="Times New Roman" panose="02020603050405020304" pitchFamily="18" charset="0"/>
                <a:cs typeface="Times New Roman" panose="02020603050405020304" pitchFamily="18" charset="0"/>
              </a:rPr>
              <a:t>              Counter</a:t>
            </a:r>
            <a:endParaRPr sz="3600" b="1" dirty="0">
              <a:latin typeface="Times New Roman" panose="02020603050405020304" pitchFamily="18" charset="0"/>
              <a:cs typeface="Times New Roman" panose="02020603050405020304" pitchFamily="18" charset="0"/>
            </a:endParaRPr>
          </a:p>
        </p:txBody>
      </p:sp>
      <p:sp>
        <p:nvSpPr>
          <p:cNvPr id="65" name="Google Shape;65;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114300" indent="0">
              <a:buNone/>
            </a:pPr>
            <a:r>
              <a:rPr lang="en-US" sz="2400" b="1" dirty="0">
                <a:latin typeface="Times New Roman" panose="02020603050405020304" pitchFamily="18" charset="0"/>
                <a:cs typeface="Times New Roman" panose="02020603050405020304" pitchFamily="18" charset="0"/>
              </a:rPr>
              <a:t>Definition:</a:t>
            </a:r>
          </a:p>
          <a:p>
            <a:pPr marL="114300" indent="0" algn="just">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 Counter is a device which stores (and sometimes displays) the number of times a particular event or process has occurred, often in relationship to a clock signal. Counters are used in digital electronics for counting purpose, they can count specific event happening in the circuit.</a:t>
            </a:r>
          </a:p>
        </p:txBody>
      </p:sp>
      <p:sp>
        <p:nvSpPr>
          <p:cNvPr id="66" name="Google Shape;6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2" name="Date Placeholder 1">
            <a:extLst>
              <a:ext uri="{FF2B5EF4-FFF2-40B4-BE49-F238E27FC236}">
                <a16:creationId xmlns:a16="http://schemas.microsoft.com/office/drawing/2014/main" id="{070B389B-AEE0-013F-EC31-44BA817810E6}"/>
              </a:ext>
            </a:extLst>
          </p:cNvPr>
          <p:cNvSpPr>
            <a:spLocks noGrp="1"/>
          </p:cNvSpPr>
          <p:nvPr>
            <p:ph type="dt" idx="10"/>
          </p:nvPr>
        </p:nvSpPr>
        <p:spPr/>
        <p:txBody>
          <a:bodyPr/>
          <a:lstStyle/>
          <a:p>
            <a:r>
              <a:rPr lang="en-US"/>
              <a:t>22CS016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2DCC-0180-A28F-D7AB-EC5BECB7291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Types of Counter</a:t>
            </a:r>
          </a:p>
        </p:txBody>
      </p:sp>
      <p:sp>
        <p:nvSpPr>
          <p:cNvPr id="3" name="Text Placeholder 2">
            <a:extLst>
              <a:ext uri="{FF2B5EF4-FFF2-40B4-BE49-F238E27FC236}">
                <a16:creationId xmlns:a16="http://schemas.microsoft.com/office/drawing/2014/main" id="{19D1DE16-BD54-272E-F37D-00C19CEF0F43}"/>
              </a:ext>
            </a:extLst>
          </p:cNvPr>
          <p:cNvSpPr>
            <a:spLocks noGrp="1"/>
          </p:cNvSpPr>
          <p:nvPr>
            <p:ph type="body" idx="1"/>
          </p:nvPr>
        </p:nvSpPr>
        <p:spPr/>
        <p:txBody>
          <a:bodyPr/>
          <a:lstStyle/>
          <a:p>
            <a:pPr marL="114300" indent="0" algn="just">
              <a:buNone/>
            </a:pPr>
            <a:r>
              <a:rPr lang="en-US" sz="2400" b="1" dirty="0">
                <a:latin typeface="Times New Roman" panose="02020603050405020304" pitchFamily="18" charset="0"/>
                <a:cs typeface="Times New Roman" panose="02020603050405020304" pitchFamily="18" charset="0"/>
              </a:rPr>
              <a:t>Asynchronous Counters:</a:t>
            </a:r>
          </a:p>
          <a:p>
            <a:pPr marL="11430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Only the first flip-flop is clocked by an external clock. All subsequent flip-flops are clocked by the output of the preceding flip-flop.</a:t>
            </a:r>
          </a:p>
          <a:p>
            <a:pPr algn="just"/>
            <a:r>
              <a:rPr lang="en-US" sz="2400" dirty="0">
                <a:latin typeface="Times New Roman" panose="02020603050405020304" pitchFamily="18" charset="0"/>
                <a:cs typeface="Times New Roman" panose="02020603050405020304" pitchFamily="18" charset="0"/>
              </a:rPr>
              <a:t>Asynchronous counters are slower than synchronous counters because of the delay in the transmission of the pulses from flip-flop to flip-flop.</a:t>
            </a:r>
          </a:p>
          <a:p>
            <a:pPr algn="just"/>
            <a:r>
              <a:rPr lang="en-US" sz="2400" dirty="0">
                <a:latin typeface="Times New Roman" panose="02020603050405020304" pitchFamily="18" charset="0"/>
                <a:cs typeface="Times New Roman" panose="02020603050405020304" pitchFamily="18" charset="0"/>
              </a:rPr>
              <a:t>Asynchronous counters are also called ripple-counters because of the way the clock pulse ripples it way through the flip-flops.</a:t>
            </a: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B8A34B2-E3B3-8BBB-AA04-A8A79D91ED70}"/>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92720497-D322-28E5-A7F1-2F3FE72A2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94245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F75E-8393-4294-73CF-10FCD27A03FF}"/>
              </a:ext>
            </a:extLst>
          </p:cNvPr>
          <p:cNvSpPr>
            <a:spLocks noGrp="1"/>
          </p:cNvSpPr>
          <p:nvPr>
            <p:ph type="title"/>
          </p:nvPr>
        </p:nvSpPr>
        <p:spPr/>
        <p:txBody>
          <a:bodyPr/>
          <a:lstStyle/>
          <a:p>
            <a:pPr algn="r"/>
            <a:r>
              <a:rPr lang="en-IN" sz="2000" b="1" dirty="0">
                <a:latin typeface="Times New Roman" panose="02020603050405020304" pitchFamily="18" charset="0"/>
                <a:cs typeface="Times New Roman" panose="02020603050405020304" pitchFamily="18" charset="0"/>
              </a:rPr>
              <a:t>Continue…</a:t>
            </a:r>
          </a:p>
        </p:txBody>
      </p:sp>
      <p:sp>
        <p:nvSpPr>
          <p:cNvPr id="3" name="Text Placeholder 2">
            <a:extLst>
              <a:ext uri="{FF2B5EF4-FFF2-40B4-BE49-F238E27FC236}">
                <a16:creationId xmlns:a16="http://schemas.microsoft.com/office/drawing/2014/main" id="{E49820F2-B206-4845-12E3-97602B0C5B8F}"/>
              </a:ext>
            </a:extLst>
          </p:cNvPr>
          <p:cNvSpPr>
            <a:spLocks noGrp="1"/>
          </p:cNvSpPr>
          <p:nvPr>
            <p:ph type="body" idx="1"/>
          </p:nvPr>
        </p:nvSpPr>
        <p:spPr/>
        <p:txBody>
          <a:bodyPr/>
          <a:lstStyle/>
          <a:p>
            <a:pPr marL="114300" indent="0" algn="just">
              <a:buNone/>
            </a:pPr>
            <a:r>
              <a:rPr lang="en-US" sz="2400" b="1" dirty="0">
                <a:latin typeface="Times New Roman" panose="02020603050405020304" pitchFamily="18" charset="0"/>
                <a:cs typeface="Times New Roman" panose="02020603050405020304" pitchFamily="18" charset="0"/>
              </a:rPr>
              <a:t>Synchronous Counters:</a:t>
            </a:r>
          </a:p>
          <a:p>
            <a:pPr marL="11430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All flip-flops are clocked simultaneously by an external clock.</a:t>
            </a:r>
          </a:p>
          <a:p>
            <a:pPr algn="just"/>
            <a:r>
              <a:rPr lang="en-US" sz="2400" dirty="0">
                <a:latin typeface="Times New Roman" panose="02020603050405020304" pitchFamily="18" charset="0"/>
                <a:cs typeface="Times New Roman" panose="02020603050405020304" pitchFamily="18" charset="0"/>
              </a:rPr>
              <a:t>Synchronous counters are faster than asynchronous counters because of the simultaneous clocking.</a:t>
            </a:r>
          </a:p>
          <a:p>
            <a:pPr algn="just"/>
            <a:r>
              <a:rPr lang="en-US" sz="2400" dirty="0">
                <a:latin typeface="Times New Roman" panose="02020603050405020304" pitchFamily="18" charset="0"/>
                <a:cs typeface="Times New Roman" panose="02020603050405020304" pitchFamily="18" charset="0"/>
              </a:rPr>
              <a:t>Synchronous counters are an example of state machine design because they have a set of states and a set of transition rules for moving between those states after each clocked event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05A04B-F6F9-B8CB-AF22-56E88EB7471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C888512-6606-3BF5-932F-9C52AF075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75373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algn="l" fontAlgn="base"/>
            <a:r>
              <a:rPr lang="en-US" sz="2900" b="1" i="0" dirty="0">
                <a:solidFill>
                  <a:srgbClr val="273239"/>
                </a:solidFill>
                <a:effectLst/>
                <a:latin typeface="Times New Roman" panose="02020603050405020304" pitchFamily="18" charset="0"/>
                <a:cs typeface="Times New Roman" panose="02020603050405020304" pitchFamily="18" charset="0"/>
              </a:rPr>
              <a:t>  Design Mod – N synchronous Counter</a:t>
            </a:r>
          </a:p>
        </p:txBody>
      </p:sp>
      <p:sp>
        <p:nvSpPr>
          <p:cNvPr id="65" name="Google Shape;65;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anose="02020603050405020304" pitchFamily="18" charset="0"/>
                <a:cs typeface="Times New Roman" panose="02020603050405020304" pitchFamily="18" charset="0"/>
              </a:rPr>
              <a:t>The value of N can be different from power of 2. Also, the counting sequence may be random for example some cyclic code (8421, 2423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The following method is applied for designing for mod N and any counting sequence.</a:t>
            </a:r>
          </a:p>
          <a:p>
            <a:pPr marL="114300" lvl="0" indent="0" algn="just" rtl="0">
              <a:lnSpc>
                <a:spcPct val="100000"/>
              </a:lnSpc>
              <a:spcBef>
                <a:spcPts val="360"/>
              </a:spcBef>
              <a:spcAft>
                <a:spcPts val="0"/>
              </a:spcAft>
              <a:buSzPts val="1800"/>
              <a:buNone/>
            </a:pPr>
            <a:endParaRPr lang="en-US" sz="2400" dirty="0">
              <a:latin typeface="Times New Roman" panose="02020603050405020304" pitchFamily="18" charset="0"/>
              <a:cs typeface="Times New Roman" panose="02020603050405020304" pitchFamily="18" charset="0"/>
            </a:endParaRPr>
          </a:p>
          <a:p>
            <a:pPr lvl="0" algn="just" rtl="0">
              <a:lnSpc>
                <a:spcPct val="100000"/>
              </a:lnSpc>
              <a:spcBef>
                <a:spcPts val="360"/>
              </a:spcBef>
              <a:spcAft>
                <a:spcPts val="0"/>
              </a:spcAft>
              <a:buSzPts val="18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Design for Mod-N counter :</a:t>
            </a:r>
          </a:p>
          <a:p>
            <a:pPr marL="114300" lvl="0" indent="0" algn="just" rtl="0">
              <a:lnSpc>
                <a:spcPct val="100000"/>
              </a:lnSpc>
              <a:spcBef>
                <a:spcPts val="360"/>
              </a:spcBef>
              <a:spcAft>
                <a:spcPts val="0"/>
              </a:spcAft>
              <a:buSzPts val="1800"/>
              <a:buNone/>
            </a:pPr>
            <a:r>
              <a:rPr lang="en-US" sz="2400" dirty="0">
                <a:latin typeface="Times New Roman" panose="02020603050405020304" pitchFamily="18" charset="0"/>
                <a:cs typeface="Times New Roman" panose="02020603050405020304" pitchFamily="18" charset="0"/>
              </a:rPr>
              <a:t>    The steps for the design are:</a:t>
            </a:r>
          </a:p>
          <a:p>
            <a:pPr marL="114300" lvl="0" indent="0" algn="just" rtl="0">
              <a:lnSpc>
                <a:spcPct val="100000"/>
              </a:lnSpc>
              <a:spcBef>
                <a:spcPts val="360"/>
              </a:spcBef>
              <a:spcAft>
                <a:spcPts val="0"/>
              </a:spcAft>
              <a:buSzPts val="1800"/>
              <a:buNone/>
            </a:pPr>
            <a:endParaRPr lang="en-US" sz="2400" dirty="0">
              <a:latin typeface="Times New Roman" panose="02020603050405020304" pitchFamily="18" charset="0"/>
              <a:cs typeface="Times New Roman" panose="02020603050405020304" pitchFamily="18" charset="0"/>
            </a:endParaRPr>
          </a:p>
          <a:p>
            <a:pPr marL="114300" lvl="0" indent="0" algn="just" rtl="0">
              <a:lnSpc>
                <a:spcPct val="100000"/>
              </a:lnSpc>
              <a:spcBef>
                <a:spcPts val="360"/>
              </a:spcBef>
              <a:spcAft>
                <a:spcPts val="0"/>
              </a:spcAft>
              <a:buSzPts val="1800"/>
              <a:buNone/>
            </a:pPr>
            <a:r>
              <a:rPr lang="en-US" sz="2400" dirty="0">
                <a:latin typeface="Times New Roman" panose="02020603050405020304" pitchFamily="18" charset="0"/>
                <a:cs typeface="Times New Roman" panose="02020603050405020304" pitchFamily="18" charset="0"/>
              </a:rPr>
              <a:t>    </a:t>
            </a:r>
          </a:p>
        </p:txBody>
      </p:sp>
      <p:sp>
        <p:nvSpPr>
          <p:cNvPr id="66" name="Google Shape;6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 name="Date Placeholder 1">
            <a:extLst>
              <a:ext uri="{FF2B5EF4-FFF2-40B4-BE49-F238E27FC236}">
                <a16:creationId xmlns:a16="http://schemas.microsoft.com/office/drawing/2014/main" id="{070B389B-AEE0-013F-EC31-44BA817810E6}"/>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8803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6C2F-3213-2B77-15FB-A50388E5DD7D}"/>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              Step 1</a:t>
            </a:r>
            <a:endParaRPr lang="en-IN" b="1"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2155A22-F2D1-C46A-3BE0-C5FD72AA59D0}"/>
                  </a:ext>
                </a:extLst>
              </p:cNvPr>
              <p:cNvSpPr>
                <a:spLocks noGrp="1"/>
              </p:cNvSpPr>
              <p:nvPr>
                <p:ph type="body" idx="1"/>
              </p:nvPr>
            </p:nvSpPr>
            <p:spPr>
              <a:xfrm>
                <a:off x="457200" y="1334293"/>
                <a:ext cx="8229600" cy="4525963"/>
              </a:xfrm>
            </p:spPr>
            <p:txBody>
              <a:bodyPr/>
              <a:lstStyle/>
              <a:p>
                <a:pPr marL="114300" indent="0" algn="just">
                  <a:buNone/>
                </a:pPr>
                <a:r>
                  <a:rPr lang="en-US" sz="2400" b="1" dirty="0">
                    <a:latin typeface="Times New Roman" panose="02020603050405020304" pitchFamily="18" charset="0"/>
                    <a:cs typeface="Times New Roman" panose="02020603050405020304" pitchFamily="18" charset="0"/>
                  </a:rPr>
                  <a:t>Step 1 :Decision for number of flip-flops</a:t>
                </a:r>
              </a:p>
              <a:p>
                <a:pPr algn="just"/>
                <a:r>
                  <a:rPr lang="en-US" sz="2400" dirty="0">
                    <a:latin typeface="Times New Roman" panose="02020603050405020304" pitchFamily="18" charset="0"/>
                    <a:cs typeface="Times New Roman" panose="02020603050405020304" pitchFamily="18" charset="0"/>
                  </a:rPr>
                  <a:t>Example : If we are designing mod N counter and n number of flip-flops are required then n can be found out by this equation.</a:t>
                </a:r>
              </a:p>
              <a:p>
                <a:pPr algn="just"/>
                <a:r>
                  <a:rPr lang="en-IN" sz="2400" b="0" dirty="0">
                    <a:cs typeface="Times New Roman" panose="02020603050405020304" pitchFamily="18" charset="0"/>
                  </a:rPr>
                  <a:t>                                         </a:t>
                </a:r>
                <a14:m>
                  <m:oMath xmlns:m="http://schemas.openxmlformats.org/officeDocument/2006/math">
                    <m:r>
                      <a:rPr lang="en-IN" sz="2400" b="0" i="1" smtClean="0">
                        <a:latin typeface="Cambria Math" panose="02040503050406030204" pitchFamily="18" charset="0"/>
                        <a:cs typeface="Times New Roman" panose="02020603050405020304" pitchFamily="18" charset="0"/>
                      </a:rPr>
                      <m:t>𝑁</m:t>
                    </m:r>
                    <m:r>
                      <a:rPr lang="en-IN" sz="2400" b="0" i="1" smtClean="0">
                        <a:latin typeface="Cambria Math" panose="02040503050406030204" pitchFamily="18" charset="0"/>
                        <a:cs typeface="Times New Roman" panose="02020603050405020304" pitchFamily="18" charset="0"/>
                      </a:rPr>
                      <m:t> ≤ </m:t>
                    </m:r>
                    <m:sSup>
                      <m:sSupPr>
                        <m:ctrlPr>
                          <a:rPr lang="en-I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2</m:t>
                        </m:r>
                      </m:e>
                      <m:sup>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Here we are designing Mod-10 counter Therefore, N= 10 and number of Flip flops(n) required is</a:t>
                </a:r>
              </a:p>
              <a:p>
                <a:pPr marL="114300" indent="0" algn="just">
                  <a:buNone/>
                </a:pPr>
                <a:r>
                  <a:rPr lang="en-US" sz="2400" dirty="0">
                    <a:latin typeface="Times New Roman" panose="02020603050405020304" pitchFamily="18" charset="0"/>
                    <a:cs typeface="Times New Roman" panose="02020603050405020304" pitchFamily="18" charset="0"/>
                  </a:rPr>
                  <a:t>     For n =3, 10&lt;=8,  which is false.</a:t>
                </a:r>
              </a:p>
              <a:p>
                <a:pPr marL="114300" indent="0" algn="just">
                  <a:buNone/>
                </a:pPr>
                <a:r>
                  <a:rPr lang="en-US" sz="2400" dirty="0">
                    <a:latin typeface="Times New Roman" panose="02020603050405020304" pitchFamily="18" charset="0"/>
                    <a:cs typeface="Times New Roman" panose="02020603050405020304" pitchFamily="18" charset="0"/>
                  </a:rPr>
                  <a:t>     For n= 4,10&lt;=16, which is true.</a:t>
                </a: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b="1" dirty="0">
                    <a:latin typeface="Times New Roman" panose="02020603050405020304" pitchFamily="18" charset="0"/>
                    <a:cs typeface="Times New Roman" panose="02020603050405020304" pitchFamily="18" charset="0"/>
                  </a:rPr>
                  <a:t>  Therefore number of FF required is 4 for Mod-10 counter.</a:t>
                </a:r>
                <a:endParaRPr lang="en-IN" sz="24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92155A22-F2D1-C46A-3BE0-C5FD72AA59D0}"/>
                  </a:ext>
                </a:extLst>
              </p:cNvPr>
              <p:cNvSpPr>
                <a:spLocks noGrp="1" noRot="1" noChangeAspect="1" noMove="1" noResize="1" noEditPoints="1" noAdjustHandles="1" noChangeArrowheads="1" noChangeShapeType="1" noTextEdit="1"/>
              </p:cNvSpPr>
              <p:nvPr>
                <p:ph type="body" idx="1"/>
              </p:nvPr>
            </p:nvSpPr>
            <p:spPr>
              <a:xfrm>
                <a:off x="457200" y="1334293"/>
                <a:ext cx="8229600" cy="4525963"/>
              </a:xfrm>
              <a:blipFill>
                <a:blip r:embed="rId2"/>
                <a:stretch>
                  <a:fillRect r="-1111" b="-3100"/>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9D1969B0-ED44-411E-AD56-DDC69A174A6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891F379-2D5A-85E4-AC4B-78F63F4365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44171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F69C-1FB5-9AF7-B395-54B9B2DDB2F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2 </a:t>
            </a:r>
            <a:endParaRPr lang="en-IN" b="1" dirty="0"/>
          </a:p>
        </p:txBody>
      </p:sp>
      <p:sp>
        <p:nvSpPr>
          <p:cNvPr id="3" name="Text Placeholder 2">
            <a:extLst>
              <a:ext uri="{FF2B5EF4-FFF2-40B4-BE49-F238E27FC236}">
                <a16:creationId xmlns:a16="http://schemas.microsoft.com/office/drawing/2014/main" id="{2888105F-2AA2-4DFB-1A16-6F7197F65422}"/>
              </a:ext>
            </a:extLst>
          </p:cNvPr>
          <p:cNvSpPr>
            <a:spLocks noGrp="1"/>
          </p:cNvSpPr>
          <p:nvPr>
            <p:ph type="body" idx="1"/>
          </p:nvPr>
        </p:nvSpPr>
        <p:spPr/>
        <p:txBody>
          <a:bodyPr/>
          <a:lstStyle/>
          <a:p>
            <a:r>
              <a:rPr lang="en-US" sz="2400" b="1" dirty="0">
                <a:latin typeface="Times New Roman" panose="02020603050405020304" pitchFamily="18" charset="0"/>
                <a:cs typeface="Times New Roman" panose="02020603050405020304" pitchFamily="18" charset="0"/>
              </a:rPr>
              <a:t>Step 2 : Write excitation table of Flip flops.</a:t>
            </a: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a:latin typeface="Times New Roman" panose="02020603050405020304" pitchFamily="18" charset="0"/>
                <a:cs typeface="Times New Roman" panose="02020603050405020304" pitchFamily="18" charset="0"/>
              </a:rPr>
              <a:t>    Here T FF is used.</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lgn="ctr" fontAlgn="base">
              <a:buNone/>
            </a:pPr>
            <a:endParaRPr lang="en-US" sz="1400" b="1" i="1" dirty="0">
              <a:solidFill>
                <a:srgbClr val="273239"/>
              </a:solidFill>
              <a:effectLst/>
              <a:latin typeface="Nunito" pitchFamily="2" charset="0"/>
            </a:endParaRPr>
          </a:p>
          <a:p>
            <a:pPr marL="114300" indent="0" algn="ctr" fontAlgn="base">
              <a:buNone/>
            </a:pPr>
            <a:endParaRPr lang="en-US" sz="1400" b="1" i="1" dirty="0">
              <a:solidFill>
                <a:srgbClr val="273239"/>
              </a:solidFill>
              <a:latin typeface="Nunito" pitchFamily="2" charset="0"/>
            </a:endParaRPr>
          </a:p>
          <a:p>
            <a:pPr marL="114300" indent="0" algn="ctr" fontAlgn="base">
              <a:buNone/>
            </a:pPr>
            <a:endParaRPr lang="en-US" sz="1400" dirty="0">
              <a:solidFill>
                <a:srgbClr val="273239"/>
              </a:solidFill>
              <a:effectLst/>
              <a:latin typeface="Nunito" pitchFamily="2" charset="0"/>
            </a:endParaRPr>
          </a:p>
          <a:p>
            <a:pPr marL="114300" indent="0" algn="ctr" fontAlgn="base">
              <a:buNone/>
            </a:pPr>
            <a:r>
              <a:rPr lang="en-US" sz="1400" dirty="0">
                <a:solidFill>
                  <a:srgbClr val="273239"/>
                </a:solidFill>
                <a:effectLst/>
                <a:latin typeface="Times New Roman" panose="02020603050405020304" pitchFamily="18" charset="0"/>
                <a:cs typeface="Times New Roman" panose="02020603050405020304" pitchFamily="18" charset="0"/>
              </a:rPr>
              <a:t>Excitation table of T FF.</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FA9A72-FFAF-09B9-4019-9E6FDDDE7C5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1EB6FEC-A753-D21A-5AFC-6F86336C53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a:extLst>
              <a:ext uri="{FF2B5EF4-FFF2-40B4-BE49-F238E27FC236}">
                <a16:creationId xmlns:a16="http://schemas.microsoft.com/office/drawing/2014/main" id="{D66467FB-4588-7D6D-1EBE-D9AD885C55A4}"/>
              </a:ext>
            </a:extLst>
          </p:cNvPr>
          <p:cNvPicPr>
            <a:picLocks noChangeAspect="1"/>
          </p:cNvPicPr>
          <p:nvPr/>
        </p:nvPicPr>
        <p:blipFill>
          <a:blip r:embed="rId2"/>
          <a:stretch>
            <a:fillRect/>
          </a:stretch>
        </p:blipFill>
        <p:spPr>
          <a:xfrm>
            <a:off x="920663" y="2423265"/>
            <a:ext cx="7302674" cy="2937874"/>
          </a:xfrm>
          <a:prstGeom prst="rect">
            <a:avLst/>
          </a:prstGeom>
        </p:spPr>
      </p:pic>
    </p:spTree>
    <p:extLst>
      <p:ext uri="{BB962C8B-B14F-4D97-AF65-F5344CB8AC3E}">
        <p14:creationId xmlns:p14="http://schemas.microsoft.com/office/powerpoint/2010/main" val="1458434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9C00-055F-F295-D0B6-E77EEDAB7E7D}"/>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a:t>
            </a:r>
            <a:endParaRPr lang="en-IN" sz="3200" b="1" dirty="0"/>
          </a:p>
        </p:txBody>
      </p:sp>
      <p:sp>
        <p:nvSpPr>
          <p:cNvPr id="3" name="Text Placeholder 2">
            <a:extLst>
              <a:ext uri="{FF2B5EF4-FFF2-40B4-BE49-F238E27FC236}">
                <a16:creationId xmlns:a16="http://schemas.microsoft.com/office/drawing/2014/main" id="{C502E733-7941-688C-8E50-DC9A3C02A225}"/>
              </a:ext>
            </a:extLst>
          </p:cNvPr>
          <p:cNvSpPr>
            <a:spLocks noGrp="1"/>
          </p:cNvSpPr>
          <p:nvPr>
            <p:ph type="body" idx="1"/>
          </p:nvPr>
        </p:nvSpPr>
        <p:spPr>
          <a:xfrm>
            <a:off x="609792" y="1371599"/>
            <a:ext cx="8258636" cy="4716049"/>
          </a:xfrm>
        </p:spPr>
        <p:txBody>
          <a:bodyPr/>
          <a:lstStyle/>
          <a:p>
            <a:pPr algn="just"/>
            <a:r>
              <a:rPr lang="en-US" sz="2400" dirty="0">
                <a:latin typeface="Times New Roman" panose="02020603050405020304" pitchFamily="18" charset="0"/>
                <a:cs typeface="Times New Roman" panose="02020603050405020304" pitchFamily="18" charset="0"/>
              </a:rPr>
              <a:t>Step 3 : Draw state diagram and circuit excitation table.</a:t>
            </a: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marL="114300" indent="0" algn="ctr">
              <a:buNone/>
            </a:pPr>
            <a:endParaRPr lang="en-US" sz="2400" dirty="0">
              <a:latin typeface="Times New Roman" panose="02020603050405020304" pitchFamily="18" charset="0"/>
              <a:cs typeface="Times New Roman" panose="02020603050405020304" pitchFamily="18" charset="0"/>
            </a:endParaRPr>
          </a:p>
          <a:p>
            <a:pPr marL="114300" indent="0" algn="ctr">
              <a:buNone/>
            </a:pPr>
            <a:r>
              <a:rPr lang="en-US" sz="1400" dirty="0">
                <a:latin typeface="Times New Roman" panose="02020603050405020304" pitchFamily="18" charset="0"/>
                <a:cs typeface="Times New Roman" panose="02020603050405020304" pitchFamily="18" charset="0"/>
              </a:rPr>
              <a:t>Counting Sequence of Decade counter</a:t>
            </a:r>
          </a:p>
          <a:p>
            <a:pPr marL="114300" indent="0" algn="just">
              <a:buNone/>
            </a:pPr>
            <a:r>
              <a:rPr lang="en-US" sz="2400" dirty="0">
                <a:latin typeface="Times New Roman" panose="02020603050405020304" pitchFamily="18" charset="0"/>
                <a:cs typeface="Times New Roman" panose="02020603050405020304" pitchFamily="18" charset="0"/>
              </a:rPr>
              <a:t>A decade counter is called as mod -10 or divide by 10 counter. It counts from 0 to 9 and again reset to 0. It counts in natural binary sequence. Here 4 T Flip flops are used. It resets after Q3 Q2 Q1 Q0 = 1001.</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F17D2D-85FC-AE8A-C6A8-5508DC160CB3}"/>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21F6F80-F913-C8B9-F615-867D6736C3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026" name="Picture 2" descr="Lightbox">
            <a:extLst>
              <a:ext uri="{FF2B5EF4-FFF2-40B4-BE49-F238E27FC236}">
                <a16:creationId xmlns:a16="http://schemas.microsoft.com/office/drawing/2014/main" id="{BCB00813-72BA-8112-EF40-C42375378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493" y="1899886"/>
            <a:ext cx="4569014" cy="237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9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64FF-5F5C-CF50-957A-F1194B12F73F}"/>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                                         Continue…</a:t>
            </a:r>
            <a:endParaRPr lang="en-IN" dirty="0"/>
          </a:p>
        </p:txBody>
      </p:sp>
      <p:sp>
        <p:nvSpPr>
          <p:cNvPr id="3" name="Text Placeholder 2">
            <a:extLst>
              <a:ext uri="{FF2B5EF4-FFF2-40B4-BE49-F238E27FC236}">
                <a16:creationId xmlns:a16="http://schemas.microsoft.com/office/drawing/2014/main" id="{E0FB1100-2C0C-8A89-1A3C-B93F93E4136D}"/>
              </a:ext>
            </a:extLst>
          </p:cNvPr>
          <p:cNvSpPr>
            <a:spLocks noGrp="1"/>
          </p:cNvSpPr>
          <p:nvPr>
            <p:ph type="body" idx="1"/>
          </p:nvPr>
        </p:nvSpPr>
        <p:spPr/>
        <p:txBody>
          <a:bodyPr/>
          <a:lstStyle/>
          <a:p>
            <a:pPr marL="114300" indent="0" algn="just">
              <a:buNone/>
            </a:pPr>
            <a:r>
              <a:rPr lang="en-US" sz="2400" b="1" i="0" dirty="0">
                <a:solidFill>
                  <a:srgbClr val="273239"/>
                </a:solidFill>
                <a:effectLst/>
                <a:latin typeface="Times New Roman" panose="02020603050405020304" pitchFamily="18" charset="0"/>
                <a:cs typeface="Times New Roman" panose="02020603050405020304" pitchFamily="18" charset="0"/>
              </a:rPr>
              <a:t>Circuit excitation table:</a:t>
            </a:r>
          </a:p>
          <a:p>
            <a:pPr marL="114300" indent="0" algn="just">
              <a:buNone/>
            </a:pP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just"/>
            <a:r>
              <a:rPr lang="en-US" sz="2400" b="0" i="0" dirty="0">
                <a:solidFill>
                  <a:srgbClr val="273239"/>
                </a:solidFill>
                <a:effectLst/>
                <a:latin typeface="Times New Roman" panose="02020603050405020304" pitchFamily="18" charset="0"/>
                <a:cs typeface="Times New Roman" panose="02020603050405020304" pitchFamily="18" charset="0"/>
              </a:rPr>
              <a:t>Here Q</a:t>
            </a:r>
            <a:r>
              <a:rPr lang="en-US" sz="2400" b="0" i="0" baseline="-25000" dirty="0">
                <a:solidFill>
                  <a:srgbClr val="273239"/>
                </a:solidFill>
                <a:effectLst/>
                <a:latin typeface="Times New Roman" panose="02020603050405020304" pitchFamily="18" charset="0"/>
                <a:cs typeface="Times New Roman" panose="02020603050405020304" pitchFamily="18" charset="0"/>
              </a:rPr>
              <a:t>3</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2</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1</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are present states of four flip-flops and Q*</a:t>
            </a:r>
            <a:r>
              <a:rPr lang="en-US" sz="2400" b="0" i="0" baseline="-25000" dirty="0">
                <a:solidFill>
                  <a:srgbClr val="273239"/>
                </a:solidFill>
                <a:effectLst/>
                <a:latin typeface="Times New Roman" panose="02020603050405020304" pitchFamily="18" charset="0"/>
                <a:cs typeface="Times New Roman" panose="02020603050405020304" pitchFamily="18" charset="0"/>
              </a:rPr>
              <a:t>3</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2</a:t>
            </a:r>
            <a:r>
              <a:rPr lang="en-US" sz="2400" b="0" i="0" dirty="0">
                <a:solidFill>
                  <a:srgbClr val="273239"/>
                </a:solidFill>
                <a:effectLst/>
                <a:latin typeface="Times New Roman" panose="02020603050405020304" pitchFamily="18" charset="0"/>
                <a:cs typeface="Times New Roman" panose="02020603050405020304" pitchFamily="18" charset="0"/>
              </a:rPr>
              <a:t> Q*</a:t>
            </a:r>
            <a:r>
              <a:rPr lang="en-US" sz="2400" b="0" i="0" baseline="-25000" dirty="0">
                <a:solidFill>
                  <a:srgbClr val="273239"/>
                </a:solidFill>
                <a:effectLst/>
                <a:latin typeface="Times New Roman" panose="02020603050405020304" pitchFamily="18" charset="0"/>
                <a:cs typeface="Times New Roman" panose="02020603050405020304" pitchFamily="18" charset="0"/>
              </a:rPr>
              <a:t>1 </a:t>
            </a:r>
            <a:r>
              <a:rPr lang="en-US" sz="2400" b="0" i="0" dirty="0">
                <a:solidFill>
                  <a:srgbClr val="273239"/>
                </a:solidFill>
                <a:effectLst/>
                <a:latin typeface="Times New Roman" panose="02020603050405020304" pitchFamily="18" charset="0"/>
                <a:cs typeface="Times New Roman" panose="02020603050405020304" pitchFamily="18" charset="0"/>
              </a:rPr>
              <a:t>Q*</a:t>
            </a:r>
            <a:r>
              <a:rPr lang="en-US" sz="2400" b="0" i="0" baseline="-25000" dirty="0">
                <a:solidFill>
                  <a:srgbClr val="273239"/>
                </a:solidFill>
                <a:effectLst/>
                <a:latin typeface="Times New Roman" panose="02020603050405020304" pitchFamily="18" charset="0"/>
                <a:cs typeface="Times New Roman" panose="02020603050405020304" pitchFamily="18" charset="0"/>
              </a:rPr>
              <a:t>0</a:t>
            </a:r>
            <a:r>
              <a:rPr lang="en-US" sz="2400" b="0" i="0" dirty="0">
                <a:solidFill>
                  <a:srgbClr val="273239"/>
                </a:solidFill>
                <a:effectLst/>
                <a:latin typeface="Times New Roman" panose="02020603050405020304" pitchFamily="18" charset="0"/>
                <a:cs typeface="Times New Roman" panose="02020603050405020304" pitchFamily="18" charset="0"/>
              </a:rPr>
              <a:t> are next counting state of 4 Flip flops. If there is a transition in current state </a:t>
            </a:r>
            <a:r>
              <a:rPr lang="en-US" sz="2400" b="0" i="0" dirty="0" err="1">
                <a:solidFill>
                  <a:srgbClr val="273239"/>
                </a:solidFill>
                <a:effectLst/>
                <a:latin typeface="Times New Roman" panose="02020603050405020304" pitchFamily="18" charset="0"/>
                <a:cs typeface="Times New Roman" panose="02020603050405020304" pitchFamily="18" charset="0"/>
              </a:rPr>
              <a:t>i.e</a:t>
            </a:r>
            <a:r>
              <a:rPr lang="en-US" sz="2400" b="0" i="0" dirty="0">
                <a:solidFill>
                  <a:srgbClr val="273239"/>
                </a:solidFill>
                <a:effectLst/>
                <a:latin typeface="Times New Roman" panose="02020603050405020304" pitchFamily="18" charset="0"/>
                <a:cs typeface="Times New Roman" panose="02020603050405020304" pitchFamily="18" charset="0"/>
              </a:rPr>
              <a:t> if Q3 value changes from 0 to 1 or 1 to 0 then there’s corresponding T(toggle) bit is written as 1 otherwise 0.</a:t>
            </a: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0098B4A-6198-5E62-124A-88E3C0D3E77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56AD9D1-DDF5-8586-CE3F-834244EE8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3016200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903</Words>
  <Application>Microsoft Office PowerPoint</Application>
  <PresentationFormat>On-screen Show (4:3)</PresentationFormat>
  <Paragraphs>153</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Nunito</vt:lpstr>
      <vt:lpstr>Calibri</vt:lpstr>
      <vt:lpstr>Cambria Math</vt:lpstr>
      <vt:lpstr>Candara</vt:lpstr>
      <vt:lpstr>Times New Roman</vt:lpstr>
      <vt:lpstr>Arial</vt:lpstr>
      <vt:lpstr>Wingdings</vt:lpstr>
      <vt:lpstr>Office Theme</vt:lpstr>
      <vt:lpstr>PowerPoint Presentation</vt:lpstr>
      <vt:lpstr>              Counter</vt:lpstr>
      <vt:lpstr>            Types of Counter</vt:lpstr>
      <vt:lpstr>Continue…</vt:lpstr>
      <vt:lpstr>  Design Mod – N synchronous Counter</vt:lpstr>
      <vt:lpstr>              Step 1</vt:lpstr>
      <vt:lpstr>            Step 2 </vt:lpstr>
      <vt:lpstr>             Step 3 </vt:lpstr>
      <vt:lpstr>                                         Continue…</vt:lpstr>
      <vt:lpstr>                                                  Continue…</vt:lpstr>
      <vt:lpstr>                Step 4</vt:lpstr>
      <vt:lpstr>            Step 5</vt:lpstr>
      <vt:lpstr>                                                  Continue…</vt:lpstr>
      <vt:lpstr>                                                 Continue…</vt:lpstr>
      <vt:lpstr>                                                 Continue…</vt:lpstr>
      <vt:lpstr>                                                  Continue…</vt:lpstr>
      <vt:lpstr>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Gurvinder Singh</cp:lastModifiedBy>
  <cp:revision>29</cp:revision>
  <dcterms:created xsi:type="dcterms:W3CDTF">2010-04-09T07:36:15Z</dcterms:created>
  <dcterms:modified xsi:type="dcterms:W3CDTF">2024-01-13T10:58:31Z</dcterms:modified>
</cp:coreProperties>
</file>