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503" r:id="rId2"/>
    <p:sldId id="595" r:id="rId3"/>
    <p:sldId id="607" r:id="rId4"/>
    <p:sldId id="608" r:id="rId5"/>
    <p:sldId id="610" r:id="rId6"/>
    <p:sldId id="611" r:id="rId7"/>
    <p:sldId id="615" r:id="rId8"/>
    <p:sldId id="617" r:id="rId9"/>
    <p:sldId id="624" r:id="rId10"/>
    <p:sldId id="614" r:id="rId11"/>
    <p:sldId id="612" r:id="rId12"/>
    <p:sldId id="613" r:id="rId13"/>
    <p:sldId id="616" r:id="rId14"/>
    <p:sldId id="609" r:id="rId15"/>
    <p:sldId id="618" r:id="rId16"/>
    <p:sldId id="622" r:id="rId17"/>
    <p:sldId id="619" r:id="rId18"/>
    <p:sldId id="620" r:id="rId19"/>
    <p:sldId id="621" r:id="rId20"/>
    <p:sldId id="623" r:id="rId21"/>
    <p:sldId id="626" r:id="rId22"/>
    <p:sldId id="638" r:id="rId23"/>
    <p:sldId id="63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95"/>
            <p14:sldId id="607"/>
            <p14:sldId id="608"/>
            <p14:sldId id="610"/>
            <p14:sldId id="611"/>
            <p14:sldId id="615"/>
            <p14:sldId id="617"/>
            <p14:sldId id="624"/>
            <p14:sldId id="614"/>
            <p14:sldId id="612"/>
            <p14:sldId id="613"/>
            <p14:sldId id="616"/>
            <p14:sldId id="609"/>
            <p14:sldId id="618"/>
            <p14:sldId id="622"/>
            <p14:sldId id="619"/>
            <p14:sldId id="620"/>
            <p14:sldId id="621"/>
            <p14:sldId id="623"/>
            <p14:sldId id="626"/>
            <p14:sldId id="638"/>
            <p14:sldId id="63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showGuides="1">
      <p:cViewPr varScale="1">
        <p:scale>
          <a:sx n="96" d="100"/>
          <a:sy n="96" d="100"/>
        </p:scale>
        <p:origin x="1066" y="5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5/23/2024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775DC763-8AAC-4A07-A453-38B55A3783BD}"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endParaRPr lang="en-US" sz="4800" b="1" dirty="0">
              <a:solidFill>
                <a:schemeClr val="tx1"/>
              </a:solidFill>
            </a:endParaRPr>
          </a:p>
          <a:p>
            <a:r>
              <a:rPr lang="en-US" sz="3600" b="1" dirty="0">
                <a:solidFill>
                  <a:schemeClr val="tx1"/>
                </a:solidFill>
              </a:rPr>
              <a:t>22CS017</a:t>
            </a:r>
          </a:p>
          <a:p>
            <a:r>
              <a:rPr lang="en-US" sz="3600" b="1" dirty="0">
                <a:solidFill>
                  <a:schemeClr val="tx1"/>
                </a:solidFill>
              </a:rPr>
              <a:t>Object Oriented Software Engineering</a:t>
            </a:r>
            <a:endParaRPr lang="en-US" sz="1800" b="1" dirty="0">
              <a:solidFill>
                <a:schemeClr val="tx1"/>
              </a:solidFill>
            </a:endParaRPr>
          </a:p>
          <a:p>
            <a:endParaRPr lang="en-US" sz="2800" b="1" dirty="0">
              <a:solidFill>
                <a:schemeClr val="tx1"/>
              </a:solidFill>
            </a:endParaRPr>
          </a:p>
          <a:p>
            <a:pPr>
              <a:spcBef>
                <a:spcPts val="0"/>
              </a:spcBef>
            </a:pPr>
            <a:endParaRPr lang="en-US" sz="2800" b="1" dirty="0">
              <a:solidFill>
                <a:schemeClr val="tx1"/>
              </a:solidFill>
            </a:endParaRPr>
          </a:p>
          <a:p>
            <a:pPr>
              <a:spcBef>
                <a:spcPts val="0"/>
              </a:spcBef>
            </a:pPr>
            <a:r>
              <a:rPr lang="en-IN" altLang="en-US" sz="2800" b="1" dirty="0">
                <a:solidFill>
                  <a:schemeClr val="tx1"/>
                </a:solidFill>
              </a:rPr>
              <a:t>Dr </a:t>
            </a:r>
            <a:r>
              <a:rPr lang="en-US" altLang="en-US" sz="2800" b="1">
                <a:solidFill>
                  <a:schemeClr val="tx1"/>
                </a:solidFill>
              </a:rPr>
              <a:t>Anuj Jain</a:t>
            </a:r>
            <a:endParaRPr lang="en-US" sz="2800" b="1" dirty="0">
              <a:solidFill>
                <a:schemeClr val="tx1"/>
              </a:solidFill>
            </a:endParaRPr>
          </a:p>
          <a:p>
            <a:pPr>
              <a:spcBef>
                <a:spcPts val="0"/>
              </a:spcBef>
            </a:pPr>
            <a:r>
              <a:rPr lang="en-US" sz="2000" b="1" dirty="0">
                <a:solidFill>
                  <a:schemeClr val="tx1"/>
                </a:solidFill>
              </a:rPr>
              <a:t>Associate Professor</a:t>
            </a:r>
          </a:p>
        </p:txBody>
      </p:sp>
      <p:sp>
        <p:nvSpPr>
          <p:cNvPr id="4" name="TextBox 3"/>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dirty="0">
                <a:solidFill>
                  <a:srgbClr val="FF0000"/>
                </a:solidFill>
                <a:latin typeface="Times New Roman" panose="02020603050405020304" pitchFamily="18" charset="0"/>
                <a:cs typeface="Times New Roman" panose="02020603050405020304" pitchFamily="18" charset="0"/>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Extreme Programming (XP)</a:t>
            </a:r>
          </a:p>
        </p:txBody>
      </p:sp>
      <p:sp>
        <p:nvSpPr>
          <p:cNvPr id="3" name="Content Placeholder 2"/>
          <p:cNvSpPr>
            <a:spLocks noGrp="1"/>
          </p:cNvSpPr>
          <p:nvPr>
            <p:ph idx="1"/>
          </p:nvPr>
        </p:nvSpPr>
        <p:spPr/>
        <p:txBody>
          <a:bodyPr/>
          <a:lstStyle/>
          <a:p>
            <a:r>
              <a:rPr lang="en-US" dirty="0">
                <a:sym typeface="+mn-ea"/>
              </a:rPr>
              <a:t>This type of methodology is used when customers are constantly changing demands or requirements, or when they are not sure about the system's performance.</a:t>
            </a:r>
            <a:endParaRPr lang="en-US" dirty="0"/>
          </a:p>
          <a:p>
            <a:pPr marL="0" indent="0">
              <a:buNone/>
            </a:pPr>
            <a:r>
              <a:rPr lang="en-US" dirty="0"/>
              <a:t></a:t>
            </a:r>
          </a:p>
          <a:p>
            <a:r>
              <a:rPr lang="en-US" dirty="0"/>
              <a:t> The most widely used agile process, originally</a:t>
            </a:r>
            <a:r>
              <a:rPr lang="en-IN" altLang="en-US" dirty="0"/>
              <a:t> </a:t>
            </a:r>
            <a:r>
              <a:rPr lang="en-US" dirty="0"/>
              <a:t>proposed by Kent Beck!</a:t>
            </a:r>
          </a:p>
          <a:p>
            <a:r>
              <a:rPr lang="en-US" dirty="0"/>
              <a:t> XP Planning!</a:t>
            </a:r>
          </a:p>
          <a:p>
            <a:r>
              <a:rPr lang="en-US" dirty="0"/>
              <a:t> Begins with the creation of “user stories”!</a:t>
            </a:r>
          </a:p>
          <a:p>
            <a:r>
              <a:rPr lang="en-US" dirty="0"/>
              <a:t> Agile team assesses each story and assigns a cost!</a:t>
            </a:r>
          </a:p>
          <a:p>
            <a:r>
              <a:rPr lang="en-US" dirty="0"/>
              <a:t> Stories are grouped to for a deliverable increment!</a:t>
            </a:r>
          </a:p>
          <a:p>
            <a:r>
              <a:rPr lang="en-US" dirty="0"/>
              <a:t> A commitment is made on delivery date!</a:t>
            </a:r>
          </a:p>
          <a:p>
            <a:r>
              <a:rPr lang="en-US" dirty="0"/>
              <a:t> After the first increment “project velocity” is used to</a:t>
            </a:r>
            <a:r>
              <a:rPr lang="en-IN" altLang="en-US" dirty="0"/>
              <a:t> </a:t>
            </a:r>
            <a:r>
              <a:rPr lang="en-US" dirty="0"/>
              <a:t>help define subsequent delivery dates for other</a:t>
            </a:r>
            <a:r>
              <a:rPr lang="en-IN" altLang="en-US" dirty="0"/>
              <a:t> </a:t>
            </a:r>
            <a:r>
              <a:rPr lang="en-US" dirty="0"/>
              <a:t>increments!</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 XP Design!</a:t>
            </a:r>
            <a:r>
              <a:rPr lang="en-IN" altLang="en-US" b="1">
                <a:sym typeface="+mn-ea"/>
              </a:rPr>
              <a:t> Coding</a:t>
            </a:r>
            <a:r>
              <a:rPr lang="en-US" b="1">
                <a:sym typeface="+mn-ea"/>
              </a:rPr>
              <a:t>!</a:t>
            </a:r>
            <a:r>
              <a:rPr lang="en-IN" altLang="en-US" b="1">
                <a:sym typeface="+mn-ea"/>
              </a:rPr>
              <a:t> Testing</a:t>
            </a:r>
            <a:r>
              <a:rPr lang="en-US" b="1">
                <a:sym typeface="+mn-ea"/>
              </a:rPr>
              <a:t>!</a:t>
            </a:r>
            <a:endParaRPr lang="en-IN" altLang="en-US" b="1">
              <a:sym typeface="+mn-ea"/>
            </a:endParaRPr>
          </a:p>
        </p:txBody>
      </p:sp>
      <p:sp>
        <p:nvSpPr>
          <p:cNvPr id="3" name="Content Placeholder 2"/>
          <p:cNvSpPr>
            <a:spLocks noGrp="1"/>
          </p:cNvSpPr>
          <p:nvPr>
            <p:ph idx="1"/>
          </p:nvPr>
        </p:nvSpPr>
        <p:spPr>
          <a:xfrm>
            <a:off x="457200" y="869315"/>
            <a:ext cx="8500110" cy="4526280"/>
          </a:xfrm>
        </p:spPr>
        <p:txBody>
          <a:bodyPr/>
          <a:lstStyle/>
          <a:p>
            <a:pPr marL="111125" indent="-111125"/>
            <a:r>
              <a:rPr lang="en-US"/>
              <a:t></a:t>
            </a:r>
            <a:r>
              <a:rPr lang="en-US" b="1"/>
              <a:t> XP Design!</a:t>
            </a:r>
            <a:endParaRPr lang="en-US"/>
          </a:p>
          <a:p>
            <a:pPr marL="111125" indent="-111125"/>
            <a:r>
              <a:rPr lang="en-US"/>
              <a:t> Follows the KIS principle!</a:t>
            </a:r>
          </a:p>
          <a:p>
            <a:pPr marL="111125" indent="-111125"/>
            <a:r>
              <a:rPr lang="en-US"/>
              <a:t> Encourage the use of CRC cards </a:t>
            </a:r>
          </a:p>
          <a:p>
            <a:pPr marL="111125" indent="-111125"/>
            <a:r>
              <a:rPr lang="en-US"/>
              <a:t> For difficult design problems, suggests the creation of “spike</a:t>
            </a:r>
            <a:r>
              <a:rPr lang="en-IN" altLang="en-US"/>
              <a:t> 	</a:t>
            </a:r>
            <a:r>
              <a:rPr lang="en-US"/>
              <a:t>solutions”—a design prototype!</a:t>
            </a:r>
          </a:p>
          <a:p>
            <a:pPr marL="111125" indent="-111125"/>
            <a:r>
              <a:rPr lang="en-US"/>
              <a:t> Encourages “refactoring”—an iterative refinement of the internal</a:t>
            </a:r>
          </a:p>
          <a:p>
            <a:pPr marL="111125" lvl="1" indent="-111125">
              <a:buNone/>
            </a:pPr>
            <a:r>
              <a:rPr lang="en-US"/>
              <a:t>program design!</a:t>
            </a:r>
          </a:p>
          <a:p>
            <a:pPr marL="111125" indent="-111125"/>
            <a:r>
              <a:rPr lang="en-US"/>
              <a:t> </a:t>
            </a:r>
            <a:r>
              <a:rPr lang="en-US" b="1"/>
              <a:t>XP Coding!</a:t>
            </a:r>
            <a:endParaRPr lang="en-US"/>
          </a:p>
          <a:p>
            <a:pPr marL="111125" indent="-111125"/>
            <a:r>
              <a:rPr lang="en-US"/>
              <a:t> Recommends the construction of a unit test for a store before</a:t>
            </a:r>
          </a:p>
          <a:p>
            <a:pPr marL="111125" lvl="1" indent="-111125">
              <a:buNone/>
            </a:pPr>
            <a:r>
              <a:rPr lang="en-US"/>
              <a:t>coding commences!</a:t>
            </a:r>
          </a:p>
          <a:p>
            <a:pPr marL="111125" indent="-111125"/>
            <a:r>
              <a:rPr lang="en-US"/>
              <a:t> Encourages “pair programming”!</a:t>
            </a:r>
          </a:p>
          <a:p>
            <a:pPr marL="111125" indent="-111125"/>
            <a:r>
              <a:rPr lang="en-US"/>
              <a:t></a:t>
            </a:r>
            <a:r>
              <a:rPr lang="en-US" b="1"/>
              <a:t> XP Testing!</a:t>
            </a:r>
            <a:endParaRPr lang="en-US"/>
          </a:p>
          <a:p>
            <a:pPr marL="111125" indent="-111125"/>
            <a:r>
              <a:rPr lang="en-US"/>
              <a:t> All unit tests are executed daily!</a:t>
            </a:r>
          </a:p>
          <a:p>
            <a:pPr marL="111125" indent="-111125"/>
            <a:r>
              <a:rPr lang="en-US"/>
              <a:t> “Acceptance tests” are defined by the customer and excuted to</a:t>
            </a:r>
            <a:r>
              <a:rPr lang="en-IN" altLang="en-US"/>
              <a:t> 	</a:t>
            </a:r>
            <a:r>
              <a:rPr lang="en-US"/>
              <a:t>assess customer visible functionality!</a:t>
            </a:r>
          </a:p>
        </p:txBody>
      </p:sp>
      <p:sp>
        <p:nvSpPr>
          <p:cNvPr id="5" name="Slide Number Placeholder 4"/>
          <p:cNvSpPr>
            <a:spLocks noGrp="1"/>
          </p:cNvSpPr>
          <p:nvPr>
            <p:ph type="sldNum" sz="quarter" idx="12"/>
          </p:nvPr>
        </p:nvSpPr>
        <p:spPr/>
        <p:txBody>
          <a:bodyPr/>
          <a:lstStyle/>
          <a:p>
            <a:fld id="{8BD8F058-9003-4658-AA47-7D4800AF7EA2}"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XP</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12</a:t>
            </a:fld>
            <a:endParaRPr lang="en-US"/>
          </a:p>
        </p:txBody>
      </p:sp>
      <p:pic>
        <p:nvPicPr>
          <p:cNvPr id="6" name="Content Placeholder 5" descr="extreme-programming"/>
          <p:cNvPicPr>
            <a:picLocks noGrp="1" noChangeAspect="1"/>
          </p:cNvPicPr>
          <p:nvPr>
            <p:ph idx="1"/>
          </p:nvPr>
        </p:nvPicPr>
        <p:blipFill>
          <a:blip r:embed="rId2"/>
          <a:stretch>
            <a:fillRect/>
          </a:stretch>
        </p:blipFill>
        <p:spPr>
          <a:xfrm>
            <a:off x="250825" y="764540"/>
            <a:ext cx="8784590" cy="6596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eXtreme Programming(XP)</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13</a:t>
            </a:fld>
            <a:endParaRPr lang="en-US"/>
          </a:p>
        </p:txBody>
      </p:sp>
      <p:pic>
        <p:nvPicPr>
          <p:cNvPr id="6" name="Content Placeholder 5" descr="Extreme-Programming-XP-1-1024x548"/>
          <p:cNvPicPr>
            <a:picLocks noGrp="1" noChangeAspect="1"/>
          </p:cNvPicPr>
          <p:nvPr>
            <p:ph idx="1"/>
          </p:nvPr>
        </p:nvPicPr>
        <p:blipFill>
          <a:blip r:embed="rId2"/>
          <a:stretch>
            <a:fillRect/>
          </a:stretch>
        </p:blipFill>
        <p:spPr>
          <a:xfrm>
            <a:off x="523240" y="1371600"/>
            <a:ext cx="8457565" cy="4526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Adaptive Software Development</a:t>
            </a:r>
          </a:p>
        </p:txBody>
      </p:sp>
      <p:sp>
        <p:nvSpPr>
          <p:cNvPr id="3" name="Content Placeholder 2"/>
          <p:cNvSpPr>
            <a:spLocks noGrp="1"/>
          </p:cNvSpPr>
          <p:nvPr>
            <p:ph idx="1"/>
          </p:nvPr>
        </p:nvSpPr>
        <p:spPr/>
        <p:txBody>
          <a:bodyPr/>
          <a:lstStyle/>
          <a:p>
            <a:r>
              <a:rPr lang="en-US"/>
              <a:t>Adaptive Software Development</a:t>
            </a:r>
          </a:p>
          <a:p>
            <a:r>
              <a:rPr lang="en-US"/>
              <a:t> Originally proposed by Jim Highsmith!</a:t>
            </a:r>
          </a:p>
          <a:p>
            <a:r>
              <a:rPr lang="en-US"/>
              <a:t> ASD — distinguishing features!</a:t>
            </a:r>
          </a:p>
          <a:p>
            <a:pPr lvl="1"/>
            <a:r>
              <a:rPr lang="en-US"/>
              <a:t> Mission-driven planning!</a:t>
            </a:r>
          </a:p>
          <a:p>
            <a:pPr lvl="1"/>
            <a:r>
              <a:rPr lang="en-US"/>
              <a:t> Component-based focus!</a:t>
            </a:r>
          </a:p>
          <a:p>
            <a:pPr lvl="1"/>
            <a:r>
              <a:rPr lang="en-US"/>
              <a:t> Uses “time-boxing”</a:t>
            </a:r>
          </a:p>
          <a:p>
            <a:pPr lvl="1"/>
            <a:r>
              <a:rPr lang="en-US"/>
              <a:t> Explicit consideration of risks!</a:t>
            </a:r>
          </a:p>
          <a:p>
            <a:pPr lvl="1"/>
            <a:r>
              <a:rPr lang="en-US"/>
              <a:t> Emphasizes collaboration for requirements gathering!</a:t>
            </a:r>
          </a:p>
          <a:p>
            <a:pPr lvl="1"/>
            <a:r>
              <a:rPr lang="en-US"/>
              <a:t> Emphasizes “learning” throughout the process!</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 ASD</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15</a:t>
            </a:fld>
            <a:endParaRPr lang="en-US"/>
          </a:p>
        </p:txBody>
      </p:sp>
      <p:pic>
        <p:nvPicPr>
          <p:cNvPr id="6" name="Content Placeholder 5" descr="ASD"/>
          <p:cNvPicPr>
            <a:picLocks noGrp="1" noChangeAspect="1"/>
          </p:cNvPicPr>
          <p:nvPr>
            <p:ph idx="1"/>
          </p:nvPr>
        </p:nvPicPr>
        <p:blipFill>
          <a:blip r:embed="rId2"/>
          <a:stretch>
            <a:fillRect/>
          </a:stretch>
        </p:blipFill>
        <p:spPr>
          <a:xfrm>
            <a:off x="1331595" y="1052195"/>
            <a:ext cx="6299200" cy="5357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Adaptive Life Cycle</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16</a:t>
            </a:fld>
            <a:endParaRPr lang="en-US"/>
          </a:p>
        </p:txBody>
      </p:sp>
      <p:pic>
        <p:nvPicPr>
          <p:cNvPr id="6" name="Content Placeholder 5" descr="Adaptive-Life-Cycle-1"/>
          <p:cNvPicPr>
            <a:picLocks noGrp="1" noChangeAspect="1"/>
          </p:cNvPicPr>
          <p:nvPr>
            <p:ph idx="1"/>
          </p:nvPr>
        </p:nvPicPr>
        <p:blipFill>
          <a:blip r:embed="rId2"/>
          <a:stretch>
            <a:fillRect/>
          </a:stretch>
        </p:blipFill>
        <p:spPr>
          <a:xfrm>
            <a:off x="395605" y="908685"/>
            <a:ext cx="8657590" cy="5411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SCRUM</a:t>
            </a:r>
          </a:p>
        </p:txBody>
      </p:sp>
      <p:sp>
        <p:nvSpPr>
          <p:cNvPr id="3" name="Content Placeholder 2"/>
          <p:cNvSpPr>
            <a:spLocks noGrp="1"/>
          </p:cNvSpPr>
          <p:nvPr>
            <p:ph idx="1"/>
          </p:nvPr>
        </p:nvSpPr>
        <p:spPr/>
        <p:txBody>
          <a:bodyPr/>
          <a:lstStyle/>
          <a:p>
            <a:r>
              <a:rPr lang="en-US"/>
              <a:t>Originally proposed by Schwaber and Beedle!</a:t>
            </a:r>
          </a:p>
          <a:p>
            <a:pPr marL="225425" indent="-225425"/>
            <a:r>
              <a:rPr lang="en-US"/>
              <a:t> Scrum—distinguishing features!</a:t>
            </a:r>
          </a:p>
          <a:p>
            <a:pPr marL="225425" indent="-225425"/>
            <a:r>
              <a:rPr lang="en-US"/>
              <a:t> Development work is partitioned into “packets”!</a:t>
            </a:r>
          </a:p>
          <a:p>
            <a:pPr marL="225425" indent="-225425"/>
            <a:r>
              <a:rPr lang="en-US"/>
              <a:t> Testing and documentation are on-going as the</a:t>
            </a:r>
            <a:r>
              <a:rPr lang="en-IN" altLang="en-US"/>
              <a:t> </a:t>
            </a:r>
            <a:r>
              <a:rPr lang="en-US"/>
              <a:t>product is </a:t>
            </a:r>
            <a:r>
              <a:rPr lang="en-IN" altLang="en-US"/>
              <a:t> 	</a:t>
            </a:r>
            <a:r>
              <a:rPr lang="en-US"/>
              <a:t>constructed!</a:t>
            </a:r>
          </a:p>
          <a:p>
            <a:pPr marL="225425" indent="-225425"/>
            <a:r>
              <a:rPr lang="en-US"/>
              <a:t> Work occurs in “sprints” and is derived from a</a:t>
            </a:r>
            <a:r>
              <a:rPr lang="en-IN" altLang="en-US"/>
              <a:t> </a:t>
            </a:r>
            <a:r>
              <a:rPr lang="en-US"/>
              <a:t>“backlog” of </a:t>
            </a:r>
            <a:r>
              <a:rPr lang="en-IN" altLang="en-US"/>
              <a:t>	</a:t>
            </a:r>
            <a:r>
              <a:rPr lang="en-US"/>
              <a:t>existing requirements!</a:t>
            </a:r>
          </a:p>
          <a:p>
            <a:pPr marL="225425" indent="-225425"/>
            <a:r>
              <a:rPr lang="en-US"/>
              <a:t> Meetings are very short and sometimes conductedwithout chairs!</a:t>
            </a:r>
          </a:p>
          <a:p>
            <a:pPr marL="225425" indent="-225425"/>
            <a:r>
              <a:rPr lang="en-US"/>
              <a:t> “demos” are delivered to the customer with the timebox</a:t>
            </a:r>
            <a:r>
              <a:rPr lang="en-IN" altLang="en-US"/>
              <a:t> 	</a:t>
            </a:r>
            <a:r>
              <a:rPr lang="en-US"/>
              <a:t>allocated!</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SCRUM PROCESS</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18</a:t>
            </a:fld>
            <a:endParaRPr lang="en-US"/>
          </a:p>
        </p:txBody>
      </p:sp>
      <p:pic>
        <p:nvPicPr>
          <p:cNvPr id="6" name="Content Placeholder 5" descr="scrum-process-1-1536x614-1-1024x409"/>
          <p:cNvPicPr>
            <a:picLocks noGrp="1" noChangeAspect="1"/>
          </p:cNvPicPr>
          <p:nvPr>
            <p:ph idx="1"/>
          </p:nvPr>
        </p:nvPicPr>
        <p:blipFill>
          <a:blip r:embed="rId2"/>
          <a:srcRect l="3343" r="4123"/>
          <a:stretch>
            <a:fillRect/>
          </a:stretch>
        </p:blipFill>
        <p:spPr>
          <a:xfrm>
            <a:off x="107950" y="2277745"/>
            <a:ext cx="8950325" cy="3863340"/>
          </a:xfrm>
          <a:prstGeom prst="rect">
            <a:avLst/>
          </a:prstGeom>
        </p:spPr>
      </p:pic>
      <p:sp>
        <p:nvSpPr>
          <p:cNvPr id="7" name="Text Box 6"/>
          <p:cNvSpPr txBox="1"/>
          <p:nvPr/>
        </p:nvSpPr>
        <p:spPr>
          <a:xfrm>
            <a:off x="179070" y="1267460"/>
            <a:ext cx="8904605" cy="922020"/>
          </a:xfrm>
          <a:prstGeom prst="rect">
            <a:avLst/>
          </a:prstGeom>
          <a:noFill/>
        </p:spPr>
        <p:txBody>
          <a:bodyPr wrap="square" rtlCol="0" anchor="t">
            <a:spAutoFit/>
          </a:bodyPr>
          <a:lstStyle/>
          <a:p>
            <a:pPr algn="just"/>
            <a:r>
              <a:rPr lang="en-US"/>
              <a:t>Scrum is a framework for helping teams develop complex projects in an adaptive manner. Scrum doesn’t dictate how developers do the work. XP, as mentioned, puts much emphasis on good programming practices.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XP vs Scrum</a:t>
            </a:r>
          </a:p>
        </p:txBody>
      </p:sp>
      <p:sp>
        <p:nvSpPr>
          <p:cNvPr id="3" name="Content Placeholder 2"/>
          <p:cNvSpPr>
            <a:spLocks noGrp="1"/>
          </p:cNvSpPr>
          <p:nvPr>
            <p:ph idx="1"/>
          </p:nvPr>
        </p:nvSpPr>
        <p:spPr/>
        <p:txBody>
          <a:bodyPr/>
          <a:lstStyle/>
          <a:p>
            <a:pPr algn="just"/>
            <a:r>
              <a:rPr lang="en-US"/>
              <a:t>Also, XP is obviously about programming. Scrum, on the other hand, can be applied to any project that benefits from an iterative approach. XP accepts changes to its components. Teams are allowed and even encouraged to tweak the practices according to their specific needs. </a:t>
            </a:r>
          </a:p>
          <a:p>
            <a:pPr algn="just"/>
            <a:r>
              <a:rPr lang="en-US"/>
              <a:t>The Scrum Guide, on the other hand, is adamant in stating that “While implementing only parts of Scrum is possible, the result is not Scrum.” Also, Scrum is a framework that you need to fill out with methodologies and practices for doing the work. That means that it’s not only possible to use XP and Scrum together but extremely recommended.</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UNIT-I</a:t>
            </a:r>
          </a:p>
        </p:txBody>
      </p:sp>
      <p:sp>
        <p:nvSpPr>
          <p:cNvPr id="3" name="Content Placeholder 2"/>
          <p:cNvSpPr>
            <a:spLocks noGrp="1"/>
          </p:cNvSpPr>
          <p:nvPr>
            <p:ph idx="1"/>
          </p:nvPr>
        </p:nvSpPr>
        <p:spPr>
          <a:xfrm>
            <a:off x="457200" y="1371600"/>
            <a:ext cx="8229600" cy="4205605"/>
          </a:xfrm>
        </p:spPr>
        <p:txBody>
          <a:bodyPr/>
          <a:lstStyle/>
          <a:p>
            <a:pPr marL="0" indent="0">
              <a:buNone/>
            </a:pPr>
            <a:endParaRPr lang="en-US" dirty="0"/>
          </a:p>
          <a:p>
            <a:pPr marL="0" indent="0">
              <a:buNone/>
            </a:pPr>
            <a:endParaRPr lang="en-US" dirty="0"/>
          </a:p>
          <a:p>
            <a:pPr marL="0" indent="0" algn="ctr">
              <a:buNone/>
            </a:pPr>
            <a:r>
              <a:rPr lang="en-IN" altLang="en-US" sz="2400" b="1" dirty="0"/>
              <a:t>Topics for </a:t>
            </a:r>
            <a:r>
              <a:rPr lang="en-US" sz="2400" b="1" dirty="0"/>
              <a:t>Software Engineering</a:t>
            </a:r>
            <a:r>
              <a:rPr lang="en-IN" altLang="en-US" sz="2400" b="1" dirty="0"/>
              <a:t>-Agile</a:t>
            </a:r>
            <a:endParaRPr lang="en-US" sz="2400" b="1" dirty="0"/>
          </a:p>
          <a:p>
            <a:pPr marL="0" indent="0" algn="ctr">
              <a:buNone/>
            </a:pPr>
            <a:r>
              <a:rPr lang="en-IN" b="1" dirty="0">
                <a:sym typeface="+mn-ea"/>
              </a:rPr>
              <a:t> Agile View of Process: what is agility</a:t>
            </a:r>
          </a:p>
          <a:p>
            <a:pPr marL="0" indent="0" algn="ctr">
              <a:buNone/>
            </a:pPr>
            <a:r>
              <a:rPr lang="en-IN" b="1" dirty="0">
                <a:sym typeface="+mn-ea"/>
              </a:rPr>
              <a:t>What is an Agile process</a:t>
            </a:r>
          </a:p>
          <a:p>
            <a:pPr marL="0" indent="0" algn="ctr">
              <a:buNone/>
            </a:pPr>
            <a:r>
              <a:rPr lang="en-IN" b="1" dirty="0">
                <a:sym typeface="+mn-ea"/>
              </a:rPr>
              <a:t>Agile Process Models: extreme programming (XP)</a:t>
            </a:r>
          </a:p>
          <a:p>
            <a:pPr marL="0" indent="0" algn="ctr">
              <a:buNone/>
            </a:pPr>
            <a:r>
              <a:rPr lang="en-IN" b="1" dirty="0">
                <a:sym typeface="+mn-ea"/>
              </a:rPr>
              <a:t>ASD-Adaptive Software Development</a:t>
            </a:r>
          </a:p>
          <a:p>
            <a:pPr marL="0" indent="0" algn="ctr">
              <a:buNone/>
            </a:pPr>
            <a:r>
              <a:rPr lang="en-IN" b="1" dirty="0">
                <a:sym typeface="+mn-ea"/>
              </a:rPr>
              <a:t>Scrum</a:t>
            </a:r>
            <a:endParaRPr lang="en-IN" b="1" dirty="0"/>
          </a:p>
          <a:p>
            <a:pPr marL="0" indent="0" algn="ctr">
              <a:buNone/>
            </a:pPr>
            <a:endParaRPr lang="en-US" b="1" dirty="0"/>
          </a:p>
        </p:txBody>
      </p:sp>
      <p:sp>
        <p:nvSpPr>
          <p:cNvPr id="5" name="Slide Number Placeholder 4"/>
          <p:cNvSpPr>
            <a:spLocks noGrp="1"/>
          </p:cNvSpPr>
          <p:nvPr>
            <p:ph type="sldNum" sz="quarter" idx="12"/>
          </p:nvPr>
        </p:nvSpPr>
        <p:spPr/>
        <p:txBody>
          <a:bodyPr/>
          <a:lstStyle/>
          <a:p>
            <a:fld id="{8BD8F058-9003-4658-AA47-7D4800AF7EA2}"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Scrum: </a:t>
            </a:r>
            <a:r>
              <a:rPr lang="en-IN" altLang="en-US" b="1">
                <a:sym typeface="+mn-ea"/>
              </a:rPr>
              <a:t>T</a:t>
            </a:r>
            <a:r>
              <a:rPr lang="en-US" b="1">
                <a:sym typeface="+mn-ea"/>
              </a:rPr>
              <a:t>hree roles </a:t>
            </a:r>
            <a:endParaRPr lang="en-IN" altLang="en-US" b="1"/>
          </a:p>
        </p:txBody>
      </p:sp>
      <p:sp>
        <p:nvSpPr>
          <p:cNvPr id="3" name="Content Placeholder 2"/>
          <p:cNvSpPr>
            <a:spLocks noGrp="1"/>
          </p:cNvSpPr>
          <p:nvPr>
            <p:ph idx="1"/>
          </p:nvPr>
        </p:nvSpPr>
        <p:spPr/>
        <p:txBody>
          <a:bodyPr/>
          <a:lstStyle/>
          <a:p>
            <a:pPr algn="just"/>
            <a:r>
              <a:rPr lang="en-US"/>
              <a:t>There are three roles in it, and their responsibilities are:</a:t>
            </a:r>
          </a:p>
          <a:p>
            <a:endParaRPr lang="en-US"/>
          </a:p>
          <a:p>
            <a:pPr algn="just"/>
            <a:r>
              <a:rPr lang="en-US" b="1"/>
              <a:t>Scrum Master:</a:t>
            </a:r>
            <a:r>
              <a:rPr lang="en-US"/>
              <a:t> The scrum can set up the master team, arrange the meeting and remove obstacles for the process</a:t>
            </a:r>
          </a:p>
          <a:p>
            <a:pPr algn="just"/>
            <a:r>
              <a:rPr lang="en-US" b="1"/>
              <a:t>Product owner: </a:t>
            </a:r>
            <a:r>
              <a:rPr lang="en-US"/>
              <a:t>The product owner makes the product backlog, prioritizes the delay and is responsible for the distribution of functionality on each repetition.</a:t>
            </a:r>
          </a:p>
          <a:p>
            <a:pPr algn="just"/>
            <a:r>
              <a:rPr lang="en-US" b="1"/>
              <a:t>Scrum Team:</a:t>
            </a:r>
            <a:r>
              <a:rPr lang="en-US"/>
              <a:t> The team manages its work and organizes the work to complete the sprint or cycle.</a:t>
            </a:r>
          </a:p>
          <a:p>
            <a:pPr algn="just"/>
            <a:r>
              <a:rPr lang="en-US" b="1" dirty="0">
                <a:sym typeface="+mn-ea"/>
              </a:rPr>
              <a:t>Product backlog:</a:t>
            </a:r>
            <a:r>
              <a:rPr lang="en-US" dirty="0">
                <a:sym typeface="+mn-ea"/>
              </a:rPr>
              <a:t> The product backlog is a prioritized features list containing every desired feature or change to the product. Note: The term “backlog” can get confusing because it’s used for two different things. To clarify, the product backlog is a list of desired features for the product. The sprint backlog is a list of tasks to be completed in a sprint.</a:t>
            </a:r>
            <a:endParaRPr lang="en-US"/>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ym typeface="+mn-ea"/>
              </a:rPr>
              <a:t>T</a:t>
            </a:r>
            <a:r>
              <a:rPr lang="en-US" b="1">
                <a:sym typeface="+mn-ea"/>
              </a:rPr>
              <a:t>hree roles</a:t>
            </a:r>
            <a:r>
              <a:rPr lang="en-IN" altLang="en-US" b="1">
                <a:sym typeface="+mn-ea"/>
              </a:rPr>
              <a:t> -SCRUM</a:t>
            </a:r>
            <a:r>
              <a:rPr lang="en-US" b="1">
                <a:sym typeface="+mn-ea"/>
              </a:rPr>
              <a:t> </a:t>
            </a:r>
            <a:endParaRPr lang="en-US"/>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21</a:t>
            </a:fld>
            <a:endParaRPr lang="en-US"/>
          </a:p>
        </p:txBody>
      </p:sp>
      <p:pic>
        <p:nvPicPr>
          <p:cNvPr id="6" name="Content Placeholder 5" descr="02112041_Scrum-process2"/>
          <p:cNvPicPr>
            <a:picLocks noGrp="1" noChangeAspect="1"/>
          </p:cNvPicPr>
          <p:nvPr>
            <p:ph idx="1"/>
          </p:nvPr>
        </p:nvPicPr>
        <p:blipFill>
          <a:blip r:embed="rId2"/>
          <a:srcRect l="14835" r="11685" b="9669"/>
          <a:stretch>
            <a:fillRect/>
          </a:stretch>
        </p:blipFill>
        <p:spPr>
          <a:xfrm>
            <a:off x="610235" y="908685"/>
            <a:ext cx="8007985" cy="55378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Key Features of Scrum Methodology</a:t>
            </a:r>
          </a:p>
        </p:txBody>
      </p:sp>
      <p:sp>
        <p:nvSpPr>
          <p:cNvPr id="3" name="Content Placeholder 2"/>
          <p:cNvSpPr>
            <a:spLocks noGrp="1"/>
          </p:cNvSpPr>
          <p:nvPr>
            <p:ph idx="1"/>
          </p:nvPr>
        </p:nvSpPr>
        <p:spPr>
          <a:xfrm>
            <a:off x="192405" y="1196340"/>
            <a:ext cx="4565650" cy="5376545"/>
          </a:xfrm>
        </p:spPr>
        <p:txBody>
          <a:bodyPr/>
          <a:lstStyle/>
          <a:p>
            <a:pPr lvl="0"/>
            <a:r>
              <a:rPr lang="en-US" dirty="0"/>
              <a:t>Scrum has a short fixed schedule of release cycles with adjustable scope known as </a:t>
            </a:r>
            <a:r>
              <a:rPr lang="en-US" b="1" dirty="0"/>
              <a:t>sprints</a:t>
            </a:r>
            <a:r>
              <a:rPr lang="en-US" dirty="0"/>
              <a:t> to address rapidly changing development needs. Each release could have multiple sprints. Each Scrum Project could have multiple Release Cycles.</a:t>
            </a:r>
          </a:p>
          <a:p>
            <a:pPr lvl="0"/>
            <a:r>
              <a:rPr lang="en-US" dirty="0"/>
              <a:t>A repeating sequence of </a:t>
            </a:r>
            <a:r>
              <a:rPr lang="en-US" b="1" dirty="0"/>
              <a:t>meetings, events, and milestones</a:t>
            </a:r>
            <a:endParaRPr lang="en-US" dirty="0"/>
          </a:p>
          <a:p>
            <a:pPr lvl="0"/>
            <a:r>
              <a:rPr lang="en-US" dirty="0"/>
              <a:t>A practice of testing and implementing new requirements, known as </a:t>
            </a:r>
            <a:r>
              <a:rPr lang="en-US" b="1" dirty="0"/>
              <a:t>stories</a:t>
            </a:r>
            <a:r>
              <a:rPr lang="en-US" dirty="0"/>
              <a:t>, to make sure some work is released ready after each sprint</a:t>
            </a:r>
          </a:p>
          <a:p>
            <a:endParaRPr lang="en-US" dirty="0"/>
          </a:p>
        </p:txBody>
      </p:sp>
      <p:pic>
        <p:nvPicPr>
          <p:cNvPr id="4" name="Picture 3" descr="https://www.guru99.com/images/11-2014/112714_1232_ScrumTestin1.jpg"/>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058670"/>
            <a:ext cx="4300220" cy="34753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SCRUM</a:t>
            </a:r>
          </a:p>
        </p:txBody>
      </p:sp>
      <p:sp>
        <p:nvSpPr>
          <p:cNvPr id="3" name="Content Placeholder 2"/>
          <p:cNvSpPr>
            <a:spLocks noGrp="1"/>
          </p:cNvSpPr>
          <p:nvPr>
            <p:ph idx="1"/>
          </p:nvPr>
        </p:nvSpPr>
        <p:spPr>
          <a:xfrm>
            <a:off x="457200" y="837565"/>
            <a:ext cx="8229600" cy="5518150"/>
          </a:xfrm>
        </p:spPr>
        <p:txBody>
          <a:bodyPr/>
          <a:lstStyle/>
          <a:p>
            <a:pPr algn="just"/>
            <a:r>
              <a:rPr lang="en-US" sz="1800" b="1" dirty="0">
                <a:sym typeface="+mn-ea"/>
              </a:rPr>
              <a:t>Sprint planning meeting: </a:t>
            </a:r>
            <a:r>
              <a:rPr lang="en-US" sz="1800" dirty="0">
                <a:sym typeface="+mn-ea"/>
              </a:rPr>
              <a:t>At the start of each sprint, a sprint planning meeting is held, during which the product owner presents the top items on the product backlog to the team. The Scrum team selects the work they can complete during the coming sprint. That work is then moved from the product backlog to a sprint backlog, which is the list of tasks needed to complete the product backlog items the team has committed to complete in the sprint.</a:t>
            </a:r>
            <a:endParaRPr lang="en-US" sz="1800" dirty="0"/>
          </a:p>
          <a:p>
            <a:pPr algn="just"/>
            <a:r>
              <a:rPr lang="en-US" sz="1800" b="1" dirty="0">
                <a:sym typeface="+mn-ea"/>
              </a:rPr>
              <a:t>Daily Scrum: </a:t>
            </a:r>
            <a:r>
              <a:rPr lang="en-US" sz="1800" dirty="0">
                <a:sym typeface="+mn-ea"/>
              </a:rPr>
              <a:t>Each day during the sprint, a brief meeting called the daily scrum is conducted. This meeting helps set the context for each day’s work and helps the team stay on track. All team members are required to attend the daily scrum.</a:t>
            </a:r>
            <a:endParaRPr lang="en-US" sz="1800" dirty="0"/>
          </a:p>
          <a:p>
            <a:pPr algn="just"/>
            <a:r>
              <a:rPr lang="en-US" sz="1800" b="1" dirty="0">
                <a:sym typeface="+mn-ea"/>
              </a:rPr>
              <a:t>Sprint review meeting: </a:t>
            </a:r>
            <a:r>
              <a:rPr lang="en-US" sz="1800" dirty="0">
                <a:sym typeface="+mn-ea"/>
              </a:rPr>
              <a:t>At the end of each sprint, the team demonstrates the completed functionality at a sprint review meeting, during which, the team shows what they accomplished during the sprint. Typically, this takes the form of a demonstration of the new features, but in an informal way; for example, PowerPoint slides are not allowed. </a:t>
            </a:r>
          </a:p>
          <a:p>
            <a:pPr algn="just"/>
            <a:r>
              <a:rPr lang="en-US" sz="1800" b="1" dirty="0">
                <a:sym typeface="+mn-ea"/>
              </a:rPr>
              <a:t>Sprint retrospective:</a:t>
            </a:r>
            <a:r>
              <a:rPr lang="en-US" sz="1800" dirty="0">
                <a:sym typeface="+mn-ea"/>
              </a:rPr>
              <a:t> Also at the end of each sprint, the team conducts a sprint retrospective, which is a meeting during which the team (including </a:t>
            </a:r>
            <a:r>
              <a:rPr lang="en-US" sz="1800">
                <a:sym typeface="+mn-ea"/>
              </a:rPr>
              <a:t>its Scrum Master </a:t>
            </a:r>
            <a:r>
              <a:rPr lang="en-US" sz="1800" dirty="0">
                <a:sym typeface="+mn-ea"/>
              </a:rPr>
              <a:t>and product owner) reflect on how well Scrum is working for them and what changes they may wish to make for it to work even better.</a:t>
            </a:r>
            <a:endParaRPr lang="en-US" sz="1800" dirty="0"/>
          </a:p>
          <a:p>
            <a:pPr marL="0" indent="0">
              <a:buNone/>
            </a:pPr>
            <a:endParaRPr lang="en-US" sz="1800" dirty="0"/>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What is “Agility”?!</a:t>
            </a:r>
          </a:p>
        </p:txBody>
      </p:sp>
      <p:sp>
        <p:nvSpPr>
          <p:cNvPr id="3" name="Content Placeholder 2"/>
          <p:cNvSpPr>
            <a:spLocks noGrp="1"/>
          </p:cNvSpPr>
          <p:nvPr>
            <p:ph idx="1"/>
          </p:nvPr>
        </p:nvSpPr>
        <p:spPr>
          <a:xfrm>
            <a:off x="457200" y="1156335"/>
            <a:ext cx="8229600" cy="4984750"/>
          </a:xfrm>
        </p:spPr>
        <p:txBody>
          <a:bodyPr/>
          <a:lstStyle/>
          <a:p>
            <a:r>
              <a:rPr lang="en-US" dirty="0"/>
              <a:t> Effective (rapid and adaptive) response to</a:t>
            </a:r>
            <a:r>
              <a:rPr lang="en-IN" altLang="en-US" dirty="0"/>
              <a:t> </a:t>
            </a:r>
            <a:r>
              <a:rPr lang="en-US" dirty="0"/>
              <a:t>change!</a:t>
            </a:r>
          </a:p>
          <a:p>
            <a:r>
              <a:rPr lang="en-US" dirty="0"/>
              <a:t> Effective communication among all stakeholders!</a:t>
            </a:r>
          </a:p>
          <a:p>
            <a:r>
              <a:rPr lang="en-US" dirty="0"/>
              <a:t> Drawing the customer onto the team!</a:t>
            </a:r>
          </a:p>
          <a:p>
            <a:r>
              <a:rPr lang="en-US" dirty="0"/>
              <a:t> Organizing a team so that it is in control of the</a:t>
            </a:r>
            <a:r>
              <a:rPr lang="en-IN" altLang="en-US" dirty="0"/>
              <a:t> </a:t>
            </a:r>
            <a:r>
              <a:rPr lang="en-US" dirty="0"/>
              <a:t>work performed!</a:t>
            </a:r>
          </a:p>
          <a:p>
            <a:pPr marL="0" indent="0">
              <a:buNone/>
            </a:pPr>
            <a:r>
              <a:rPr lang="en-US" dirty="0"/>
              <a:t>Yielding …!</a:t>
            </a:r>
          </a:p>
          <a:p>
            <a:r>
              <a:rPr lang="en-US" dirty="0"/>
              <a:t> Rapid, incremental delivery of software</a:t>
            </a:r>
          </a:p>
          <a:p>
            <a:pPr marL="0" indent="0" algn="just">
              <a:buNone/>
            </a:pPr>
            <a:r>
              <a:rPr lang="en-US" dirty="0"/>
              <a:t>The meaning of Agile is </a:t>
            </a:r>
            <a:r>
              <a:rPr lang="en-US" b="1" dirty="0"/>
              <a:t>swift or versatile. </a:t>
            </a:r>
            <a:r>
              <a:rPr lang="en-US" dirty="0"/>
              <a:t>"Agile process model" refers to a software development approach based on </a:t>
            </a:r>
            <a:r>
              <a:rPr lang="en-US" b="1" dirty="0"/>
              <a:t>iterative development</a:t>
            </a:r>
            <a:r>
              <a:rPr lang="en-US" dirty="0"/>
              <a:t>. Agile methods break tasks into </a:t>
            </a:r>
            <a:r>
              <a:rPr lang="en-US" b="1" dirty="0"/>
              <a:t>smaller iterations</a:t>
            </a:r>
            <a:r>
              <a:rPr lang="en-US" dirty="0"/>
              <a:t>, or parts do not directly involve long term planning. The project scope and requirements are laid down at the beginning of the development process. Plans regarding the </a:t>
            </a:r>
            <a:r>
              <a:rPr lang="en-US" b="1" dirty="0"/>
              <a:t>number of iterations</a:t>
            </a:r>
            <a:r>
              <a:rPr lang="en-US" dirty="0"/>
              <a:t>, the duration and the scope of each iteration are clearly defined in advance.</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Agility and the Cost of Change</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4</a:t>
            </a:fld>
            <a:endParaRPr lang="en-US"/>
          </a:p>
        </p:txBody>
      </p:sp>
      <p:pic>
        <p:nvPicPr>
          <p:cNvPr id="6" name="Content Placeholder 5"/>
          <p:cNvPicPr>
            <a:picLocks noGrp="1" noChangeAspect="1"/>
          </p:cNvPicPr>
          <p:nvPr>
            <p:ph idx="1"/>
          </p:nvPr>
        </p:nvPicPr>
        <p:blipFill>
          <a:blip r:embed="rId2"/>
          <a:stretch>
            <a:fillRect/>
          </a:stretch>
        </p:blipFill>
        <p:spPr>
          <a:xfrm>
            <a:off x="755650" y="1196340"/>
            <a:ext cx="7432675" cy="4775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An Agile Process!</a:t>
            </a:r>
          </a:p>
        </p:txBody>
      </p:sp>
      <p:sp>
        <p:nvSpPr>
          <p:cNvPr id="3" name="Content Placeholder 2"/>
          <p:cNvSpPr>
            <a:spLocks noGrp="1"/>
          </p:cNvSpPr>
          <p:nvPr>
            <p:ph idx="1"/>
          </p:nvPr>
        </p:nvSpPr>
        <p:spPr>
          <a:xfrm>
            <a:off x="313690" y="869315"/>
            <a:ext cx="7176135" cy="3613150"/>
          </a:xfrm>
        </p:spPr>
        <p:txBody>
          <a:bodyPr/>
          <a:lstStyle/>
          <a:p>
            <a:pPr marL="81915" indent="-81915"/>
            <a:r>
              <a:rPr lang="en-US"/>
              <a:t> Is driven by customer descriptions of what is</a:t>
            </a:r>
            <a:r>
              <a:rPr lang="en-IN" altLang="en-US"/>
              <a:t> </a:t>
            </a:r>
            <a:r>
              <a:rPr lang="en-US"/>
              <a:t>required </a:t>
            </a:r>
            <a:r>
              <a:rPr lang="en-IN" altLang="en-US"/>
              <a:t>	</a:t>
            </a:r>
            <a:r>
              <a:rPr lang="en-US"/>
              <a:t>(scenarios)!</a:t>
            </a:r>
          </a:p>
          <a:p>
            <a:pPr marL="81915" indent="-81915"/>
            <a:r>
              <a:rPr lang="en-US"/>
              <a:t> Recognizes that plans are short-lived!</a:t>
            </a:r>
          </a:p>
          <a:p>
            <a:pPr marL="81915" indent="-81915"/>
            <a:r>
              <a:rPr lang="en-US"/>
              <a:t> Develops software iteratively with a heavy</a:t>
            </a:r>
            <a:r>
              <a:rPr lang="en-IN" altLang="en-US"/>
              <a:t> </a:t>
            </a:r>
            <a:r>
              <a:rPr lang="en-US"/>
              <a:t>emphasis on </a:t>
            </a:r>
            <a:r>
              <a:rPr lang="en-IN" altLang="en-US"/>
              <a:t>	</a:t>
            </a:r>
            <a:r>
              <a:rPr lang="en-US"/>
              <a:t>construction activities!</a:t>
            </a:r>
          </a:p>
          <a:p>
            <a:pPr marL="81915" indent="-81915"/>
            <a:r>
              <a:rPr lang="en-US"/>
              <a:t> Delivers multiple ʻsoftware incrementsʼ!</a:t>
            </a:r>
          </a:p>
          <a:p>
            <a:pPr marL="81915" indent="-81915"/>
            <a:r>
              <a:rPr lang="en-US"/>
              <a:t> Adapts as changes occur!</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5</a:t>
            </a:fld>
            <a:endParaRPr lang="en-US"/>
          </a:p>
        </p:txBody>
      </p:sp>
      <p:pic>
        <p:nvPicPr>
          <p:cNvPr id="100" name="Picture 99"/>
          <p:cNvPicPr/>
          <p:nvPr/>
        </p:nvPicPr>
        <p:blipFill>
          <a:blip r:embed="rId2"/>
          <a:stretch>
            <a:fillRect/>
          </a:stretch>
        </p:blipFill>
        <p:spPr>
          <a:xfrm>
            <a:off x="3980180" y="3173730"/>
            <a:ext cx="5103495" cy="36226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ym typeface="+mn-ea"/>
              </a:rPr>
              <a:t>The P</a:t>
            </a:r>
            <a:r>
              <a:rPr lang="en-US" b="1">
                <a:sym typeface="+mn-ea"/>
              </a:rPr>
              <a:t>hases in the Agile model</a:t>
            </a:r>
            <a:endParaRPr lang="en-US" b="1"/>
          </a:p>
        </p:txBody>
      </p:sp>
      <p:sp>
        <p:nvSpPr>
          <p:cNvPr id="3" name="Content Placeholder 2"/>
          <p:cNvSpPr>
            <a:spLocks noGrp="1"/>
          </p:cNvSpPr>
          <p:nvPr>
            <p:ph idx="1"/>
          </p:nvPr>
        </p:nvSpPr>
        <p:spPr>
          <a:xfrm>
            <a:off x="457200" y="869315"/>
            <a:ext cx="8229600" cy="5583555"/>
          </a:xfrm>
        </p:spPr>
        <p:txBody>
          <a:bodyPr/>
          <a:lstStyle/>
          <a:p>
            <a:pPr algn="just"/>
            <a:r>
              <a:rPr lang="en-US" dirty="0"/>
              <a:t>Following are the phases in the Agile model are as follows:</a:t>
            </a:r>
          </a:p>
          <a:p>
            <a:pPr marL="0" indent="0" algn="just">
              <a:buNone/>
            </a:pPr>
            <a:r>
              <a:rPr lang="en-US" dirty="0"/>
              <a:t>Requirements gathering</a:t>
            </a:r>
            <a:r>
              <a:rPr lang="en-IN" altLang="en-US" dirty="0"/>
              <a:t>, </a:t>
            </a:r>
            <a:r>
              <a:rPr lang="en-US" dirty="0"/>
              <a:t>Design the requirements</a:t>
            </a:r>
            <a:r>
              <a:rPr lang="en-IN" altLang="en-US" dirty="0"/>
              <a:t>, </a:t>
            </a:r>
            <a:r>
              <a:rPr lang="en-US" dirty="0"/>
              <a:t>Construction/ iteration</a:t>
            </a:r>
            <a:r>
              <a:rPr lang="en-IN" altLang="en-US" dirty="0"/>
              <a:t>, </a:t>
            </a:r>
            <a:r>
              <a:rPr lang="en-US" dirty="0"/>
              <a:t>Testing/ Quality assurance</a:t>
            </a:r>
            <a:r>
              <a:rPr lang="en-IN" altLang="en-US" dirty="0"/>
              <a:t>, </a:t>
            </a:r>
            <a:r>
              <a:rPr lang="en-US" dirty="0"/>
              <a:t>Deployment</a:t>
            </a:r>
            <a:r>
              <a:rPr lang="en-IN" altLang="en-US" dirty="0"/>
              <a:t>, </a:t>
            </a:r>
            <a:r>
              <a:rPr lang="en-US" dirty="0"/>
              <a:t>Feedback</a:t>
            </a:r>
          </a:p>
          <a:p>
            <a:pPr algn="just"/>
            <a:r>
              <a:rPr lang="en-US" b="1" dirty="0"/>
              <a:t>Human Factors!</a:t>
            </a:r>
          </a:p>
          <a:p>
            <a:pPr algn="just"/>
            <a:r>
              <a:rPr lang="en-US" dirty="0"/>
              <a:t>the process molds to the needs of the people and</a:t>
            </a:r>
            <a:r>
              <a:rPr lang="en-IN" altLang="en-US" dirty="0"/>
              <a:t> </a:t>
            </a:r>
            <a:r>
              <a:rPr lang="en-US" dirty="0"/>
              <a:t>team, not the other way around!</a:t>
            </a:r>
          </a:p>
          <a:p>
            <a:pPr marL="111125" indent="0" algn="just"/>
            <a:r>
              <a:rPr lang="en-IN" altLang="en-US" dirty="0"/>
              <a:t> </a:t>
            </a:r>
            <a:r>
              <a:rPr lang="en-US" altLang="en-US" dirty="0"/>
              <a:t>K</a:t>
            </a:r>
            <a:r>
              <a:rPr lang="en-US" dirty="0"/>
              <a:t>ey traits must exist among the people on an</a:t>
            </a:r>
            <a:r>
              <a:rPr lang="en-IN" altLang="en-US" dirty="0"/>
              <a:t> </a:t>
            </a:r>
            <a:r>
              <a:rPr lang="en-US" dirty="0"/>
              <a:t>agile team</a:t>
            </a:r>
            <a:r>
              <a:rPr lang="en-IN" altLang="en-US" dirty="0"/>
              <a:t> &amp;</a:t>
            </a:r>
            <a:r>
              <a:rPr lang="en-US" dirty="0"/>
              <a:t>team itself</a:t>
            </a:r>
          </a:p>
          <a:p>
            <a:pPr marL="111125" indent="0" algn="just"/>
            <a:r>
              <a:rPr lang="en-US" dirty="0"/>
              <a:t> Competence.!</a:t>
            </a:r>
          </a:p>
          <a:p>
            <a:pPr marL="111125" indent="0" algn="just"/>
            <a:r>
              <a:rPr lang="en-US" dirty="0"/>
              <a:t> Common focus.!</a:t>
            </a:r>
          </a:p>
          <a:p>
            <a:pPr marL="111125" indent="0" algn="just"/>
            <a:r>
              <a:rPr lang="en-US" dirty="0"/>
              <a:t> Collaboration.!</a:t>
            </a:r>
          </a:p>
          <a:p>
            <a:pPr marL="111125" indent="0" algn="just"/>
            <a:r>
              <a:rPr lang="en-US" dirty="0"/>
              <a:t> Decision-making ability.!</a:t>
            </a:r>
          </a:p>
          <a:p>
            <a:pPr marL="111125" indent="0" algn="just"/>
            <a:r>
              <a:rPr lang="en-US" dirty="0"/>
              <a:t> Fuzzy problem-solving ability.!</a:t>
            </a:r>
          </a:p>
          <a:p>
            <a:pPr marL="111125" indent="0" algn="just"/>
            <a:r>
              <a:rPr lang="en-US" dirty="0"/>
              <a:t> Mutual trust and respect.!</a:t>
            </a:r>
          </a:p>
          <a:p>
            <a:pPr marL="111125" indent="0" algn="just"/>
            <a:r>
              <a:rPr lang="en-US" dirty="0"/>
              <a:t> Self-organization.!</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12 </a:t>
            </a:r>
            <a:r>
              <a:rPr lang="en-IN" altLang="en-US" b="1" dirty="0">
                <a:sym typeface="+mn-ea"/>
              </a:rPr>
              <a:t>P</a:t>
            </a:r>
            <a:r>
              <a:rPr lang="en-US" b="1" dirty="0">
                <a:sym typeface="+mn-ea"/>
              </a:rPr>
              <a:t>rinciples of </a:t>
            </a:r>
            <a:r>
              <a:rPr lang="en-IN" altLang="en-US" b="1" dirty="0">
                <a:sym typeface="+mn-ea"/>
              </a:rPr>
              <a:t>A</a:t>
            </a:r>
            <a:r>
              <a:rPr lang="en-US" b="1" dirty="0">
                <a:sym typeface="+mn-ea"/>
              </a:rPr>
              <a:t>gile</a:t>
            </a:r>
          </a:p>
        </p:txBody>
      </p:sp>
      <p:sp>
        <p:nvSpPr>
          <p:cNvPr id="3" name="Content Placeholder 2"/>
          <p:cNvSpPr>
            <a:spLocks noGrp="1"/>
          </p:cNvSpPr>
          <p:nvPr>
            <p:ph idx="1"/>
          </p:nvPr>
        </p:nvSpPr>
        <p:spPr/>
        <p:txBody>
          <a:bodyPr/>
          <a:lstStyle/>
          <a:p>
            <a:pPr lvl="0"/>
            <a:r>
              <a:rPr lang="en-US" dirty="0">
                <a:sym typeface="+mn-ea"/>
              </a:rPr>
              <a:t>Customer satisfaction</a:t>
            </a:r>
            <a:endParaRPr lang="en-US" dirty="0"/>
          </a:p>
          <a:p>
            <a:pPr lvl="0"/>
            <a:r>
              <a:rPr lang="en-US" dirty="0">
                <a:sym typeface="+mn-ea"/>
              </a:rPr>
              <a:t>Early and continuous delivery</a:t>
            </a:r>
            <a:endParaRPr lang="en-US" dirty="0"/>
          </a:p>
          <a:p>
            <a:pPr lvl="0"/>
            <a:r>
              <a:rPr lang="en-US" dirty="0">
                <a:sym typeface="+mn-ea"/>
              </a:rPr>
              <a:t>Embrace change</a:t>
            </a:r>
            <a:endParaRPr lang="en-US" dirty="0"/>
          </a:p>
          <a:p>
            <a:pPr lvl="0"/>
            <a:r>
              <a:rPr lang="en-US" dirty="0">
                <a:sym typeface="+mn-ea"/>
              </a:rPr>
              <a:t>Frequent delivery</a:t>
            </a:r>
            <a:endParaRPr lang="en-US" dirty="0"/>
          </a:p>
          <a:p>
            <a:pPr lvl="0"/>
            <a:r>
              <a:rPr lang="en-US" dirty="0">
                <a:sym typeface="+mn-ea"/>
              </a:rPr>
              <a:t>Collaboration of businesses and developers</a:t>
            </a:r>
            <a:endParaRPr lang="en-US" dirty="0"/>
          </a:p>
          <a:p>
            <a:pPr lvl="0"/>
            <a:r>
              <a:rPr lang="en-US" dirty="0">
                <a:sym typeface="+mn-ea"/>
              </a:rPr>
              <a:t>Motivated individuals</a:t>
            </a:r>
            <a:endParaRPr lang="en-US" dirty="0"/>
          </a:p>
          <a:p>
            <a:pPr lvl="0"/>
            <a:r>
              <a:rPr lang="en-US" dirty="0">
                <a:sym typeface="+mn-ea"/>
              </a:rPr>
              <a:t>Face-to-face conversation</a:t>
            </a:r>
            <a:endParaRPr lang="en-US" dirty="0"/>
          </a:p>
          <a:p>
            <a:pPr lvl="0"/>
            <a:r>
              <a:rPr lang="en-US" dirty="0">
                <a:sym typeface="+mn-ea"/>
              </a:rPr>
              <a:t>Functional products</a:t>
            </a:r>
            <a:endParaRPr lang="en-US" dirty="0"/>
          </a:p>
          <a:p>
            <a:pPr lvl="0"/>
            <a:r>
              <a:rPr lang="en-US" dirty="0">
                <a:sym typeface="+mn-ea"/>
              </a:rPr>
              <a:t>Technical excellence</a:t>
            </a:r>
            <a:endParaRPr lang="en-US" dirty="0"/>
          </a:p>
          <a:p>
            <a:pPr lvl="0"/>
            <a:r>
              <a:rPr lang="en-US" dirty="0">
                <a:sym typeface="+mn-ea"/>
              </a:rPr>
              <a:t>Simplicity</a:t>
            </a:r>
            <a:endParaRPr lang="en-US" dirty="0"/>
          </a:p>
          <a:p>
            <a:pPr lvl="0"/>
            <a:r>
              <a:rPr lang="en-US" dirty="0">
                <a:sym typeface="+mn-ea"/>
              </a:rPr>
              <a:t>Self-organized teams</a:t>
            </a:r>
            <a:endParaRPr lang="en-US" dirty="0"/>
          </a:p>
          <a:p>
            <a:pPr lvl="0"/>
            <a:r>
              <a:rPr lang="en-US" dirty="0">
                <a:sym typeface="+mn-ea"/>
              </a:rPr>
              <a:t>Regulation, reflection and adjustment</a:t>
            </a:r>
            <a:endParaRPr lang="en-US" dirty="0"/>
          </a:p>
          <a:p>
            <a:endParaRPr lang="en-US"/>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Examples</a:t>
            </a:r>
            <a:r>
              <a:rPr lang="en-US" dirty="0"/>
              <a:t> of </a:t>
            </a:r>
            <a:r>
              <a:rPr lang="en-US" b="1" dirty="0"/>
              <a:t>Agile Methodology</a:t>
            </a:r>
            <a:br>
              <a:rPr lang="en-US" dirty="0"/>
            </a:br>
            <a:endParaRPr lang="en-US" dirty="0"/>
          </a:p>
        </p:txBody>
      </p:sp>
      <p:sp>
        <p:nvSpPr>
          <p:cNvPr id="3" name="Content Placeholder 2"/>
          <p:cNvSpPr>
            <a:spLocks noGrp="1"/>
          </p:cNvSpPr>
          <p:nvPr>
            <p:ph idx="1"/>
          </p:nvPr>
        </p:nvSpPr>
        <p:spPr/>
        <p:txBody>
          <a:bodyPr/>
          <a:lstStyle/>
          <a:p>
            <a:r>
              <a:rPr lang="en-US" dirty="0"/>
              <a:t>Agile </a:t>
            </a:r>
            <a:r>
              <a:rPr lang="en-US" b="1" dirty="0"/>
              <a:t>Scrum Methodology</a:t>
            </a:r>
            <a:r>
              <a:rPr lang="en-US" dirty="0"/>
              <a:t>.</a:t>
            </a:r>
          </a:p>
          <a:p>
            <a:r>
              <a:rPr lang="en-US" b="1" dirty="0"/>
              <a:t>Lean Software Development</a:t>
            </a:r>
            <a:r>
              <a:rPr lang="en-US" dirty="0"/>
              <a:t>.</a:t>
            </a:r>
          </a:p>
          <a:p>
            <a:r>
              <a:rPr lang="en-US" b="1" dirty="0"/>
              <a:t>Kanban</a:t>
            </a:r>
            <a:r>
              <a:rPr lang="en-US" dirty="0"/>
              <a:t>.</a:t>
            </a:r>
          </a:p>
          <a:p>
            <a:r>
              <a:rPr lang="en-US" b="1" dirty="0"/>
              <a:t>Extreme Programming (XP</a:t>
            </a:r>
            <a:r>
              <a:rPr lang="en-US" dirty="0"/>
              <a:t>)</a:t>
            </a:r>
          </a:p>
          <a:p>
            <a:r>
              <a:rPr lang="en-US" b="1" dirty="0"/>
              <a:t>Crystal</a:t>
            </a:r>
            <a:r>
              <a:rPr lang="en-US" dirty="0"/>
              <a:t>.</a:t>
            </a:r>
          </a:p>
          <a:p>
            <a:r>
              <a:rPr lang="en-US" b="1" dirty="0"/>
              <a:t>Dynamic Systems Development Method</a:t>
            </a:r>
            <a:r>
              <a:rPr lang="en-US" dirty="0"/>
              <a:t> (</a:t>
            </a:r>
            <a:r>
              <a:rPr lang="en-US" b="1" dirty="0"/>
              <a:t>DSDM</a:t>
            </a:r>
            <a:r>
              <a:rPr lang="en-US" dirty="0"/>
              <a:t>)</a:t>
            </a:r>
          </a:p>
          <a:p>
            <a:r>
              <a:rPr lang="en-US" b="1" dirty="0"/>
              <a:t>Feature Driven Development</a:t>
            </a:r>
            <a:r>
              <a:rPr lang="en-US" dirty="0"/>
              <a:t> (FDD)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Advantage of Agile Method</a:t>
            </a:r>
          </a:p>
        </p:txBody>
      </p:sp>
      <p:sp>
        <p:nvSpPr>
          <p:cNvPr id="3" name="Content Placeholder 2"/>
          <p:cNvSpPr>
            <a:spLocks noGrp="1"/>
          </p:cNvSpPr>
          <p:nvPr>
            <p:ph idx="1"/>
          </p:nvPr>
        </p:nvSpPr>
        <p:spPr/>
        <p:txBody>
          <a:bodyPr/>
          <a:lstStyle/>
          <a:p>
            <a:r>
              <a:rPr lang="en-US" b="1"/>
              <a:t>When to use the Agile Model?</a:t>
            </a:r>
          </a:p>
          <a:p>
            <a:r>
              <a:rPr lang="en-US"/>
              <a:t>When frequent changes are required.</a:t>
            </a:r>
          </a:p>
          <a:p>
            <a:r>
              <a:rPr lang="en-US"/>
              <a:t>When a highly qualified and experienced team is available.</a:t>
            </a:r>
          </a:p>
          <a:p>
            <a:r>
              <a:rPr lang="en-US"/>
              <a:t>When a customer is ready to have a meeting with a software team all the time.</a:t>
            </a:r>
          </a:p>
          <a:p>
            <a:r>
              <a:rPr lang="en-US"/>
              <a:t>When project size is small.</a:t>
            </a:r>
          </a:p>
          <a:p>
            <a:r>
              <a:rPr lang="en-US" b="1"/>
              <a:t>Advantage(Pros) of Agile Method:</a:t>
            </a:r>
          </a:p>
          <a:p>
            <a:r>
              <a:rPr lang="en-US"/>
              <a:t>Frequent Delivery</a:t>
            </a:r>
          </a:p>
          <a:p>
            <a:r>
              <a:rPr lang="en-US"/>
              <a:t>Face-to-Face Communication with clients.</a:t>
            </a:r>
          </a:p>
          <a:p>
            <a:r>
              <a:rPr lang="en-US"/>
              <a:t>Efficient design and fulfils the business requirement.</a:t>
            </a:r>
          </a:p>
          <a:p>
            <a:r>
              <a:rPr lang="en-US"/>
              <a:t>Anytime changes are acceptable.</a:t>
            </a:r>
          </a:p>
          <a:p>
            <a:r>
              <a:rPr lang="en-US"/>
              <a:t>It reduces total development time.</a:t>
            </a:r>
          </a:p>
        </p:txBody>
      </p:sp>
      <p:sp>
        <p:nvSpPr>
          <p:cNvPr id="4" name="Footer Placeholder 3"/>
          <p:cNvSpPr>
            <a:spLocks noGrp="1"/>
          </p:cNvSpPr>
          <p:nvPr>
            <p:ph type="ftr" sz="quarter" idx="11"/>
          </p:nvPr>
        </p:nvSpPr>
        <p:spPr/>
        <p:txBody>
          <a:bodyPr/>
          <a:lstStyle/>
          <a:p>
            <a:pPr>
              <a:defRPr/>
            </a:pPr>
            <a:r>
              <a:rPr lang="en-US"/>
              <a:t>Faculty Name - GroupNo</a:t>
            </a:r>
          </a:p>
        </p:txBody>
      </p:sp>
      <p:sp>
        <p:nvSpPr>
          <p:cNvPr id="5" name="Slide Number Placeholder 4"/>
          <p:cNvSpPr>
            <a:spLocks noGrp="1"/>
          </p:cNvSpPr>
          <p:nvPr>
            <p:ph type="sldNum" sz="quarter" idx="12"/>
          </p:nvPr>
        </p:nvSpPr>
        <p:spPr/>
        <p:txBody>
          <a:bodyPr/>
          <a:lstStyle/>
          <a:p>
            <a:fld id="{8BD8F058-9003-4658-AA47-7D4800AF7EA2}"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1621</Words>
  <Application>Microsoft Office PowerPoint</Application>
  <PresentationFormat>On-screen Show (4:3)</PresentationFormat>
  <Paragraphs>185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UNIT-I</vt:lpstr>
      <vt:lpstr>What is “Agility”?!</vt:lpstr>
      <vt:lpstr>Agility and the Cost of Change</vt:lpstr>
      <vt:lpstr>An Agile Process!</vt:lpstr>
      <vt:lpstr>The Phases in the Agile model</vt:lpstr>
      <vt:lpstr>12 Principles of Agile</vt:lpstr>
      <vt:lpstr> Examples of Agile Methodology </vt:lpstr>
      <vt:lpstr>Advantage of Agile Method</vt:lpstr>
      <vt:lpstr>Extreme Programming (XP)</vt:lpstr>
      <vt:lpstr> XP Design! Coding! Testing!</vt:lpstr>
      <vt:lpstr>XP</vt:lpstr>
      <vt:lpstr>eXtreme Programming(XP)</vt:lpstr>
      <vt:lpstr>Adaptive Software Development</vt:lpstr>
      <vt:lpstr> ASD</vt:lpstr>
      <vt:lpstr>Adaptive Life Cycle</vt:lpstr>
      <vt:lpstr>SCRUM</vt:lpstr>
      <vt:lpstr>SCRUM PROCESS</vt:lpstr>
      <vt:lpstr>XP vs Scrum</vt:lpstr>
      <vt:lpstr>Scrum: Three roles </vt:lpstr>
      <vt:lpstr>Three roles -SCRUM </vt:lpstr>
      <vt:lpstr>Key Features of Scrum Methodology</vt:lpstr>
      <vt:lpstr>SCRUM</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Moksh Goyal</cp:lastModifiedBy>
  <cp:revision>1713</cp:revision>
  <dcterms:created xsi:type="dcterms:W3CDTF">2010-04-09T07:36:00Z</dcterms:created>
  <dcterms:modified xsi:type="dcterms:W3CDTF">2024-05-23T09:34:32Z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2F8FD58F5AAD469BA85120F67F4F7D81_13</vt:lpwstr>
  </property>
  <property fmtid="{D5CDD505-2E9C-101B-9397-08002B2CF9AE}" pid="3" name="KSOProductBuildVer">
    <vt:lpwstr>1033-12.2.0.13359</vt:lpwstr>
  </property>
</Properties>
</file>