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836" r:id="rId4"/>
    <p:sldId id="857" r:id="rId5"/>
    <p:sldId id="856" r:id="rId6"/>
    <p:sldId id="853" r:id="rId7"/>
    <p:sldId id="855" r:id="rId8"/>
    <p:sldId id="858" r:id="rId9"/>
    <p:sldId id="861" r:id="rId10"/>
    <p:sldId id="859" r:id="rId11"/>
    <p:sldId id="860" r:id="rId12"/>
    <p:sldId id="862" r:id="rId13"/>
    <p:sldId id="864" r:id="rId14"/>
    <p:sldId id="868" r:id="rId15"/>
    <p:sldId id="865" r:id="rId16"/>
    <p:sldId id="866" r:id="rId17"/>
    <p:sldId id="867" r:id="rId18"/>
    <p:sldId id="863" r:id="rId19"/>
    <p:sldId id="854" r:id="rId20"/>
    <p:sldId id="313" r:id="rId21"/>
  </p:sldIdLst>
  <p:sldSz cx="9144000" cy="6858000" type="screen4x3"/>
  <p:notesSz cx="7559675" cy="10691813"/>
  <p:embeddedFontLst>
    <p:embeddedFont>
      <p:font typeface="Calibri" panose="020F0502020204030204" pitchFamily="34" charset="0"/>
      <p:regular r:id="rId23"/>
      <p:bold r:id="rId24"/>
      <p:italic r:id="rId25"/>
      <p:boldItalic r:id="rId26"/>
    </p:embeddedFont>
    <p:embeddedFont>
      <p:font typeface="Times" panose="02020603050405020304"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61" autoAdjust="0"/>
  </p:normalViewPr>
  <p:slideViewPr>
    <p:cSldViewPr snapToGrid="0">
      <p:cViewPr varScale="1">
        <p:scale>
          <a:sx n="73" d="100"/>
          <a:sy n="73" d="100"/>
        </p:scale>
        <p:origin x="173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3</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4</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993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E0E45-3AC3-5D0E-A8A2-339D1E95AC21}"/>
              </a:ext>
            </a:extLst>
          </p:cNvPr>
          <p:cNvSpPr>
            <a:spLocks noGrp="1" noChangeArrowheads="1"/>
          </p:cNvSpPr>
          <p:nvPr>
            <p:ph type="sldNum" sz="quarter" idx="5"/>
          </p:nvPr>
        </p:nvSpPr>
        <p:spPr>
          <a:ln/>
        </p:spPr>
        <p:txBody>
          <a:bodyPr/>
          <a:lstStyle/>
          <a:p>
            <a:fld id="{2F835747-2F6B-4E79-8B44-DA5DCC35C526}" type="slidenum">
              <a:rPr lang="en-US" altLang="en-US"/>
              <a:pPr/>
              <a:t>5</a:t>
            </a:fld>
            <a:endParaRPr lang="en-US" altLang="en-US"/>
          </a:p>
        </p:txBody>
      </p:sp>
      <p:sp>
        <p:nvSpPr>
          <p:cNvPr id="1081346" name="Rectangle 2">
            <a:extLst>
              <a:ext uri="{FF2B5EF4-FFF2-40B4-BE49-F238E27FC236}">
                <a16:creationId xmlns:a16="http://schemas.microsoft.com/office/drawing/2014/main" id="{B4E06ED0-89BC-0DC1-5CB1-FB30F1752C0E}"/>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1FC6E3C0-609A-8258-A820-85B454A01E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1736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9F010E-B57F-80E5-DF64-4B84437410C1}"/>
              </a:ext>
            </a:extLst>
          </p:cNvPr>
          <p:cNvSpPr>
            <a:spLocks noGrp="1" noChangeArrowheads="1"/>
          </p:cNvSpPr>
          <p:nvPr>
            <p:ph type="sldNum" sz="quarter" idx="5"/>
          </p:nvPr>
        </p:nvSpPr>
        <p:spPr>
          <a:ln/>
        </p:spPr>
        <p:txBody>
          <a:bodyPr/>
          <a:lstStyle/>
          <a:p>
            <a:fld id="{334020FB-A734-4B76-A315-722913DB492A}" type="slidenum">
              <a:rPr lang="en-US" altLang="en-US"/>
              <a:pPr/>
              <a:t>6</a:t>
            </a:fld>
            <a:endParaRPr lang="en-US" altLang="en-US"/>
          </a:p>
        </p:txBody>
      </p:sp>
      <p:sp>
        <p:nvSpPr>
          <p:cNvPr id="1116162" name="Rectangle 2">
            <a:extLst>
              <a:ext uri="{FF2B5EF4-FFF2-40B4-BE49-F238E27FC236}">
                <a16:creationId xmlns:a16="http://schemas.microsoft.com/office/drawing/2014/main" id="{D1DC29EE-5394-A19B-273C-3FBE184653E9}"/>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6EAFDA2A-73E4-BAA9-334F-48EFFF9CED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1729AC-FBB6-50BF-140F-6DFFE9DCD4C4}"/>
              </a:ext>
            </a:extLst>
          </p:cNvPr>
          <p:cNvSpPr>
            <a:spLocks noGrp="1"/>
          </p:cNvSpPr>
          <p:nvPr>
            <p:ph type="sldNum" sz="quarter" idx="10"/>
          </p:nvPr>
        </p:nvSpPr>
        <p:spPr/>
        <p:txBody>
          <a:bodyPr/>
          <a:lstStyle>
            <a:lvl1pPr>
              <a:defRPr/>
            </a:lvl1pPr>
          </a:lstStyle>
          <a:p>
            <a:r>
              <a:rPr lang="en-US" altLang="en-US"/>
              <a:t>12.</a:t>
            </a:r>
            <a:fld id="{79B5908F-1003-4FE2-9619-748025AA9679}" type="slidenum">
              <a:rPr lang="en-US" altLang="en-US"/>
              <a:pPr/>
              <a:t>‹#›</a:t>
            </a:fld>
            <a:endParaRPr lang="en-US" altLang="en-US"/>
          </a:p>
        </p:txBody>
      </p:sp>
    </p:spTree>
    <p:extLst>
      <p:ext uri="{BB962C8B-B14F-4D97-AF65-F5344CB8AC3E}">
        <p14:creationId xmlns:p14="http://schemas.microsoft.com/office/powerpoint/2010/main" val="259917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software_engineering/software_design_strategies.htm" TargetMode="External"/><Relationship Id="rId7" Type="http://schemas.openxmlformats.org/officeDocument/2006/relationships/hyperlink" Target="https://www.tutorialspoint.com/software_testing_dictionary/acceptance_testing.htm" TargetMode="External"/><Relationship Id="rId2" Type="http://schemas.openxmlformats.org/officeDocument/2006/relationships/hyperlink" Target="http://www.itinfo.am/eng/software-development-methodologies/" TargetMode="External"/><Relationship Id="rId1" Type="http://schemas.openxmlformats.org/officeDocument/2006/relationships/slideLayout" Target="../slideLayouts/slideLayout13.xml"/><Relationship Id="rId6" Type="http://schemas.openxmlformats.org/officeDocument/2006/relationships/hyperlink" Target="https://www.tutorialspoint.com/software_testing_dictionary/validation_testing.htm" TargetMode="External"/><Relationship Id="rId5" Type="http://schemas.openxmlformats.org/officeDocument/2006/relationships/hyperlink" Target="https://www.tutorialspoint.com/software_testing_dictionary/alpha_testing.htm" TargetMode="External"/><Relationship Id="rId4" Type="http://schemas.openxmlformats.org/officeDocument/2006/relationships/hyperlink" Target="https://www.softwaretestinghelp.com/types-of-software-test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a:solidFill>
                  <a:srgbClr val="0070C0"/>
                </a:solidFill>
                <a:latin typeface="Times New Roman"/>
                <a:ea typeface="Times New Roman"/>
                <a:cs typeface="Times New Roman"/>
                <a:sym typeface="Times New Roman"/>
              </a:rPr>
              <a:t>Introduction to Software Engineering</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0A2EB-A9B7-54FF-5D35-77CF83CF4EB4}"/>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Changing Nature of Software</a:t>
            </a:r>
            <a:endParaRPr lang="en-IN" sz="3600" dirty="0">
              <a:solidFill>
                <a:schemeClr val="tx1"/>
              </a:solidFill>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F7EB4683-1D65-94FD-D14F-CC911F6B3C76}"/>
              </a:ext>
            </a:extLst>
          </p:cNvPr>
          <p:cNvSpPr txBox="1"/>
          <p:nvPr/>
        </p:nvSpPr>
        <p:spPr>
          <a:xfrm>
            <a:off x="374430" y="1043731"/>
            <a:ext cx="8395140" cy="5016758"/>
          </a:xfrm>
          <a:prstGeom prst="rect">
            <a:avLst/>
          </a:prstGeom>
          <a:noFill/>
        </p:spPr>
        <p:txBody>
          <a:bodyPr wrap="square">
            <a:spAutoFit/>
          </a:bodyPr>
          <a:lstStyle/>
          <a:p>
            <a:pPr algn="just" fontAlgn="base"/>
            <a:r>
              <a:rPr lang="en-US" sz="1600" b="0" i="0" dirty="0">
                <a:solidFill>
                  <a:schemeClr val="tx1"/>
                </a:solidFill>
                <a:effectLst/>
                <a:latin typeface="Times" panose="02020603050405020304" pitchFamily="18" charset="0"/>
                <a:cs typeface="Times" panose="02020603050405020304" pitchFamily="18" charset="0"/>
              </a:rPr>
              <a:t> </a:t>
            </a:r>
            <a:endParaRPr lang="en-US" sz="1600" b="1" i="0" dirty="0">
              <a:solidFill>
                <a:schemeClr val="tx1"/>
              </a:solidFill>
              <a:effectLst/>
              <a:latin typeface="Times" panose="02020603050405020304" pitchFamily="18" charset="0"/>
              <a:cs typeface="Times" panose="02020603050405020304" pitchFamily="18" charset="0"/>
            </a:endParaRPr>
          </a:p>
          <a:p>
            <a:pPr algn="just" fontAlgn="base"/>
            <a:endParaRPr lang="en-US" sz="1600" b="1" i="0" dirty="0">
              <a:solidFill>
                <a:schemeClr val="tx1"/>
              </a:solidFill>
              <a:effectLst/>
              <a:latin typeface="Times" panose="02020603050405020304" pitchFamily="18" charset="0"/>
              <a:cs typeface="Times" panose="02020603050405020304" pitchFamily="18" charset="0"/>
            </a:endParaRP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Application Software: </a:t>
            </a:r>
            <a:r>
              <a:rPr lang="en-US" sz="1600" b="0" i="0" dirty="0">
                <a:solidFill>
                  <a:schemeClr val="tx1"/>
                </a:solidFill>
                <a:effectLst/>
                <a:latin typeface="Times" panose="02020603050405020304" pitchFamily="18" charset="0"/>
                <a:cs typeface="Times" panose="02020603050405020304" pitchFamily="18" charset="0"/>
              </a:rPr>
              <a:t>Application software is defined as programs that </a:t>
            </a:r>
            <a:r>
              <a:rPr lang="en-US" sz="1600" b="1" i="0" dirty="0">
                <a:solidFill>
                  <a:schemeClr val="tx1"/>
                </a:solidFill>
                <a:effectLst/>
                <a:latin typeface="Times" panose="02020603050405020304" pitchFamily="18" charset="0"/>
                <a:cs typeface="Times" panose="02020603050405020304" pitchFamily="18" charset="0"/>
              </a:rPr>
              <a:t>solve a specific business need. Application in this area process business or technical data in a w</a:t>
            </a:r>
            <a:r>
              <a:rPr lang="en-US" sz="1600" b="0" i="0" dirty="0">
                <a:solidFill>
                  <a:schemeClr val="tx1"/>
                </a:solidFill>
                <a:effectLst/>
                <a:latin typeface="Times" panose="02020603050405020304" pitchFamily="18" charset="0"/>
                <a:cs typeface="Times" panose="02020603050405020304" pitchFamily="18" charset="0"/>
              </a:rPr>
              <a:t>ay that facilitates business operation or management technical decision making. In addition to convention data processing application, application software is used to control business function in real time.</a:t>
            </a:r>
          </a:p>
          <a:p>
            <a:pPr algn="just" fontAlgn="base"/>
            <a:endParaRPr lang="en-US" sz="1600" dirty="0">
              <a:solidFill>
                <a:schemeClr val="tx1"/>
              </a:solidFill>
              <a:latin typeface="Times" panose="02020603050405020304" pitchFamily="18" charset="0"/>
              <a:cs typeface="Times" panose="02020603050405020304" pitchFamily="18" charset="0"/>
            </a:endParaRP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Engineering and Scientific Software: </a:t>
            </a:r>
            <a:r>
              <a:rPr lang="en-US" sz="1600" b="0" i="0" dirty="0">
                <a:solidFill>
                  <a:schemeClr val="tx1"/>
                </a:solidFill>
                <a:effectLst/>
                <a:latin typeface="Times" panose="02020603050405020304" pitchFamily="18" charset="0"/>
                <a:cs typeface="Times" panose="02020603050405020304" pitchFamily="18" charset="0"/>
              </a:rPr>
              <a:t>This software is used to facilitate the engineering function and task. however modern application within the engineering and scientific area are moving away from the conventional numerical algorithms. </a:t>
            </a:r>
            <a:r>
              <a:rPr lang="en-US" sz="1600" b="1" i="0" dirty="0">
                <a:solidFill>
                  <a:schemeClr val="tx1"/>
                </a:solidFill>
                <a:effectLst/>
                <a:latin typeface="Times" panose="02020603050405020304" pitchFamily="18" charset="0"/>
                <a:cs typeface="Times" panose="02020603050405020304" pitchFamily="18" charset="0"/>
              </a:rPr>
              <a:t>Computer-aided design, system simulation, and other interactive applications have begun to ta</a:t>
            </a:r>
            <a:r>
              <a:rPr lang="en-US" sz="1600" b="0" i="0" dirty="0">
                <a:solidFill>
                  <a:schemeClr val="tx1"/>
                </a:solidFill>
                <a:effectLst/>
                <a:latin typeface="Times" panose="02020603050405020304" pitchFamily="18" charset="0"/>
                <a:cs typeface="Times" panose="02020603050405020304" pitchFamily="18" charset="0"/>
              </a:rPr>
              <a:t>ke a real-time and even system software characteristic. </a:t>
            </a:r>
          </a:p>
          <a:p>
            <a:pPr marL="285750" indent="-285750" algn="just" fontAlgn="base">
              <a:buFont typeface="Arial" panose="020B0604020202020204" pitchFamily="34" charset="0"/>
              <a:buChar char="•"/>
            </a:pPr>
            <a:endParaRPr lang="en-US" sz="1600" b="0" i="0" dirty="0">
              <a:solidFill>
                <a:schemeClr val="tx1"/>
              </a:solidFill>
              <a:effectLst/>
              <a:latin typeface="Times" panose="02020603050405020304" pitchFamily="18" charset="0"/>
              <a:cs typeface="Times" panose="02020603050405020304" pitchFamily="18" charset="0"/>
            </a:endParaRP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System Software: System software is a collection of programs which are written to service other programs. S</a:t>
            </a:r>
            <a:r>
              <a:rPr lang="en-US" sz="1600" b="0" i="0" dirty="0">
                <a:solidFill>
                  <a:schemeClr val="tx1"/>
                </a:solidFill>
                <a:effectLst/>
                <a:latin typeface="Times" panose="02020603050405020304" pitchFamily="18" charset="0"/>
                <a:cs typeface="Times" panose="02020603050405020304" pitchFamily="18" charset="0"/>
              </a:rPr>
              <a:t>ome system software processes complex but determinate, information structures. Other system application process largely indeterminate data. Sometimes when, the system software area is characterized by the heavy interaction with computer hardware that requires scheduling, resource sharing, and sophisticated process management.</a:t>
            </a:r>
          </a:p>
          <a:p>
            <a:pPr algn="just"/>
            <a:endParaRPr lang="en-IN" sz="16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000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E8646-656F-2BAA-0AC0-2FF908DFAF82}"/>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Changing Nature of Software</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A889A593-702E-3F4B-7738-8054AFF196C7}"/>
              </a:ext>
            </a:extLst>
          </p:cNvPr>
          <p:cNvSpPr txBox="1"/>
          <p:nvPr/>
        </p:nvSpPr>
        <p:spPr>
          <a:xfrm>
            <a:off x="415159" y="1627875"/>
            <a:ext cx="8466082" cy="4278094"/>
          </a:xfrm>
          <a:prstGeom prst="rect">
            <a:avLst/>
          </a:prstGeom>
          <a:noFill/>
        </p:spPr>
        <p:txBody>
          <a:bodyPr wrap="square">
            <a:spAutoFit/>
          </a:bodyPr>
          <a:lstStyle/>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Embedded Software: </a:t>
            </a:r>
            <a:r>
              <a:rPr lang="en-US" sz="1600" b="0" i="0" dirty="0">
                <a:solidFill>
                  <a:schemeClr val="tx1"/>
                </a:solidFill>
                <a:effectLst/>
                <a:latin typeface="Times" panose="02020603050405020304" pitchFamily="18" charset="0"/>
                <a:cs typeface="Times" panose="02020603050405020304" pitchFamily="18" charset="0"/>
              </a:rPr>
              <a:t>Embedded software resides within the system or product and is used to </a:t>
            </a:r>
            <a:r>
              <a:rPr lang="en-US" sz="1600" b="1" i="0" dirty="0">
                <a:solidFill>
                  <a:schemeClr val="tx1"/>
                </a:solidFill>
                <a:effectLst/>
                <a:latin typeface="Times" panose="02020603050405020304" pitchFamily="18" charset="0"/>
                <a:cs typeface="Times" panose="02020603050405020304" pitchFamily="18" charset="0"/>
              </a:rPr>
              <a:t>implement and control feature and function </a:t>
            </a:r>
            <a:r>
              <a:rPr lang="en-US" sz="1600" b="0" i="0" dirty="0">
                <a:solidFill>
                  <a:schemeClr val="tx1"/>
                </a:solidFill>
                <a:effectLst/>
                <a:latin typeface="Times" panose="02020603050405020304" pitchFamily="18" charset="0"/>
                <a:cs typeface="Times" panose="02020603050405020304" pitchFamily="18" charset="0"/>
              </a:rPr>
              <a:t>for the end-user and for the system itself. Embedded software can perform the limited and esoteric function or provided significant function and control capability.</a:t>
            </a: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Product-line Software: </a:t>
            </a:r>
            <a:r>
              <a:rPr lang="en-US" sz="1600" b="0" i="0" dirty="0">
                <a:solidFill>
                  <a:schemeClr val="tx1"/>
                </a:solidFill>
                <a:effectLst/>
                <a:latin typeface="Times" panose="02020603050405020304" pitchFamily="18" charset="0"/>
                <a:cs typeface="Times" panose="02020603050405020304" pitchFamily="18" charset="0"/>
              </a:rPr>
              <a:t>Designed to provide a </a:t>
            </a:r>
            <a:r>
              <a:rPr lang="en-US" sz="1600" b="1" i="0" dirty="0">
                <a:solidFill>
                  <a:schemeClr val="tx1"/>
                </a:solidFill>
                <a:effectLst/>
                <a:latin typeface="Times" panose="02020603050405020304" pitchFamily="18" charset="0"/>
                <a:cs typeface="Times" panose="02020603050405020304" pitchFamily="18" charset="0"/>
              </a:rPr>
              <a:t>specific capability for use by many different customers, product line software can focus on the </a:t>
            </a:r>
            <a:r>
              <a:rPr lang="en-US" sz="1600" b="0" i="0" dirty="0">
                <a:solidFill>
                  <a:schemeClr val="tx1"/>
                </a:solidFill>
                <a:effectLst/>
                <a:latin typeface="Times" panose="02020603050405020304" pitchFamily="18" charset="0"/>
                <a:cs typeface="Times" panose="02020603050405020304" pitchFamily="18" charset="0"/>
              </a:rPr>
              <a:t>limited and esoteric marketplace or address the mass consumer market.</a:t>
            </a: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Web Application: </a:t>
            </a:r>
            <a:r>
              <a:rPr lang="en-US" sz="1600" b="0" i="0" dirty="0">
                <a:solidFill>
                  <a:schemeClr val="tx1"/>
                </a:solidFill>
                <a:effectLst/>
                <a:latin typeface="Times" panose="02020603050405020304" pitchFamily="18" charset="0"/>
                <a:cs typeface="Times" panose="02020603050405020304" pitchFamily="18" charset="0"/>
              </a:rPr>
              <a:t>It is a client-server computer program which the client runs on the web browser. In their simplest form, Web apps can be little more than a set of linked hypertext files that present information using text and limited graphics. However, </a:t>
            </a:r>
            <a:r>
              <a:rPr lang="en-US" sz="1600" b="1" i="0" dirty="0">
                <a:solidFill>
                  <a:schemeClr val="tx1"/>
                </a:solidFill>
                <a:effectLst/>
                <a:latin typeface="Times" panose="02020603050405020304" pitchFamily="18" charset="0"/>
                <a:cs typeface="Times" panose="02020603050405020304" pitchFamily="18" charset="0"/>
              </a:rPr>
              <a:t>as e-commerce and B2B application grow in importance. Web apps are evolving into a</a:t>
            </a:r>
            <a:r>
              <a:rPr lang="en-US" sz="1600" b="0" i="0" dirty="0">
                <a:solidFill>
                  <a:schemeClr val="tx1"/>
                </a:solidFill>
                <a:effectLst/>
                <a:latin typeface="Times" panose="02020603050405020304" pitchFamily="18" charset="0"/>
                <a:cs typeface="Times" panose="02020603050405020304" pitchFamily="18" charset="0"/>
              </a:rPr>
              <a:t> sophisticate computing environment that not only provides a standalone feature, computing function, and content to the end user.</a:t>
            </a:r>
          </a:p>
          <a:p>
            <a:pPr marL="285750" indent="-28575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Artificial Intelligence Software: Artificial intelligence software makes use of a nonnumerical algorithm to solve a complex pro</a:t>
            </a:r>
            <a:r>
              <a:rPr lang="en-US" sz="1600" b="0" i="0" dirty="0">
                <a:solidFill>
                  <a:schemeClr val="tx1"/>
                </a:solidFill>
                <a:effectLst/>
                <a:latin typeface="Times" panose="02020603050405020304" pitchFamily="18" charset="0"/>
                <a:cs typeface="Times" panose="02020603050405020304" pitchFamily="18" charset="0"/>
              </a:rPr>
              <a:t>blem that is not amenable to computation or straightforward analysis. Application within this area includes </a:t>
            </a:r>
            <a:r>
              <a:rPr lang="en-US" sz="1600" b="1" i="0" dirty="0">
                <a:solidFill>
                  <a:schemeClr val="tx1"/>
                </a:solidFill>
                <a:effectLst/>
                <a:latin typeface="Times" panose="02020603050405020304" pitchFamily="18" charset="0"/>
                <a:cs typeface="Times" panose="02020603050405020304" pitchFamily="18" charset="0"/>
              </a:rPr>
              <a:t>robotics, expert system, pattern recognition, artificial neural network, theorem proving and game playing.</a:t>
            </a:r>
          </a:p>
        </p:txBody>
      </p:sp>
    </p:spTree>
    <p:extLst>
      <p:ext uri="{BB962C8B-B14F-4D97-AF65-F5344CB8AC3E}">
        <p14:creationId xmlns:p14="http://schemas.microsoft.com/office/powerpoint/2010/main" val="3115944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CD1F-5A9F-FDFD-06E2-32E83A552B77}"/>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Classification of the Software</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72B55808-DC50-D31B-F052-78F482817977}"/>
              </a:ext>
            </a:extLst>
          </p:cNvPr>
          <p:cNvSpPr txBox="1"/>
          <p:nvPr/>
        </p:nvSpPr>
        <p:spPr>
          <a:xfrm>
            <a:off x="225971" y="1259975"/>
            <a:ext cx="8466083" cy="4708981"/>
          </a:xfrm>
          <a:prstGeom prst="rect">
            <a:avLst/>
          </a:prstGeom>
          <a:noFill/>
        </p:spPr>
        <p:txBody>
          <a:bodyPr wrap="square">
            <a:spAutoFit/>
          </a:bodyPr>
          <a:lstStyle/>
          <a:p>
            <a:pPr algn="just" fontAlgn="base">
              <a:buFont typeface="+mj-lt"/>
              <a:buAutoNum type="arabicPeriod"/>
            </a:pPr>
            <a:r>
              <a:rPr lang="en-US" sz="2000" b="1" i="0" dirty="0">
                <a:solidFill>
                  <a:schemeClr val="tx1"/>
                </a:solidFill>
                <a:effectLst/>
                <a:latin typeface="Times" panose="02020603050405020304" pitchFamily="18" charset="0"/>
                <a:cs typeface="Times" panose="02020603050405020304" pitchFamily="18" charset="0"/>
              </a:rPr>
              <a:t>Purpose:</a:t>
            </a:r>
            <a:r>
              <a:rPr lang="en-US" sz="2000" b="0" i="0" dirty="0">
                <a:solidFill>
                  <a:schemeClr val="tx1"/>
                </a:solidFill>
                <a:effectLst/>
                <a:latin typeface="Times" panose="02020603050405020304" pitchFamily="18" charset="0"/>
                <a:cs typeface="Times" panose="02020603050405020304" pitchFamily="18" charset="0"/>
              </a:rPr>
              <a:t> Software can be classified as system software (e.g., operating systems, device drivers) or application software (e.g., word processors, games).</a:t>
            </a:r>
          </a:p>
          <a:p>
            <a:pPr algn="just" fontAlgn="base">
              <a:buFont typeface="+mj-lt"/>
              <a:buAutoNum type="arabicPeriod"/>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2"/>
            </a:pPr>
            <a:r>
              <a:rPr lang="en-US" sz="2000" b="1" i="0" dirty="0">
                <a:solidFill>
                  <a:schemeClr val="tx1"/>
                </a:solidFill>
                <a:effectLst/>
                <a:latin typeface="Times" panose="02020603050405020304" pitchFamily="18" charset="0"/>
                <a:cs typeface="Times" panose="02020603050405020304" pitchFamily="18" charset="0"/>
              </a:rPr>
              <a:t>Platform:</a:t>
            </a:r>
            <a:r>
              <a:rPr lang="en-US" sz="2000" b="0" i="0" dirty="0">
                <a:solidFill>
                  <a:schemeClr val="tx1"/>
                </a:solidFill>
                <a:effectLst/>
                <a:latin typeface="Times" panose="02020603050405020304" pitchFamily="18" charset="0"/>
                <a:cs typeface="Times" panose="02020603050405020304" pitchFamily="18" charset="0"/>
              </a:rPr>
              <a:t> Software can be classified as native software (designed for a specific operating system) or cross-platform software (designed to run on multiple operating systems).</a:t>
            </a:r>
          </a:p>
          <a:p>
            <a:pPr algn="just" fontAlgn="base">
              <a:buFont typeface="+mj-lt"/>
              <a:buAutoNum type="arabicPeriod" startAt="2"/>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3"/>
            </a:pPr>
            <a:r>
              <a:rPr lang="en-US" sz="2000" b="1" i="0" dirty="0">
                <a:solidFill>
                  <a:schemeClr val="tx1"/>
                </a:solidFill>
                <a:effectLst/>
                <a:latin typeface="Times" panose="02020603050405020304" pitchFamily="18" charset="0"/>
                <a:cs typeface="Times" panose="02020603050405020304" pitchFamily="18" charset="0"/>
              </a:rPr>
              <a:t>Deployment:</a:t>
            </a:r>
            <a:r>
              <a:rPr lang="en-US" sz="2000" b="0" i="0" dirty="0">
                <a:solidFill>
                  <a:schemeClr val="tx1"/>
                </a:solidFill>
                <a:effectLst/>
                <a:latin typeface="Times" panose="02020603050405020304" pitchFamily="18" charset="0"/>
                <a:cs typeface="Times" panose="02020603050405020304" pitchFamily="18" charset="0"/>
              </a:rPr>
              <a:t> Software can be classified as installed software (installed on the user’s device) or cloud-based software (hosted on remote servers and accessed via the internet).</a:t>
            </a:r>
          </a:p>
          <a:p>
            <a:pPr algn="just" fontAlgn="base">
              <a:buFont typeface="+mj-lt"/>
              <a:buAutoNum type="arabicPeriod" startAt="3"/>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4"/>
            </a:pPr>
            <a:r>
              <a:rPr lang="en-US" sz="2000" b="1" i="0" dirty="0">
                <a:solidFill>
                  <a:schemeClr val="tx1"/>
                </a:solidFill>
                <a:effectLst/>
                <a:latin typeface="Times" panose="02020603050405020304" pitchFamily="18" charset="0"/>
                <a:cs typeface="Times" panose="02020603050405020304" pitchFamily="18" charset="0"/>
              </a:rPr>
              <a:t>License:</a:t>
            </a:r>
            <a:r>
              <a:rPr lang="en-US" sz="2000" b="0" i="0" dirty="0">
                <a:solidFill>
                  <a:schemeClr val="tx1"/>
                </a:solidFill>
                <a:effectLst/>
                <a:latin typeface="Times" panose="02020603050405020304" pitchFamily="18" charset="0"/>
                <a:cs typeface="Times" panose="02020603050405020304" pitchFamily="18" charset="0"/>
              </a:rPr>
              <a:t> Software can be classified as proprietary software (owned by a single entity) or open-source software (available for free with the source code accessible to the public).</a:t>
            </a:r>
          </a:p>
          <a:p>
            <a:pPr algn="just" fontAlgn="base">
              <a:buFont typeface="+mj-lt"/>
              <a:buAutoNum type="arabicPeriod" startAt="4"/>
            </a:pPr>
            <a:endParaRPr lang="en-US" sz="2000" b="0" i="0" dirty="0">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1259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6CB56C-A698-C2FD-375D-81A5CF1EF519}"/>
              </a:ext>
            </a:extLst>
          </p:cNvPr>
          <p:cNvSpPr txBox="1"/>
          <p:nvPr/>
        </p:nvSpPr>
        <p:spPr>
          <a:xfrm>
            <a:off x="304800" y="2113820"/>
            <a:ext cx="8639503" cy="2862322"/>
          </a:xfrm>
          <a:prstGeom prst="rect">
            <a:avLst/>
          </a:prstGeom>
          <a:noFill/>
        </p:spPr>
        <p:txBody>
          <a:bodyPr wrap="square">
            <a:spAutoFit/>
          </a:bodyPr>
          <a:lstStyle/>
          <a:p>
            <a:pPr algn="just" fontAlgn="base">
              <a:buFont typeface="+mj-lt"/>
              <a:buAutoNum type="arabicPeriod" startAt="5"/>
            </a:pPr>
            <a:r>
              <a:rPr lang="en-US" sz="2000" b="1" i="0" dirty="0">
                <a:solidFill>
                  <a:schemeClr val="tx1"/>
                </a:solidFill>
                <a:effectLst/>
                <a:latin typeface="Times" panose="02020603050405020304" pitchFamily="18" charset="0"/>
                <a:cs typeface="Times" panose="02020603050405020304" pitchFamily="18" charset="0"/>
              </a:rPr>
              <a:t>Development Model:</a:t>
            </a:r>
            <a:r>
              <a:rPr lang="en-US" sz="2000" b="0" i="0" dirty="0">
                <a:solidFill>
                  <a:schemeClr val="tx1"/>
                </a:solidFill>
                <a:effectLst/>
                <a:latin typeface="Times" panose="02020603050405020304" pitchFamily="18" charset="0"/>
                <a:cs typeface="Times" panose="02020603050405020304" pitchFamily="18" charset="0"/>
              </a:rPr>
              <a:t> Software can be classified as traditional software (developed using a waterfall model) or agile software (developed using an iterative and adaptive approach).</a:t>
            </a:r>
          </a:p>
          <a:p>
            <a:pPr algn="just" fontAlgn="base">
              <a:buFont typeface="+mj-lt"/>
              <a:buAutoNum type="arabicPeriod" startAt="5"/>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6"/>
            </a:pPr>
            <a:r>
              <a:rPr lang="en-US" sz="2000" b="1" i="0" dirty="0">
                <a:solidFill>
                  <a:schemeClr val="tx1"/>
                </a:solidFill>
                <a:effectLst/>
                <a:latin typeface="Times" panose="02020603050405020304" pitchFamily="18" charset="0"/>
                <a:cs typeface="Times" panose="02020603050405020304" pitchFamily="18" charset="0"/>
              </a:rPr>
              <a:t>Size:</a:t>
            </a:r>
            <a:r>
              <a:rPr lang="en-US" sz="2000" b="0" i="0" dirty="0">
                <a:solidFill>
                  <a:schemeClr val="tx1"/>
                </a:solidFill>
                <a:effectLst/>
                <a:latin typeface="Times" panose="02020603050405020304" pitchFamily="18" charset="0"/>
                <a:cs typeface="Times" panose="02020603050405020304" pitchFamily="18" charset="0"/>
              </a:rPr>
              <a:t> Software can be classified as small-scale software (designed for a single user or small group) or enterprise software (designed for large organizations).</a:t>
            </a:r>
          </a:p>
          <a:p>
            <a:pPr algn="just" fontAlgn="base">
              <a:buFont typeface="+mj-lt"/>
              <a:buAutoNum type="arabicPeriod" startAt="6"/>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7"/>
            </a:pPr>
            <a:r>
              <a:rPr lang="en-US" sz="2000" b="1" i="0" dirty="0">
                <a:solidFill>
                  <a:schemeClr val="tx1"/>
                </a:solidFill>
                <a:effectLst/>
                <a:latin typeface="Times" panose="02020603050405020304" pitchFamily="18" charset="0"/>
                <a:cs typeface="Times" panose="02020603050405020304" pitchFamily="18" charset="0"/>
              </a:rPr>
              <a:t>User Interface:</a:t>
            </a:r>
            <a:r>
              <a:rPr lang="en-US" sz="2000" b="0" i="0" dirty="0">
                <a:solidFill>
                  <a:schemeClr val="tx1"/>
                </a:solidFill>
                <a:effectLst/>
                <a:latin typeface="Times" panose="02020603050405020304" pitchFamily="18" charset="0"/>
                <a:cs typeface="Times" panose="02020603050405020304" pitchFamily="18" charset="0"/>
              </a:rPr>
              <a:t> Software can be classified as Graphical User Interface (GUI) software or Command-Line Interface (CLI) software.</a:t>
            </a:r>
          </a:p>
        </p:txBody>
      </p:sp>
      <p:sp>
        <p:nvSpPr>
          <p:cNvPr id="4" name="TextBox 3">
            <a:extLst>
              <a:ext uri="{FF2B5EF4-FFF2-40B4-BE49-F238E27FC236}">
                <a16:creationId xmlns:a16="http://schemas.microsoft.com/office/drawing/2014/main" id="{84AB84F2-6876-D677-6100-D2E88F2BA787}"/>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Classification of the Software</a:t>
            </a:r>
            <a:endParaRPr lang="en-IN" sz="360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8525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972D9-8BBF-5E13-17A8-5008343C0062}"/>
              </a:ext>
            </a:extLst>
          </p:cNvPr>
          <p:cNvSpPr txBox="1"/>
          <p:nvPr/>
        </p:nvSpPr>
        <p:spPr>
          <a:xfrm>
            <a:off x="357353" y="1146943"/>
            <a:ext cx="8040414" cy="2123658"/>
          </a:xfrm>
          <a:prstGeom prst="rect">
            <a:avLst/>
          </a:prstGeom>
          <a:noFill/>
        </p:spPr>
        <p:txBody>
          <a:bodyPr wrap="square">
            <a:spAutoFit/>
          </a:bodyPr>
          <a:lstStyle/>
          <a:p>
            <a:pPr algn="just"/>
            <a:r>
              <a:rPr lang="en-US" sz="2200" b="1" i="0" dirty="0">
                <a:solidFill>
                  <a:schemeClr val="tx1"/>
                </a:solidFill>
                <a:effectLst/>
                <a:latin typeface="Times" panose="02020603050405020304" pitchFamily="18" charset="0"/>
                <a:cs typeface="Times" panose="02020603050405020304" pitchFamily="18" charset="0"/>
              </a:rPr>
              <a:t>Software Engineering</a:t>
            </a:r>
            <a:r>
              <a:rPr lang="en-US" sz="2200" b="0" i="0" dirty="0">
                <a:solidFill>
                  <a:schemeClr val="tx1"/>
                </a:solidFill>
                <a:effectLst/>
                <a:latin typeface="Times" panose="02020603050405020304" pitchFamily="18" charset="0"/>
                <a:cs typeface="Times" panose="02020603050405020304" pitchFamily="18" charset="0"/>
              </a:rPr>
              <a:t> is the process of designing, developing, testing, and maintaining software. It is a systematic and disciplined approach to software development that aims to create high-quality, reliable, and maintainable software.</a:t>
            </a:r>
          </a:p>
          <a:p>
            <a:pPr algn="just"/>
            <a:endParaRPr lang="en-US" sz="2200" b="0" i="0" dirty="0">
              <a:solidFill>
                <a:schemeClr val="tx1"/>
              </a:solidFill>
              <a:effectLst/>
              <a:latin typeface="Times" panose="02020603050405020304" pitchFamily="18" charset="0"/>
              <a:cs typeface="Times" panose="02020603050405020304" pitchFamily="18" charset="0"/>
            </a:endParaRPr>
          </a:p>
          <a:p>
            <a:pPr algn="just"/>
            <a:endParaRPr lang="en-IN" sz="22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7D71DA14-58A0-BC02-FA18-B2518131C6C3}"/>
              </a:ext>
            </a:extLst>
          </p:cNvPr>
          <p:cNvSpPr txBox="1"/>
          <p:nvPr/>
        </p:nvSpPr>
        <p:spPr>
          <a:xfrm>
            <a:off x="120869" y="103614"/>
            <a:ext cx="6374524" cy="646331"/>
          </a:xfrm>
          <a:prstGeom prst="rect">
            <a:avLst/>
          </a:prstGeom>
          <a:noFill/>
        </p:spPr>
        <p:txBody>
          <a:bodyPr wrap="square">
            <a:spAutoFit/>
          </a:bodyPr>
          <a:lstStyle/>
          <a:p>
            <a:pPr algn="ctr" fontAlgn="base"/>
            <a:r>
              <a:rPr lang="en-US" sz="3600" b="1" i="0" dirty="0">
                <a:solidFill>
                  <a:schemeClr val="tx1"/>
                </a:solidFill>
                <a:effectLst/>
                <a:latin typeface="Times" panose="02020603050405020304" pitchFamily="18" charset="0"/>
                <a:cs typeface="Times" panose="02020603050405020304" pitchFamily="18" charset="0"/>
              </a:rPr>
              <a:t>What is Software Engineering</a:t>
            </a:r>
          </a:p>
        </p:txBody>
      </p:sp>
      <p:sp>
        <p:nvSpPr>
          <p:cNvPr id="5" name="TextBox 4">
            <a:extLst>
              <a:ext uri="{FF2B5EF4-FFF2-40B4-BE49-F238E27FC236}">
                <a16:creationId xmlns:a16="http://schemas.microsoft.com/office/drawing/2014/main" id="{81CA2A8A-F121-09EE-B6C7-0CF3A8507D98}"/>
              </a:ext>
            </a:extLst>
          </p:cNvPr>
          <p:cNvSpPr txBox="1"/>
          <p:nvPr/>
        </p:nvSpPr>
        <p:spPr>
          <a:xfrm>
            <a:off x="3190603" y="6043449"/>
            <a:ext cx="2879314" cy="307777"/>
          </a:xfrm>
          <a:prstGeom prst="rect">
            <a:avLst/>
          </a:prstGeom>
          <a:noFill/>
        </p:spPr>
        <p:txBody>
          <a:bodyPr wrap="none" rtlCol="0">
            <a:spAutoFit/>
          </a:bodyPr>
          <a:lstStyle/>
          <a:p>
            <a:r>
              <a:rPr lang="en-US" b="1" dirty="0"/>
              <a:t>Figure 3 : Software Engineering</a:t>
            </a:r>
            <a:endParaRPr lang="en-IN" b="1" dirty="0"/>
          </a:p>
        </p:txBody>
      </p:sp>
      <p:pic>
        <p:nvPicPr>
          <p:cNvPr id="7" name="Picture 6">
            <a:extLst>
              <a:ext uri="{FF2B5EF4-FFF2-40B4-BE49-F238E27FC236}">
                <a16:creationId xmlns:a16="http://schemas.microsoft.com/office/drawing/2014/main" id="{094A102A-540D-20C0-B7B0-89C74196624F}"/>
              </a:ext>
            </a:extLst>
          </p:cNvPr>
          <p:cNvPicPr>
            <a:picLocks noChangeAspect="1"/>
          </p:cNvPicPr>
          <p:nvPr/>
        </p:nvPicPr>
        <p:blipFill>
          <a:blip r:embed="rId2"/>
          <a:stretch>
            <a:fillRect/>
          </a:stretch>
        </p:blipFill>
        <p:spPr>
          <a:xfrm>
            <a:off x="2143125" y="2703130"/>
            <a:ext cx="4857750" cy="3238500"/>
          </a:xfrm>
          <a:prstGeom prst="rect">
            <a:avLst/>
          </a:prstGeom>
        </p:spPr>
      </p:pic>
    </p:spTree>
    <p:extLst>
      <p:ext uri="{BB962C8B-B14F-4D97-AF65-F5344CB8AC3E}">
        <p14:creationId xmlns:p14="http://schemas.microsoft.com/office/powerpoint/2010/main" val="409742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EC47AA-0673-45B0-5C0A-4FE026F7AD40}"/>
              </a:ext>
            </a:extLst>
          </p:cNvPr>
          <p:cNvSpPr txBox="1"/>
          <p:nvPr/>
        </p:nvSpPr>
        <p:spPr>
          <a:xfrm>
            <a:off x="312682" y="1472716"/>
            <a:ext cx="8518635" cy="4524315"/>
          </a:xfrm>
          <a:prstGeom prst="rect">
            <a:avLst/>
          </a:prstGeom>
          <a:noFill/>
        </p:spPr>
        <p:txBody>
          <a:bodyPr wrap="square">
            <a:spAutoFit/>
          </a:bodyPr>
          <a:lstStyle/>
          <a:p>
            <a:pPr marL="342900" indent="-342900" algn="just" fontAlgn="base">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It is a rapidly evolving field, and new tools and technologies are constantly being developed to improve the software development process.</a:t>
            </a:r>
          </a:p>
          <a:p>
            <a:pPr marL="342900" indent="-342900" algn="just" fontAlgn="base">
              <a:buFont typeface="Arial" panose="020B0604020202020204" pitchFamily="34" charset="0"/>
              <a:buChar char="•"/>
            </a:pPr>
            <a:endParaRPr lang="en-US" sz="1600" b="0" i="0" dirty="0">
              <a:solidFill>
                <a:schemeClr val="tx1"/>
              </a:solidFill>
              <a:effectLst/>
              <a:latin typeface="Times" panose="02020603050405020304" pitchFamily="18" charset="0"/>
              <a:cs typeface="Times" panose="02020603050405020304" pitchFamily="18" charset="0"/>
            </a:endParaRPr>
          </a:p>
          <a:p>
            <a:pPr marL="342900" indent="-342900" algn="just" fontAlgn="base">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By following the principles of software engineering and using the appropriate tools and methodologies, </a:t>
            </a:r>
            <a:r>
              <a:rPr lang="en-US" sz="1600" b="1" i="0" dirty="0">
                <a:solidFill>
                  <a:schemeClr val="tx1"/>
                </a:solidFill>
                <a:effectLst/>
                <a:latin typeface="Times" panose="02020603050405020304" pitchFamily="18" charset="0"/>
                <a:cs typeface="Times" panose="02020603050405020304" pitchFamily="18" charset="0"/>
              </a:rPr>
              <a:t>software developers can create high-quality, reliable, and maintainable software that meets the needs of its users.</a:t>
            </a:r>
          </a:p>
          <a:p>
            <a:pPr marL="342900" indent="-342900" algn="just" fontAlgn="base">
              <a:buFont typeface="Arial" panose="020B0604020202020204" pitchFamily="34" charset="0"/>
              <a:buChar char="•"/>
            </a:pPr>
            <a:endParaRPr lang="en-US" sz="1600" b="1" i="0" dirty="0">
              <a:solidFill>
                <a:schemeClr val="tx1"/>
              </a:solidFill>
              <a:effectLst/>
              <a:latin typeface="Times" panose="02020603050405020304" pitchFamily="18" charset="0"/>
              <a:cs typeface="Times" panose="02020603050405020304" pitchFamily="18" charset="0"/>
            </a:endParaRPr>
          </a:p>
          <a:p>
            <a:pPr marL="342900" indent="-342900" algn="just" fontAlgn="base">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Software Engineering is mainly used for large projects based on software systems rather than single programs or applications.</a:t>
            </a:r>
          </a:p>
          <a:p>
            <a:pPr marL="342900" indent="-342900" algn="just" fontAlgn="base">
              <a:buFont typeface="Arial" panose="020B0604020202020204" pitchFamily="34" charset="0"/>
              <a:buChar char="•"/>
            </a:pPr>
            <a:endParaRPr lang="en-US" sz="1600" b="1" i="0" dirty="0">
              <a:solidFill>
                <a:schemeClr val="tx1"/>
              </a:solidFill>
              <a:effectLst/>
              <a:latin typeface="Times" panose="02020603050405020304" pitchFamily="18" charset="0"/>
              <a:cs typeface="Times" panose="02020603050405020304" pitchFamily="18" charset="0"/>
            </a:endParaRPr>
          </a:p>
          <a:p>
            <a:pPr marL="342900" indent="-342900" algn="just" fontAlgn="base">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The main goal of Software Engineering is to develop </a:t>
            </a:r>
            <a:r>
              <a:rPr lang="en-US" sz="1600" b="1" i="0" dirty="0">
                <a:solidFill>
                  <a:schemeClr val="tx1"/>
                </a:solidFill>
                <a:effectLst/>
                <a:latin typeface="Times" panose="02020603050405020304" pitchFamily="18" charset="0"/>
                <a:cs typeface="Times" panose="02020603050405020304" pitchFamily="18" charset="0"/>
              </a:rPr>
              <a:t>software applications for improving quality,  budget, and time efficiency.</a:t>
            </a:r>
          </a:p>
          <a:p>
            <a:pPr marL="342900" indent="-342900" algn="just" fontAlgn="base">
              <a:buFont typeface="Arial" panose="020B0604020202020204" pitchFamily="34" charset="0"/>
              <a:buChar char="•"/>
            </a:pPr>
            <a:endParaRPr lang="en-US" sz="1600" b="1" i="0" dirty="0">
              <a:solidFill>
                <a:schemeClr val="tx1"/>
              </a:solidFill>
              <a:effectLst/>
              <a:latin typeface="Times" panose="02020603050405020304" pitchFamily="18" charset="0"/>
              <a:cs typeface="Times" panose="02020603050405020304" pitchFamily="18" charset="0"/>
            </a:endParaRPr>
          </a:p>
          <a:p>
            <a:pPr marL="342900" indent="-342900" algn="just" fontAlgn="base">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Software Engineering ensures that the software that has to be built should be </a:t>
            </a:r>
            <a:r>
              <a:rPr lang="en-US" sz="1600" b="1" i="0" dirty="0">
                <a:solidFill>
                  <a:schemeClr val="tx1"/>
                </a:solidFill>
                <a:effectLst/>
                <a:latin typeface="Times" panose="02020603050405020304" pitchFamily="18" charset="0"/>
                <a:cs typeface="Times" panose="02020603050405020304" pitchFamily="18" charset="0"/>
              </a:rPr>
              <a:t>consistent, correct, also on budget, on time, and within the required requirements.</a:t>
            </a:r>
          </a:p>
          <a:p>
            <a:pPr marL="342900" indent="-342900" algn="just" fontAlgn="base">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Software engineering includes a variety of techniques, tools, and methodologies, </a:t>
            </a:r>
            <a:r>
              <a:rPr lang="en-US" sz="1600" b="1" i="0" dirty="0">
                <a:solidFill>
                  <a:schemeClr val="tx1"/>
                </a:solidFill>
                <a:effectLst/>
                <a:latin typeface="Times" panose="02020603050405020304" pitchFamily="18" charset="0"/>
                <a:cs typeface="Times" panose="02020603050405020304" pitchFamily="18" charset="0"/>
              </a:rPr>
              <a:t>including requirements analysis, design, testing, and maintenance.</a:t>
            </a:r>
          </a:p>
          <a:p>
            <a:pPr marL="342900" indent="-342900" algn="just" fontAlgn="base">
              <a:buFont typeface="Arial" panose="020B0604020202020204" pitchFamily="34" charset="0"/>
              <a:buChar char="•"/>
            </a:pPr>
            <a:endParaRPr lang="en-US" sz="1600" b="1" i="0" dirty="0">
              <a:solidFill>
                <a:schemeClr val="tx1"/>
              </a:solidFill>
              <a:effectLst/>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B36C6E0B-D5F9-31A4-9F98-5E97BAFFF317}"/>
              </a:ext>
            </a:extLst>
          </p:cNvPr>
          <p:cNvSpPr txBox="1"/>
          <p:nvPr/>
        </p:nvSpPr>
        <p:spPr>
          <a:xfrm>
            <a:off x="120869" y="103614"/>
            <a:ext cx="6374524" cy="646331"/>
          </a:xfrm>
          <a:prstGeom prst="rect">
            <a:avLst/>
          </a:prstGeom>
          <a:noFill/>
        </p:spPr>
        <p:txBody>
          <a:bodyPr wrap="square">
            <a:spAutoFit/>
          </a:bodyPr>
          <a:lstStyle/>
          <a:p>
            <a:pPr algn="ctr" fontAlgn="base"/>
            <a:r>
              <a:rPr lang="en-US" sz="3600" b="1" i="0" dirty="0">
                <a:solidFill>
                  <a:schemeClr val="tx1"/>
                </a:solidFill>
                <a:effectLst/>
                <a:latin typeface="Times" panose="02020603050405020304" pitchFamily="18" charset="0"/>
                <a:cs typeface="Times" panose="02020603050405020304" pitchFamily="18" charset="0"/>
              </a:rPr>
              <a:t>What is Software Engineering</a:t>
            </a:r>
          </a:p>
        </p:txBody>
      </p:sp>
    </p:spTree>
    <p:extLst>
      <p:ext uri="{BB962C8B-B14F-4D97-AF65-F5344CB8AC3E}">
        <p14:creationId xmlns:p14="http://schemas.microsoft.com/office/powerpoint/2010/main" val="42447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9812B-12E6-BB5E-8D29-0C3D932B440F}"/>
              </a:ext>
            </a:extLst>
          </p:cNvPr>
          <p:cNvSpPr txBox="1"/>
          <p:nvPr/>
        </p:nvSpPr>
        <p:spPr>
          <a:xfrm>
            <a:off x="662152" y="2113968"/>
            <a:ext cx="8345214" cy="3785652"/>
          </a:xfrm>
          <a:prstGeom prst="rect">
            <a:avLst/>
          </a:prstGeom>
          <a:noFill/>
        </p:spPr>
        <p:txBody>
          <a:bodyPr wrap="square">
            <a:spAutoFit/>
          </a:bodyPr>
          <a:lstStyle/>
          <a:p>
            <a:pPr algn="l" fontAlgn="base">
              <a:buFont typeface="+mj-lt"/>
              <a:buAutoNum type="arabicPeriod"/>
            </a:pPr>
            <a:r>
              <a:rPr lang="en-US" sz="2000" b="1" i="0" dirty="0">
                <a:solidFill>
                  <a:schemeClr val="tx1"/>
                </a:solidFill>
                <a:effectLst/>
                <a:latin typeface="Times" panose="02020603050405020304" pitchFamily="18" charset="0"/>
                <a:cs typeface="Times" panose="02020603050405020304" pitchFamily="18" charset="0"/>
              </a:rPr>
              <a:t>Modularity</a:t>
            </a:r>
            <a:r>
              <a:rPr lang="en-US" sz="2000" b="0" i="0" dirty="0">
                <a:solidFill>
                  <a:schemeClr val="tx1"/>
                </a:solidFill>
                <a:effectLst/>
                <a:latin typeface="Times" panose="02020603050405020304" pitchFamily="18" charset="0"/>
                <a:cs typeface="Times" panose="02020603050405020304" pitchFamily="18" charset="0"/>
              </a:rPr>
              <a:t>: Breaking the software into smaller, reusable components that can be developed and tested independently.</a:t>
            </a:r>
          </a:p>
          <a:p>
            <a:pPr algn="l" fontAlgn="base">
              <a:buFont typeface="+mj-lt"/>
              <a:buAutoNum type="arabicPeriod"/>
            </a:pPr>
            <a:endParaRPr lang="en-US" sz="2000" b="0" i="0" dirty="0">
              <a:solidFill>
                <a:schemeClr val="tx1"/>
              </a:solidFill>
              <a:effectLst/>
              <a:latin typeface="Times" panose="02020603050405020304" pitchFamily="18" charset="0"/>
              <a:cs typeface="Times" panose="02020603050405020304" pitchFamily="18" charset="0"/>
            </a:endParaRPr>
          </a:p>
          <a:p>
            <a:pPr algn="l" fontAlgn="base">
              <a:buFont typeface="+mj-lt"/>
              <a:buAutoNum type="arabicPeriod" startAt="2"/>
            </a:pPr>
            <a:r>
              <a:rPr lang="en-US" sz="2000" b="1" i="0" dirty="0">
                <a:solidFill>
                  <a:schemeClr val="tx1"/>
                </a:solidFill>
                <a:effectLst/>
                <a:latin typeface="Times" panose="02020603050405020304" pitchFamily="18" charset="0"/>
                <a:cs typeface="Times" panose="02020603050405020304" pitchFamily="18" charset="0"/>
              </a:rPr>
              <a:t>Abstraction</a:t>
            </a:r>
            <a:r>
              <a:rPr lang="en-US" sz="2000" b="0" i="0" dirty="0">
                <a:solidFill>
                  <a:schemeClr val="tx1"/>
                </a:solidFill>
                <a:effectLst/>
                <a:latin typeface="Times" panose="02020603050405020304" pitchFamily="18" charset="0"/>
                <a:cs typeface="Times" panose="02020603050405020304" pitchFamily="18" charset="0"/>
              </a:rPr>
              <a:t>: Hiding the implementation details of a component and exposing only the necessary functionality to other parts of the software.</a:t>
            </a:r>
          </a:p>
          <a:p>
            <a:pPr algn="l" fontAlgn="base">
              <a:buFont typeface="+mj-lt"/>
              <a:buAutoNum type="arabicPeriod" startAt="2"/>
            </a:pPr>
            <a:endParaRPr lang="en-US" sz="2000" b="0" i="0" dirty="0">
              <a:solidFill>
                <a:schemeClr val="tx1"/>
              </a:solidFill>
              <a:effectLst/>
              <a:latin typeface="Times" panose="02020603050405020304" pitchFamily="18" charset="0"/>
              <a:cs typeface="Times" panose="02020603050405020304" pitchFamily="18" charset="0"/>
            </a:endParaRPr>
          </a:p>
          <a:p>
            <a:pPr algn="l" fontAlgn="base">
              <a:buFont typeface="+mj-lt"/>
              <a:buAutoNum type="arabicPeriod" startAt="3"/>
            </a:pPr>
            <a:r>
              <a:rPr lang="en-US" sz="2000" b="1" i="0" dirty="0">
                <a:solidFill>
                  <a:schemeClr val="tx1"/>
                </a:solidFill>
                <a:effectLst/>
                <a:latin typeface="Times" panose="02020603050405020304" pitchFamily="18" charset="0"/>
                <a:cs typeface="Times" panose="02020603050405020304" pitchFamily="18" charset="0"/>
              </a:rPr>
              <a:t>Encapsulation</a:t>
            </a:r>
            <a:r>
              <a:rPr lang="en-US" sz="2000" b="0" i="0" dirty="0">
                <a:solidFill>
                  <a:schemeClr val="tx1"/>
                </a:solidFill>
                <a:effectLst/>
                <a:latin typeface="Times" panose="02020603050405020304" pitchFamily="18" charset="0"/>
                <a:cs typeface="Times" panose="02020603050405020304" pitchFamily="18" charset="0"/>
              </a:rPr>
              <a:t>: Wrapping up the data and functions of an object into a single unit, and protecting the internal state of an object from external modifications.</a:t>
            </a:r>
          </a:p>
          <a:p>
            <a:pPr algn="l" fontAlgn="base">
              <a:buFont typeface="+mj-lt"/>
              <a:buAutoNum type="arabicPeriod" startAt="3"/>
            </a:pPr>
            <a:endParaRPr lang="en-US" sz="2000" b="0" i="0" dirty="0">
              <a:solidFill>
                <a:schemeClr val="tx1"/>
              </a:solidFill>
              <a:effectLst/>
              <a:latin typeface="Times" panose="02020603050405020304" pitchFamily="18" charset="0"/>
              <a:cs typeface="Times" panose="02020603050405020304" pitchFamily="18" charset="0"/>
            </a:endParaRPr>
          </a:p>
          <a:p>
            <a:pPr algn="l" fontAlgn="base">
              <a:buFont typeface="+mj-lt"/>
              <a:buAutoNum type="arabicPeriod" startAt="4"/>
            </a:pPr>
            <a:r>
              <a:rPr lang="en-US" sz="2000" b="1" i="0" dirty="0">
                <a:solidFill>
                  <a:schemeClr val="tx1"/>
                </a:solidFill>
                <a:effectLst/>
                <a:latin typeface="Times" panose="02020603050405020304" pitchFamily="18" charset="0"/>
                <a:cs typeface="Times" panose="02020603050405020304" pitchFamily="18" charset="0"/>
              </a:rPr>
              <a:t>Reusability</a:t>
            </a:r>
            <a:r>
              <a:rPr lang="en-US" sz="2000" b="0" i="0" dirty="0">
                <a:solidFill>
                  <a:schemeClr val="tx1"/>
                </a:solidFill>
                <a:effectLst/>
                <a:latin typeface="Times" panose="02020603050405020304" pitchFamily="18" charset="0"/>
                <a:cs typeface="Times" panose="02020603050405020304" pitchFamily="18" charset="0"/>
              </a:rPr>
              <a:t>: Creating components that can be used in multiple projects, which can save time and resources.</a:t>
            </a:r>
          </a:p>
          <a:p>
            <a:pPr algn="l" fontAlgn="base"/>
            <a:endParaRPr lang="en-US" sz="2000" b="0" i="0" dirty="0">
              <a:solidFill>
                <a:schemeClr val="tx1"/>
              </a:solidFill>
              <a:effectLst/>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C7FB90F0-DCF9-FA90-161B-4F8667FB29BD}"/>
              </a:ext>
            </a:extLst>
          </p:cNvPr>
          <p:cNvSpPr txBox="1"/>
          <p:nvPr/>
        </p:nvSpPr>
        <p:spPr>
          <a:xfrm>
            <a:off x="120869" y="103614"/>
            <a:ext cx="6374524" cy="1200329"/>
          </a:xfrm>
          <a:prstGeom prst="rect">
            <a:avLst/>
          </a:prstGeom>
          <a:noFill/>
        </p:spPr>
        <p:txBody>
          <a:bodyPr wrap="square">
            <a:spAutoFit/>
          </a:bodyPr>
          <a:lstStyle/>
          <a:p>
            <a:pPr algn="ctr" fontAlgn="base"/>
            <a:r>
              <a:rPr lang="en-US" sz="3600" b="1" i="0" dirty="0">
                <a:solidFill>
                  <a:schemeClr val="tx1"/>
                </a:solidFill>
                <a:effectLst/>
                <a:latin typeface="Times" panose="02020603050405020304" pitchFamily="18" charset="0"/>
                <a:cs typeface="Times" panose="02020603050405020304" pitchFamily="18" charset="0"/>
              </a:rPr>
              <a:t>Key Principles of Software Engineering</a:t>
            </a:r>
          </a:p>
        </p:txBody>
      </p:sp>
    </p:spTree>
    <p:extLst>
      <p:ext uri="{BB962C8B-B14F-4D97-AF65-F5344CB8AC3E}">
        <p14:creationId xmlns:p14="http://schemas.microsoft.com/office/powerpoint/2010/main" val="38635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3000C3-99B8-2325-B8B4-F14978663582}"/>
              </a:ext>
            </a:extLst>
          </p:cNvPr>
          <p:cNvSpPr txBox="1"/>
          <p:nvPr/>
        </p:nvSpPr>
        <p:spPr>
          <a:xfrm>
            <a:off x="746234" y="1790655"/>
            <a:ext cx="7956332" cy="4401205"/>
          </a:xfrm>
          <a:prstGeom prst="rect">
            <a:avLst/>
          </a:prstGeom>
          <a:noFill/>
        </p:spPr>
        <p:txBody>
          <a:bodyPr wrap="square">
            <a:spAutoFit/>
          </a:bodyPr>
          <a:lstStyle/>
          <a:p>
            <a:pPr algn="just" fontAlgn="base">
              <a:buFont typeface="+mj-lt"/>
              <a:buAutoNum type="arabicPeriod" startAt="5"/>
            </a:pPr>
            <a:r>
              <a:rPr lang="en-US" sz="2000" b="1" i="0" dirty="0">
                <a:solidFill>
                  <a:schemeClr val="tx1"/>
                </a:solidFill>
                <a:effectLst/>
                <a:latin typeface="Times" panose="02020603050405020304" pitchFamily="18" charset="0"/>
                <a:cs typeface="Times" panose="02020603050405020304" pitchFamily="18" charset="0"/>
              </a:rPr>
              <a:t>Maintenance</a:t>
            </a:r>
            <a:r>
              <a:rPr lang="en-US" sz="2000" b="0" i="0" dirty="0">
                <a:solidFill>
                  <a:schemeClr val="tx1"/>
                </a:solidFill>
                <a:effectLst/>
                <a:latin typeface="Times" panose="02020603050405020304" pitchFamily="18" charset="0"/>
                <a:cs typeface="Times" panose="02020603050405020304" pitchFamily="18" charset="0"/>
              </a:rPr>
              <a:t>: Regularly updating and improving the software to fix bugs, add new features, and address security vulnerabilities.</a:t>
            </a:r>
          </a:p>
          <a:p>
            <a:pPr algn="just" fontAlgn="base"/>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6"/>
            </a:pPr>
            <a:r>
              <a:rPr lang="en-US" sz="2000" b="1" i="0" dirty="0">
                <a:solidFill>
                  <a:schemeClr val="tx1"/>
                </a:solidFill>
                <a:effectLst/>
                <a:latin typeface="Times" panose="02020603050405020304" pitchFamily="18" charset="0"/>
                <a:cs typeface="Times" panose="02020603050405020304" pitchFamily="18" charset="0"/>
              </a:rPr>
              <a:t>Testing</a:t>
            </a:r>
            <a:r>
              <a:rPr lang="en-US" sz="2000" b="0" i="0" dirty="0">
                <a:solidFill>
                  <a:schemeClr val="tx1"/>
                </a:solidFill>
                <a:effectLst/>
                <a:latin typeface="Times" panose="02020603050405020304" pitchFamily="18" charset="0"/>
                <a:cs typeface="Times" panose="02020603050405020304" pitchFamily="18" charset="0"/>
              </a:rPr>
              <a:t>: Verifying that the software meets its requirements and is free of bugs.</a:t>
            </a:r>
          </a:p>
          <a:p>
            <a:pPr algn="just" fontAlgn="base">
              <a:buFont typeface="+mj-lt"/>
              <a:buAutoNum type="arabicPeriod" startAt="6"/>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7"/>
            </a:pPr>
            <a:r>
              <a:rPr lang="en-US" sz="2000" b="1" i="0" dirty="0">
                <a:solidFill>
                  <a:schemeClr val="tx1"/>
                </a:solidFill>
                <a:effectLst/>
                <a:latin typeface="Times" panose="02020603050405020304" pitchFamily="18" charset="0"/>
                <a:cs typeface="Times" panose="02020603050405020304" pitchFamily="18" charset="0"/>
              </a:rPr>
              <a:t>Design Patterns</a:t>
            </a:r>
            <a:r>
              <a:rPr lang="en-US" sz="2000" b="0" i="0" dirty="0">
                <a:solidFill>
                  <a:schemeClr val="tx1"/>
                </a:solidFill>
                <a:effectLst/>
                <a:latin typeface="Times" panose="02020603050405020304" pitchFamily="18" charset="0"/>
                <a:cs typeface="Times" panose="02020603050405020304" pitchFamily="18" charset="0"/>
              </a:rPr>
              <a:t>: Solving recurring problems in software design by providing templates for solving them.</a:t>
            </a:r>
          </a:p>
          <a:p>
            <a:pPr algn="just" fontAlgn="base">
              <a:buFont typeface="+mj-lt"/>
              <a:buAutoNum type="arabicPeriod" startAt="7"/>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8"/>
            </a:pPr>
            <a:r>
              <a:rPr lang="en-US" sz="2000" b="1" i="0" dirty="0">
                <a:solidFill>
                  <a:schemeClr val="tx1"/>
                </a:solidFill>
                <a:effectLst/>
                <a:latin typeface="Times" panose="02020603050405020304" pitchFamily="18" charset="0"/>
                <a:cs typeface="Times" panose="02020603050405020304" pitchFamily="18" charset="0"/>
              </a:rPr>
              <a:t>Agile methodologies: </a:t>
            </a:r>
            <a:r>
              <a:rPr lang="en-US" sz="2000" b="0" i="0" dirty="0">
                <a:solidFill>
                  <a:schemeClr val="tx1"/>
                </a:solidFill>
                <a:effectLst/>
                <a:latin typeface="Times" panose="02020603050405020304" pitchFamily="18" charset="0"/>
                <a:cs typeface="Times" panose="02020603050405020304" pitchFamily="18" charset="0"/>
              </a:rPr>
              <a:t>Using iterative and incremental development processes that focus on customer satisfaction, rapid delivery, and flexibility.</a:t>
            </a:r>
          </a:p>
          <a:p>
            <a:pPr algn="just" fontAlgn="base">
              <a:buFont typeface="+mj-lt"/>
              <a:buAutoNum type="arabicPeriod" startAt="8"/>
            </a:pPr>
            <a:endParaRPr lang="en-US" sz="2000" b="0" i="0" dirty="0">
              <a:solidFill>
                <a:schemeClr val="tx1"/>
              </a:solidFill>
              <a:effectLst/>
              <a:latin typeface="Times" panose="02020603050405020304" pitchFamily="18" charset="0"/>
              <a:cs typeface="Times" panose="02020603050405020304" pitchFamily="18" charset="0"/>
            </a:endParaRPr>
          </a:p>
          <a:p>
            <a:pPr algn="just" fontAlgn="base">
              <a:buFont typeface="+mj-lt"/>
              <a:buAutoNum type="arabicPeriod" startAt="9"/>
            </a:pPr>
            <a:r>
              <a:rPr lang="en-US" sz="2000" b="1" i="0" dirty="0">
                <a:solidFill>
                  <a:schemeClr val="tx1"/>
                </a:solidFill>
                <a:effectLst/>
                <a:latin typeface="Times" panose="02020603050405020304" pitchFamily="18" charset="0"/>
                <a:cs typeface="Times" panose="02020603050405020304" pitchFamily="18" charset="0"/>
              </a:rPr>
              <a:t>Continuous Integration &amp; Deployment:</a:t>
            </a:r>
            <a:r>
              <a:rPr lang="en-US" sz="2000" b="0" i="0" dirty="0">
                <a:solidFill>
                  <a:schemeClr val="tx1"/>
                </a:solidFill>
                <a:effectLst/>
                <a:latin typeface="Times" panose="02020603050405020304" pitchFamily="18" charset="0"/>
                <a:cs typeface="Times" panose="02020603050405020304" pitchFamily="18" charset="0"/>
              </a:rPr>
              <a:t> Continuously integrating the code changes and deploying them into the production environment</a:t>
            </a:r>
            <a:endParaRPr lang="en-IN" sz="2000" dirty="0">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2502C4EB-D9B3-AB22-7FB7-4EBE3A8B2F66}"/>
              </a:ext>
            </a:extLst>
          </p:cNvPr>
          <p:cNvSpPr txBox="1"/>
          <p:nvPr/>
        </p:nvSpPr>
        <p:spPr>
          <a:xfrm>
            <a:off x="120869" y="103614"/>
            <a:ext cx="6374524" cy="1200329"/>
          </a:xfrm>
          <a:prstGeom prst="rect">
            <a:avLst/>
          </a:prstGeom>
          <a:noFill/>
        </p:spPr>
        <p:txBody>
          <a:bodyPr wrap="square">
            <a:spAutoFit/>
          </a:bodyPr>
          <a:lstStyle/>
          <a:p>
            <a:pPr algn="ctr" fontAlgn="base"/>
            <a:r>
              <a:rPr lang="en-US" sz="3600" b="1" i="0" dirty="0">
                <a:solidFill>
                  <a:schemeClr val="tx1"/>
                </a:solidFill>
                <a:effectLst/>
                <a:latin typeface="Times" panose="02020603050405020304" pitchFamily="18" charset="0"/>
                <a:cs typeface="Times" panose="02020603050405020304" pitchFamily="18" charset="0"/>
              </a:rPr>
              <a:t>Key Principles of Software Engineering</a:t>
            </a:r>
          </a:p>
        </p:txBody>
      </p:sp>
    </p:spTree>
    <p:extLst>
      <p:ext uri="{BB962C8B-B14F-4D97-AF65-F5344CB8AC3E}">
        <p14:creationId xmlns:p14="http://schemas.microsoft.com/office/powerpoint/2010/main" val="3353055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C6A74-6C13-2D2F-C608-B1486FFA7C1B}"/>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Practice Questions</a:t>
            </a:r>
            <a:endParaRPr lang="en-IN" sz="3600" dirty="0">
              <a:solidFill>
                <a:schemeClr val="tx1"/>
              </a:solidFill>
              <a:latin typeface="Times" panose="02020603050405020304" pitchFamily="18" charset="0"/>
              <a:cs typeface="Times" panose="02020603050405020304" pitchFamily="18" charset="0"/>
            </a:endParaRPr>
          </a:p>
        </p:txBody>
      </p:sp>
      <p:sp>
        <p:nvSpPr>
          <p:cNvPr id="4" name="TextBox 3">
            <a:extLst>
              <a:ext uri="{FF2B5EF4-FFF2-40B4-BE49-F238E27FC236}">
                <a16:creationId xmlns:a16="http://schemas.microsoft.com/office/drawing/2014/main" id="{BB83B3E5-FBEE-1670-0A62-2CE34F0DCB96}"/>
              </a:ext>
            </a:extLst>
          </p:cNvPr>
          <p:cNvSpPr txBox="1"/>
          <p:nvPr/>
        </p:nvSpPr>
        <p:spPr>
          <a:xfrm>
            <a:off x="819807" y="1638126"/>
            <a:ext cx="7556938" cy="3046988"/>
          </a:xfrm>
          <a:prstGeom prst="rect">
            <a:avLst/>
          </a:prstGeom>
          <a:noFill/>
        </p:spPr>
        <p:txBody>
          <a:bodyPr wrap="square">
            <a:spAutoFit/>
          </a:bodyPr>
          <a:lstStyle/>
          <a:p>
            <a:pPr marL="285750" indent="-285750" algn="l" fontAlgn="base">
              <a:buFont typeface="Arial" panose="020B0604020202020204" pitchFamily="34" charset="0"/>
              <a:buChar char="•"/>
            </a:pPr>
            <a:r>
              <a:rPr lang="en-US" sz="2400" i="0" dirty="0">
                <a:solidFill>
                  <a:schemeClr val="tx1"/>
                </a:solidFill>
                <a:effectLst/>
                <a:latin typeface="Times" panose="02020603050405020304" pitchFamily="18" charset="0"/>
                <a:cs typeface="Times" panose="02020603050405020304" pitchFamily="18" charset="0"/>
              </a:rPr>
              <a:t>How is System Software classified?</a:t>
            </a:r>
          </a:p>
          <a:p>
            <a:pPr marL="285750" indent="-285750" fontAlgn="base">
              <a:buFont typeface="Arial" panose="020B0604020202020204" pitchFamily="34" charset="0"/>
              <a:buChar char="•"/>
            </a:pPr>
            <a:r>
              <a:rPr lang="en-US" sz="2400" i="0" dirty="0">
                <a:solidFill>
                  <a:schemeClr val="tx1"/>
                </a:solidFill>
                <a:effectLst/>
                <a:latin typeface="Times" panose="02020603050405020304" pitchFamily="18" charset="0"/>
                <a:cs typeface="Times" panose="02020603050405020304" pitchFamily="18" charset="0"/>
              </a:rPr>
              <a:t>What are the five functions of the Software?</a:t>
            </a:r>
          </a:p>
          <a:p>
            <a:pPr marL="285750" indent="-285750" fontAlgn="base">
              <a:buFont typeface="Arial" panose="020B0604020202020204" pitchFamily="34" charset="0"/>
              <a:buChar char="•"/>
            </a:pPr>
            <a:r>
              <a:rPr lang="en-US" sz="2400" i="0" dirty="0">
                <a:solidFill>
                  <a:schemeClr val="tx1"/>
                </a:solidFill>
                <a:effectLst/>
                <a:latin typeface="Times" panose="02020603050405020304" pitchFamily="18" charset="0"/>
                <a:cs typeface="Times" panose="02020603050405020304" pitchFamily="18" charset="0"/>
              </a:rPr>
              <a:t>What is the main difference between a computer program and computer software?</a:t>
            </a:r>
          </a:p>
          <a:p>
            <a:pPr marL="285750" indent="-285750" fontAlgn="base">
              <a:buFont typeface="Arial" panose="020B0604020202020204" pitchFamily="34" charset="0"/>
              <a:buChar char="•"/>
            </a:pPr>
            <a:r>
              <a:rPr lang="en-IN" sz="2400" i="0" dirty="0">
                <a:solidFill>
                  <a:schemeClr val="tx1"/>
                </a:solidFill>
                <a:effectLst/>
                <a:latin typeface="Times" panose="02020603050405020304" pitchFamily="18" charset="0"/>
                <a:cs typeface="Times" panose="02020603050405020304" pitchFamily="18" charset="0"/>
              </a:rPr>
              <a:t>What is computer software?</a:t>
            </a:r>
          </a:p>
          <a:p>
            <a:pPr marL="285750" indent="-285750" fontAlgn="base">
              <a:buFont typeface="Arial" panose="020B0604020202020204" pitchFamily="34" charset="0"/>
              <a:buChar char="•"/>
            </a:pPr>
            <a:r>
              <a:rPr lang="en-US" sz="2400" i="0" dirty="0">
                <a:solidFill>
                  <a:schemeClr val="tx1"/>
                </a:solidFill>
                <a:effectLst/>
                <a:latin typeface="Times" panose="02020603050405020304" pitchFamily="18" charset="0"/>
                <a:cs typeface="Times" panose="02020603050405020304" pitchFamily="18" charset="0"/>
              </a:rPr>
              <a:t>What is mean by software scope?</a:t>
            </a:r>
          </a:p>
          <a:p>
            <a:pPr marL="285750" indent="-285750"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a:p>
            <a:pPr marL="285750" indent="-285750" algn="l" fontAlgn="base">
              <a:buFont typeface="Arial" panose="020B0604020202020204" pitchFamily="34" charset="0"/>
              <a:buChar char="•"/>
            </a:pPr>
            <a:endParaRPr lang="en-US" sz="2400" i="0" dirty="0">
              <a:solidFill>
                <a:schemeClr val="tx1"/>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8591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33931-F016-E28E-6DEA-D45556203C87}"/>
              </a:ext>
            </a:extLst>
          </p:cNvPr>
          <p:cNvSpPr txBox="1"/>
          <p:nvPr/>
        </p:nvSpPr>
        <p:spPr>
          <a:xfrm>
            <a:off x="89554" y="275717"/>
            <a:ext cx="7395327" cy="584775"/>
          </a:xfrm>
          <a:prstGeom prst="rect">
            <a:avLst/>
          </a:prstGeom>
          <a:noFill/>
        </p:spPr>
        <p:txBody>
          <a:bodyPr wrap="square">
            <a:spAutoFit/>
          </a:bodyPr>
          <a:lstStyle/>
          <a:p>
            <a:pPr algn="ctr"/>
            <a:r>
              <a:rPr lang="en-US" altLang="en-US" sz="3200" b="1" baseline="0" dirty="0">
                <a:latin typeface="Times" panose="02020603050405020304" pitchFamily="18" charset="0"/>
                <a:cs typeface="Times" panose="02020603050405020304" pitchFamily="18" charset="0"/>
              </a:rPr>
              <a:t>Bibliography</a:t>
            </a:r>
          </a:p>
        </p:txBody>
      </p:sp>
      <p:sp>
        <p:nvSpPr>
          <p:cNvPr id="4" name="TextBox 3">
            <a:extLst>
              <a:ext uri="{FF2B5EF4-FFF2-40B4-BE49-F238E27FC236}">
                <a16:creationId xmlns:a16="http://schemas.microsoft.com/office/drawing/2014/main" id="{30E0F2C0-68C8-AD8D-4B1F-E2B4BEDD726F}"/>
              </a:ext>
            </a:extLst>
          </p:cNvPr>
          <p:cNvSpPr txBox="1"/>
          <p:nvPr/>
        </p:nvSpPr>
        <p:spPr>
          <a:xfrm>
            <a:off x="763571" y="2111382"/>
            <a:ext cx="739532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http://www.itinfo.am/eng/software-development-methodologies/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https://www.tutorialspoint.com/software_engineering/software_design_strategies.htm</a:t>
            </a:r>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4"/>
              </a:rPr>
              <a:t>https://www.softwaretestinghelp.com/types-of-software-testing/</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5"/>
              </a:rPr>
              <a:t>https://www.tutorialspoint.com/software_testing_dictionary/alpha_testing.htm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6"/>
              </a:rPr>
              <a:t>https://www.tutorialspoint.com/software_testing_dictionary/validation_testing.htm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7"/>
              </a:rPr>
              <a:t>https://www.tutorialspoint.com/software_testing_dictionary/acceptance_testing.htm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27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What is Software</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Hardware Vs Software</a:t>
            </a:r>
          </a:p>
          <a:p>
            <a:pPr marL="342900">
              <a:lnSpc>
                <a:spcPct val="150000"/>
              </a:lnSpc>
              <a:spcBef>
                <a:spcPts val="0"/>
              </a:spcBef>
              <a:buSzPts val="2800"/>
            </a:pPr>
            <a:r>
              <a:rPr lang="en-IN" sz="2000" b="1" dirty="0">
                <a:latin typeface="Times" panose="02020603050405020304" pitchFamily="18" charset="0"/>
                <a:ea typeface="Times New Roman"/>
                <a:cs typeface="Times" panose="02020603050405020304" pitchFamily="18" charset="0"/>
                <a:sym typeface="Times New Roman"/>
              </a:rPr>
              <a:t>The Evolving Role of Software</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The necessity of Software Evolution</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Characteristics of software</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Changing Nature of Software</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Classification of the Software</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Introduction of Software Engineering</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Key Principles of Software Engineering</a:t>
            </a:r>
            <a:endParaRPr lang="en-IN" sz="2000" dirty="0">
              <a:solidFill>
                <a:schemeClr val="tx1"/>
              </a:solidFill>
              <a:latin typeface="Times" panose="02020603050405020304" pitchFamily="18" charset="0"/>
              <a:cs typeface="Times" panose="02020603050405020304" pitchFamily="18" charset="0"/>
            </a:endParaRP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p14="http://schemas.microsoft.com/office/powerpoint/2010/main" val="406395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3</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0" y="236469"/>
            <a:ext cx="3215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0" baseline="0" dirty="0">
                <a:solidFill>
                  <a:schemeClr val="tx1"/>
                </a:solidFill>
                <a:latin typeface="Times" panose="02020603050405020304" pitchFamily="18" charset="0"/>
              </a:rPr>
              <a:t>What is Software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25820" y="1793978"/>
            <a:ext cx="852388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lang="en-US" sz="1800" b="1" i="0" dirty="0">
                <a:solidFill>
                  <a:schemeClr val="tx1"/>
                </a:solidFill>
                <a:effectLst/>
                <a:latin typeface="Times" panose="02020603050405020304" pitchFamily="18" charset="0"/>
                <a:cs typeface="Times" panose="02020603050405020304" pitchFamily="18" charset="0"/>
              </a:rPr>
              <a:t>Software</a:t>
            </a:r>
            <a:r>
              <a:rPr lang="en-US" sz="1600" b="0" i="0" dirty="0">
                <a:solidFill>
                  <a:schemeClr val="tx1"/>
                </a:solidFill>
                <a:effectLst/>
                <a:latin typeface="Times" panose="02020603050405020304" pitchFamily="18" charset="0"/>
                <a:cs typeface="Times" panose="02020603050405020304" pitchFamily="18" charset="0"/>
              </a:rPr>
              <a:t> is a set of instructions, data or programs used to operate computers and execute specific tasks. </a:t>
            </a:r>
          </a:p>
          <a:p>
            <a:pPr marL="285750" indent="-285750" algn="just">
              <a:buFont typeface="Arial" panose="020B0604020202020204" pitchFamily="34" charset="0"/>
              <a:buChar char="•"/>
            </a:pPr>
            <a:r>
              <a:rPr lang="en-US" sz="1600" dirty="0">
                <a:solidFill>
                  <a:schemeClr val="tx1"/>
                </a:solidFill>
                <a:latin typeface="Times" panose="02020603050405020304" pitchFamily="18" charset="0"/>
                <a:cs typeface="Times" panose="02020603050405020304" pitchFamily="18" charset="0"/>
              </a:rPr>
              <a:t>Software</a:t>
            </a:r>
            <a:r>
              <a:rPr lang="en-US" sz="1600" b="0" i="0" dirty="0">
                <a:solidFill>
                  <a:schemeClr val="tx1"/>
                </a:solidFill>
                <a:effectLst/>
                <a:latin typeface="Times" panose="02020603050405020304" pitchFamily="18" charset="0"/>
                <a:cs typeface="Times" panose="02020603050405020304" pitchFamily="18" charset="0"/>
              </a:rPr>
              <a:t> is the opposite of hardware, which describes the physical aspects of a computer. </a:t>
            </a:r>
          </a:p>
          <a:p>
            <a:pPr marL="285750" indent="-285750" algn="just">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Software is a generic term used to refer to applications, scripts and programs that run on a device.</a:t>
            </a:r>
          </a:p>
          <a:p>
            <a:pPr marL="285750" indent="-285750" algn="just">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Software can be thought of as the variable part of a computer, while hardware is the invariable part.</a:t>
            </a:r>
          </a:p>
          <a:p>
            <a:pPr algn="just"/>
            <a:endParaRPr lang="en-US" sz="1600" b="0" i="0" dirty="0">
              <a:solidFill>
                <a:schemeClr val="tx1"/>
              </a:solidFill>
              <a:effectLst/>
              <a:latin typeface="Times" panose="02020603050405020304" pitchFamily="18" charset="0"/>
              <a:cs typeface="Times" panose="02020603050405020304" pitchFamily="18" charset="0"/>
            </a:endParaRPr>
          </a:p>
          <a:p>
            <a:pPr algn="just"/>
            <a:r>
              <a:rPr lang="en-US" sz="1600" dirty="0">
                <a:solidFill>
                  <a:schemeClr val="tx1"/>
                </a:solidFill>
                <a:latin typeface="Times" panose="02020603050405020304" pitchFamily="18" charset="0"/>
                <a:cs typeface="Times" panose="02020603050405020304" pitchFamily="18" charset="0"/>
              </a:rPr>
              <a:t>There are </a:t>
            </a:r>
            <a:r>
              <a:rPr lang="en-US" sz="1600" b="0" i="0" dirty="0">
                <a:solidFill>
                  <a:schemeClr val="tx1"/>
                </a:solidFill>
                <a:effectLst/>
                <a:latin typeface="Times" panose="02020603050405020304" pitchFamily="18" charset="0"/>
                <a:cs typeface="Times" panose="02020603050405020304" pitchFamily="18" charset="0"/>
              </a:rPr>
              <a:t>two main categories of software are </a:t>
            </a:r>
            <a:r>
              <a:rPr lang="en-US" sz="1600" b="1" i="0" dirty="0">
                <a:solidFill>
                  <a:schemeClr val="tx1"/>
                </a:solidFill>
                <a:effectLst/>
                <a:latin typeface="Times" panose="02020603050405020304" pitchFamily="18" charset="0"/>
                <a:cs typeface="Times" panose="02020603050405020304" pitchFamily="18" charset="0"/>
              </a:rPr>
              <a:t>application software and system software</a:t>
            </a:r>
            <a:r>
              <a:rPr lang="en-US" sz="1600" b="0" i="0" dirty="0">
                <a:solidFill>
                  <a:schemeClr val="tx1"/>
                </a:solidFill>
                <a:effectLst/>
                <a:latin typeface="Times" panose="02020603050405020304" pitchFamily="18" charset="0"/>
                <a:cs typeface="Times" panose="02020603050405020304" pitchFamily="18" charset="0"/>
              </a:rPr>
              <a:t>. </a:t>
            </a:r>
          </a:p>
          <a:p>
            <a:pPr algn="just"/>
            <a:endParaRPr lang="en-US" sz="1600" dirty="0">
              <a:solidFill>
                <a:schemeClr val="tx1"/>
              </a:solidFill>
              <a:latin typeface="Times" panose="02020603050405020304" pitchFamily="18" charset="0"/>
              <a:cs typeface="Times" panose="02020603050405020304" pitchFamily="18" charset="0"/>
            </a:endParaRPr>
          </a:p>
          <a:p>
            <a:pPr marL="285750" indent="-285750" algn="just">
              <a:buFont typeface="Arial" panose="020B0604020202020204" pitchFamily="34" charset="0"/>
              <a:buChar char="•"/>
            </a:pPr>
            <a:r>
              <a:rPr lang="en-US" sz="1600" b="0" i="0" dirty="0">
                <a:solidFill>
                  <a:schemeClr val="tx1"/>
                </a:solidFill>
                <a:effectLst/>
                <a:latin typeface="Times" panose="02020603050405020304" pitchFamily="18" charset="0"/>
                <a:cs typeface="Times" panose="02020603050405020304" pitchFamily="18" charset="0"/>
              </a:rPr>
              <a:t>An </a:t>
            </a:r>
            <a:r>
              <a:rPr lang="en-US" sz="1600" b="1" i="0" dirty="0">
                <a:solidFill>
                  <a:schemeClr val="tx1"/>
                </a:solidFill>
                <a:effectLst/>
                <a:latin typeface="Times" panose="02020603050405020304" pitchFamily="18" charset="0"/>
                <a:cs typeface="Times" panose="02020603050405020304" pitchFamily="18" charset="0"/>
              </a:rPr>
              <a:t>application</a:t>
            </a:r>
            <a:r>
              <a:rPr lang="en-US" sz="1600" b="0" i="0" dirty="0">
                <a:solidFill>
                  <a:schemeClr val="tx1"/>
                </a:solidFill>
                <a:effectLst/>
                <a:latin typeface="Times" panose="02020603050405020304" pitchFamily="18" charset="0"/>
                <a:cs typeface="Times" panose="02020603050405020304" pitchFamily="18" charset="0"/>
              </a:rPr>
              <a:t> is software that fulfills a specific need or performs tasks. </a:t>
            </a:r>
          </a:p>
          <a:p>
            <a:pPr marL="285750" indent="-285750" algn="just">
              <a:buFont typeface="Arial" panose="020B0604020202020204" pitchFamily="34" charset="0"/>
              <a:buChar char="•"/>
            </a:pPr>
            <a:r>
              <a:rPr lang="en-US" sz="1600" b="1" i="0" dirty="0">
                <a:solidFill>
                  <a:schemeClr val="tx1"/>
                </a:solidFill>
                <a:effectLst/>
                <a:latin typeface="Times" panose="02020603050405020304" pitchFamily="18" charset="0"/>
                <a:cs typeface="Times" panose="02020603050405020304" pitchFamily="18" charset="0"/>
              </a:rPr>
              <a:t>System software </a:t>
            </a:r>
            <a:r>
              <a:rPr lang="en-US" sz="1600" b="0" i="0" dirty="0">
                <a:solidFill>
                  <a:schemeClr val="tx1"/>
                </a:solidFill>
                <a:effectLst/>
                <a:latin typeface="Times" panose="02020603050405020304" pitchFamily="18" charset="0"/>
                <a:cs typeface="Times" panose="02020603050405020304" pitchFamily="18" charset="0"/>
              </a:rPr>
              <a:t>is designed to run a computer's hardware and provides a platform for applications to run on top of.</a:t>
            </a:r>
          </a:p>
          <a:p>
            <a:pPr algn="just"/>
            <a:endParaRPr lang="en-US" sz="1600" b="0" i="0" dirty="0">
              <a:solidFill>
                <a:schemeClr val="tx1"/>
              </a:solidFill>
              <a:effectLst/>
              <a:latin typeface="Times" panose="02020603050405020304" pitchFamily="18" charset="0"/>
              <a:cs typeface="Times" panose="02020603050405020304" pitchFamily="18" charset="0"/>
            </a:endParaRPr>
          </a:p>
          <a:p>
            <a:pPr algn="just"/>
            <a:r>
              <a:rPr lang="en-US" sz="1600" b="0" i="0" dirty="0">
                <a:solidFill>
                  <a:schemeClr val="tx1"/>
                </a:solidFill>
                <a:effectLst/>
                <a:latin typeface="Times" panose="02020603050405020304" pitchFamily="18" charset="0"/>
                <a:cs typeface="Times" panose="02020603050405020304" pitchFamily="18" charset="0"/>
              </a:rPr>
              <a:t>Other types of software include programming software, which provides the programming tools software developers need; middleware, which sits between system software and applications; and driver software, which operates computer devices and peripherals.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4</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0" y="236469"/>
            <a:ext cx="41296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chemeClr val="tx1"/>
                </a:solidFill>
                <a:latin typeface="Times" panose="02020603050405020304" pitchFamily="18" charset="0"/>
              </a:rPr>
              <a:t>Hardware vs </a:t>
            </a:r>
            <a:r>
              <a:rPr lang="en-US" altLang="en-US" sz="3200" b="1" i="0" baseline="0" dirty="0">
                <a:solidFill>
                  <a:schemeClr val="tx1"/>
                </a:solidFill>
                <a:latin typeface="Times" panose="02020603050405020304" pitchFamily="18" charset="0"/>
              </a:rPr>
              <a:t>Software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pic>
        <p:nvPicPr>
          <p:cNvPr id="1026" name="Picture 2" descr="What is software? Definition and meaning - Market Business News">
            <a:extLst>
              <a:ext uri="{FF2B5EF4-FFF2-40B4-BE49-F238E27FC236}">
                <a16:creationId xmlns:a16="http://schemas.microsoft.com/office/drawing/2014/main" id="{6A38F62D-55EA-204C-2115-18C420D192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121"/>
          <a:stretch/>
        </p:blipFill>
        <p:spPr bwMode="auto">
          <a:xfrm>
            <a:off x="1014059" y="1177159"/>
            <a:ext cx="7215541" cy="4669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07D69B-9E44-0202-AA42-A02CFDA0C72B}"/>
              </a:ext>
            </a:extLst>
          </p:cNvPr>
          <p:cNvSpPr txBox="1"/>
          <p:nvPr/>
        </p:nvSpPr>
        <p:spPr>
          <a:xfrm>
            <a:off x="3605048" y="6327228"/>
            <a:ext cx="2861681" cy="307777"/>
          </a:xfrm>
          <a:prstGeom prst="rect">
            <a:avLst/>
          </a:prstGeom>
          <a:noFill/>
        </p:spPr>
        <p:txBody>
          <a:bodyPr wrap="none" rtlCol="0">
            <a:spAutoFit/>
          </a:bodyPr>
          <a:lstStyle/>
          <a:p>
            <a:r>
              <a:rPr lang="en-US" b="1" dirty="0"/>
              <a:t>Figure 1: Hardware vs Software</a:t>
            </a:r>
            <a:endParaRPr lang="en-IN" b="1" dirty="0"/>
          </a:p>
        </p:txBody>
      </p:sp>
    </p:spTree>
    <p:extLst>
      <p:ext uri="{BB962C8B-B14F-4D97-AF65-F5344CB8AC3E}">
        <p14:creationId xmlns:p14="http://schemas.microsoft.com/office/powerpoint/2010/main" val="26322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3F25F-E570-3C8B-4DEC-A3497EE0B0EB}"/>
              </a:ext>
            </a:extLst>
          </p:cNvPr>
          <p:cNvSpPr>
            <a:spLocks noGrp="1"/>
          </p:cNvSpPr>
          <p:nvPr>
            <p:ph type="sldNum" sz="quarter" idx="10"/>
          </p:nvPr>
        </p:nvSpPr>
        <p:spPr/>
        <p:txBody>
          <a:bodyPr/>
          <a:lstStyle/>
          <a:p>
            <a:fld id="{D7353FB5-6E9D-42FA-A6C6-7D9077AD221E}" type="slidenum">
              <a:rPr lang="en-US" altLang="en-US" smtClean="0"/>
              <a:pPr/>
              <a:t>5</a:t>
            </a:fld>
            <a:endParaRPr lang="en-US" altLang="en-US" dirty="0"/>
          </a:p>
        </p:txBody>
      </p:sp>
      <p:sp>
        <p:nvSpPr>
          <p:cNvPr id="1080323" name="Text Box 3">
            <a:extLst>
              <a:ext uri="{FF2B5EF4-FFF2-40B4-BE49-F238E27FC236}">
                <a16:creationId xmlns:a16="http://schemas.microsoft.com/office/drawing/2014/main" id="{D2B2B7B8-2F1C-41D7-272E-CE1E0A105198}"/>
              </a:ext>
            </a:extLst>
          </p:cNvPr>
          <p:cNvSpPr txBox="1">
            <a:spLocks noChangeArrowheads="1"/>
          </p:cNvSpPr>
          <p:nvPr/>
        </p:nvSpPr>
        <p:spPr bwMode="auto">
          <a:xfrm>
            <a:off x="435990" y="236469"/>
            <a:ext cx="55419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i="0" baseline="0" dirty="0">
                <a:solidFill>
                  <a:schemeClr val="tx1"/>
                </a:solidFill>
                <a:latin typeface="Times" panose="02020603050405020304" pitchFamily="18" charset="0"/>
              </a:rPr>
              <a:t>The Evolving Role of Software</a:t>
            </a:r>
          </a:p>
        </p:txBody>
      </p:sp>
      <p:sp>
        <p:nvSpPr>
          <p:cNvPr id="1080324" name="Text Box 4">
            <a:extLst>
              <a:ext uri="{FF2B5EF4-FFF2-40B4-BE49-F238E27FC236}">
                <a16:creationId xmlns:a16="http://schemas.microsoft.com/office/drawing/2014/main" id="{09BE3E7B-3AAD-18C1-D9C9-C911F91640B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1080325" name="Rectangle 5">
            <a:extLst>
              <a:ext uri="{FF2B5EF4-FFF2-40B4-BE49-F238E27FC236}">
                <a16:creationId xmlns:a16="http://schemas.microsoft.com/office/drawing/2014/main" id="{5EC3D5C1-58AD-DE54-0AEA-8E43312B3394}"/>
              </a:ext>
            </a:extLst>
          </p:cNvPr>
          <p:cNvSpPr>
            <a:spLocks noChangeArrowheads="1"/>
          </p:cNvSpPr>
          <p:nvPr/>
        </p:nvSpPr>
        <p:spPr bwMode="auto">
          <a:xfrm>
            <a:off x="325821" y="1147646"/>
            <a:ext cx="8229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r>
              <a:rPr lang="en-US" sz="1800" b="1" i="0" dirty="0">
                <a:solidFill>
                  <a:schemeClr val="tx1"/>
                </a:solidFill>
                <a:effectLst/>
                <a:latin typeface="Times" panose="02020603050405020304" pitchFamily="18" charset="0"/>
                <a:cs typeface="Times" panose="02020603050405020304" pitchFamily="18" charset="0"/>
              </a:rPr>
              <a:t>Software Evolution</a:t>
            </a:r>
            <a:r>
              <a:rPr lang="en-US" sz="1800" b="0" i="0" dirty="0">
                <a:solidFill>
                  <a:schemeClr val="tx1"/>
                </a:solidFill>
                <a:effectLst/>
                <a:latin typeface="Times" panose="02020603050405020304" pitchFamily="18" charset="0"/>
                <a:cs typeface="Times" panose="02020603050405020304" pitchFamily="18" charset="0"/>
              </a:rPr>
              <a:t> is a term which refers </a:t>
            </a:r>
          </a:p>
          <a:p>
            <a:pPr marL="285750" lvl="2" indent="-285750" algn="just" fontAlgn="base">
              <a:buFont typeface="Arial" panose="020B0604020202020204" pitchFamily="34" charset="0"/>
              <a:buChar char="•"/>
            </a:pPr>
            <a:r>
              <a:rPr lang="en-US" sz="1800" b="0" i="0" dirty="0">
                <a:solidFill>
                  <a:schemeClr val="tx1"/>
                </a:solidFill>
                <a:effectLst/>
                <a:latin typeface="Times" panose="02020603050405020304" pitchFamily="18" charset="0"/>
                <a:cs typeface="Times" panose="02020603050405020304" pitchFamily="18" charset="0"/>
              </a:rPr>
              <a:t>to the process of developing software initially, then timely updating it for various reasons,</a:t>
            </a:r>
          </a:p>
          <a:p>
            <a:pPr marL="285750" lvl="2" indent="-285750" algn="just" fontAlgn="base">
              <a:buFont typeface="Arial" panose="020B0604020202020204" pitchFamily="34" charset="0"/>
              <a:buChar char="•"/>
            </a:pPr>
            <a:r>
              <a:rPr lang="en-US" sz="1800" b="0" i="0" dirty="0">
                <a:solidFill>
                  <a:schemeClr val="tx1"/>
                </a:solidFill>
                <a:effectLst/>
                <a:latin typeface="Times" panose="02020603050405020304" pitchFamily="18" charset="0"/>
                <a:cs typeface="Times" panose="02020603050405020304" pitchFamily="18" charset="0"/>
              </a:rPr>
              <a:t>to add new features  </a:t>
            </a:r>
          </a:p>
          <a:p>
            <a:pPr marL="285750" lvl="2" indent="-285750" algn="just" fontAlgn="base">
              <a:buFont typeface="Arial" panose="020B0604020202020204" pitchFamily="34" charset="0"/>
              <a:buChar char="•"/>
            </a:pPr>
            <a:r>
              <a:rPr lang="en-US" sz="1800" b="0" i="0" dirty="0">
                <a:solidFill>
                  <a:schemeClr val="tx1"/>
                </a:solidFill>
                <a:effectLst/>
                <a:latin typeface="Times" panose="02020603050405020304" pitchFamily="18" charset="0"/>
                <a:cs typeface="Times" panose="02020603050405020304" pitchFamily="18" charset="0"/>
              </a:rPr>
              <a:t>to remove obsolete functionalities etc. Ex- MS Office</a:t>
            </a:r>
          </a:p>
          <a:p>
            <a:pPr algn="just" fontAlgn="base"/>
            <a:endParaRPr lang="en-US" sz="1800" b="0" i="0" dirty="0">
              <a:solidFill>
                <a:schemeClr val="tx1"/>
              </a:solidFill>
              <a:effectLst/>
              <a:latin typeface="Times" panose="02020603050405020304" pitchFamily="18" charset="0"/>
              <a:cs typeface="Times" panose="02020603050405020304" pitchFamily="18" charset="0"/>
            </a:endParaRPr>
          </a:p>
          <a:p>
            <a:pPr algn="just" fontAlgn="base"/>
            <a:endParaRPr lang="en-US" sz="1800" dirty="0">
              <a:solidFill>
                <a:schemeClr val="tx1"/>
              </a:solidFill>
              <a:latin typeface="Times" panose="02020603050405020304" pitchFamily="18" charset="0"/>
              <a:cs typeface="Times" panose="02020603050405020304" pitchFamily="18" charset="0"/>
            </a:endParaRPr>
          </a:p>
          <a:p>
            <a:pPr algn="just" fontAlgn="base"/>
            <a:r>
              <a:rPr lang="en-US" sz="1800" b="0" i="0" dirty="0">
                <a:solidFill>
                  <a:schemeClr val="tx1"/>
                </a:solidFill>
                <a:effectLst/>
                <a:latin typeface="Times" panose="02020603050405020304" pitchFamily="18" charset="0"/>
                <a:cs typeface="Times" panose="02020603050405020304" pitchFamily="18" charset="0"/>
              </a:rPr>
              <a:t> The evolution process includes fundamental activities of </a:t>
            </a:r>
            <a:r>
              <a:rPr lang="en-US" sz="1800" b="1" i="0" dirty="0">
                <a:solidFill>
                  <a:schemeClr val="tx1"/>
                </a:solidFill>
                <a:effectLst/>
                <a:latin typeface="Times" panose="02020603050405020304" pitchFamily="18" charset="0"/>
                <a:cs typeface="Times" panose="02020603050405020304" pitchFamily="18" charset="0"/>
              </a:rPr>
              <a:t>change analysis, release planning, system implementation and releasing a system to customers.</a:t>
            </a:r>
            <a:r>
              <a:rPr lang="en-US" sz="1800" b="0" i="0" dirty="0">
                <a:solidFill>
                  <a:schemeClr val="tx1"/>
                </a:solidFill>
                <a:effectLst/>
                <a:latin typeface="Times" panose="02020603050405020304" pitchFamily="18" charset="0"/>
                <a:cs typeface="Times" panose="02020603050405020304" pitchFamily="18" charset="0"/>
              </a:rPr>
              <a:t> The cost and impact of these changes are accessed to see how much system is affected by the change and how much it might cost to implement the change. If the proposed changes are accepted, a new release of the software system is planned. </a:t>
            </a:r>
          </a:p>
          <a:p>
            <a:pPr algn="just" fontAlgn="base"/>
            <a:endParaRPr lang="en-US" sz="1800" dirty="0">
              <a:solidFill>
                <a:schemeClr val="tx1"/>
              </a:solidFill>
              <a:latin typeface="Times" panose="02020603050405020304" pitchFamily="18" charset="0"/>
              <a:cs typeface="Times" panose="02020603050405020304" pitchFamily="18" charset="0"/>
            </a:endParaRPr>
          </a:p>
          <a:p>
            <a:pPr algn="just" fontAlgn="base"/>
            <a:r>
              <a:rPr lang="en-US" sz="1800" b="0" i="0" dirty="0">
                <a:solidFill>
                  <a:schemeClr val="tx1"/>
                </a:solidFill>
                <a:effectLst/>
                <a:latin typeface="Times" panose="02020603050405020304" pitchFamily="18" charset="0"/>
                <a:cs typeface="Times" panose="02020603050405020304" pitchFamily="18" charset="0"/>
              </a:rPr>
              <a:t>During </a:t>
            </a:r>
            <a:r>
              <a:rPr lang="en-US" sz="1800" b="1" i="0" dirty="0">
                <a:solidFill>
                  <a:schemeClr val="tx1"/>
                </a:solidFill>
                <a:effectLst/>
                <a:latin typeface="Times" panose="02020603050405020304" pitchFamily="18" charset="0"/>
                <a:cs typeface="Times" panose="02020603050405020304" pitchFamily="18" charset="0"/>
              </a:rPr>
              <a:t>release planning, all the proposed changes (fault repair, adaptation, and new functionality) are considered</a:t>
            </a:r>
            <a:r>
              <a:rPr lang="en-US" sz="1800" b="0" i="0" dirty="0">
                <a:solidFill>
                  <a:schemeClr val="tx1"/>
                </a:solidFill>
                <a:effectLst/>
                <a:latin typeface="Times" panose="02020603050405020304" pitchFamily="18" charset="0"/>
                <a:cs typeface="Times" panose="02020603050405020304" pitchFamily="18" charset="0"/>
              </a:rPr>
              <a:t>. A design is then made on which changes to implement in the next version of the system. The process of change implementation is an iteration of the development process where the revisions to the system are designed, implemented and tested. </a:t>
            </a:r>
            <a:endParaRPr lang="en-US" altLang="en-US" sz="1800" dirty="0">
              <a:solidFill>
                <a:schemeClr val="tx1"/>
              </a:solidFill>
              <a:latin typeface="Times" panose="02020603050405020304" pitchFamily="18" charset="0"/>
              <a:cs typeface="Times" panose="02020603050405020304" pitchFamily="18" charset="0"/>
            </a:endParaRPr>
          </a:p>
          <a:p>
            <a:pPr algn="just" eaLnBrk="1" hangingPunct="1"/>
            <a:endParaRPr lang="en-US" altLang="en-US" sz="1800" b="1" baseline="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8965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575363-022C-7D5A-1160-0EC9143ED750}"/>
              </a:ext>
            </a:extLst>
          </p:cNvPr>
          <p:cNvSpPr>
            <a:spLocks noGrp="1"/>
          </p:cNvSpPr>
          <p:nvPr>
            <p:ph type="sldNum" sz="quarter" idx="10"/>
          </p:nvPr>
        </p:nvSpPr>
        <p:spPr/>
        <p:txBody>
          <a:bodyPr/>
          <a:lstStyle/>
          <a:p>
            <a:fld id="{A8190C6E-6323-4D18-A902-29172687936C}" type="slidenum">
              <a:rPr lang="en-US" altLang="en-US" smtClean="0"/>
              <a:pPr/>
              <a:t>6</a:t>
            </a:fld>
            <a:endParaRPr lang="en-US" altLang="en-US" dirty="0"/>
          </a:p>
        </p:txBody>
      </p:sp>
      <p:sp>
        <p:nvSpPr>
          <p:cNvPr id="1115140" name="Text Box 4">
            <a:extLst>
              <a:ext uri="{FF2B5EF4-FFF2-40B4-BE49-F238E27FC236}">
                <a16:creationId xmlns:a16="http://schemas.microsoft.com/office/drawing/2014/main" id="{E34751BA-45FE-E765-27D8-46946289F527}"/>
              </a:ext>
            </a:extLst>
          </p:cNvPr>
          <p:cNvSpPr txBox="1">
            <a:spLocks noChangeArrowheads="1"/>
          </p:cNvSpPr>
          <p:nvPr/>
        </p:nvSpPr>
        <p:spPr bwMode="auto">
          <a:xfrm>
            <a:off x="22441" y="204816"/>
            <a:ext cx="6556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200" b="1" i="0" dirty="0">
                <a:solidFill>
                  <a:schemeClr val="tx1"/>
                </a:solidFill>
                <a:effectLst/>
                <a:latin typeface="Times" panose="02020603050405020304" pitchFamily="18" charset="0"/>
                <a:cs typeface="Times" panose="02020603050405020304" pitchFamily="18" charset="0"/>
              </a:rPr>
              <a:t>The necessity of Software Evolution </a:t>
            </a:r>
            <a:endParaRPr lang="en-US" altLang="en-US" sz="3200" b="1" baseline="0" dirty="0">
              <a:solidFill>
                <a:schemeClr val="tx1"/>
              </a:solidFill>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94F20B95-7895-2D81-D61F-5C998305F141}"/>
              </a:ext>
            </a:extLst>
          </p:cNvPr>
          <p:cNvSpPr txBox="1"/>
          <p:nvPr/>
        </p:nvSpPr>
        <p:spPr>
          <a:xfrm>
            <a:off x="273270" y="1508098"/>
            <a:ext cx="8429295" cy="4247317"/>
          </a:xfrm>
          <a:prstGeom prst="rect">
            <a:avLst/>
          </a:prstGeom>
          <a:noFill/>
        </p:spPr>
        <p:txBody>
          <a:bodyPr wrap="square">
            <a:spAutoFit/>
          </a:bodyPr>
          <a:lstStyle/>
          <a:p>
            <a:pPr algn="just" fontAlgn="base"/>
            <a:r>
              <a:rPr lang="en-US" sz="1800" b="1" i="0" u="sng" dirty="0">
                <a:solidFill>
                  <a:schemeClr val="tx1"/>
                </a:solidFill>
                <a:effectLst/>
                <a:latin typeface="Times" panose="02020603050405020304" pitchFamily="18" charset="0"/>
                <a:cs typeface="Times" panose="02020603050405020304" pitchFamily="18" charset="0"/>
              </a:rPr>
              <a:t>a) Change in requirement with time</a:t>
            </a:r>
            <a:r>
              <a:rPr lang="en-US" sz="1800" b="1" i="0" dirty="0">
                <a:solidFill>
                  <a:schemeClr val="tx1"/>
                </a:solidFill>
                <a:effectLst/>
                <a:latin typeface="Times" panose="02020603050405020304" pitchFamily="18" charset="0"/>
                <a:cs typeface="Times" panose="02020603050405020304" pitchFamily="18" charset="0"/>
              </a:rPr>
              <a:t>: </a:t>
            </a:r>
            <a:r>
              <a:rPr lang="en-US" sz="1800" b="0" i="0" dirty="0">
                <a:solidFill>
                  <a:schemeClr val="tx1"/>
                </a:solidFill>
                <a:effectLst/>
                <a:latin typeface="Times" panose="02020603050405020304" pitchFamily="18" charset="0"/>
                <a:cs typeface="Times" panose="02020603050405020304" pitchFamily="18" charset="0"/>
              </a:rPr>
              <a:t>With the passes of time, the organization’s needs and modus Operandi of working could substantially be changed so in this frequently changing time the tools(software) that they are using </a:t>
            </a:r>
            <a:r>
              <a:rPr lang="en-US" sz="1800" b="1" i="0" dirty="0">
                <a:solidFill>
                  <a:schemeClr val="tx1"/>
                </a:solidFill>
                <a:effectLst/>
                <a:latin typeface="Times" panose="02020603050405020304" pitchFamily="18" charset="0"/>
                <a:cs typeface="Times" panose="02020603050405020304" pitchFamily="18" charset="0"/>
              </a:rPr>
              <a:t>need to change for maximizing the performance.</a:t>
            </a:r>
          </a:p>
          <a:p>
            <a:pPr algn="just" fontAlgn="base"/>
            <a:r>
              <a:rPr lang="en-US" sz="1800" b="1" i="0" dirty="0">
                <a:solidFill>
                  <a:schemeClr val="tx1"/>
                </a:solidFill>
                <a:effectLst/>
                <a:latin typeface="Times" panose="02020603050405020304" pitchFamily="18" charset="0"/>
                <a:cs typeface="Times" panose="02020603050405020304" pitchFamily="18" charset="0"/>
              </a:rPr>
              <a:t>b) </a:t>
            </a:r>
            <a:r>
              <a:rPr lang="en-US" sz="1800" b="1" i="0" u="sng" dirty="0">
                <a:solidFill>
                  <a:schemeClr val="tx1"/>
                </a:solidFill>
                <a:effectLst/>
                <a:latin typeface="Times" panose="02020603050405020304" pitchFamily="18" charset="0"/>
                <a:cs typeface="Times" panose="02020603050405020304" pitchFamily="18" charset="0"/>
              </a:rPr>
              <a:t>Environment change</a:t>
            </a:r>
            <a:r>
              <a:rPr lang="en-US" sz="1800" b="1" i="0" dirty="0">
                <a:solidFill>
                  <a:schemeClr val="tx1"/>
                </a:solidFill>
                <a:effectLst/>
                <a:latin typeface="Times" panose="02020603050405020304" pitchFamily="18" charset="0"/>
                <a:cs typeface="Times" panose="02020603050405020304" pitchFamily="18" charset="0"/>
              </a:rPr>
              <a:t>: </a:t>
            </a:r>
            <a:r>
              <a:rPr lang="en-US" sz="1800" b="0" i="0" dirty="0">
                <a:solidFill>
                  <a:schemeClr val="tx1"/>
                </a:solidFill>
                <a:effectLst/>
                <a:latin typeface="Times" panose="02020603050405020304" pitchFamily="18" charset="0"/>
                <a:cs typeface="Times" panose="02020603050405020304" pitchFamily="18" charset="0"/>
              </a:rPr>
              <a:t>As the working </a:t>
            </a:r>
            <a:r>
              <a:rPr lang="en-US" sz="1800" b="1" i="0" dirty="0">
                <a:solidFill>
                  <a:schemeClr val="tx1"/>
                </a:solidFill>
                <a:effectLst/>
                <a:latin typeface="Times" panose="02020603050405020304" pitchFamily="18" charset="0"/>
                <a:cs typeface="Times" panose="02020603050405020304" pitchFamily="18" charset="0"/>
              </a:rPr>
              <a:t>environment changes the things(tools) that enable us to work</a:t>
            </a:r>
            <a:r>
              <a:rPr lang="en-US" sz="1800" b="0" i="0" dirty="0">
                <a:solidFill>
                  <a:schemeClr val="tx1"/>
                </a:solidFill>
                <a:effectLst/>
                <a:latin typeface="Times" panose="02020603050405020304" pitchFamily="18" charset="0"/>
                <a:cs typeface="Times" panose="02020603050405020304" pitchFamily="18" charset="0"/>
              </a:rPr>
              <a:t> in that environment also changes proportionally same happens in the software world as the working environment changes then, the organizations need reintroduction of old software with updated features and functionality to adapt the new environment.</a:t>
            </a:r>
          </a:p>
          <a:p>
            <a:pPr algn="just" fontAlgn="base"/>
            <a:r>
              <a:rPr lang="en-US" sz="1800" b="1" i="0" dirty="0">
                <a:solidFill>
                  <a:schemeClr val="tx1"/>
                </a:solidFill>
                <a:effectLst/>
                <a:latin typeface="Times" panose="02020603050405020304" pitchFamily="18" charset="0"/>
                <a:cs typeface="Times" panose="02020603050405020304" pitchFamily="18" charset="0"/>
              </a:rPr>
              <a:t>c) </a:t>
            </a:r>
            <a:r>
              <a:rPr lang="en-US" sz="1800" b="1" i="0" u="sng" dirty="0">
                <a:solidFill>
                  <a:schemeClr val="tx1"/>
                </a:solidFill>
                <a:effectLst/>
                <a:latin typeface="Times" panose="02020603050405020304" pitchFamily="18" charset="0"/>
                <a:cs typeface="Times" panose="02020603050405020304" pitchFamily="18" charset="0"/>
              </a:rPr>
              <a:t>Errors and bugs</a:t>
            </a:r>
            <a:r>
              <a:rPr lang="en-US" sz="1800" b="1" i="0" dirty="0">
                <a:solidFill>
                  <a:schemeClr val="tx1"/>
                </a:solidFill>
                <a:effectLst/>
                <a:latin typeface="Times" panose="02020603050405020304" pitchFamily="18" charset="0"/>
                <a:cs typeface="Times" panose="02020603050405020304" pitchFamily="18" charset="0"/>
              </a:rPr>
              <a:t>: </a:t>
            </a:r>
            <a:r>
              <a:rPr lang="en-US" sz="1800" b="0" i="0" dirty="0">
                <a:solidFill>
                  <a:schemeClr val="tx1"/>
                </a:solidFill>
                <a:effectLst/>
                <a:latin typeface="Times" panose="02020603050405020304" pitchFamily="18" charset="0"/>
                <a:cs typeface="Times" panose="02020603050405020304" pitchFamily="18" charset="0"/>
              </a:rPr>
              <a:t>As the age of the deployed software within an organization increases their preciseness or impeccability decrease and the efficiency to bear the increasing complexity workload also continually degrades. So, in that case, it becomes necessary to avoid use of obsolete and aged software. All such obsolete </a:t>
            </a:r>
            <a:r>
              <a:rPr lang="en-US" sz="1800" b="0" i="0" dirty="0" err="1">
                <a:solidFill>
                  <a:schemeClr val="tx1"/>
                </a:solidFill>
                <a:effectLst/>
                <a:latin typeface="Times" panose="02020603050405020304" pitchFamily="18" charset="0"/>
                <a:cs typeface="Times" panose="02020603050405020304" pitchFamily="18" charset="0"/>
              </a:rPr>
              <a:t>Softwares</a:t>
            </a:r>
            <a:r>
              <a:rPr lang="en-US" sz="1800" b="0" i="0" dirty="0">
                <a:solidFill>
                  <a:schemeClr val="tx1"/>
                </a:solidFill>
                <a:effectLst/>
                <a:latin typeface="Times" panose="02020603050405020304" pitchFamily="18" charset="0"/>
                <a:cs typeface="Times" panose="02020603050405020304" pitchFamily="18" charset="0"/>
              </a:rPr>
              <a:t> need to undergo the evolution process in order to become robust as per the workload complexity of the current environment.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74564-246C-ACE7-043C-730246E08D43}"/>
              </a:ext>
            </a:extLst>
          </p:cNvPr>
          <p:cNvSpPr txBox="1"/>
          <p:nvPr/>
        </p:nvSpPr>
        <p:spPr>
          <a:xfrm>
            <a:off x="341586" y="1682933"/>
            <a:ext cx="8460828" cy="2970044"/>
          </a:xfrm>
          <a:prstGeom prst="rect">
            <a:avLst/>
          </a:prstGeom>
          <a:noFill/>
        </p:spPr>
        <p:txBody>
          <a:bodyPr wrap="square">
            <a:spAutoFit/>
          </a:bodyPr>
          <a:lstStyle/>
          <a:p>
            <a:pPr algn="just" fontAlgn="base"/>
            <a:r>
              <a:rPr lang="en-US" sz="1700" b="1" i="0" dirty="0">
                <a:solidFill>
                  <a:schemeClr val="tx1"/>
                </a:solidFill>
                <a:effectLst/>
                <a:latin typeface="Times" panose="02020603050405020304" pitchFamily="18" charset="0"/>
                <a:cs typeface="Times" panose="02020603050405020304" pitchFamily="18" charset="0"/>
              </a:rPr>
              <a:t> d) </a:t>
            </a:r>
            <a:r>
              <a:rPr lang="en-US" sz="1700" b="1" i="0" u="sng" dirty="0">
                <a:solidFill>
                  <a:schemeClr val="tx1"/>
                </a:solidFill>
                <a:effectLst/>
                <a:latin typeface="Times" panose="02020603050405020304" pitchFamily="18" charset="0"/>
                <a:cs typeface="Times" panose="02020603050405020304" pitchFamily="18" charset="0"/>
              </a:rPr>
              <a:t>Security risks</a:t>
            </a:r>
            <a:r>
              <a:rPr lang="en-US" sz="1700" b="1" i="0" dirty="0">
                <a:solidFill>
                  <a:schemeClr val="tx1"/>
                </a:solidFill>
                <a:effectLst/>
                <a:latin typeface="Times" panose="02020603050405020304" pitchFamily="18" charset="0"/>
                <a:cs typeface="Times" panose="02020603050405020304" pitchFamily="18" charset="0"/>
              </a:rPr>
              <a:t>: </a:t>
            </a:r>
            <a:r>
              <a:rPr lang="en-US" sz="1700" b="0" i="0" dirty="0">
                <a:solidFill>
                  <a:schemeClr val="tx1"/>
                </a:solidFill>
                <a:effectLst/>
                <a:latin typeface="Times" panose="02020603050405020304" pitchFamily="18" charset="0"/>
                <a:cs typeface="Times" panose="02020603050405020304" pitchFamily="18" charset="0"/>
              </a:rPr>
              <a:t>Using outdated software within an organization may lead you to at the verge of </a:t>
            </a:r>
            <a:r>
              <a:rPr lang="en-US" sz="1700" b="1" i="0" dirty="0">
                <a:solidFill>
                  <a:schemeClr val="tx1"/>
                </a:solidFill>
                <a:effectLst/>
                <a:latin typeface="Times" panose="02020603050405020304" pitchFamily="18" charset="0"/>
                <a:cs typeface="Times" panose="02020603050405020304" pitchFamily="18" charset="0"/>
              </a:rPr>
              <a:t>various software-based cyberattacks and could expose your confidential data illegally associated with the software that is in use</a:t>
            </a:r>
            <a:r>
              <a:rPr lang="en-US" sz="1700" b="0" i="0" dirty="0">
                <a:solidFill>
                  <a:schemeClr val="tx1"/>
                </a:solidFill>
                <a:effectLst/>
                <a:latin typeface="Times" panose="02020603050405020304" pitchFamily="18" charset="0"/>
                <a:cs typeface="Times" panose="02020603050405020304" pitchFamily="18" charset="0"/>
              </a:rPr>
              <a:t>. So, it becomes necessary to avoid such security breaches through regular assessment of the security patches/modules are used within the software. If the software isn’t robust enough to bear the current occurring Cyber attacks so it must be changed (updated).</a:t>
            </a:r>
          </a:p>
          <a:p>
            <a:pPr algn="just" fontAlgn="base"/>
            <a:endParaRPr lang="en-US" sz="1700" b="0" i="0" dirty="0">
              <a:solidFill>
                <a:schemeClr val="tx1"/>
              </a:solidFill>
              <a:effectLst/>
              <a:latin typeface="Times" panose="02020603050405020304" pitchFamily="18" charset="0"/>
              <a:cs typeface="Times" panose="02020603050405020304" pitchFamily="18" charset="0"/>
            </a:endParaRPr>
          </a:p>
          <a:p>
            <a:pPr algn="just" fontAlgn="base"/>
            <a:r>
              <a:rPr lang="en-US" sz="1700" b="1" i="0" dirty="0">
                <a:solidFill>
                  <a:schemeClr val="tx1"/>
                </a:solidFill>
                <a:effectLst/>
                <a:latin typeface="Times" panose="02020603050405020304" pitchFamily="18" charset="0"/>
                <a:cs typeface="Times" panose="02020603050405020304" pitchFamily="18" charset="0"/>
              </a:rPr>
              <a:t>e) </a:t>
            </a:r>
            <a:r>
              <a:rPr lang="en-US" sz="1700" b="1" i="0" u="sng" dirty="0">
                <a:solidFill>
                  <a:schemeClr val="tx1"/>
                </a:solidFill>
                <a:effectLst/>
                <a:latin typeface="Times" panose="02020603050405020304" pitchFamily="18" charset="0"/>
                <a:cs typeface="Times" panose="02020603050405020304" pitchFamily="18" charset="0"/>
              </a:rPr>
              <a:t>For having new functionality and features</a:t>
            </a:r>
            <a:r>
              <a:rPr lang="en-US" sz="1700" b="1" i="0" dirty="0">
                <a:solidFill>
                  <a:schemeClr val="tx1"/>
                </a:solidFill>
                <a:effectLst/>
                <a:latin typeface="Times" panose="02020603050405020304" pitchFamily="18" charset="0"/>
                <a:cs typeface="Times" panose="02020603050405020304" pitchFamily="18" charset="0"/>
              </a:rPr>
              <a:t>: </a:t>
            </a:r>
            <a:r>
              <a:rPr lang="en-US" sz="1700" b="0" i="0" dirty="0">
                <a:solidFill>
                  <a:schemeClr val="tx1"/>
                </a:solidFill>
                <a:effectLst/>
                <a:latin typeface="Times" panose="02020603050405020304" pitchFamily="18" charset="0"/>
                <a:cs typeface="Times" panose="02020603050405020304" pitchFamily="18" charset="0"/>
              </a:rPr>
              <a:t>In order to </a:t>
            </a:r>
            <a:r>
              <a:rPr lang="en-US" sz="1700" b="1" i="0" dirty="0">
                <a:solidFill>
                  <a:schemeClr val="tx1"/>
                </a:solidFill>
                <a:effectLst/>
                <a:latin typeface="Times" panose="02020603050405020304" pitchFamily="18" charset="0"/>
                <a:cs typeface="Times" panose="02020603050405020304" pitchFamily="18" charset="0"/>
              </a:rPr>
              <a:t>increase the performance and fast data processing and other functionalities, </a:t>
            </a:r>
            <a:r>
              <a:rPr lang="en-US" sz="1700" b="0" i="0" dirty="0">
                <a:solidFill>
                  <a:schemeClr val="tx1"/>
                </a:solidFill>
                <a:effectLst/>
                <a:latin typeface="Times" panose="02020603050405020304" pitchFamily="18" charset="0"/>
                <a:cs typeface="Times" panose="02020603050405020304" pitchFamily="18" charset="0"/>
              </a:rPr>
              <a:t>an organization need to continuously evolute the software throughout its life cycle so that stakeholders &amp; clients of the product could work efficiently.</a:t>
            </a:r>
          </a:p>
        </p:txBody>
      </p:sp>
      <p:sp>
        <p:nvSpPr>
          <p:cNvPr id="5" name="Text Box 4">
            <a:extLst>
              <a:ext uri="{FF2B5EF4-FFF2-40B4-BE49-F238E27FC236}">
                <a16:creationId xmlns:a16="http://schemas.microsoft.com/office/drawing/2014/main" id="{B1AA233C-5CFC-9DAA-4569-F8F76CF92476}"/>
              </a:ext>
            </a:extLst>
          </p:cNvPr>
          <p:cNvSpPr txBox="1">
            <a:spLocks noChangeArrowheads="1"/>
          </p:cNvSpPr>
          <p:nvPr/>
        </p:nvSpPr>
        <p:spPr bwMode="auto">
          <a:xfrm>
            <a:off x="22441" y="204816"/>
            <a:ext cx="65566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3200" b="1" i="0" dirty="0">
                <a:solidFill>
                  <a:schemeClr val="tx1"/>
                </a:solidFill>
                <a:effectLst/>
                <a:latin typeface="Times" panose="02020603050405020304" pitchFamily="18" charset="0"/>
                <a:cs typeface="Times" panose="02020603050405020304" pitchFamily="18" charset="0"/>
              </a:rPr>
              <a:t>The necessity of Software Evolution </a:t>
            </a:r>
            <a:endParaRPr lang="en-US" altLang="en-US" sz="3200" b="1" baseline="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65689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07410-AC1C-73CA-8CAB-95F837FFF0AF}"/>
              </a:ext>
            </a:extLst>
          </p:cNvPr>
          <p:cNvSpPr txBox="1"/>
          <p:nvPr/>
        </p:nvSpPr>
        <p:spPr>
          <a:xfrm>
            <a:off x="451946" y="1482152"/>
            <a:ext cx="8135008" cy="3970318"/>
          </a:xfrm>
          <a:prstGeom prst="rect">
            <a:avLst/>
          </a:prstGeom>
          <a:noFill/>
        </p:spPr>
        <p:txBody>
          <a:bodyPr wrap="square">
            <a:spAutoFit/>
          </a:bodyPr>
          <a:lstStyle/>
          <a:p>
            <a:pPr marL="285750" indent="-285750" algn="just" fontAlgn="base">
              <a:buFont typeface="Arial" panose="020B0604020202020204" pitchFamily="34" charset="0"/>
              <a:buChar char="•"/>
            </a:pPr>
            <a:br>
              <a:rPr lang="en-US" sz="1800" b="0" i="0" dirty="0">
                <a:solidFill>
                  <a:schemeClr val="tx1"/>
                </a:solidFill>
                <a:effectLst/>
                <a:latin typeface="Times" panose="02020603050405020304" pitchFamily="18" charset="0"/>
                <a:cs typeface="Times" panose="02020603050405020304" pitchFamily="18" charset="0"/>
              </a:rPr>
            </a:br>
            <a:endParaRPr lang="en-US" sz="1800" b="0" i="0" dirty="0">
              <a:solidFill>
                <a:schemeClr val="tx1"/>
              </a:solidFill>
              <a:effectLst/>
              <a:latin typeface="Times" panose="02020603050405020304" pitchFamily="18" charset="0"/>
              <a:cs typeface="Times" panose="02020603050405020304" pitchFamily="18" charset="0"/>
            </a:endParaRP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Reliability:</a:t>
            </a:r>
            <a:r>
              <a:rPr lang="en-US" sz="1800" b="0" i="0" dirty="0">
                <a:solidFill>
                  <a:schemeClr val="tx1"/>
                </a:solidFill>
                <a:effectLst/>
                <a:latin typeface="Times" panose="02020603050405020304" pitchFamily="18" charset="0"/>
                <a:cs typeface="Times" panose="02020603050405020304" pitchFamily="18" charset="0"/>
              </a:rPr>
              <a:t> The capability to provide failure-free service.</a:t>
            </a: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Functionality:</a:t>
            </a:r>
            <a:r>
              <a:rPr lang="en-US" sz="1800" b="0" i="0" dirty="0">
                <a:solidFill>
                  <a:schemeClr val="tx1"/>
                </a:solidFill>
                <a:effectLst/>
                <a:latin typeface="Times" panose="02020603050405020304" pitchFamily="18" charset="0"/>
                <a:cs typeface="Times" panose="02020603050405020304" pitchFamily="18" charset="0"/>
              </a:rPr>
              <a:t> The capability to provide functions that meet stated and implied needs when the software is used.</a:t>
            </a: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Usability:</a:t>
            </a:r>
            <a:r>
              <a:rPr lang="en-US" sz="1800" b="0" i="0" dirty="0">
                <a:solidFill>
                  <a:schemeClr val="tx1"/>
                </a:solidFill>
                <a:effectLst/>
                <a:latin typeface="Times" panose="02020603050405020304" pitchFamily="18" charset="0"/>
                <a:cs typeface="Times" panose="02020603050405020304" pitchFamily="18" charset="0"/>
              </a:rPr>
              <a:t> The capability to be understood, learned, and used.</a:t>
            </a: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Efficiency:</a:t>
            </a:r>
            <a:r>
              <a:rPr lang="en-US" sz="1800" b="0" i="0" dirty="0">
                <a:solidFill>
                  <a:schemeClr val="tx1"/>
                </a:solidFill>
                <a:effectLst/>
                <a:latin typeface="Times" panose="02020603050405020304" pitchFamily="18" charset="0"/>
                <a:cs typeface="Times" panose="02020603050405020304" pitchFamily="18" charset="0"/>
              </a:rPr>
              <a:t> The capability to provide appropriate performance relative to the amount of resources used.</a:t>
            </a: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Maintainability:</a:t>
            </a:r>
            <a:r>
              <a:rPr lang="en-US" sz="1800" b="0" i="0" dirty="0">
                <a:solidFill>
                  <a:schemeClr val="tx1"/>
                </a:solidFill>
                <a:effectLst/>
                <a:latin typeface="Times" panose="02020603050405020304" pitchFamily="18" charset="0"/>
                <a:cs typeface="Times" panose="02020603050405020304" pitchFamily="18" charset="0"/>
              </a:rPr>
              <a:t> the capability to be modified for purposes of making corrections, improvements, or adaptations.</a:t>
            </a:r>
          </a:p>
          <a:p>
            <a:pPr marL="285750" indent="-285750" algn="just" fontAlgn="base">
              <a:buFont typeface="Arial" panose="020B0604020202020204" pitchFamily="34" charset="0"/>
              <a:buChar char="•"/>
            </a:pPr>
            <a:r>
              <a:rPr lang="en-US" sz="1800" b="1" i="0" dirty="0">
                <a:solidFill>
                  <a:schemeClr val="tx1"/>
                </a:solidFill>
                <a:effectLst/>
                <a:latin typeface="Times" panose="02020603050405020304" pitchFamily="18" charset="0"/>
                <a:cs typeface="Times" panose="02020603050405020304" pitchFamily="18" charset="0"/>
              </a:rPr>
              <a:t>Portability:</a:t>
            </a:r>
            <a:r>
              <a:rPr lang="en-US" sz="1800" b="0" i="0" dirty="0">
                <a:solidFill>
                  <a:schemeClr val="tx1"/>
                </a:solidFill>
                <a:effectLst/>
                <a:latin typeface="Times" panose="02020603050405020304" pitchFamily="18" charset="0"/>
                <a:cs typeface="Times" panose="02020603050405020304" pitchFamily="18" charset="0"/>
              </a:rPr>
              <a:t> The capability to be adapted for different specified environments without applying actions or means other than those provided for this purpose in the product.</a:t>
            </a:r>
          </a:p>
          <a:p>
            <a:pPr marL="285750" indent="-285750" algn="just" fontAlgn="base">
              <a:buFont typeface="Arial" panose="020B0604020202020204" pitchFamily="34" charset="0"/>
              <a:buChar char="•"/>
            </a:pPr>
            <a:endParaRPr lang="en-US" sz="1800" b="0" i="0" dirty="0">
              <a:solidFill>
                <a:schemeClr val="tx1"/>
              </a:solidFill>
              <a:effectLst/>
              <a:latin typeface="Times"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379AF599-0CAC-5504-85C5-079D25DA5C79}"/>
              </a:ext>
            </a:extLst>
          </p:cNvPr>
          <p:cNvSpPr txBox="1"/>
          <p:nvPr/>
        </p:nvSpPr>
        <p:spPr>
          <a:xfrm>
            <a:off x="-336332" y="124636"/>
            <a:ext cx="7294179" cy="1200329"/>
          </a:xfrm>
          <a:prstGeom prst="rect">
            <a:avLst/>
          </a:prstGeom>
          <a:noFill/>
        </p:spPr>
        <p:txBody>
          <a:bodyPr wrap="square">
            <a:spAutoFit/>
          </a:bodyPr>
          <a:lstStyle/>
          <a:p>
            <a:pPr algn="ctr"/>
            <a:r>
              <a:rPr lang="en-US" sz="3600" b="1" i="0" dirty="0">
                <a:solidFill>
                  <a:schemeClr val="tx1"/>
                </a:solidFill>
                <a:effectLst/>
                <a:latin typeface="Times" panose="02020603050405020304" pitchFamily="18" charset="0"/>
                <a:cs typeface="Times" panose="02020603050405020304" pitchFamily="18" charset="0"/>
              </a:rPr>
              <a:t>Characteristics / Attributes of </a:t>
            </a:r>
            <a:r>
              <a:rPr lang="en-US" sz="3600" b="1" dirty="0">
                <a:solidFill>
                  <a:schemeClr val="tx1"/>
                </a:solidFill>
                <a:latin typeface="Times" panose="02020603050405020304" pitchFamily="18" charset="0"/>
                <a:cs typeface="Times" panose="02020603050405020304" pitchFamily="18" charset="0"/>
              </a:rPr>
              <a:t>S</a:t>
            </a:r>
            <a:r>
              <a:rPr lang="en-US" sz="3600" b="1" i="0" dirty="0">
                <a:solidFill>
                  <a:schemeClr val="tx1"/>
                </a:solidFill>
                <a:effectLst/>
                <a:latin typeface="Times" panose="02020603050405020304" pitchFamily="18" charset="0"/>
                <a:cs typeface="Times" panose="02020603050405020304" pitchFamily="18" charset="0"/>
              </a:rPr>
              <a:t>oftware</a:t>
            </a:r>
            <a:endParaRPr lang="en-IN" sz="3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16743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2BDBE0F-E0A0-ECDB-DAE7-F3B43F7B709B}"/>
              </a:ext>
            </a:extLst>
          </p:cNvPr>
          <p:cNvGrpSpPr/>
          <p:nvPr/>
        </p:nvGrpSpPr>
        <p:grpSpPr>
          <a:xfrm>
            <a:off x="1166648" y="1408387"/>
            <a:ext cx="6884276" cy="4030716"/>
            <a:chOff x="1166648" y="1408387"/>
            <a:chExt cx="6884276" cy="4030716"/>
          </a:xfrm>
        </p:grpSpPr>
        <p:grpSp>
          <p:nvGrpSpPr>
            <p:cNvPr id="9" name="Group 8">
              <a:extLst>
                <a:ext uri="{FF2B5EF4-FFF2-40B4-BE49-F238E27FC236}">
                  <a16:creationId xmlns:a16="http://schemas.microsoft.com/office/drawing/2014/main" id="{153D02E4-AFC0-DE8D-1C0E-C4025E947752}"/>
                </a:ext>
              </a:extLst>
            </p:cNvPr>
            <p:cNvGrpSpPr/>
            <p:nvPr/>
          </p:nvGrpSpPr>
          <p:grpSpPr>
            <a:xfrm>
              <a:off x="1166648" y="1408387"/>
              <a:ext cx="6884276" cy="4030716"/>
              <a:chOff x="1166648" y="1408387"/>
              <a:chExt cx="6611008" cy="4030716"/>
            </a:xfrm>
          </p:grpSpPr>
          <p:sp>
            <p:nvSpPr>
              <p:cNvPr id="2" name="Rectangle 1">
                <a:extLst>
                  <a:ext uri="{FF2B5EF4-FFF2-40B4-BE49-F238E27FC236}">
                    <a16:creationId xmlns:a16="http://schemas.microsoft.com/office/drawing/2014/main" id="{62C0A48F-19E3-6D6F-044F-8661AE73ECCC}"/>
                  </a:ext>
                </a:extLst>
              </p:cNvPr>
              <p:cNvSpPr/>
              <p:nvPr/>
            </p:nvSpPr>
            <p:spPr>
              <a:xfrm>
                <a:off x="3478925" y="1408387"/>
                <a:ext cx="1881351"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dirty="0">
                    <a:solidFill>
                      <a:schemeClr val="tx1"/>
                    </a:solidFill>
                    <a:effectLst/>
                    <a:latin typeface="Times" panose="02020603050405020304" pitchFamily="18" charset="0"/>
                    <a:cs typeface="Times" panose="02020603050405020304" pitchFamily="18" charset="0"/>
                  </a:rPr>
                  <a:t>Application Software</a:t>
                </a:r>
                <a:endParaRPr lang="en-IN" dirty="0"/>
              </a:p>
            </p:txBody>
          </p:sp>
          <p:sp>
            <p:nvSpPr>
              <p:cNvPr id="3" name="Rectangle 2">
                <a:extLst>
                  <a:ext uri="{FF2B5EF4-FFF2-40B4-BE49-F238E27FC236}">
                    <a16:creationId xmlns:a16="http://schemas.microsoft.com/office/drawing/2014/main" id="{578D471E-3682-7D71-A5F3-C0264FF54710}"/>
                  </a:ext>
                </a:extLst>
              </p:cNvPr>
              <p:cNvSpPr/>
              <p:nvPr/>
            </p:nvSpPr>
            <p:spPr>
              <a:xfrm>
                <a:off x="1166648" y="2475188"/>
                <a:ext cx="2653862"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a:solidFill>
                      <a:schemeClr val="tx1"/>
                    </a:solidFill>
                    <a:effectLst/>
                    <a:latin typeface="Times" panose="02020603050405020304" pitchFamily="18" charset="0"/>
                    <a:cs typeface="Times" panose="02020603050405020304" pitchFamily="18" charset="0"/>
                  </a:rPr>
                  <a:t>Engineering and Scientific Software</a:t>
                </a:r>
                <a:endParaRPr lang="en-IN"/>
              </a:p>
            </p:txBody>
          </p:sp>
          <p:sp>
            <p:nvSpPr>
              <p:cNvPr id="4" name="Rectangle 3">
                <a:extLst>
                  <a:ext uri="{FF2B5EF4-FFF2-40B4-BE49-F238E27FC236}">
                    <a16:creationId xmlns:a16="http://schemas.microsoft.com/office/drawing/2014/main" id="{153F4FD4-C93A-B7E7-823E-84E8414F9566}"/>
                  </a:ext>
                </a:extLst>
              </p:cNvPr>
              <p:cNvSpPr/>
              <p:nvPr/>
            </p:nvSpPr>
            <p:spPr>
              <a:xfrm>
                <a:off x="5323491" y="2459421"/>
                <a:ext cx="2454165"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a:solidFill>
                      <a:schemeClr val="tx1"/>
                    </a:solidFill>
                    <a:effectLst/>
                    <a:latin typeface="Times" panose="02020603050405020304" pitchFamily="18" charset="0"/>
                    <a:cs typeface="Times" panose="02020603050405020304" pitchFamily="18" charset="0"/>
                  </a:rPr>
                  <a:t>System Software</a:t>
                </a:r>
                <a:endParaRPr lang="en-IN"/>
              </a:p>
            </p:txBody>
          </p:sp>
          <p:sp>
            <p:nvSpPr>
              <p:cNvPr id="5" name="Rectangle 4">
                <a:extLst>
                  <a:ext uri="{FF2B5EF4-FFF2-40B4-BE49-F238E27FC236}">
                    <a16:creationId xmlns:a16="http://schemas.microsoft.com/office/drawing/2014/main" id="{FBCBA564-44CD-52A4-BCF2-3A34DE1497C5}"/>
                  </a:ext>
                </a:extLst>
              </p:cNvPr>
              <p:cNvSpPr/>
              <p:nvPr/>
            </p:nvSpPr>
            <p:spPr>
              <a:xfrm>
                <a:off x="1939159" y="3605047"/>
                <a:ext cx="1881351"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a:solidFill>
                      <a:schemeClr val="tx1"/>
                    </a:solidFill>
                    <a:effectLst/>
                    <a:latin typeface="Times" panose="02020603050405020304" pitchFamily="18" charset="0"/>
                    <a:cs typeface="Times" panose="02020603050405020304" pitchFamily="18" charset="0"/>
                  </a:rPr>
                  <a:t>Embedded Software</a:t>
                </a:r>
                <a:endParaRPr lang="en-IN"/>
              </a:p>
            </p:txBody>
          </p:sp>
          <p:sp>
            <p:nvSpPr>
              <p:cNvPr id="6" name="Rectangle 5">
                <a:extLst>
                  <a:ext uri="{FF2B5EF4-FFF2-40B4-BE49-F238E27FC236}">
                    <a16:creationId xmlns:a16="http://schemas.microsoft.com/office/drawing/2014/main" id="{303987CF-7E02-58D6-AE49-964793A4DC05}"/>
                  </a:ext>
                </a:extLst>
              </p:cNvPr>
              <p:cNvSpPr/>
              <p:nvPr/>
            </p:nvSpPr>
            <p:spPr>
              <a:xfrm>
                <a:off x="4787463" y="3620813"/>
                <a:ext cx="1881351"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a:solidFill>
                      <a:schemeClr val="tx1"/>
                    </a:solidFill>
                    <a:effectLst/>
                    <a:latin typeface="Times" panose="02020603050405020304" pitchFamily="18" charset="0"/>
                    <a:cs typeface="Times" panose="02020603050405020304" pitchFamily="18" charset="0"/>
                  </a:rPr>
                  <a:t>Product-line Software</a:t>
                </a:r>
                <a:endParaRPr lang="en-IN"/>
              </a:p>
            </p:txBody>
          </p:sp>
          <p:sp>
            <p:nvSpPr>
              <p:cNvPr id="7" name="Rectangle 6">
                <a:extLst>
                  <a:ext uri="{FF2B5EF4-FFF2-40B4-BE49-F238E27FC236}">
                    <a16:creationId xmlns:a16="http://schemas.microsoft.com/office/drawing/2014/main" id="{C1817B6E-B7ED-AA19-5ED9-34DE1A120C86}"/>
                  </a:ext>
                </a:extLst>
              </p:cNvPr>
              <p:cNvSpPr/>
              <p:nvPr/>
            </p:nvSpPr>
            <p:spPr>
              <a:xfrm>
                <a:off x="1387366" y="4776951"/>
                <a:ext cx="2580289"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dirty="0">
                    <a:solidFill>
                      <a:schemeClr val="tx1"/>
                    </a:solidFill>
                    <a:effectLst/>
                    <a:latin typeface="Times" panose="02020603050405020304" pitchFamily="18" charset="0"/>
                    <a:cs typeface="Times" panose="02020603050405020304" pitchFamily="18" charset="0"/>
                  </a:rPr>
                  <a:t>Web Application Software </a:t>
                </a:r>
                <a:endParaRPr lang="en-IN" dirty="0"/>
              </a:p>
            </p:txBody>
          </p:sp>
        </p:grpSp>
        <p:sp>
          <p:nvSpPr>
            <p:cNvPr id="8" name="Rectangle 7">
              <a:extLst>
                <a:ext uri="{FF2B5EF4-FFF2-40B4-BE49-F238E27FC236}">
                  <a16:creationId xmlns:a16="http://schemas.microsoft.com/office/drawing/2014/main" id="{A5E40422-6D01-395B-855E-98D7E9ACEBA9}"/>
                </a:ext>
              </a:extLst>
            </p:cNvPr>
            <p:cNvSpPr/>
            <p:nvPr/>
          </p:nvSpPr>
          <p:spPr>
            <a:xfrm>
              <a:off x="5176345" y="4776951"/>
              <a:ext cx="2874579" cy="662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i="0">
                  <a:solidFill>
                    <a:schemeClr val="tx1"/>
                  </a:solidFill>
                  <a:effectLst/>
                  <a:latin typeface="Times" panose="02020603050405020304" pitchFamily="18" charset="0"/>
                  <a:cs typeface="Times" panose="02020603050405020304" pitchFamily="18" charset="0"/>
                </a:rPr>
                <a:t>Artificial Intelligence Software</a:t>
              </a:r>
              <a:endParaRPr lang="en-IN"/>
            </a:p>
          </p:txBody>
        </p:sp>
      </p:grpSp>
      <p:sp>
        <p:nvSpPr>
          <p:cNvPr id="11" name="TextBox 10">
            <a:extLst>
              <a:ext uri="{FF2B5EF4-FFF2-40B4-BE49-F238E27FC236}">
                <a16:creationId xmlns:a16="http://schemas.microsoft.com/office/drawing/2014/main" id="{582DFB3D-FA21-C001-6046-BDF5643A99C8}"/>
              </a:ext>
            </a:extLst>
          </p:cNvPr>
          <p:cNvSpPr txBox="1"/>
          <p:nvPr/>
        </p:nvSpPr>
        <p:spPr>
          <a:xfrm>
            <a:off x="147145" y="145656"/>
            <a:ext cx="6547944" cy="646331"/>
          </a:xfrm>
          <a:prstGeom prst="rect">
            <a:avLst/>
          </a:prstGeom>
          <a:noFill/>
        </p:spPr>
        <p:txBody>
          <a:bodyPr wrap="square">
            <a:spAutoFit/>
          </a:bodyPr>
          <a:lstStyle/>
          <a:p>
            <a:r>
              <a:rPr lang="en-IN" sz="3600" b="1" i="0" dirty="0">
                <a:solidFill>
                  <a:schemeClr val="tx1"/>
                </a:solidFill>
                <a:effectLst/>
                <a:latin typeface="Times" panose="02020603050405020304" pitchFamily="18" charset="0"/>
                <a:cs typeface="Times" panose="02020603050405020304" pitchFamily="18" charset="0"/>
              </a:rPr>
              <a:t>Changing Nature of Software</a:t>
            </a:r>
            <a:endParaRPr lang="en-IN" sz="3600" dirty="0">
              <a:solidFill>
                <a:schemeClr val="tx1"/>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DA05F4C2-A29F-2F49-A7AD-B6CC8B987786}"/>
              </a:ext>
            </a:extLst>
          </p:cNvPr>
          <p:cNvSpPr txBox="1"/>
          <p:nvPr/>
        </p:nvSpPr>
        <p:spPr>
          <a:xfrm>
            <a:off x="3190603" y="6043449"/>
            <a:ext cx="3504486" cy="307777"/>
          </a:xfrm>
          <a:prstGeom prst="rect">
            <a:avLst/>
          </a:prstGeom>
          <a:noFill/>
        </p:spPr>
        <p:txBody>
          <a:bodyPr wrap="none" rtlCol="0">
            <a:spAutoFit/>
          </a:bodyPr>
          <a:lstStyle/>
          <a:p>
            <a:r>
              <a:rPr lang="en-US" b="1" dirty="0"/>
              <a:t>Figure 2 : Changing Nature of Software</a:t>
            </a:r>
            <a:endParaRPr lang="en-IN" b="1" dirty="0"/>
          </a:p>
        </p:txBody>
      </p:sp>
    </p:spTree>
    <p:extLst>
      <p:ext uri="{BB962C8B-B14F-4D97-AF65-F5344CB8AC3E}">
        <p14:creationId xmlns:p14="http://schemas.microsoft.com/office/powerpoint/2010/main" val="21620481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2019</Words>
  <Application>Microsoft Office PowerPoint</Application>
  <PresentationFormat>On-screen Show (4:3)</PresentationFormat>
  <Paragraphs>163</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Arial</vt:lpstr>
      <vt:lpstr>Times New Roman</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Gurpreet Singh</cp:lastModifiedBy>
  <cp:revision>26</cp:revision>
  <dcterms:created xsi:type="dcterms:W3CDTF">2010-04-09T07:36:15Z</dcterms:created>
  <dcterms:modified xsi:type="dcterms:W3CDTF">2024-01-12T07:52:54Z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