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565" r:id="rId2"/>
    <p:sldId id="588" r:id="rId3"/>
    <p:sldId id="566" r:id="rId4"/>
    <p:sldId id="567" r:id="rId5"/>
    <p:sldId id="568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45" r:id="rId24"/>
    <p:sldId id="546" r:id="rId25"/>
    <p:sldId id="547" r:id="rId26"/>
    <p:sldId id="549" r:id="rId27"/>
    <p:sldId id="550" r:id="rId28"/>
    <p:sldId id="548" r:id="rId29"/>
    <p:sldId id="587" r:id="rId30"/>
    <p:sldId id="51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F6CAD4"/>
    <a:srgbClr val="F9B9EB"/>
    <a:srgbClr val="F139E4"/>
    <a:srgbClr val="FFFF66"/>
    <a:srgbClr val="3A30FA"/>
    <a:srgbClr val="FF6600"/>
    <a:srgbClr val="B8525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6" y="162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8709C98-B80A-4F28-AF74-CF08CF81A715}" type="datetime1">
              <a:rPr lang="en-US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D112868-65FD-4572-A383-97DC0EC9B9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9C08359-D077-1953-1C03-3AF2924A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C12ADA3-D011-FD59-2DDF-41C39A46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5C88DB5-1D0A-D1D0-EDC4-74C4A738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D8F058-9003-4658-AA47-7D4800AF7E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D8F058-9003-4658-AA47-7D4800AF7E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583684"/>
            <a:ext cx="9144000" cy="2743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94307"/>
            <a:ext cx="2362200" cy="2636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596246"/>
            <a:ext cx="2895600" cy="2617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3684"/>
            <a:ext cx="2133600" cy="27431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228600" y="2504388"/>
            <a:ext cx="8534400" cy="320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400" b="1" dirty="0">
                <a:solidFill>
                  <a:srgbClr val="3A3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Modelling Language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E0BF8-8E85-7C44-F14E-A785D2E04DD7}"/>
              </a:ext>
            </a:extLst>
          </p:cNvPr>
          <p:cNvSpPr txBox="1"/>
          <p:nvPr/>
        </p:nvSpPr>
        <p:spPr>
          <a:xfrm>
            <a:off x="1100186" y="1905000"/>
            <a:ext cx="6791227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</a:p>
        </p:txBody>
      </p:sp>
    </p:spTree>
    <p:extLst>
      <p:ext uri="{BB962C8B-B14F-4D97-AF65-F5344CB8AC3E}">
        <p14:creationId xmlns:p14="http://schemas.microsoft.com/office/powerpoint/2010/main" val="133632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4" name="Picture 14" descr="UML-Building Blocks">
            <a:extLst>
              <a:ext uri="{FF2B5EF4-FFF2-40B4-BE49-F238E27FC236}">
                <a16:creationId xmlns:a16="http://schemas.microsoft.com/office/drawing/2014/main" xmlns="" id="{5B1951AC-4FD6-BC96-4702-53064F54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8" y="2005412"/>
            <a:ext cx="273272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3" descr="UML-Building Blocks">
            <a:extLst>
              <a:ext uri="{FF2B5EF4-FFF2-40B4-BE49-F238E27FC236}">
                <a16:creationId xmlns:a16="http://schemas.microsoft.com/office/drawing/2014/main" xmlns="" id="{45666452-E1F8-7404-7150-B0A42EFE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10865"/>
            <a:ext cx="182784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94E995A-2E41-CC51-EF61-DC00A1D7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9705"/>
            <a:ext cx="8686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represents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interaction between things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is done to meet the goal. It is symbolized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dotted ellipse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its name written inside it.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887EF56B-8B7A-CFC5-0128-B9EFF2D5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67651"/>
            <a:ext cx="86868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 case is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concept of object-oriented modeling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portrays a set of actions executed by a system to achieve the goal.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11</a:t>
            </a:fld>
            <a:endParaRPr lang="en-US"/>
          </a:p>
        </p:txBody>
      </p:sp>
      <p:pic>
        <p:nvPicPr>
          <p:cNvPr id="4099" name="Picture 12" descr="UML-Building Blocks">
            <a:extLst>
              <a:ext uri="{FF2B5EF4-FFF2-40B4-BE49-F238E27FC236}">
                <a16:creationId xmlns:a16="http://schemas.microsoft.com/office/drawing/2014/main" xmlns="" id="{92E97C77-C871-19EF-D21A-1DCE53FF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98679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11" descr="UML-Building Blocks">
            <a:extLst>
              <a:ext uri="{FF2B5EF4-FFF2-40B4-BE49-F238E27FC236}">
                <a16:creationId xmlns:a16="http://schemas.microsoft.com/office/drawing/2014/main" xmlns="" id="{41966B2D-118C-167C-0DBB-894D5675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" y="4419600"/>
            <a:ext cx="1867853" cy="19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0" descr="UML-Building Blocks">
            <a:extLst>
              <a:ext uri="{FF2B5EF4-FFF2-40B4-BE49-F238E27FC236}">
                <a16:creationId xmlns:a16="http://schemas.microsoft.com/office/drawing/2014/main" xmlns="" id="{578F65B0-75A1-9A93-2EE9-AC8D1B4A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54" y="4376350"/>
            <a:ext cx="186785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3E28EB12-B00D-8AEB-1CE7-80AAD092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2" y="950683"/>
            <a:ext cx="90416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comes under the use case diagrams. It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object that interacts with the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for example, a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8D3A27E-A1DA-C0F0-23B3-C8A24A70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3433967"/>
            <a:ext cx="3238500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represents the physical part of the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5B017EF0-FECB-FCD9-6189-0C74962A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93628"/>
            <a:ext cx="3048000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physical element that exists at run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4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0" y="1482298"/>
            <a:ext cx="8740739" cy="3346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Things: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things are the dynamic parts of UML models.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all, there are three primary kinds of behavioral things: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2" y="921322"/>
            <a:ext cx="8740739" cy="5334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behavior that comprises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messages exchanged among a set of objects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roles within a particular context to accomplish a specific purpose.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of a society of objects or of an individual operation may be specified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interaction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a number of other elements, including messages, actions, and connectors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connection between objects).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is rendered as a directed 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almost always including the name of its operation, as shown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AD94D57-730F-2E05-8346-89DAEA83D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81"/>
          <a:stretch/>
        </p:blipFill>
        <p:spPr>
          <a:xfrm>
            <a:off x="3352800" y="5766665"/>
            <a:ext cx="3376613" cy="6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6" y="859051"/>
            <a:ext cx="5815173" cy="5423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 startAt="2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behavior that specifies the sequences of states an object or an interaction goes through during its lifetime in response to events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together with its responses to those events.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machine involves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other elements, including states, transitions (the flow from state to state), events (things that trigger a transition), and activities (the response to a transition).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state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rounded 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including its name and its substates, if any.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036C6B8-39E3-E6E3-81C3-5EE27AE81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33" y="1837266"/>
            <a:ext cx="2651160" cy="34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6" y="668445"/>
            <a:ext cx="6171344" cy="58887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 startAt="3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behavior that specifies the sequence of steps a computational process performs.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set of objects that interact.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life cycle of one object at a time.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flows among steps without regard to which object performs each step.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of an activity is called 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an action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 indicating its purpose.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rendered as a rounded rectangle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and actions are distinguished by their different contexts.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82DF0A-F7E3-1C49-821E-8685060E9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5" y="1819670"/>
            <a:ext cx="2438400" cy="32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89522"/>
            <a:ext cx="8740739" cy="42267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Grouping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that together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binds the elements of the UML model</a:t>
            </a:r>
            <a:endParaRPr 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primary kind of grouping thing, namely,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general-purpose mechanism for organizing the design itself, as opposed to classes, which organize implementation constructs.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things, behavioral things, and even other grouping things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placed in a package.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components (which exist at run time),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package is purely conceptual 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(meaning that it exists only at development time).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package is rendered as </a:t>
            </a:r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tabbed folder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usually including only its name and, sometimes, its contents</a:t>
            </a:r>
            <a:endParaRPr lang="en-US" alt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38D2DE-CB0F-2F60-7575-1EF5C18004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4800600"/>
            <a:ext cx="1981200" cy="15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5191"/>
            <a:ext cx="8740739" cy="4015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Things: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things are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explanatory parts of UML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may apply to describe, illuminate, and remark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any element in a model.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primary kind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thing, called 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a symbol for rendering constraints and comments attached to an element or a collection of elements.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note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rectangle with a dog-eared corner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together with a textual or graphical comment,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B9B0D4-2594-8C12-1463-8F0D2831B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53000"/>
            <a:ext cx="20439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37694"/>
            <a:ext cx="8740739" cy="5750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illustrates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 connections between things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the entities and defines the functionality of an application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>
              <a:lnSpc>
                <a:spcPct val="15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relationships given below: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n-US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Dependency: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semantic relationship between two model elements in which a change to one element (the independent one) may affect the semantics of the other element (the dependent one). Graphically, a dependency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dashed 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directed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occasionally including a label</a:t>
            </a: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E88425-69F6-0E90-C0F2-823A7A1C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86" y="5791200"/>
            <a:ext cx="2849366" cy="4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Association: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relationship among classes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describes a set of links, a link being a connection among objects that are instances of the classes.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is a special kind of association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representing a structural relationship between a whole and its parts.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an association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solid line 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a dotted line with arrowheads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both sides to describe the relationship with the element on both sides.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52909EA-304A-2B9C-D579-81709D40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4725036"/>
            <a:ext cx="4543425" cy="247650"/>
          </a:xfrm>
          <a:prstGeom prst="rect">
            <a:avLst/>
          </a:prstGeom>
        </p:spPr>
      </p:pic>
      <p:pic>
        <p:nvPicPr>
          <p:cNvPr id="11" name="Picture 10" descr="UML-Building Blocks">
            <a:extLst>
              <a:ext uri="{FF2B5EF4-FFF2-40B4-BE49-F238E27FC236}">
                <a16:creationId xmlns:a16="http://schemas.microsoft.com/office/drawing/2014/main" xmlns="" id="{01E5947E-692C-D9F0-8629-E12DDAAC2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25" y="5495626"/>
            <a:ext cx="3803875" cy="36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0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0E87B5-B46C-EEA3-1938-4C5E727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AB2052-E77F-77E6-FED2-1002F5B7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/>
          <a:lstStyle/>
          <a:p>
            <a:r>
              <a:rPr lang="en-IN" b="1" dirty="0"/>
              <a:t>Introduction to UML</a:t>
            </a:r>
          </a:p>
          <a:p>
            <a:r>
              <a:rPr lang="en-IN" b="1" dirty="0"/>
              <a:t>Goals of UML</a:t>
            </a:r>
          </a:p>
          <a:p>
            <a:r>
              <a:rPr lang="en-IN" b="1" dirty="0"/>
              <a:t>Characteristics of UML</a:t>
            </a:r>
          </a:p>
          <a:p>
            <a:r>
              <a:rPr lang="en-IN" b="1" dirty="0"/>
              <a:t>UML Building Blocks</a:t>
            </a:r>
          </a:p>
          <a:p>
            <a:r>
              <a:rPr lang="en-IN" b="1" dirty="0"/>
              <a:t>Introduction to Use Case Diagram</a:t>
            </a:r>
          </a:p>
          <a:p>
            <a:r>
              <a:rPr lang="en-IN" b="1" dirty="0"/>
              <a:t>Practice Questions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69CD58-537A-3671-E10B-DEEF98A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Generalization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specialization/generalization 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specialized element (the child) builds on the specification of the generalized element (the parent).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shares the structure and the behavior of the parent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generalization relationship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solid line with a hollow arrowhead pointing to the parent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E04C5BA-1739-6DAB-DB50-9BB0029A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6"/>
          <a:stretch/>
        </p:blipFill>
        <p:spPr>
          <a:xfrm>
            <a:off x="2225853" y="4531312"/>
            <a:ext cx="4286250" cy="4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relationship between classifiers,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wherein one classifier specifies a contract that another classifier guarantees to carry out.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 encounter realization relationships in two places: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interfaces and the classes or components that realize them, and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use cases and the collaborations that realize them.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realization relationship is rendered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 between a generalization and a dependency relationship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8198BDF-3073-63F6-B5BD-B2BDE8D8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3637" y="5257800"/>
            <a:ext cx="427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8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Diagrams in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88734"/>
            <a:ext cx="3581400" cy="287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Figure1 : Types of Diagrams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 descr="UML-Diagrams">
            <a:extLst>
              <a:ext uri="{FF2B5EF4-FFF2-40B4-BE49-F238E27FC236}">
                <a16:creationId xmlns:a16="http://schemas.microsoft.com/office/drawing/2014/main" xmlns="" id="{3014B88B-7D58-5F57-9EC0-37F8A4C1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129"/>
            <a:ext cx="7467600" cy="4928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 to Use Case Diagram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5675"/>
            <a:ext cx="8534400" cy="521652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/>
              <a:t>What are Use Cases?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software and systems engineering, </a:t>
            </a:r>
            <a:r>
              <a:rPr lang="en-US" sz="2000" b="1" dirty="0"/>
              <a:t>a use case is a list of actions or event steps, typically defining the interactions between a role (known in the Unified Modeling Language as an actor) and a system, to achieve a goal.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actor can be a </a:t>
            </a:r>
            <a:r>
              <a:rPr lang="en-US" sz="2000" b="1" dirty="0"/>
              <a:t>human</a:t>
            </a:r>
            <a:r>
              <a:rPr lang="en-US" sz="2000" dirty="0"/>
              <a:t>, </a:t>
            </a:r>
            <a:r>
              <a:rPr lang="en-US" sz="2000" b="1" dirty="0"/>
              <a:t>an external system, or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Another way to look at it is a use case </a:t>
            </a:r>
            <a:r>
              <a:rPr lang="en-US" sz="2000" b="1" dirty="0"/>
              <a:t>describes a way in which a real-world actor interacts with the system.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Importance of Use Case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16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Use cases have been used extensively over the past few decades.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advantages of Use cases includes: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The list of goal names </a:t>
            </a:r>
            <a:r>
              <a:rPr lang="en-US" sz="2000" b="1" dirty="0"/>
              <a:t>provides the shortest summary of what the system will offer.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It gives an </a:t>
            </a:r>
            <a:r>
              <a:rPr lang="en-US" sz="2000" b="1" dirty="0"/>
              <a:t>overview of the roles of each and every component </a:t>
            </a:r>
            <a:r>
              <a:rPr lang="en-US" sz="2000" dirty="0"/>
              <a:t>in the system. 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will </a:t>
            </a:r>
            <a:r>
              <a:rPr lang="en-US" sz="2000" b="1" dirty="0"/>
              <a:t>help us in defining the role of users, administrators </a:t>
            </a:r>
            <a:r>
              <a:rPr lang="en-US" sz="2000" dirty="0"/>
              <a:t>etc.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It </a:t>
            </a:r>
            <a:r>
              <a:rPr lang="en-US" sz="2000" b="1" dirty="0"/>
              <a:t>helps us in extensively defining the user’s need and exploring it as to how it will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features of the system depends on the users of it.</a:t>
            </a:r>
          </a:p>
          <a:p>
            <a:r>
              <a:rPr lang="en-US" sz="2400" dirty="0"/>
              <a:t>General use case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25</a:t>
            </a:fld>
            <a:endParaRPr lang="en-US"/>
          </a:p>
        </p:txBody>
      </p:sp>
      <p:pic>
        <p:nvPicPr>
          <p:cNvPr id="11" name="Picture 10" descr="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5419725" cy="38334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3000" y="56388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General Use case diagram of Hospital Management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Monitor and Manage Patients’ Information and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5410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Use case diagram of Monitor and Manage Patients’ Information and Status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uu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84761"/>
            <a:ext cx="5791200" cy="3925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Manage Hospital Rooms and Physicians’ Info and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541020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Use case diagram of Manage Hospital Rooms and Physicians’ Info and Status</a:t>
            </a:r>
          </a:p>
        </p:txBody>
      </p:sp>
      <p:pic>
        <p:nvPicPr>
          <p:cNvPr id="9" name="Picture 8" descr="USE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38275"/>
            <a:ext cx="72009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    Monitor Hospital Transaction Records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53340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Use case diagram of Monitor Hospital Transaction Records</a:t>
            </a:r>
          </a:p>
        </p:txBody>
      </p:sp>
      <p:pic>
        <p:nvPicPr>
          <p:cNvPr id="10" name="Picture 9" descr="US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4719638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D43FD-DDAB-674D-4EAF-0E5BE0F7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186E7-1EC9-5CBD-B198-B47D70BCF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0" y="1828800"/>
            <a:ext cx="8229600" cy="45259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</a:rPr>
              <a:t>What is a UML diagram stereotype and how is it used?</a:t>
            </a:r>
          </a:p>
          <a:p>
            <a:r>
              <a:rPr lang="en-US" b="1" i="0" dirty="0">
                <a:solidFill>
                  <a:srgbClr val="090A0B"/>
                </a:solidFill>
                <a:effectLst/>
              </a:rPr>
              <a:t>How is inheritance represented in UML?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Can you explain use case diagrams?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Can you explain 'Extend' and 'Include' in use cases?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What do you mean by Structure diagram?</a:t>
            </a:r>
          </a:p>
          <a:p>
            <a:endParaRPr lang="en-US" b="1" i="0" dirty="0">
              <a:solidFill>
                <a:srgbClr val="090A0B"/>
              </a:solidFill>
              <a:effectLst/>
            </a:endParaRPr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ED4F178-20B6-4F71-8316-EF5083C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 to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D30604-EA9C-FD45-9F0D-368D25C34E81}"/>
              </a:ext>
            </a:extLst>
          </p:cNvPr>
          <p:cNvSpPr/>
          <p:nvPr/>
        </p:nvSpPr>
        <p:spPr>
          <a:xfrm>
            <a:off x="381000" y="1295400"/>
            <a:ext cx="8534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Modeling Language)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general-purpose, graphical modeling 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field of Software Engineering.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serve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describe, analyze, discover, and test a system’s characteristics, behaviors, and other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initially developed by Grady Booch, Ivar Jacobson, and James Rumbaugh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1994-95 at Rational 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1997,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adopted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standard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Management Group.</a:t>
            </a:r>
          </a:p>
        </p:txBody>
      </p:sp>
    </p:spTree>
    <p:extLst>
      <p:ext uri="{BB962C8B-B14F-4D97-AF65-F5344CB8AC3E}">
        <p14:creationId xmlns:p14="http://schemas.microsoft.com/office/powerpoint/2010/main" val="29254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/>
          </a:p>
          <a:p>
            <a:pPr algn="ctr"/>
            <a:endParaRPr lang="en-US" sz="4400"/>
          </a:p>
          <a:p>
            <a:pPr marL="0" indent="0" algn="ctr">
              <a:buNone/>
            </a:pPr>
            <a:r>
              <a:rPr lang="en-US" sz="4400"/>
              <a:t>THANKS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Goals of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BD8CC43-D3C9-2BDF-044B-2BA745977431}"/>
              </a:ext>
            </a:extLst>
          </p:cNvPr>
          <p:cNvSpPr/>
          <p:nvPr/>
        </p:nvSpPr>
        <p:spPr>
          <a:xfrm>
            <a:off x="152400" y="1143000"/>
            <a:ext cx="8763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a ready-to-use, expressive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modeling language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they can develop and exchange meaningful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extensibility and specialization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to extend the core concepts.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independent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particular programming languages and development processes.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formal basis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understanding the modeling language.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higher-level development concepts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collaborations, frameworks, patterns and components.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00332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Characteristics of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C0D87AE-F2CB-2CD5-FB10-7BAE7DD565FA}"/>
              </a:ext>
            </a:extLst>
          </p:cNvPr>
          <p:cNvSpPr/>
          <p:nvPr/>
        </p:nvSpPr>
        <p:spPr>
          <a:xfrm>
            <a:off x="152400" y="1283148"/>
            <a:ext cx="8839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language.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other programming languages like C++, Python,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interrelated to object-oriented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and design.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visualize the workflow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pictorial 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to generate powerful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artifacts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UML Building Blocks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E7F4775-6FEA-011D-8FB7-4218EB4C31A4}"/>
              </a:ext>
            </a:extLst>
          </p:cNvPr>
          <p:cNvSpPr/>
          <p:nvPr/>
        </p:nvSpPr>
        <p:spPr>
          <a:xfrm>
            <a:off x="304800" y="990600"/>
            <a:ext cx="838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is composed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main building blocks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generate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UML model diagram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rotating around several different blocks.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UML building blocks are enlisted below: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6461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04BBB59-5067-6B82-3132-E5CC03F63BFA}"/>
              </a:ext>
            </a:extLst>
          </p:cNvPr>
          <p:cNvSpPr/>
          <p:nvPr/>
        </p:nvSpPr>
        <p:spPr>
          <a:xfrm>
            <a:off x="609600" y="1259175"/>
            <a:ext cx="7543800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are the most important building blocks of UML.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−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75408"/>
            <a:ext cx="8740739" cy="36727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Structural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depict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behavior of a model and display the physical and conceptual components.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include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class, object, interface, node, collaboration, component, and a use 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Class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set of identical things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outlines the functionality and properties of an object. It also represents the abstract class whose functionalities are not defined. Its notation is as follows;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7" descr="UML-Building Blocks">
            <a:extLst>
              <a:ext uri="{FF2B5EF4-FFF2-40B4-BE49-F238E27FC236}">
                <a16:creationId xmlns:a16="http://schemas.microsoft.com/office/drawing/2014/main" xmlns="" id="{0587059B-74BA-6CF1-4D0E-F29A2232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170362"/>
            <a:ext cx="2317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16" descr="UML-Building Blocks">
            <a:extLst>
              <a:ext uri="{FF2B5EF4-FFF2-40B4-BE49-F238E27FC236}">
                <a16:creationId xmlns:a16="http://schemas.microsoft.com/office/drawing/2014/main" xmlns="" id="{043D25FB-665F-614C-A0B5-67F224CC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63" y="2286000"/>
            <a:ext cx="1964437" cy="19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5" descr="UML-Building Blocks">
            <a:extLst>
              <a:ext uri="{FF2B5EF4-FFF2-40B4-BE49-F238E27FC236}">
                <a16:creationId xmlns:a16="http://schemas.microsoft.com/office/drawing/2014/main" xmlns="" id="{E75D2A69-93C6-6DCA-CA14-F1F42AF7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59323"/>
            <a:ext cx="133000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34F8D74-5BD5-F8DE-8F4B-E403A7B1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870629"/>
            <a:ext cx="91440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individual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describes the behavior and the functions of a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notation of the object is similar to that of the class; the only difference is that the object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is always underlined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notation is given below;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08DCD8C-A840-EDDF-2F7F-0716933E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462739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set of operations that describes the functionality of a class.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AEF16E66-D766-563C-1D2B-C2B584B9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5366266"/>
            <a:ext cx="899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2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1677</Words>
  <Application>Microsoft Office PowerPoint</Application>
  <PresentationFormat>On-screen Show (4:3)</PresentationFormat>
  <Paragraphs>210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MS PGothic</vt:lpstr>
      <vt:lpstr>Arial</vt:lpstr>
      <vt:lpstr>Calibri</vt:lpstr>
      <vt:lpstr>Times New Roman</vt:lpstr>
      <vt:lpstr>Times New Roman Bold</vt:lpstr>
      <vt:lpstr>Wingdings</vt:lpstr>
      <vt:lpstr>Office Theme</vt:lpstr>
      <vt:lpstr>PowerPoint Presentation</vt:lpstr>
      <vt:lpstr>Index</vt:lpstr>
      <vt:lpstr>Introduction to UML</vt:lpstr>
      <vt:lpstr>Goals of UML</vt:lpstr>
      <vt:lpstr>Characteristics of UML</vt:lpstr>
      <vt:lpstr>UML Building Blocks</vt:lpstr>
      <vt:lpstr>Things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Relationships</vt:lpstr>
      <vt:lpstr>Relationships (contd.)</vt:lpstr>
      <vt:lpstr>Relationships (contd.)</vt:lpstr>
      <vt:lpstr>Relationships (contd.)</vt:lpstr>
      <vt:lpstr>Diagrams in UML</vt:lpstr>
      <vt:lpstr>Introduction to Use Case Diagram</vt:lpstr>
      <vt:lpstr>Importance of Use Case</vt:lpstr>
      <vt:lpstr>Contd…</vt:lpstr>
      <vt:lpstr>Contd…</vt:lpstr>
      <vt:lpstr>Contd…</vt:lpstr>
      <vt:lpstr>Contd…</vt:lpstr>
      <vt:lpstr>Practice Questions</vt:lpstr>
      <vt:lpstr>PowerPoint Presentation</vt:lpstr>
    </vt:vector>
  </TitlesOfParts>
  <Company>CCC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DELL</cp:lastModifiedBy>
  <cp:revision>1741</cp:revision>
  <dcterms:created xsi:type="dcterms:W3CDTF">2021-07-05T10:09:00Z</dcterms:created>
  <dcterms:modified xsi:type="dcterms:W3CDTF">2024-01-25T10:28:14Z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C66E8A929365439D9183C5235316B3C9</vt:lpwstr>
  </property>
</Properties>
</file>