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565" r:id="rId2"/>
    <p:sldId id="672" r:id="rId3"/>
    <p:sldId id="600" r:id="rId4"/>
    <p:sldId id="536" r:id="rId5"/>
    <p:sldId id="648" r:id="rId6"/>
    <p:sldId id="649" r:id="rId7"/>
    <p:sldId id="650" r:id="rId8"/>
    <p:sldId id="651" r:id="rId9"/>
    <p:sldId id="652" r:id="rId10"/>
    <p:sldId id="667" r:id="rId11"/>
    <p:sldId id="668" r:id="rId12"/>
    <p:sldId id="653" r:id="rId13"/>
    <p:sldId id="654" r:id="rId14"/>
    <p:sldId id="655" r:id="rId15"/>
    <p:sldId id="656" r:id="rId16"/>
    <p:sldId id="657" r:id="rId17"/>
    <p:sldId id="658" r:id="rId18"/>
    <p:sldId id="659" r:id="rId19"/>
    <p:sldId id="660" r:id="rId20"/>
    <p:sldId id="664" r:id="rId21"/>
    <p:sldId id="661" r:id="rId22"/>
    <p:sldId id="665" r:id="rId23"/>
    <p:sldId id="662" r:id="rId24"/>
    <p:sldId id="666" r:id="rId25"/>
    <p:sldId id="663" r:id="rId26"/>
    <p:sldId id="669" r:id="rId27"/>
    <p:sldId id="670" r:id="rId28"/>
    <p:sldId id="671" r:id="rId29"/>
    <p:sldId id="673" r:id="rId30"/>
    <p:sldId id="515"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FFFF"/>
    <a:srgbClr val="F6CAD4"/>
    <a:srgbClr val="F9B9EB"/>
    <a:srgbClr val="F139E4"/>
    <a:srgbClr val="FFFF66"/>
    <a:srgbClr val="3A30FA"/>
    <a:srgbClr val="FF6600"/>
    <a:srgbClr val="B8525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66"/>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t>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t>‹#›</a:t>
            </a:fld>
            <a:endParaRPr lang="en-US"/>
          </a:p>
        </p:txBody>
      </p:sp>
    </p:spTree>
    <p:extLst>
      <p:ext uri="{BB962C8B-B14F-4D97-AF65-F5344CB8AC3E}">
        <p14:creationId xmlns:p14="http://schemas.microsoft.com/office/powerpoint/2010/main" val="213060142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12868-65FD-4572-A383-97DC0EC9B913}" type="slidenum">
              <a:rPr lang="en-US" smtClean="0"/>
              <a:t>1</a:t>
            </a:fld>
            <a:endParaRPr lang="en-US"/>
          </a:p>
        </p:txBody>
      </p:sp>
    </p:spTree>
    <p:extLst>
      <p:ext uri="{BB962C8B-B14F-4D97-AF65-F5344CB8AC3E}">
        <p14:creationId xmlns:p14="http://schemas.microsoft.com/office/powerpoint/2010/main" val="378065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12868-65FD-4572-A383-97DC0EC9B913}" type="slidenum">
              <a:rPr lang="en-US" smtClean="0"/>
              <a:t>16</a:t>
            </a:fld>
            <a:endParaRPr lang="en-US"/>
          </a:p>
        </p:txBody>
      </p:sp>
    </p:spTree>
    <p:extLst>
      <p:ext uri="{BB962C8B-B14F-4D97-AF65-F5344CB8AC3E}">
        <p14:creationId xmlns:p14="http://schemas.microsoft.com/office/powerpoint/2010/main" val="59644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Date Placeholder 3">
            <a:extLst>
              <a:ext uri="{FF2B5EF4-FFF2-40B4-BE49-F238E27FC236}">
                <a16:creationId xmlns:a16="http://schemas.microsoft.com/office/drawing/2014/main" xmlns="" id="{09C08359-D077-1953-1C03-3AF2924ACA35}"/>
              </a:ext>
            </a:extLst>
          </p:cNvPr>
          <p:cNvSpPr>
            <a:spLocks noGrp="1"/>
          </p:cNvSpPr>
          <p:nvPr>
            <p:ph type="dt" sz="half" idx="10"/>
          </p:nvPr>
        </p:nvSpPr>
        <p:spPr>
          <a:xfrm>
            <a:off x="152400" y="6629400"/>
            <a:ext cx="2286000" cy="178954"/>
          </a:xfrm>
          <a:prstGeom prst="rect">
            <a:avLst/>
          </a:prstGeom>
        </p:spPr>
        <p:txBody>
          <a:bodyPr/>
          <a:lstStyle>
            <a:lvl1pPr>
              <a:defRPr>
                <a:solidFill>
                  <a:schemeClr val="bg1"/>
                </a:solidFill>
              </a:defRPr>
            </a:lvl1pPr>
          </a:lstStyle>
          <a:p>
            <a:r>
              <a:rPr lang="en-US"/>
              <a:t>Software Engineering (CS107)</a:t>
            </a:r>
            <a:endParaRPr lang="en-US" dirty="0"/>
          </a:p>
        </p:txBody>
      </p:sp>
      <p:sp>
        <p:nvSpPr>
          <p:cNvPr id="8" name="Footer Placeholder 4">
            <a:extLst>
              <a:ext uri="{FF2B5EF4-FFF2-40B4-BE49-F238E27FC236}">
                <a16:creationId xmlns:a16="http://schemas.microsoft.com/office/drawing/2014/main" xmlns="" id="{2C12ADA3-D011-FD59-2DDF-41C39A46C8EC}"/>
              </a:ext>
            </a:extLst>
          </p:cNvPr>
          <p:cNvSpPr>
            <a:spLocks noGrp="1"/>
          </p:cNvSpPr>
          <p:nvPr>
            <p:ph type="ftr" sz="quarter" idx="11"/>
          </p:nvPr>
        </p:nvSpPr>
        <p:spPr>
          <a:xfrm>
            <a:off x="3124200" y="6629400"/>
            <a:ext cx="2895600" cy="196850"/>
          </a:xfrm>
          <a:prstGeom prst="rect">
            <a:avLst/>
          </a:prstGeom>
        </p:spPr>
        <p:txBody>
          <a:bodyPr/>
          <a:lstStyle>
            <a:lvl1pPr>
              <a:defRPr>
                <a:solidFill>
                  <a:schemeClr val="bg1"/>
                </a:solidFill>
              </a:defRPr>
            </a:lvl1pPr>
          </a:lstStyle>
          <a:p>
            <a:pPr>
              <a:defRPr/>
            </a:pPr>
            <a:r>
              <a:rPr lang="en-US" dirty="0"/>
              <a:t>Dr. Suhaib Ahmed Batt</a:t>
            </a:r>
          </a:p>
        </p:txBody>
      </p:sp>
      <p:sp>
        <p:nvSpPr>
          <p:cNvPr id="9" name="Slide Number Placeholder 5">
            <a:extLst>
              <a:ext uri="{FF2B5EF4-FFF2-40B4-BE49-F238E27FC236}">
                <a16:creationId xmlns:a16="http://schemas.microsoft.com/office/drawing/2014/main" xmlns="" id="{F5C88DB5-1D0A-D1D0-EDC4-74C4A7384623}"/>
              </a:ext>
            </a:extLst>
          </p:cNvPr>
          <p:cNvSpPr>
            <a:spLocks noGrp="1"/>
          </p:cNvSpPr>
          <p:nvPr>
            <p:ph type="sldNum" sz="quarter" idx="12"/>
          </p:nvPr>
        </p:nvSpPr>
        <p:spPr>
          <a:xfrm>
            <a:off x="6553200" y="6629400"/>
            <a:ext cx="2133600" cy="178955"/>
          </a:xfrm>
          <a:prstGeom prst="rect">
            <a:avLst/>
          </a:prstGeom>
        </p:spPr>
        <p:txBody>
          <a:bodyPr/>
          <a:lstStyle>
            <a:lvl1pPr>
              <a:defRPr>
                <a:solidFill>
                  <a:schemeClr val="bg1"/>
                </a:solidFill>
              </a:defRPr>
            </a:lvl1pPr>
          </a:lstStyle>
          <a:p>
            <a:fld id="{8BD8F058-9003-4658-AA47-7D4800AF7EA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a:xfrm>
            <a:off x="152400" y="6629400"/>
            <a:ext cx="2286000" cy="178954"/>
          </a:xfrm>
          <a:prstGeom prst="rect">
            <a:avLst/>
          </a:prstGeom>
        </p:spPr>
        <p:txBody>
          <a:bodyPr/>
          <a:lstStyle>
            <a:lvl1pPr>
              <a:defRPr>
                <a:solidFill>
                  <a:schemeClr val="bg1"/>
                </a:solidFill>
              </a:defRPr>
            </a:lvl1pPr>
          </a:lstStyle>
          <a:p>
            <a:r>
              <a:rPr lang="en-US"/>
              <a:t>Software Engineering (CS107)</a:t>
            </a:r>
            <a:endParaRPr lang="en-US" dirty="0"/>
          </a:p>
        </p:txBody>
      </p:sp>
      <p:sp>
        <p:nvSpPr>
          <p:cNvPr id="11" name="Footer Placeholder 4"/>
          <p:cNvSpPr>
            <a:spLocks noGrp="1"/>
          </p:cNvSpPr>
          <p:nvPr>
            <p:ph type="ftr" sz="quarter" idx="11"/>
          </p:nvPr>
        </p:nvSpPr>
        <p:spPr>
          <a:xfrm>
            <a:off x="3124200" y="6629400"/>
            <a:ext cx="2895600" cy="196850"/>
          </a:xfrm>
          <a:prstGeom prst="rect">
            <a:avLst/>
          </a:prstGeom>
        </p:spPr>
        <p:txBody>
          <a:bodyPr/>
          <a:lstStyle>
            <a:lvl1pPr>
              <a:defRPr>
                <a:solidFill>
                  <a:schemeClr val="bg1"/>
                </a:solidFill>
              </a:defRPr>
            </a:lvl1pPr>
          </a:lstStyle>
          <a:p>
            <a:pPr>
              <a:defRPr/>
            </a:pPr>
            <a:r>
              <a:rPr lang="en-US" dirty="0"/>
              <a:t>Dr. Suhaib Ahmed Batt</a:t>
            </a:r>
          </a:p>
        </p:txBody>
      </p:sp>
      <p:sp>
        <p:nvSpPr>
          <p:cNvPr id="12" name="Slide Number Placeholder 5"/>
          <p:cNvSpPr>
            <a:spLocks noGrp="1"/>
          </p:cNvSpPr>
          <p:nvPr>
            <p:ph type="sldNum" sz="quarter" idx="12"/>
          </p:nvPr>
        </p:nvSpPr>
        <p:spPr>
          <a:xfrm>
            <a:off x="6553200" y="6629400"/>
            <a:ext cx="2133600" cy="178955"/>
          </a:xfrm>
          <a:prstGeom prst="rect">
            <a:avLst/>
          </a:prstGeom>
        </p:spPr>
        <p:txBody>
          <a:bodyPr/>
          <a:lstStyle>
            <a:lvl1pPr>
              <a:defRPr>
                <a:solidFill>
                  <a:schemeClr val="bg1"/>
                </a:solidFill>
              </a:defRPr>
            </a:lvl1pPr>
          </a:lstStyle>
          <a:p>
            <a:fld id="{8BD8F058-9003-4658-AA47-7D4800AF7EA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583684"/>
            <a:ext cx="9144000" cy="2743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dirty="0">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
        <p:nvSpPr>
          <p:cNvPr id="4" name="Date Placeholder 3"/>
          <p:cNvSpPr>
            <a:spLocks noGrp="1"/>
          </p:cNvSpPr>
          <p:nvPr>
            <p:ph type="dt" sz="half" idx="2"/>
          </p:nvPr>
        </p:nvSpPr>
        <p:spPr>
          <a:xfrm>
            <a:off x="76200" y="6594307"/>
            <a:ext cx="2362200" cy="263693"/>
          </a:xfrm>
          <a:prstGeom prst="rect">
            <a:avLst/>
          </a:prstGeom>
        </p:spPr>
        <p:txBody>
          <a:bodyPr vert="horz" wrap="square" lIns="91440" tIns="45720" rIns="91440" bIns="45720" numCol="1" anchor="ctr" anchorCtr="0" compatLnSpc="1"/>
          <a:lstStyle>
            <a:lvl1pPr>
              <a:defRPr sz="1200" b="1">
                <a:solidFill>
                  <a:schemeClr val="bg1"/>
                </a:solidFill>
                <a:latin typeface="Times New Roman" panose="02020603050405020304" pitchFamily="18" charset="0"/>
                <a:cs typeface="Times New Roman" panose="02020603050405020304" pitchFamily="18" charset="0"/>
              </a:defRPr>
            </a:lvl1pPr>
          </a:lstStyle>
          <a:p>
            <a:r>
              <a:rPr lang="en-US"/>
              <a:t>Software Engineering (CS107)</a:t>
            </a:r>
            <a:endParaRPr lang="en-US" dirty="0"/>
          </a:p>
        </p:txBody>
      </p:sp>
      <p:sp>
        <p:nvSpPr>
          <p:cNvPr id="5" name="Footer Placeholder 4"/>
          <p:cNvSpPr>
            <a:spLocks noGrp="1"/>
          </p:cNvSpPr>
          <p:nvPr>
            <p:ph type="ftr" sz="quarter" idx="3"/>
          </p:nvPr>
        </p:nvSpPr>
        <p:spPr>
          <a:xfrm>
            <a:off x="3086100" y="6596246"/>
            <a:ext cx="2895600" cy="261754"/>
          </a:xfrm>
          <a:prstGeom prst="rect">
            <a:avLst/>
          </a:prstGeom>
        </p:spPr>
        <p:txBody>
          <a:bodyPr vert="horz" wrap="square" lIns="91440" tIns="45720" rIns="91440" bIns="45720" numCol="1" anchor="ctr" anchorCtr="0" compatLnSpc="1"/>
          <a:lstStyle>
            <a:lvl1pPr algn="ctr">
              <a:defRPr sz="1200" b="1">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stStyle>
          <a:p>
            <a:pPr>
              <a:defRPr/>
            </a:pPr>
            <a:r>
              <a:rPr lang="en-US" dirty="0"/>
              <a:t>Dr. Suhaib Ahmed Batt</a:t>
            </a:r>
          </a:p>
        </p:txBody>
      </p:sp>
      <p:sp>
        <p:nvSpPr>
          <p:cNvPr id="6" name="Slide Number Placeholder 5"/>
          <p:cNvSpPr>
            <a:spLocks noGrp="1"/>
          </p:cNvSpPr>
          <p:nvPr>
            <p:ph type="sldNum" sz="quarter" idx="4"/>
          </p:nvPr>
        </p:nvSpPr>
        <p:spPr>
          <a:xfrm>
            <a:off x="6553200" y="6583684"/>
            <a:ext cx="2133600" cy="274316"/>
          </a:xfrm>
          <a:prstGeom prst="rect">
            <a:avLst/>
          </a:prstGeom>
        </p:spPr>
        <p:txBody>
          <a:bodyPr vert="horz" wrap="square" lIns="91440" tIns="45720" rIns="91440" bIns="45720" numCol="1" anchor="ctr" anchorCtr="0" compatLnSpc="1"/>
          <a:lstStyle>
            <a:lvl1pPr algn="r">
              <a:defRPr sz="1200" b="1">
                <a:solidFill>
                  <a:schemeClr val="bg1"/>
                </a:solidFill>
                <a:latin typeface="Times New Roman" panose="02020603050405020304" pitchFamily="18" charset="0"/>
                <a:cs typeface="Times New Roman" panose="02020603050405020304" pitchFamily="18" charset="0"/>
              </a:defRPr>
            </a:lvl1pPr>
          </a:lstStyle>
          <a:p>
            <a:fld id="{775DC763-8AAC-4A07-A453-38B55A3783B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52400" y="2895600"/>
            <a:ext cx="8763000" cy="2057400"/>
          </a:xfrm>
          <a:prstGeom prst="rect">
            <a:avLst/>
          </a:prstGeom>
          <a:noFill/>
          <a:ln w="9525">
            <a:noFill/>
            <a:miter lim="800000"/>
          </a:ln>
        </p:spPr>
        <p:txBody>
          <a:bodyPr tIns="33120" anchor="ctr"/>
          <a:lstStyle/>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2800" b="1" dirty="0">
                <a:solidFill>
                  <a:srgbClr val="3A30FA"/>
                </a:solidFill>
                <a:latin typeface="Times New Roman" panose="02020603050405020304" pitchFamily="18" charset="0"/>
                <a:cs typeface="Times New Roman" panose="02020603050405020304" pitchFamily="18" charset="0"/>
              </a:rPr>
              <a:t>Requirement Engineering Process</a:t>
            </a:r>
          </a:p>
        </p:txBody>
      </p:sp>
      <p:sp>
        <p:nvSpPr>
          <p:cNvPr id="4" name="Slide Number Placeholder 3"/>
          <p:cNvSpPr>
            <a:spLocks noGrp="1"/>
          </p:cNvSpPr>
          <p:nvPr>
            <p:ph type="sldNum" sz="quarter" idx="12"/>
          </p:nvPr>
        </p:nvSpPr>
        <p:spPr/>
        <p:txBody>
          <a:bodyPr/>
          <a:lstStyle/>
          <a:p>
            <a:fld id="{8BD8F058-9003-4658-AA47-7D4800AF7EA2}" type="slidenum">
              <a:rPr lang="en-US" smtClean="0"/>
              <a:t>1</a:t>
            </a:fld>
            <a:endParaRPr lang="en-US"/>
          </a:p>
        </p:txBody>
      </p:sp>
      <p:sp>
        <p:nvSpPr>
          <p:cNvPr id="3" name="TextBox 2">
            <a:extLst>
              <a:ext uri="{FF2B5EF4-FFF2-40B4-BE49-F238E27FC236}">
                <a16:creationId xmlns:a16="http://schemas.microsoft.com/office/drawing/2014/main" xmlns="" id="{709CF1C7-CBF7-BDEF-3893-23CDDCE88AF1}"/>
              </a:ext>
            </a:extLst>
          </p:cNvPr>
          <p:cNvSpPr txBox="1"/>
          <p:nvPr/>
        </p:nvSpPr>
        <p:spPr>
          <a:xfrm>
            <a:off x="234885" y="1524000"/>
            <a:ext cx="8756715" cy="1990288"/>
          </a:xfrm>
          <a:prstGeom prst="rect">
            <a:avLst/>
          </a:prstGeom>
          <a:noFill/>
        </p:spPr>
        <p:txBody>
          <a:bodyPr wrap="square">
            <a:spAutoFit/>
          </a:bodyPr>
          <a:lstStyle/>
          <a:p>
            <a:pPr marL="0" marR="0" lvl="0" indent="0" algn="ctr" rtl="0">
              <a:lnSpc>
                <a:spcPct val="100000"/>
              </a:lnSpc>
              <a:spcBef>
                <a:spcPts val="400"/>
              </a:spcBef>
              <a:spcAft>
                <a:spcPts val="0"/>
              </a:spcAft>
              <a:buClr>
                <a:srgbClr val="000000"/>
              </a:buClr>
              <a:buSzPts val="2000"/>
              <a:buFont typeface="Arial"/>
              <a:buNone/>
            </a:pPr>
            <a:r>
              <a:rPr lang="en-US" sz="4000" b="1" dirty="0">
                <a:solidFill>
                  <a:schemeClr val="dk1"/>
                </a:solidFill>
                <a:latin typeface="Times New Roman"/>
                <a:ea typeface="Times New Roman"/>
                <a:cs typeface="Times New Roman"/>
                <a:sym typeface="Times New Roman"/>
              </a:rPr>
              <a:t>Object Oriented Software Engineering (OOSE)</a:t>
            </a:r>
          </a:p>
          <a:p>
            <a:pPr marL="0" marR="0" lvl="0" indent="0" algn="ctr" rtl="0">
              <a:lnSpc>
                <a:spcPct val="100000"/>
              </a:lnSpc>
              <a:spcBef>
                <a:spcPts val="400"/>
              </a:spcBef>
              <a:spcAft>
                <a:spcPts val="0"/>
              </a:spcAft>
              <a:buClr>
                <a:srgbClr val="000000"/>
              </a:buClr>
              <a:buSzPts val="2000"/>
              <a:buFont typeface="Arial"/>
              <a:buNone/>
            </a:pPr>
            <a:r>
              <a:rPr lang="en-US" sz="4000" b="1" i="0" u="none" strike="noStrike" cap="none" dirty="0">
                <a:solidFill>
                  <a:schemeClr val="dk1"/>
                </a:solidFill>
                <a:latin typeface="Times New Roman"/>
                <a:ea typeface="Times New Roman"/>
                <a:cs typeface="Times New Roman"/>
                <a:sym typeface="Times New Roman"/>
              </a:rPr>
              <a:t>22CS017</a:t>
            </a:r>
          </a:p>
        </p:txBody>
      </p:sp>
    </p:spTree>
    <p:extLst>
      <p:ext uri="{BB962C8B-B14F-4D97-AF65-F5344CB8AC3E}">
        <p14:creationId xmlns:p14="http://schemas.microsoft.com/office/powerpoint/2010/main" val="1336322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Software Requirement Specification (SRS)</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r>
              <a:rPr lang="en-US" sz="2000" b="1" i="0" dirty="0">
                <a:solidFill>
                  <a:srgbClr val="C00000"/>
                </a:solidFill>
                <a:effectLst/>
              </a:rPr>
              <a:t>2. Data Dictionaries:</a:t>
            </a:r>
            <a:r>
              <a:rPr lang="en-US" sz="2000" b="0" i="0" dirty="0">
                <a:solidFill>
                  <a:srgbClr val="C00000"/>
                </a:solidFill>
                <a:effectLst/>
              </a:rPr>
              <a:t> </a:t>
            </a:r>
          </a:p>
          <a:p>
            <a:pPr algn="just">
              <a:lnSpc>
                <a:spcPct val="150000"/>
              </a:lnSpc>
            </a:pPr>
            <a:r>
              <a:rPr lang="en-US" sz="2000" b="0" i="0" dirty="0">
                <a:solidFill>
                  <a:srgbClr val="000000"/>
                </a:solidFill>
                <a:effectLst/>
              </a:rPr>
              <a:t>They are simply </a:t>
            </a:r>
            <a:r>
              <a:rPr lang="en-US" sz="2000" b="1" i="0" dirty="0">
                <a:solidFill>
                  <a:srgbClr val="000000"/>
                </a:solidFill>
                <a:effectLst/>
              </a:rPr>
              <a:t>repositories to store information about all data items defined in DFDs. </a:t>
            </a:r>
          </a:p>
          <a:p>
            <a:pPr algn="just">
              <a:lnSpc>
                <a:spcPct val="150000"/>
              </a:lnSpc>
            </a:pPr>
            <a:r>
              <a:rPr lang="en-US" sz="2000" b="0" i="0" dirty="0">
                <a:solidFill>
                  <a:srgbClr val="000000"/>
                </a:solidFill>
                <a:effectLst/>
              </a:rPr>
              <a:t>At the requirements stage, the data dictionary should at least define customer data items, to ensure that the customer and developers use the same definition and terminologies.</a:t>
            </a:r>
          </a:p>
          <a:p>
            <a:pPr marL="0" indent="0" algn="just">
              <a:lnSpc>
                <a:spcPct val="150000"/>
              </a:lnSpc>
              <a:buNone/>
            </a:pPr>
            <a:endParaRPr lang="en-US" sz="2000" b="0" i="0" dirty="0">
              <a:solidFill>
                <a:srgbClr val="000000"/>
              </a:solidFill>
              <a:effectLst/>
            </a:endParaRPr>
          </a:p>
          <a:p>
            <a:pPr marL="0" indent="0" algn="just">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10</a:t>
            </a:fld>
            <a:endParaRPr lang="en-US"/>
          </a:p>
        </p:txBody>
      </p:sp>
    </p:spTree>
    <p:extLst>
      <p:ext uri="{BB962C8B-B14F-4D97-AF65-F5344CB8AC3E}">
        <p14:creationId xmlns:p14="http://schemas.microsoft.com/office/powerpoint/2010/main" val="3240060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Software Requirement Specification (SRS)</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r>
              <a:rPr lang="en-US" sz="2000" b="1" dirty="0">
                <a:solidFill>
                  <a:srgbClr val="C00000"/>
                </a:solidFill>
              </a:rPr>
              <a:t>3. </a:t>
            </a:r>
            <a:r>
              <a:rPr lang="en-US" sz="2000" b="1" i="0" dirty="0">
                <a:solidFill>
                  <a:srgbClr val="C00000"/>
                </a:solidFill>
                <a:effectLst/>
              </a:rPr>
              <a:t>Entity-Relationship Diagrams: </a:t>
            </a:r>
          </a:p>
          <a:p>
            <a:pPr algn="just">
              <a:lnSpc>
                <a:spcPct val="150000"/>
              </a:lnSpc>
            </a:pPr>
            <a:r>
              <a:rPr lang="en-US" sz="2000" b="0" i="0" dirty="0">
                <a:solidFill>
                  <a:srgbClr val="000000"/>
                </a:solidFill>
                <a:effectLst/>
              </a:rPr>
              <a:t>Another tool for requirement specification is the entity-relationship diagram, often called an "</a:t>
            </a:r>
            <a:r>
              <a:rPr lang="en-US" sz="2000" b="1" i="1" dirty="0">
                <a:solidFill>
                  <a:srgbClr val="000000"/>
                </a:solidFill>
                <a:effectLst/>
              </a:rPr>
              <a:t>E-R diagram</a:t>
            </a:r>
            <a:r>
              <a:rPr lang="en-US" sz="2000" b="0" i="0" dirty="0">
                <a:solidFill>
                  <a:srgbClr val="000000"/>
                </a:solidFill>
                <a:effectLst/>
              </a:rPr>
              <a:t>." </a:t>
            </a:r>
          </a:p>
          <a:p>
            <a:pPr algn="just">
              <a:lnSpc>
                <a:spcPct val="150000"/>
              </a:lnSpc>
            </a:pPr>
            <a:r>
              <a:rPr lang="en-US" sz="2000" b="0" i="0" dirty="0">
                <a:solidFill>
                  <a:srgbClr val="000000"/>
                </a:solidFill>
                <a:effectLst/>
              </a:rPr>
              <a:t>It is a </a:t>
            </a:r>
            <a:r>
              <a:rPr lang="en-US" sz="2000" b="1" i="0" dirty="0">
                <a:solidFill>
                  <a:srgbClr val="000000"/>
                </a:solidFill>
                <a:effectLst/>
              </a:rPr>
              <a:t>detailed logical representation of the data for the organization </a:t>
            </a:r>
            <a:r>
              <a:rPr lang="en-US" sz="2000" b="0" i="0" dirty="0">
                <a:solidFill>
                  <a:srgbClr val="000000"/>
                </a:solidFill>
                <a:effectLst/>
              </a:rPr>
              <a:t>and uses three main constructs i.e. </a:t>
            </a:r>
            <a:endParaRPr lang="en-US" sz="2000" b="0" i="0" dirty="0" smtClean="0">
              <a:solidFill>
                <a:srgbClr val="000000"/>
              </a:solidFill>
              <a:effectLst/>
            </a:endParaRPr>
          </a:p>
          <a:p>
            <a:pPr lvl="1" algn="just">
              <a:lnSpc>
                <a:spcPct val="150000"/>
              </a:lnSpc>
            </a:pPr>
            <a:r>
              <a:rPr lang="en-US" sz="2000" b="0" i="0" dirty="0" smtClean="0">
                <a:solidFill>
                  <a:srgbClr val="000000"/>
                </a:solidFill>
                <a:effectLst/>
              </a:rPr>
              <a:t>data </a:t>
            </a:r>
            <a:r>
              <a:rPr lang="en-US" sz="2000" b="0" i="0" dirty="0">
                <a:solidFill>
                  <a:srgbClr val="000000"/>
                </a:solidFill>
                <a:effectLst/>
              </a:rPr>
              <a:t>entities, </a:t>
            </a:r>
            <a:endParaRPr lang="en-US" sz="2000" dirty="0">
              <a:solidFill>
                <a:srgbClr val="000000"/>
              </a:solidFill>
            </a:endParaRPr>
          </a:p>
          <a:p>
            <a:pPr lvl="1" algn="just">
              <a:lnSpc>
                <a:spcPct val="150000"/>
              </a:lnSpc>
            </a:pPr>
            <a:r>
              <a:rPr lang="en-US" sz="2000" b="0" i="0" dirty="0" smtClean="0">
                <a:solidFill>
                  <a:srgbClr val="000000"/>
                </a:solidFill>
                <a:effectLst/>
              </a:rPr>
              <a:t>relationships</a:t>
            </a:r>
            <a:r>
              <a:rPr lang="en-US" sz="2000" b="0" i="0" dirty="0">
                <a:solidFill>
                  <a:srgbClr val="000000"/>
                </a:solidFill>
                <a:effectLst/>
              </a:rPr>
              <a:t>, and </a:t>
            </a:r>
            <a:endParaRPr lang="en-US" sz="2000" b="0" i="0" dirty="0" smtClean="0">
              <a:solidFill>
                <a:srgbClr val="000000"/>
              </a:solidFill>
              <a:effectLst/>
            </a:endParaRPr>
          </a:p>
          <a:p>
            <a:pPr lvl="1" algn="just">
              <a:lnSpc>
                <a:spcPct val="150000"/>
              </a:lnSpc>
            </a:pPr>
            <a:r>
              <a:rPr lang="en-US" sz="2000" b="0" i="0" dirty="0" smtClean="0">
                <a:solidFill>
                  <a:srgbClr val="000000"/>
                </a:solidFill>
                <a:effectLst/>
              </a:rPr>
              <a:t>their </a:t>
            </a:r>
            <a:r>
              <a:rPr lang="en-US" sz="2000" b="0" i="0" dirty="0">
                <a:solidFill>
                  <a:srgbClr val="000000"/>
                </a:solidFill>
                <a:effectLst/>
              </a:rPr>
              <a:t>associated attributes.</a:t>
            </a:r>
          </a:p>
          <a:p>
            <a:pPr marL="0" indent="0" algn="just">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11</a:t>
            </a:fld>
            <a:endParaRPr lang="en-US"/>
          </a:p>
        </p:txBody>
      </p:sp>
    </p:spTree>
    <p:extLst>
      <p:ext uri="{BB962C8B-B14F-4D97-AF65-F5344CB8AC3E}">
        <p14:creationId xmlns:p14="http://schemas.microsoft.com/office/powerpoint/2010/main" val="242692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Features of SRS</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endParaRPr lang="en-US" sz="600" b="0" i="0" dirty="0">
              <a:solidFill>
                <a:srgbClr val="000000"/>
              </a:solidFill>
              <a:effectLst/>
            </a:endParaRPr>
          </a:p>
          <a:p>
            <a:pPr algn="l">
              <a:lnSpc>
                <a:spcPct val="150000"/>
              </a:lnSpc>
              <a:buFont typeface="Arial" panose="020B0604020202020204" pitchFamily="34" charset="0"/>
              <a:buChar char="•"/>
            </a:pPr>
            <a:r>
              <a:rPr lang="en-US" sz="2000" b="0" i="0" dirty="0">
                <a:solidFill>
                  <a:srgbClr val="000000"/>
                </a:solidFill>
                <a:effectLst/>
              </a:rPr>
              <a:t>User Requirements are </a:t>
            </a:r>
            <a:r>
              <a:rPr lang="en-US" sz="2000" b="1" i="0" dirty="0">
                <a:solidFill>
                  <a:srgbClr val="000000"/>
                </a:solidFill>
                <a:effectLst/>
              </a:rPr>
              <a:t>expressed in natural language.</a:t>
            </a:r>
          </a:p>
          <a:p>
            <a:pPr algn="l">
              <a:lnSpc>
                <a:spcPct val="150000"/>
              </a:lnSpc>
              <a:buFont typeface="Arial" panose="020B0604020202020204" pitchFamily="34" charset="0"/>
              <a:buChar char="•"/>
            </a:pPr>
            <a:r>
              <a:rPr lang="en-US" sz="2000" b="1" i="0" dirty="0">
                <a:solidFill>
                  <a:srgbClr val="000000"/>
                </a:solidFill>
                <a:effectLst/>
              </a:rPr>
              <a:t>Technical requirements are expressed in structured language</a:t>
            </a:r>
            <a:r>
              <a:rPr lang="en-US" sz="2000" b="0" i="0" dirty="0">
                <a:solidFill>
                  <a:srgbClr val="000000"/>
                </a:solidFill>
                <a:effectLst/>
              </a:rPr>
              <a:t>, which is used inside the organization.</a:t>
            </a:r>
          </a:p>
          <a:p>
            <a:pPr algn="l">
              <a:lnSpc>
                <a:spcPct val="150000"/>
              </a:lnSpc>
              <a:buFont typeface="Arial" panose="020B0604020202020204" pitchFamily="34" charset="0"/>
              <a:buChar char="•"/>
            </a:pPr>
            <a:r>
              <a:rPr lang="en-US" sz="2000" b="1" i="0" dirty="0">
                <a:solidFill>
                  <a:srgbClr val="000000"/>
                </a:solidFill>
                <a:effectLst/>
              </a:rPr>
              <a:t>Design description</a:t>
            </a:r>
            <a:r>
              <a:rPr lang="en-US" sz="2000" b="0" i="0" dirty="0">
                <a:solidFill>
                  <a:srgbClr val="000000"/>
                </a:solidFill>
                <a:effectLst/>
              </a:rPr>
              <a:t> should be </a:t>
            </a:r>
            <a:r>
              <a:rPr lang="en-US" sz="2000" b="1" i="0" dirty="0">
                <a:solidFill>
                  <a:srgbClr val="000000"/>
                </a:solidFill>
                <a:effectLst/>
              </a:rPr>
              <a:t>written in Pseudo code</a:t>
            </a:r>
            <a:r>
              <a:rPr lang="en-US" sz="2000" b="0" i="0" dirty="0">
                <a:solidFill>
                  <a:srgbClr val="000000"/>
                </a:solidFill>
                <a:effectLst/>
              </a:rPr>
              <a:t>.</a:t>
            </a:r>
          </a:p>
          <a:p>
            <a:pPr algn="l">
              <a:lnSpc>
                <a:spcPct val="150000"/>
              </a:lnSpc>
              <a:buFont typeface="Arial" panose="020B0604020202020204" pitchFamily="34" charset="0"/>
              <a:buChar char="•"/>
            </a:pPr>
            <a:r>
              <a:rPr lang="en-US" sz="2000" b="0" i="0" dirty="0">
                <a:solidFill>
                  <a:srgbClr val="000000"/>
                </a:solidFill>
                <a:effectLst/>
              </a:rPr>
              <a:t>Format of Forms and GUI screen prints.</a:t>
            </a:r>
          </a:p>
          <a:p>
            <a:pPr algn="l">
              <a:lnSpc>
                <a:spcPct val="150000"/>
              </a:lnSpc>
              <a:buFont typeface="Arial" panose="020B0604020202020204" pitchFamily="34" charset="0"/>
              <a:buChar char="•"/>
            </a:pPr>
            <a:r>
              <a:rPr lang="en-US" sz="2000" b="0" i="0" dirty="0">
                <a:solidFill>
                  <a:srgbClr val="000000"/>
                </a:solidFill>
                <a:effectLst/>
              </a:rPr>
              <a:t>Conditional and mathematical notations for DFDs etc.</a:t>
            </a:r>
          </a:p>
          <a:p>
            <a:pPr marL="0" indent="0" algn="just">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12</a:t>
            </a:fld>
            <a:endParaRPr lang="en-US"/>
          </a:p>
        </p:txBody>
      </p:sp>
    </p:spTree>
    <p:extLst>
      <p:ext uri="{BB962C8B-B14F-4D97-AF65-F5344CB8AC3E}">
        <p14:creationId xmlns:p14="http://schemas.microsoft.com/office/powerpoint/2010/main" val="742313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Software Requirement Validation</a:t>
            </a:r>
          </a:p>
        </p:txBody>
      </p:sp>
      <p:sp>
        <p:nvSpPr>
          <p:cNvPr id="3" name="Content Placeholder 2"/>
          <p:cNvSpPr>
            <a:spLocks noGrp="1"/>
          </p:cNvSpPr>
          <p:nvPr>
            <p:ph idx="1"/>
          </p:nvPr>
        </p:nvSpPr>
        <p:spPr>
          <a:xfrm>
            <a:off x="152400" y="955675"/>
            <a:ext cx="8839200" cy="5216525"/>
          </a:xfrm>
        </p:spPr>
        <p:txBody>
          <a:bodyPr/>
          <a:lstStyle/>
          <a:p>
            <a:pPr algn="just">
              <a:lnSpc>
                <a:spcPct val="150000"/>
              </a:lnSpc>
            </a:pPr>
            <a:r>
              <a:rPr lang="en-US" sz="2000" b="0" i="0" dirty="0">
                <a:solidFill>
                  <a:srgbClr val="000000"/>
                </a:solidFill>
                <a:effectLst/>
              </a:rPr>
              <a:t>After requirement specifications are developed, the requirements mentioned in this document are validated. </a:t>
            </a:r>
          </a:p>
          <a:p>
            <a:pPr algn="just">
              <a:lnSpc>
                <a:spcPct val="150000"/>
              </a:lnSpc>
            </a:pPr>
            <a:r>
              <a:rPr lang="en-US" sz="2000" dirty="0">
                <a:solidFill>
                  <a:srgbClr val="000000"/>
                </a:solidFill>
              </a:rPr>
              <a:t>The user might demand illegal, impossible solution or experts may misinterpret the needs. </a:t>
            </a:r>
          </a:p>
          <a:p>
            <a:pPr algn="just">
              <a:lnSpc>
                <a:spcPct val="150000"/>
              </a:lnSpc>
            </a:pPr>
            <a:r>
              <a:rPr lang="en-US" sz="2000" b="0" i="0" dirty="0">
                <a:solidFill>
                  <a:srgbClr val="000000"/>
                </a:solidFill>
                <a:effectLst/>
              </a:rPr>
              <a:t>Requirements can be checked against following conditions -</a:t>
            </a:r>
          </a:p>
          <a:p>
            <a:pPr lvl="1">
              <a:lnSpc>
                <a:spcPct val="150000"/>
              </a:lnSpc>
              <a:buFont typeface="Wingdings" panose="05000000000000000000" pitchFamily="2" charset="2"/>
              <a:buChar char="ü"/>
            </a:pPr>
            <a:r>
              <a:rPr lang="en-US" sz="2000" b="0" i="0" dirty="0">
                <a:solidFill>
                  <a:srgbClr val="000000"/>
                </a:solidFill>
                <a:effectLst/>
              </a:rPr>
              <a:t>If they can be </a:t>
            </a:r>
            <a:r>
              <a:rPr lang="en-US" sz="2000" b="1" i="0" dirty="0">
                <a:solidFill>
                  <a:srgbClr val="000000"/>
                </a:solidFill>
                <a:effectLst/>
              </a:rPr>
              <a:t>practically implemented</a:t>
            </a:r>
          </a:p>
          <a:p>
            <a:pPr lvl="1">
              <a:lnSpc>
                <a:spcPct val="150000"/>
              </a:lnSpc>
              <a:buFont typeface="Wingdings" panose="05000000000000000000" pitchFamily="2" charset="2"/>
              <a:buChar char="ü"/>
            </a:pPr>
            <a:r>
              <a:rPr lang="en-US" sz="2000" b="0" i="0" dirty="0">
                <a:solidFill>
                  <a:srgbClr val="000000"/>
                </a:solidFill>
                <a:effectLst/>
              </a:rPr>
              <a:t>If they are valid and as per </a:t>
            </a:r>
            <a:r>
              <a:rPr lang="en-US" sz="2000" b="1" i="0" dirty="0">
                <a:solidFill>
                  <a:srgbClr val="000000"/>
                </a:solidFill>
                <a:effectLst/>
              </a:rPr>
              <a:t>functionality and domain of software</a:t>
            </a:r>
          </a:p>
          <a:p>
            <a:pPr lvl="1">
              <a:lnSpc>
                <a:spcPct val="150000"/>
              </a:lnSpc>
              <a:buFont typeface="Wingdings" panose="05000000000000000000" pitchFamily="2" charset="2"/>
              <a:buChar char="ü"/>
            </a:pPr>
            <a:r>
              <a:rPr lang="en-US" sz="2000" b="0" i="0" dirty="0">
                <a:solidFill>
                  <a:srgbClr val="000000"/>
                </a:solidFill>
                <a:effectLst/>
              </a:rPr>
              <a:t>If there are </a:t>
            </a:r>
            <a:r>
              <a:rPr lang="en-US" sz="2000" b="1" i="0" dirty="0">
                <a:solidFill>
                  <a:srgbClr val="000000"/>
                </a:solidFill>
                <a:effectLst/>
              </a:rPr>
              <a:t>any ambiguities</a:t>
            </a:r>
          </a:p>
          <a:p>
            <a:pPr lvl="1">
              <a:lnSpc>
                <a:spcPct val="150000"/>
              </a:lnSpc>
              <a:buFont typeface="Wingdings" panose="05000000000000000000" pitchFamily="2" charset="2"/>
              <a:buChar char="ü"/>
            </a:pPr>
            <a:r>
              <a:rPr lang="en-US" sz="2000" b="0" i="0" dirty="0">
                <a:solidFill>
                  <a:srgbClr val="000000"/>
                </a:solidFill>
                <a:effectLst/>
              </a:rPr>
              <a:t>If they are </a:t>
            </a:r>
            <a:r>
              <a:rPr lang="en-US" sz="2000" b="1" i="0" dirty="0">
                <a:solidFill>
                  <a:srgbClr val="000000"/>
                </a:solidFill>
                <a:effectLst/>
              </a:rPr>
              <a:t>complete</a:t>
            </a:r>
          </a:p>
          <a:p>
            <a:pPr lvl="1">
              <a:lnSpc>
                <a:spcPct val="150000"/>
              </a:lnSpc>
              <a:buFont typeface="Wingdings" panose="05000000000000000000" pitchFamily="2" charset="2"/>
              <a:buChar char="ü"/>
            </a:pPr>
            <a:r>
              <a:rPr lang="en-US" sz="2000" b="0" i="0" dirty="0">
                <a:solidFill>
                  <a:srgbClr val="000000"/>
                </a:solidFill>
                <a:effectLst/>
              </a:rPr>
              <a:t>If they can be </a:t>
            </a:r>
            <a:r>
              <a:rPr lang="en-US" sz="2000" b="1" i="0" dirty="0">
                <a:solidFill>
                  <a:srgbClr val="000000"/>
                </a:solidFill>
                <a:effectLst/>
              </a:rPr>
              <a:t>demonstrated</a:t>
            </a:r>
          </a:p>
          <a:p>
            <a:pPr marL="0" indent="0" algn="just">
              <a:lnSpc>
                <a:spcPct val="150000"/>
              </a:lnSpc>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13</a:t>
            </a:fld>
            <a:endParaRPr lang="en-US"/>
          </a:p>
        </p:txBody>
      </p:sp>
    </p:spTree>
    <p:extLst>
      <p:ext uri="{BB962C8B-B14F-4D97-AF65-F5344CB8AC3E}">
        <p14:creationId xmlns:p14="http://schemas.microsoft.com/office/powerpoint/2010/main" val="281415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Software Requirement Validation - Techniques</a:t>
            </a:r>
          </a:p>
        </p:txBody>
      </p:sp>
      <p:sp>
        <p:nvSpPr>
          <p:cNvPr id="3" name="Content Placeholder 2"/>
          <p:cNvSpPr>
            <a:spLocks noGrp="1"/>
          </p:cNvSpPr>
          <p:nvPr>
            <p:ph idx="1"/>
          </p:nvPr>
        </p:nvSpPr>
        <p:spPr>
          <a:xfrm>
            <a:off x="152400" y="955675"/>
            <a:ext cx="8839200" cy="5216525"/>
          </a:xfrm>
        </p:spPr>
        <p:txBody>
          <a:bodyPr/>
          <a:lstStyle/>
          <a:p>
            <a:pPr marL="457200" indent="-457200" algn="just">
              <a:lnSpc>
                <a:spcPct val="150000"/>
              </a:lnSpc>
              <a:buFont typeface="+mj-lt"/>
              <a:buAutoNum type="arabicPeriod"/>
            </a:pPr>
            <a:r>
              <a:rPr lang="en-US" sz="2000" b="1" i="0" dirty="0">
                <a:solidFill>
                  <a:srgbClr val="C00000"/>
                </a:solidFill>
                <a:effectLst/>
              </a:rPr>
              <a:t>Requirements reviews/inspections:</a:t>
            </a:r>
            <a:r>
              <a:rPr lang="en-US" sz="2000" b="0" i="0" dirty="0">
                <a:solidFill>
                  <a:srgbClr val="C00000"/>
                </a:solidFill>
                <a:effectLst/>
              </a:rPr>
              <a:t> </a:t>
            </a:r>
            <a:r>
              <a:rPr lang="en-US" sz="2000" b="0" i="0" dirty="0">
                <a:solidFill>
                  <a:srgbClr val="000000"/>
                </a:solidFill>
                <a:effectLst/>
              </a:rPr>
              <a:t>systematic manual analysis of the requirements.</a:t>
            </a:r>
          </a:p>
          <a:p>
            <a:pPr marL="457200" indent="-457200" algn="just">
              <a:lnSpc>
                <a:spcPct val="150000"/>
              </a:lnSpc>
              <a:buFont typeface="+mj-lt"/>
              <a:buAutoNum type="arabicPeriod"/>
            </a:pPr>
            <a:r>
              <a:rPr lang="en-US" sz="2000" b="1" i="0" dirty="0">
                <a:solidFill>
                  <a:srgbClr val="C00000"/>
                </a:solidFill>
                <a:effectLst/>
              </a:rPr>
              <a:t>Prototyping:</a:t>
            </a:r>
            <a:r>
              <a:rPr lang="en-US" sz="2000" b="0" i="0" dirty="0">
                <a:solidFill>
                  <a:srgbClr val="C00000"/>
                </a:solidFill>
                <a:effectLst/>
              </a:rPr>
              <a:t> </a:t>
            </a:r>
            <a:r>
              <a:rPr lang="en-US" sz="2000" b="0" i="0" dirty="0">
                <a:solidFill>
                  <a:srgbClr val="000000"/>
                </a:solidFill>
                <a:effectLst/>
              </a:rPr>
              <a:t>Using an executable model of the system to check requirements.</a:t>
            </a:r>
          </a:p>
          <a:p>
            <a:pPr marL="457200" indent="-457200" algn="just">
              <a:lnSpc>
                <a:spcPct val="150000"/>
              </a:lnSpc>
              <a:buFont typeface="+mj-lt"/>
              <a:buAutoNum type="arabicPeriod"/>
            </a:pPr>
            <a:r>
              <a:rPr lang="en-US" sz="2000" b="1" i="0" dirty="0">
                <a:solidFill>
                  <a:srgbClr val="C00000"/>
                </a:solidFill>
                <a:effectLst/>
              </a:rPr>
              <a:t>Test-case generation:</a:t>
            </a:r>
            <a:r>
              <a:rPr lang="en-US" sz="2000" b="0" i="0" dirty="0">
                <a:solidFill>
                  <a:srgbClr val="C00000"/>
                </a:solidFill>
                <a:effectLst/>
              </a:rPr>
              <a:t> </a:t>
            </a:r>
            <a:r>
              <a:rPr lang="en-US" sz="2000" b="0" i="0" dirty="0">
                <a:solidFill>
                  <a:srgbClr val="000000"/>
                </a:solidFill>
                <a:effectLst/>
              </a:rPr>
              <a:t>Developing tests for requirements to check testability.</a:t>
            </a:r>
          </a:p>
          <a:p>
            <a:pPr marL="457200" indent="-457200" algn="just">
              <a:lnSpc>
                <a:spcPct val="150000"/>
              </a:lnSpc>
              <a:buFont typeface="+mj-lt"/>
              <a:buAutoNum type="arabicPeriod"/>
            </a:pPr>
            <a:r>
              <a:rPr lang="en-US" sz="2000" b="1" i="0" dirty="0">
                <a:solidFill>
                  <a:srgbClr val="C00000"/>
                </a:solidFill>
                <a:effectLst/>
              </a:rPr>
              <a:t>Automated consistency analysis:</a:t>
            </a:r>
            <a:r>
              <a:rPr lang="en-US" sz="2000" b="0" i="0" dirty="0">
                <a:solidFill>
                  <a:srgbClr val="C00000"/>
                </a:solidFill>
                <a:effectLst/>
              </a:rPr>
              <a:t> </a:t>
            </a:r>
            <a:r>
              <a:rPr lang="en-US" sz="2000" dirty="0">
                <a:solidFill>
                  <a:srgbClr val="000000"/>
                </a:solidFill>
              </a:rPr>
              <a:t>C</a:t>
            </a:r>
            <a:r>
              <a:rPr lang="en-US" sz="2000" b="0" i="0" dirty="0">
                <a:solidFill>
                  <a:srgbClr val="000000"/>
                </a:solidFill>
                <a:effectLst/>
              </a:rPr>
              <a:t>hecking for the consistency of structured requirements descriptions.</a:t>
            </a:r>
          </a:p>
          <a:p>
            <a:pPr marL="0" indent="0" algn="just">
              <a:lnSpc>
                <a:spcPct val="150000"/>
              </a:lnSpc>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14</a:t>
            </a:fld>
            <a:endParaRPr lang="en-US"/>
          </a:p>
        </p:txBody>
      </p:sp>
    </p:spTree>
    <p:extLst>
      <p:ext uri="{BB962C8B-B14F-4D97-AF65-F5344CB8AC3E}">
        <p14:creationId xmlns:p14="http://schemas.microsoft.com/office/powerpoint/2010/main" val="601781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Software Requirement Management</a:t>
            </a:r>
          </a:p>
        </p:txBody>
      </p:sp>
      <p:sp>
        <p:nvSpPr>
          <p:cNvPr id="3" name="Content Placeholder 2"/>
          <p:cNvSpPr>
            <a:spLocks noGrp="1"/>
          </p:cNvSpPr>
          <p:nvPr>
            <p:ph idx="1"/>
          </p:nvPr>
        </p:nvSpPr>
        <p:spPr>
          <a:xfrm>
            <a:off x="152400" y="955675"/>
            <a:ext cx="8839200" cy="5216525"/>
          </a:xfrm>
        </p:spPr>
        <p:txBody>
          <a:bodyPr/>
          <a:lstStyle/>
          <a:p>
            <a:pPr algn="just">
              <a:lnSpc>
                <a:spcPct val="150000"/>
              </a:lnSpc>
            </a:pPr>
            <a:r>
              <a:rPr lang="en-US" sz="2000" b="0" i="0" dirty="0">
                <a:solidFill>
                  <a:srgbClr val="333333"/>
                </a:solidFill>
                <a:effectLst/>
              </a:rPr>
              <a:t>Requirement management is the </a:t>
            </a:r>
            <a:r>
              <a:rPr lang="en-US" sz="2000" b="1" i="0" dirty="0">
                <a:solidFill>
                  <a:srgbClr val="333333"/>
                </a:solidFill>
                <a:effectLst/>
              </a:rPr>
              <a:t>process of managing changing requirements during the requirements engineering process and system development</a:t>
            </a:r>
            <a:r>
              <a:rPr lang="en-US" sz="2000" b="0" i="0" dirty="0">
                <a:solidFill>
                  <a:srgbClr val="333333"/>
                </a:solidFill>
                <a:effectLst/>
              </a:rPr>
              <a:t>.</a:t>
            </a:r>
          </a:p>
          <a:p>
            <a:pPr algn="just">
              <a:lnSpc>
                <a:spcPct val="150000"/>
              </a:lnSpc>
            </a:pPr>
            <a:r>
              <a:rPr lang="en-US" sz="2000" b="0" i="0" dirty="0">
                <a:solidFill>
                  <a:srgbClr val="333333"/>
                </a:solidFill>
                <a:effectLst/>
              </a:rPr>
              <a:t>New requirements emerge during the process as business needs a change, and a better understanding of the system is developed.</a:t>
            </a:r>
          </a:p>
          <a:p>
            <a:pPr algn="just">
              <a:lnSpc>
                <a:spcPct val="150000"/>
              </a:lnSpc>
            </a:pPr>
            <a:r>
              <a:rPr lang="en-US" sz="2000" b="0" i="0" dirty="0">
                <a:solidFill>
                  <a:srgbClr val="333333"/>
                </a:solidFill>
                <a:effectLst/>
              </a:rPr>
              <a:t>The priority of requirements from different viewpoints changes during development process.</a:t>
            </a:r>
          </a:p>
          <a:p>
            <a:pPr algn="just">
              <a:lnSpc>
                <a:spcPct val="150000"/>
              </a:lnSpc>
            </a:pPr>
            <a:r>
              <a:rPr lang="en-US" sz="2000" b="0" i="0" dirty="0">
                <a:solidFill>
                  <a:srgbClr val="333333"/>
                </a:solidFill>
                <a:effectLst/>
              </a:rPr>
              <a:t>The business and technical environment of the system changes during the development.</a:t>
            </a:r>
          </a:p>
          <a:p>
            <a:pPr marL="0" indent="0" algn="just">
              <a:lnSpc>
                <a:spcPct val="150000"/>
              </a:lnSpc>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15</a:t>
            </a:fld>
            <a:endParaRPr lang="en-US"/>
          </a:p>
        </p:txBody>
      </p:sp>
    </p:spTree>
    <p:extLst>
      <p:ext uri="{BB962C8B-B14F-4D97-AF65-F5344CB8AC3E}">
        <p14:creationId xmlns:p14="http://schemas.microsoft.com/office/powerpoint/2010/main" val="3843908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52400" y="914400"/>
            <a:ext cx="8763000" cy="4038600"/>
          </a:xfrm>
          <a:prstGeom prst="rect">
            <a:avLst/>
          </a:prstGeom>
          <a:noFill/>
          <a:ln w="9525">
            <a:noFill/>
            <a:miter lim="800000"/>
          </a:ln>
        </p:spPr>
        <p:txBody>
          <a:bodyPr tIns="33120" anchor="ctr"/>
          <a:lstStyle/>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5400" b="1" dirty="0">
                <a:solidFill>
                  <a:srgbClr val="3A30FA"/>
                </a:solidFill>
                <a:latin typeface="Times New Roman" panose="02020603050405020304" pitchFamily="18" charset="0"/>
                <a:cs typeface="Times New Roman" panose="02020603050405020304" pitchFamily="18" charset="0"/>
              </a:rPr>
              <a:t>Building Analysis Model</a:t>
            </a:r>
          </a:p>
        </p:txBody>
      </p:sp>
      <p:sp>
        <p:nvSpPr>
          <p:cNvPr id="4" name="Slide Number Placeholder 3"/>
          <p:cNvSpPr>
            <a:spLocks noGrp="1"/>
          </p:cNvSpPr>
          <p:nvPr>
            <p:ph type="sldNum" sz="quarter" idx="12"/>
          </p:nvPr>
        </p:nvSpPr>
        <p:spPr/>
        <p:txBody>
          <a:bodyPr/>
          <a:lstStyle/>
          <a:p>
            <a:fld id="{8BD8F058-9003-4658-AA47-7D4800AF7EA2}" type="slidenum">
              <a:rPr lang="en-US" smtClean="0"/>
              <a:t>16</a:t>
            </a:fld>
            <a:endParaRPr lang="en-US"/>
          </a:p>
        </p:txBody>
      </p:sp>
    </p:spTree>
    <p:extLst>
      <p:ext uri="{BB962C8B-B14F-4D97-AF65-F5344CB8AC3E}">
        <p14:creationId xmlns:p14="http://schemas.microsoft.com/office/powerpoint/2010/main" val="2330286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Analysis Modelling</a:t>
            </a:r>
          </a:p>
        </p:txBody>
      </p:sp>
      <p:sp>
        <p:nvSpPr>
          <p:cNvPr id="3" name="Content Placeholder 2"/>
          <p:cNvSpPr>
            <a:spLocks noGrp="1"/>
          </p:cNvSpPr>
          <p:nvPr>
            <p:ph idx="1"/>
          </p:nvPr>
        </p:nvSpPr>
        <p:spPr>
          <a:xfrm>
            <a:off x="152400" y="955675"/>
            <a:ext cx="8839200" cy="5216525"/>
          </a:xfrm>
        </p:spPr>
        <p:txBody>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At a technical level, </a:t>
            </a:r>
            <a:r>
              <a:rPr lang="en-IN" sz="1800" b="1" dirty="0">
                <a:effectLst/>
                <a:latin typeface="Times New Roman" panose="02020603050405020304" pitchFamily="18" charset="0"/>
                <a:ea typeface="Times New Roman" panose="02020603050405020304" pitchFamily="18" charset="0"/>
              </a:rPr>
              <a:t>software engineering</a:t>
            </a:r>
            <a:r>
              <a:rPr lang="en-IN" sz="1800" dirty="0">
                <a:effectLst/>
                <a:latin typeface="Times New Roman" panose="02020603050405020304" pitchFamily="18" charset="0"/>
                <a:ea typeface="Times New Roman" panose="02020603050405020304" pitchFamily="18" charset="0"/>
              </a:rPr>
              <a:t> begins with a series of modelling tasks that lead to a complete specification of requirements and a comprehensive design representation for the software to be built. </a:t>
            </a:r>
            <a:endParaRPr lang="en-US" sz="2000" b="0" i="0" dirty="0">
              <a:solidFill>
                <a:srgbClr val="333333"/>
              </a:solidFill>
              <a:effectLst/>
            </a:endParaRPr>
          </a:p>
          <a:p>
            <a:pPr algn="just" fontAlgn="base">
              <a:lnSpc>
                <a:spcPct val="150000"/>
              </a:lnSpc>
            </a:pPr>
            <a:r>
              <a:rPr lang="en-US" sz="1800" b="1" i="0" dirty="0">
                <a:solidFill>
                  <a:srgbClr val="273239"/>
                </a:solidFill>
                <a:effectLst/>
              </a:rPr>
              <a:t>Analysis Model</a:t>
            </a:r>
            <a:r>
              <a:rPr lang="en-US" sz="1800" b="0" i="0" dirty="0">
                <a:solidFill>
                  <a:srgbClr val="273239"/>
                </a:solidFill>
                <a:effectLst/>
              </a:rPr>
              <a:t> is a technical representation of the system. It acts as </a:t>
            </a:r>
            <a:r>
              <a:rPr lang="en-US" sz="1800" b="1" i="0" dirty="0">
                <a:solidFill>
                  <a:srgbClr val="273239"/>
                </a:solidFill>
                <a:effectLst/>
              </a:rPr>
              <a:t>a link between system description and design model. </a:t>
            </a:r>
          </a:p>
          <a:p>
            <a:pPr marL="0" indent="0" algn="just" fontAlgn="base">
              <a:lnSpc>
                <a:spcPct val="150000"/>
              </a:lnSpc>
              <a:buNone/>
            </a:pPr>
            <a:endParaRPr lang="en-US" sz="1800" b="1" i="0" dirty="0">
              <a:solidFill>
                <a:srgbClr val="273239"/>
              </a:solidFill>
              <a:effectLst/>
            </a:endParaRPr>
          </a:p>
          <a:p>
            <a:pPr marL="0" indent="0" algn="just" fontAlgn="base">
              <a:lnSpc>
                <a:spcPct val="150000"/>
              </a:lnSpc>
              <a:buNone/>
            </a:pPr>
            <a:r>
              <a:rPr lang="en-US" sz="1800" b="1" i="0" dirty="0">
                <a:solidFill>
                  <a:srgbClr val="C00000"/>
                </a:solidFill>
                <a:effectLst/>
              </a:rPr>
              <a:t>Objectives of Analysis Modelling: </a:t>
            </a:r>
          </a:p>
          <a:p>
            <a:pPr algn="just" fontAlgn="base">
              <a:lnSpc>
                <a:spcPct val="150000"/>
              </a:lnSpc>
              <a:buFont typeface="Arial" panose="020B0604020202020204" pitchFamily="34" charset="0"/>
              <a:buChar char="•"/>
            </a:pPr>
            <a:r>
              <a:rPr lang="en-US" sz="1800" b="0" i="0" dirty="0">
                <a:solidFill>
                  <a:srgbClr val="273239"/>
                </a:solidFill>
                <a:effectLst/>
              </a:rPr>
              <a:t>It must establish a </a:t>
            </a:r>
            <a:r>
              <a:rPr lang="en-US" sz="1800" b="1" i="0" dirty="0">
                <a:solidFill>
                  <a:srgbClr val="273239"/>
                </a:solidFill>
                <a:effectLst/>
              </a:rPr>
              <a:t>way of creating software design</a:t>
            </a:r>
            <a:r>
              <a:rPr lang="en-US" sz="1800" b="0" i="0" dirty="0">
                <a:solidFill>
                  <a:srgbClr val="273239"/>
                </a:solidFill>
                <a:effectLst/>
              </a:rPr>
              <a:t>.</a:t>
            </a:r>
          </a:p>
          <a:p>
            <a:pPr algn="just" fontAlgn="base">
              <a:lnSpc>
                <a:spcPct val="150000"/>
              </a:lnSpc>
              <a:buFont typeface="Arial" panose="020B0604020202020204" pitchFamily="34" charset="0"/>
              <a:buChar char="•"/>
            </a:pPr>
            <a:r>
              <a:rPr lang="en-US" sz="1800" b="0" i="0" dirty="0">
                <a:solidFill>
                  <a:srgbClr val="273239"/>
                </a:solidFill>
                <a:effectLst/>
              </a:rPr>
              <a:t>It must describe the </a:t>
            </a:r>
            <a:r>
              <a:rPr lang="en-US" sz="1800" b="1" i="0" dirty="0">
                <a:solidFill>
                  <a:srgbClr val="273239"/>
                </a:solidFill>
                <a:effectLst/>
              </a:rPr>
              <a:t>requirements of the customer</a:t>
            </a:r>
            <a:r>
              <a:rPr lang="en-US" sz="1800" b="0" i="0" dirty="0">
                <a:solidFill>
                  <a:srgbClr val="273239"/>
                </a:solidFill>
                <a:effectLst/>
              </a:rPr>
              <a:t>.</a:t>
            </a:r>
          </a:p>
          <a:p>
            <a:pPr algn="just" fontAlgn="base">
              <a:lnSpc>
                <a:spcPct val="150000"/>
              </a:lnSpc>
              <a:buFont typeface="Arial" panose="020B0604020202020204" pitchFamily="34" charset="0"/>
              <a:buChar char="•"/>
            </a:pPr>
            <a:r>
              <a:rPr lang="en-US" sz="1800" b="0" i="0" dirty="0">
                <a:solidFill>
                  <a:srgbClr val="273239"/>
                </a:solidFill>
                <a:effectLst/>
              </a:rPr>
              <a:t>It must define </a:t>
            </a:r>
            <a:r>
              <a:rPr lang="en-US" sz="1800" b="1" i="0" dirty="0">
                <a:solidFill>
                  <a:srgbClr val="273239"/>
                </a:solidFill>
                <a:effectLst/>
              </a:rPr>
              <a:t>a set of requirements that can be validated</a:t>
            </a:r>
            <a:r>
              <a:rPr lang="en-US" sz="1800" b="0" i="0" dirty="0">
                <a:solidFill>
                  <a:srgbClr val="273239"/>
                </a:solidFill>
                <a:effectLst/>
              </a:rPr>
              <a:t>, once the software is built.</a:t>
            </a:r>
          </a:p>
          <a:p>
            <a:pPr marL="0" indent="0" algn="just" fontAlgn="base">
              <a:lnSpc>
                <a:spcPct val="150000"/>
              </a:lnSpc>
              <a:buNone/>
            </a:pPr>
            <a:r>
              <a:rPr lang="en-US" sz="1600" dirty="0"/>
              <a:t/>
            </a:r>
            <a:br>
              <a:rPr lang="en-US" sz="1600" dirty="0"/>
            </a:b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17</a:t>
            </a:fld>
            <a:endParaRPr lang="en-US"/>
          </a:p>
        </p:txBody>
      </p:sp>
    </p:spTree>
    <p:extLst>
      <p:ext uri="{BB962C8B-B14F-4D97-AF65-F5344CB8AC3E}">
        <p14:creationId xmlns:p14="http://schemas.microsoft.com/office/powerpoint/2010/main" val="3976272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xmlns="" id="{1E1848DD-6A75-E5F8-60F8-5B5E57CB4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569" y="1090932"/>
            <a:ext cx="5376862" cy="51908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Elements of Analysis Model</a:t>
            </a:r>
          </a:p>
        </p:txBody>
      </p:sp>
      <p:sp>
        <p:nvSpPr>
          <p:cNvPr id="3" name="Content Placeholder 2"/>
          <p:cNvSpPr>
            <a:spLocks noGrp="1"/>
          </p:cNvSpPr>
          <p:nvPr>
            <p:ph idx="1"/>
          </p:nvPr>
        </p:nvSpPr>
        <p:spPr>
          <a:xfrm>
            <a:off x="152400" y="955675"/>
            <a:ext cx="8839200" cy="5216525"/>
          </a:xfrm>
        </p:spPr>
        <p:txBody>
          <a:bodyPr/>
          <a:lstStyle/>
          <a:p>
            <a:pPr marL="0" indent="0" algn="just" fontAlgn="base">
              <a:lnSpc>
                <a:spcPct val="150000"/>
              </a:lnSpc>
              <a:buNone/>
            </a:pPr>
            <a:r>
              <a:rPr lang="en-US" sz="1600" dirty="0"/>
              <a:t/>
            </a:r>
            <a:br>
              <a:rPr lang="en-US" sz="1600" dirty="0"/>
            </a:b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18</a:t>
            </a:fld>
            <a:endParaRPr lang="en-US"/>
          </a:p>
        </p:txBody>
      </p:sp>
    </p:spTree>
    <p:extLst>
      <p:ext uri="{BB962C8B-B14F-4D97-AF65-F5344CB8AC3E}">
        <p14:creationId xmlns:p14="http://schemas.microsoft.com/office/powerpoint/2010/main" val="2826825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Elements of Analysis Modelling (contd.)</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r>
              <a:rPr lang="en-US" sz="2000" b="1" i="0" dirty="0">
                <a:solidFill>
                  <a:srgbClr val="C00000"/>
                </a:solidFill>
                <a:effectLst/>
              </a:rPr>
              <a:t>1. Data Dictionary:</a:t>
            </a:r>
          </a:p>
          <a:p>
            <a:pPr algn="just">
              <a:lnSpc>
                <a:spcPct val="150000"/>
              </a:lnSpc>
            </a:pPr>
            <a:r>
              <a:rPr lang="en-US" sz="2000" dirty="0">
                <a:solidFill>
                  <a:srgbClr val="273239"/>
                </a:solidFill>
              </a:rPr>
              <a:t>It is a </a:t>
            </a:r>
            <a:r>
              <a:rPr lang="en-US" sz="2000" b="1" dirty="0">
                <a:solidFill>
                  <a:srgbClr val="273239"/>
                </a:solidFill>
              </a:rPr>
              <a:t>very crucial element of the analysis model</a:t>
            </a:r>
            <a:r>
              <a:rPr lang="en-US" sz="2000" dirty="0">
                <a:solidFill>
                  <a:srgbClr val="273239"/>
                </a:solidFill>
              </a:rPr>
              <a:t>. </a:t>
            </a:r>
          </a:p>
          <a:p>
            <a:pPr algn="just">
              <a:lnSpc>
                <a:spcPct val="150000"/>
              </a:lnSpc>
            </a:pPr>
            <a:r>
              <a:rPr lang="en-US" sz="2000" b="0" i="0" dirty="0">
                <a:solidFill>
                  <a:srgbClr val="273239"/>
                </a:solidFill>
                <a:effectLst/>
              </a:rPr>
              <a:t>It is a repository that consists of a </a:t>
            </a:r>
            <a:r>
              <a:rPr lang="en-US" sz="2000" b="1" i="0" dirty="0">
                <a:solidFill>
                  <a:srgbClr val="273239"/>
                </a:solidFill>
                <a:effectLst/>
              </a:rPr>
              <a:t>description of all data objects used or produced by the software. </a:t>
            </a:r>
          </a:p>
          <a:p>
            <a:pPr algn="just">
              <a:lnSpc>
                <a:spcPct val="150000"/>
              </a:lnSpc>
            </a:pPr>
            <a:r>
              <a:rPr lang="en-US" sz="2000" b="0" i="0" dirty="0">
                <a:solidFill>
                  <a:srgbClr val="273239"/>
                </a:solidFill>
                <a:effectLst/>
              </a:rPr>
              <a:t>It stores the </a:t>
            </a:r>
            <a:r>
              <a:rPr lang="en-US" sz="2000" b="1" i="0" dirty="0">
                <a:solidFill>
                  <a:srgbClr val="273239"/>
                </a:solidFill>
                <a:effectLst/>
              </a:rPr>
              <a:t>collection of data </a:t>
            </a:r>
            <a:r>
              <a:rPr lang="en-US" sz="2000" b="0" i="0" dirty="0">
                <a:solidFill>
                  <a:srgbClr val="273239"/>
                </a:solidFill>
                <a:effectLst/>
              </a:rPr>
              <a:t>present in the software. </a:t>
            </a:r>
          </a:p>
          <a:p>
            <a:pPr algn="just">
              <a:lnSpc>
                <a:spcPct val="150000"/>
              </a:lnSpc>
            </a:pPr>
            <a:r>
              <a:rPr lang="en-US" sz="2000" b="0" i="0" dirty="0">
                <a:solidFill>
                  <a:srgbClr val="273239"/>
                </a:solidFill>
                <a:effectLst/>
              </a:rPr>
              <a:t>It </a:t>
            </a:r>
            <a:r>
              <a:rPr lang="en-US" sz="2000" b="1" i="0" dirty="0">
                <a:solidFill>
                  <a:srgbClr val="273239"/>
                </a:solidFill>
                <a:effectLst/>
              </a:rPr>
              <a:t>acts as a centralized repository </a:t>
            </a:r>
            <a:r>
              <a:rPr lang="en-US" sz="2000" b="0" i="0" dirty="0">
                <a:solidFill>
                  <a:srgbClr val="273239"/>
                </a:solidFill>
                <a:effectLst/>
              </a:rPr>
              <a:t>and also helps in modeling data objects defined during software requirements. </a:t>
            </a:r>
          </a:p>
        </p:txBody>
      </p:sp>
      <p:sp>
        <p:nvSpPr>
          <p:cNvPr id="6" name="Slide Number Placeholder 5"/>
          <p:cNvSpPr>
            <a:spLocks noGrp="1"/>
          </p:cNvSpPr>
          <p:nvPr>
            <p:ph type="sldNum" sz="quarter" idx="12"/>
          </p:nvPr>
        </p:nvSpPr>
        <p:spPr/>
        <p:txBody>
          <a:bodyPr/>
          <a:lstStyle/>
          <a:p>
            <a:fld id="{8BD8F058-9003-4658-AA47-7D4800AF7EA2}" type="slidenum">
              <a:rPr lang="en-US"/>
              <a:t>19</a:t>
            </a:fld>
            <a:endParaRPr lang="en-US"/>
          </a:p>
        </p:txBody>
      </p:sp>
    </p:spTree>
    <p:extLst>
      <p:ext uri="{BB962C8B-B14F-4D97-AF65-F5344CB8AC3E}">
        <p14:creationId xmlns:p14="http://schemas.microsoft.com/office/powerpoint/2010/main" val="230196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7C29B7-A10C-01A8-AE9A-9DCC993A61D0}"/>
              </a:ext>
            </a:extLst>
          </p:cNvPr>
          <p:cNvSpPr>
            <a:spLocks noGrp="1"/>
          </p:cNvSpPr>
          <p:nvPr>
            <p:ph type="title"/>
          </p:nvPr>
        </p:nvSpPr>
        <p:spPr/>
        <p:txBody>
          <a:bodyPr/>
          <a:lstStyle/>
          <a:p>
            <a:r>
              <a:rPr lang="en-IN" b="1" dirty="0"/>
              <a:t>Index</a:t>
            </a:r>
          </a:p>
        </p:txBody>
      </p:sp>
      <p:sp>
        <p:nvSpPr>
          <p:cNvPr id="3" name="Content Placeholder 2">
            <a:extLst>
              <a:ext uri="{FF2B5EF4-FFF2-40B4-BE49-F238E27FC236}">
                <a16:creationId xmlns:a16="http://schemas.microsoft.com/office/drawing/2014/main" xmlns="" id="{55D6DF05-37BB-E7B7-0DD9-CA0AA377D21B}"/>
              </a:ext>
            </a:extLst>
          </p:cNvPr>
          <p:cNvSpPr>
            <a:spLocks noGrp="1"/>
          </p:cNvSpPr>
          <p:nvPr>
            <p:ph idx="1"/>
          </p:nvPr>
        </p:nvSpPr>
        <p:spPr/>
        <p:txBody>
          <a:bodyPr/>
          <a:lstStyle/>
          <a:p>
            <a:r>
              <a:rPr lang="en-IN" b="1" dirty="0"/>
              <a:t>Requirement Engineering</a:t>
            </a:r>
          </a:p>
          <a:p>
            <a:r>
              <a:rPr lang="en-IN" b="1" dirty="0"/>
              <a:t>Feasibility Study</a:t>
            </a:r>
          </a:p>
          <a:p>
            <a:r>
              <a:rPr lang="en-IN" b="1" dirty="0"/>
              <a:t>Requirement </a:t>
            </a:r>
            <a:r>
              <a:rPr lang="en-US" sz="2400" b="1" dirty="0"/>
              <a:t>Elicitation and Analysis</a:t>
            </a:r>
          </a:p>
          <a:p>
            <a:r>
              <a:rPr lang="en-US" sz="2400" b="1" dirty="0"/>
              <a:t>Software Requirement Management</a:t>
            </a:r>
            <a:r>
              <a:rPr lang="en-IN" b="1" dirty="0"/>
              <a:t> </a:t>
            </a:r>
          </a:p>
          <a:p>
            <a:r>
              <a:rPr lang="en-US" sz="2400" b="1" dirty="0"/>
              <a:t>Building Analysis Model</a:t>
            </a:r>
          </a:p>
          <a:p>
            <a:r>
              <a:rPr lang="en-US" sz="2400" b="1" dirty="0"/>
              <a:t>Flow Oriented Modelling</a:t>
            </a:r>
          </a:p>
          <a:p>
            <a:endParaRPr lang="en-IN" b="1" dirty="0"/>
          </a:p>
        </p:txBody>
      </p:sp>
      <p:sp>
        <p:nvSpPr>
          <p:cNvPr id="4" name="Slide Number Placeholder 3">
            <a:extLst>
              <a:ext uri="{FF2B5EF4-FFF2-40B4-BE49-F238E27FC236}">
                <a16:creationId xmlns:a16="http://schemas.microsoft.com/office/drawing/2014/main" xmlns="" id="{813A4300-A982-A7DE-E637-E5D3C70D4C85}"/>
              </a:ext>
            </a:extLst>
          </p:cNvPr>
          <p:cNvSpPr>
            <a:spLocks noGrp="1"/>
          </p:cNvSpPr>
          <p:nvPr>
            <p:ph type="sldNum" sz="quarter" idx="12"/>
          </p:nvPr>
        </p:nvSpPr>
        <p:spPr/>
        <p:txBody>
          <a:bodyPr/>
          <a:lstStyle/>
          <a:p>
            <a:fld id="{8BD8F058-9003-4658-AA47-7D4800AF7EA2}" type="slidenum">
              <a:rPr lang="en-US" smtClean="0"/>
              <a:pPr/>
              <a:t>2</a:t>
            </a:fld>
            <a:endParaRPr lang="en-US" dirty="0"/>
          </a:p>
        </p:txBody>
      </p:sp>
    </p:spTree>
    <p:extLst>
      <p:ext uri="{BB962C8B-B14F-4D97-AF65-F5344CB8AC3E}">
        <p14:creationId xmlns:p14="http://schemas.microsoft.com/office/powerpoint/2010/main" val="3526656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Elements of Analysis Modelling (contd.)</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r>
              <a:rPr lang="en-US" sz="2000" b="1" i="0" dirty="0">
                <a:solidFill>
                  <a:srgbClr val="C00000"/>
                </a:solidFill>
                <a:effectLst/>
              </a:rPr>
              <a:t>2. Entity Relationship Diagram (ERD):</a:t>
            </a:r>
          </a:p>
          <a:p>
            <a:pPr algn="just">
              <a:lnSpc>
                <a:spcPct val="150000"/>
              </a:lnSpc>
            </a:pPr>
            <a:r>
              <a:rPr lang="en-US" sz="2000" b="0" i="0" dirty="0">
                <a:solidFill>
                  <a:srgbClr val="273239"/>
                </a:solidFill>
                <a:effectLst/>
              </a:rPr>
              <a:t>It depicts the </a:t>
            </a:r>
            <a:r>
              <a:rPr lang="en-US" sz="2000" b="1" i="0" dirty="0">
                <a:solidFill>
                  <a:srgbClr val="273239"/>
                </a:solidFill>
                <a:effectLst/>
              </a:rPr>
              <a:t>relationship between data objects</a:t>
            </a:r>
            <a:r>
              <a:rPr lang="en-US" sz="2000" b="0" i="0" dirty="0">
                <a:solidFill>
                  <a:srgbClr val="273239"/>
                </a:solidFill>
                <a:effectLst/>
              </a:rPr>
              <a:t> and is used in conducting data modeling activities. </a:t>
            </a:r>
          </a:p>
          <a:p>
            <a:pPr algn="just">
              <a:lnSpc>
                <a:spcPct val="150000"/>
              </a:lnSpc>
            </a:pPr>
            <a:r>
              <a:rPr lang="en-US" sz="2000" b="0" i="0" dirty="0">
                <a:solidFill>
                  <a:srgbClr val="273239"/>
                </a:solidFill>
                <a:effectLst/>
              </a:rPr>
              <a:t>The </a:t>
            </a:r>
            <a:r>
              <a:rPr lang="en-US" sz="2000" b="1" i="0" dirty="0">
                <a:solidFill>
                  <a:srgbClr val="273239"/>
                </a:solidFill>
                <a:effectLst/>
              </a:rPr>
              <a:t>attributes of each object </a:t>
            </a:r>
            <a:r>
              <a:rPr lang="en-US" sz="2000" b="0" i="0" dirty="0">
                <a:solidFill>
                  <a:srgbClr val="273239"/>
                </a:solidFill>
                <a:effectLst/>
              </a:rPr>
              <a:t>in the Entity-Relationship Diagram can be described using </a:t>
            </a:r>
            <a:r>
              <a:rPr lang="en-US" sz="2000" b="1" i="0" dirty="0">
                <a:solidFill>
                  <a:srgbClr val="273239"/>
                </a:solidFill>
                <a:effectLst/>
              </a:rPr>
              <a:t>Data object description</a:t>
            </a:r>
            <a:r>
              <a:rPr lang="en-US" sz="2000" b="0" i="0" dirty="0">
                <a:solidFill>
                  <a:srgbClr val="273239"/>
                </a:solidFill>
                <a:effectLst/>
              </a:rPr>
              <a:t>. </a:t>
            </a:r>
          </a:p>
          <a:p>
            <a:pPr algn="just">
              <a:lnSpc>
                <a:spcPct val="150000"/>
              </a:lnSpc>
            </a:pPr>
            <a:r>
              <a:rPr lang="en-US" sz="2000" b="0" i="0" dirty="0">
                <a:solidFill>
                  <a:srgbClr val="273239"/>
                </a:solidFill>
                <a:effectLst/>
              </a:rPr>
              <a:t>It provides the </a:t>
            </a:r>
            <a:r>
              <a:rPr lang="en-US" sz="2000" b="1" i="0" dirty="0">
                <a:solidFill>
                  <a:srgbClr val="273239"/>
                </a:solidFill>
                <a:effectLst/>
              </a:rPr>
              <a:t>basis for activity related to data design</a:t>
            </a:r>
            <a:r>
              <a:rPr lang="en-US" sz="2000" b="0" i="0" dirty="0">
                <a:solidFill>
                  <a:srgbClr val="273239"/>
                </a:solidFill>
                <a:effectLst/>
              </a:rPr>
              <a:t>. </a:t>
            </a:r>
            <a:endParaRPr lang="en-US" sz="2000" dirty="0">
              <a:solidFill>
                <a:srgbClr val="273239"/>
              </a:solidFill>
            </a:endParaRPr>
          </a:p>
        </p:txBody>
      </p:sp>
      <p:sp>
        <p:nvSpPr>
          <p:cNvPr id="6" name="Slide Number Placeholder 5"/>
          <p:cNvSpPr>
            <a:spLocks noGrp="1"/>
          </p:cNvSpPr>
          <p:nvPr>
            <p:ph type="sldNum" sz="quarter" idx="12"/>
          </p:nvPr>
        </p:nvSpPr>
        <p:spPr/>
        <p:txBody>
          <a:bodyPr/>
          <a:lstStyle/>
          <a:p>
            <a:fld id="{8BD8F058-9003-4658-AA47-7D4800AF7EA2}" type="slidenum">
              <a:rPr lang="en-US"/>
              <a:t>20</a:t>
            </a:fld>
            <a:endParaRPr lang="en-US"/>
          </a:p>
        </p:txBody>
      </p:sp>
    </p:spTree>
    <p:extLst>
      <p:ext uri="{BB962C8B-B14F-4D97-AF65-F5344CB8AC3E}">
        <p14:creationId xmlns:p14="http://schemas.microsoft.com/office/powerpoint/2010/main" val="2094043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Elements of Analysis Modelling (contd.)</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r>
              <a:rPr lang="en-US" sz="2000" b="1" dirty="0">
                <a:solidFill>
                  <a:srgbClr val="C00000"/>
                </a:solidFill>
              </a:rPr>
              <a:t>3</a:t>
            </a:r>
            <a:r>
              <a:rPr lang="en-US" sz="2000" b="1" i="0" dirty="0">
                <a:solidFill>
                  <a:srgbClr val="C00000"/>
                </a:solidFill>
                <a:effectLst/>
              </a:rPr>
              <a:t>. State Transition Diagram:</a:t>
            </a:r>
          </a:p>
          <a:p>
            <a:pPr algn="just">
              <a:lnSpc>
                <a:spcPct val="150000"/>
              </a:lnSpc>
            </a:pPr>
            <a:r>
              <a:rPr lang="en-US" sz="2000" b="0" i="0" dirty="0">
                <a:solidFill>
                  <a:srgbClr val="273239"/>
                </a:solidFill>
                <a:effectLst/>
              </a:rPr>
              <a:t>It shows various modes of behavior (states) of the system and also shows the transitions from one state to another state in the system. </a:t>
            </a:r>
          </a:p>
          <a:p>
            <a:pPr algn="just">
              <a:lnSpc>
                <a:spcPct val="150000"/>
              </a:lnSpc>
            </a:pPr>
            <a:r>
              <a:rPr lang="en-US" sz="2000" b="0" i="0" dirty="0">
                <a:solidFill>
                  <a:srgbClr val="273239"/>
                </a:solidFill>
                <a:effectLst/>
              </a:rPr>
              <a:t>It also provides the details of how the system behaves due to the consequences of external events. </a:t>
            </a:r>
          </a:p>
          <a:p>
            <a:pPr algn="just">
              <a:lnSpc>
                <a:spcPct val="150000"/>
              </a:lnSpc>
            </a:pPr>
            <a:r>
              <a:rPr lang="en-US" sz="2000" b="0" i="0" dirty="0">
                <a:solidFill>
                  <a:srgbClr val="273239"/>
                </a:solidFill>
                <a:effectLst/>
              </a:rPr>
              <a:t>It represents the behavior of a system by presenting its states and the events that cause the system to change state. </a:t>
            </a:r>
          </a:p>
          <a:p>
            <a:pPr algn="just">
              <a:lnSpc>
                <a:spcPct val="150000"/>
              </a:lnSpc>
            </a:pPr>
            <a:r>
              <a:rPr lang="en-US" sz="2000" b="0" i="0" dirty="0">
                <a:solidFill>
                  <a:srgbClr val="273239"/>
                </a:solidFill>
                <a:effectLst/>
              </a:rPr>
              <a:t>It also describes what actions are taken due to the occurrence of a particular event. </a:t>
            </a:r>
            <a:endParaRPr lang="en-US" sz="2000" b="1" i="0" dirty="0">
              <a:solidFill>
                <a:srgbClr val="273239"/>
              </a:solidFill>
              <a:effectLst/>
            </a:endParaRPr>
          </a:p>
          <a:p>
            <a:pPr marL="0" indent="0" algn="just" fontAlgn="base">
              <a:lnSpc>
                <a:spcPct val="150000"/>
              </a:lnSpc>
              <a:buNone/>
            </a:pPr>
            <a:r>
              <a:rPr lang="en-US" sz="2000" dirty="0"/>
              <a:t/>
            </a:r>
            <a:br>
              <a:rPr lang="en-US" sz="2000" dirty="0"/>
            </a:b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21</a:t>
            </a:fld>
            <a:endParaRPr lang="en-US"/>
          </a:p>
        </p:txBody>
      </p:sp>
    </p:spTree>
    <p:extLst>
      <p:ext uri="{BB962C8B-B14F-4D97-AF65-F5344CB8AC3E}">
        <p14:creationId xmlns:p14="http://schemas.microsoft.com/office/powerpoint/2010/main" val="1237397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Elements of Analysis Modelling (contd.)</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r>
              <a:rPr lang="en-US" sz="2000" b="1" dirty="0">
                <a:solidFill>
                  <a:srgbClr val="C00000"/>
                </a:solidFill>
              </a:rPr>
              <a:t>4</a:t>
            </a:r>
            <a:r>
              <a:rPr lang="en-US" sz="2000" b="1" i="0" dirty="0">
                <a:solidFill>
                  <a:srgbClr val="C00000"/>
                </a:solidFill>
                <a:effectLst/>
              </a:rPr>
              <a:t>. Data Flow Diagram (DFD):</a:t>
            </a:r>
            <a:r>
              <a:rPr lang="en-US" sz="2000" b="0" i="0" dirty="0">
                <a:solidFill>
                  <a:srgbClr val="C00000"/>
                </a:solidFill>
                <a:effectLst/>
              </a:rPr>
              <a:t> </a:t>
            </a:r>
          </a:p>
          <a:p>
            <a:pPr algn="just">
              <a:lnSpc>
                <a:spcPct val="150000"/>
              </a:lnSpc>
            </a:pPr>
            <a:r>
              <a:rPr lang="en-US" sz="2000" b="0" i="0" dirty="0">
                <a:solidFill>
                  <a:srgbClr val="273239"/>
                </a:solidFill>
                <a:effectLst/>
              </a:rPr>
              <a:t>It depicts the functions that transform data flow and it also shows how data is transformed when moving from input to output. </a:t>
            </a:r>
          </a:p>
          <a:p>
            <a:pPr algn="just">
              <a:lnSpc>
                <a:spcPct val="150000"/>
              </a:lnSpc>
            </a:pPr>
            <a:r>
              <a:rPr lang="en-US" sz="2000" b="0" i="0" dirty="0">
                <a:solidFill>
                  <a:srgbClr val="273239"/>
                </a:solidFill>
                <a:effectLst/>
              </a:rPr>
              <a:t>It provides the additional information which is used during the analysis of the information domain and serves as a basis for the modeling of function. </a:t>
            </a:r>
          </a:p>
          <a:p>
            <a:pPr algn="just">
              <a:lnSpc>
                <a:spcPct val="150000"/>
              </a:lnSpc>
            </a:pPr>
            <a:r>
              <a:rPr lang="en-US" sz="2000" b="0" i="0" dirty="0">
                <a:solidFill>
                  <a:srgbClr val="273239"/>
                </a:solidFill>
                <a:effectLst/>
              </a:rPr>
              <a:t>It also enables the engineer to develop models of functional and information domains at the same time.</a:t>
            </a:r>
          </a:p>
          <a:p>
            <a:pPr marL="0" indent="0" algn="just">
              <a:lnSpc>
                <a:spcPct val="150000"/>
              </a:lnSpc>
              <a:buNone/>
            </a:pPr>
            <a:r>
              <a:rPr lang="en-US" sz="2000" b="0" i="0" dirty="0">
                <a:solidFill>
                  <a:srgbClr val="273239"/>
                </a:solidFill>
                <a:effectLst/>
              </a:rPr>
              <a:t> </a:t>
            </a:r>
            <a:r>
              <a:rPr lang="en-US" sz="2000" dirty="0"/>
              <a:t/>
            </a:r>
            <a:br>
              <a:rPr lang="en-US" sz="2000" dirty="0"/>
            </a:b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22</a:t>
            </a:fld>
            <a:endParaRPr lang="en-US"/>
          </a:p>
        </p:txBody>
      </p:sp>
    </p:spTree>
    <p:extLst>
      <p:ext uri="{BB962C8B-B14F-4D97-AF65-F5344CB8AC3E}">
        <p14:creationId xmlns:p14="http://schemas.microsoft.com/office/powerpoint/2010/main" val="1073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Elements of Analysis Modelling (contd.)</a:t>
            </a:r>
          </a:p>
        </p:txBody>
      </p:sp>
      <p:sp>
        <p:nvSpPr>
          <p:cNvPr id="3" name="Content Placeholder 2"/>
          <p:cNvSpPr>
            <a:spLocks noGrp="1"/>
          </p:cNvSpPr>
          <p:nvPr>
            <p:ph idx="1"/>
          </p:nvPr>
        </p:nvSpPr>
        <p:spPr>
          <a:xfrm>
            <a:off x="152400" y="955675"/>
            <a:ext cx="8839200" cy="5216525"/>
          </a:xfrm>
        </p:spPr>
        <p:txBody>
          <a:bodyPr/>
          <a:lstStyle/>
          <a:p>
            <a:pPr marL="0" indent="0" algn="just" fontAlgn="base">
              <a:lnSpc>
                <a:spcPct val="150000"/>
              </a:lnSpc>
              <a:buNone/>
            </a:pPr>
            <a:r>
              <a:rPr lang="en-US" sz="2000" b="1" i="0" dirty="0">
                <a:solidFill>
                  <a:srgbClr val="C00000"/>
                </a:solidFill>
                <a:effectLst/>
              </a:rPr>
              <a:t>5. Process Specification (PSPEC):</a:t>
            </a:r>
            <a:r>
              <a:rPr lang="en-US" sz="2000" b="0" i="0" dirty="0">
                <a:solidFill>
                  <a:srgbClr val="C00000"/>
                </a:solidFill>
                <a:effectLst/>
              </a:rPr>
              <a:t> </a:t>
            </a:r>
          </a:p>
          <a:p>
            <a:pPr algn="just">
              <a:lnSpc>
                <a:spcPct val="150000"/>
              </a:lnSpc>
            </a:pPr>
            <a:r>
              <a:rPr lang="en-US" sz="2000" b="0" i="0" dirty="0">
                <a:solidFill>
                  <a:srgbClr val="273239"/>
                </a:solidFill>
                <a:effectLst/>
              </a:rPr>
              <a:t>It stores the </a:t>
            </a:r>
            <a:r>
              <a:rPr lang="en-US" sz="2000" b="1" i="0" dirty="0">
                <a:solidFill>
                  <a:srgbClr val="273239"/>
                </a:solidFill>
                <a:effectLst/>
              </a:rPr>
              <a:t>description of each function present in the data flow diagram</a:t>
            </a:r>
            <a:r>
              <a:rPr lang="en-US" sz="2000" b="0" i="0" dirty="0">
                <a:solidFill>
                  <a:srgbClr val="273239"/>
                </a:solidFill>
                <a:effectLst/>
              </a:rPr>
              <a:t>. </a:t>
            </a:r>
          </a:p>
          <a:p>
            <a:pPr algn="just">
              <a:lnSpc>
                <a:spcPct val="150000"/>
              </a:lnSpc>
            </a:pPr>
            <a:r>
              <a:rPr lang="en-US" sz="2000" b="0" i="0" dirty="0">
                <a:solidFill>
                  <a:srgbClr val="273239"/>
                </a:solidFill>
                <a:effectLst/>
              </a:rPr>
              <a:t>It describes the </a:t>
            </a:r>
            <a:r>
              <a:rPr lang="en-US" sz="2000" b="1" i="0" dirty="0">
                <a:solidFill>
                  <a:srgbClr val="273239"/>
                </a:solidFill>
                <a:effectLst/>
              </a:rPr>
              <a:t>input</a:t>
            </a:r>
            <a:r>
              <a:rPr lang="en-US" sz="2000" b="0" i="0" dirty="0">
                <a:solidFill>
                  <a:srgbClr val="273239"/>
                </a:solidFill>
                <a:effectLst/>
              </a:rPr>
              <a:t> to a function, the </a:t>
            </a:r>
            <a:r>
              <a:rPr lang="en-US" sz="2000" b="1" i="0" dirty="0">
                <a:solidFill>
                  <a:srgbClr val="273239"/>
                </a:solidFill>
                <a:effectLst/>
              </a:rPr>
              <a:t>algorithm</a:t>
            </a:r>
            <a:r>
              <a:rPr lang="en-US" sz="2000" b="0" i="0" dirty="0">
                <a:solidFill>
                  <a:srgbClr val="273239"/>
                </a:solidFill>
                <a:effectLst/>
              </a:rPr>
              <a:t> that is applied for the transformation of input, and the </a:t>
            </a:r>
            <a:r>
              <a:rPr lang="en-US" sz="2000" b="1" i="0" dirty="0">
                <a:solidFill>
                  <a:srgbClr val="273239"/>
                </a:solidFill>
                <a:effectLst/>
              </a:rPr>
              <a:t>output </a:t>
            </a:r>
            <a:r>
              <a:rPr lang="en-US" sz="2000" b="0" i="0" dirty="0">
                <a:solidFill>
                  <a:srgbClr val="273239"/>
                </a:solidFill>
                <a:effectLst/>
              </a:rPr>
              <a:t>that is produced. </a:t>
            </a:r>
          </a:p>
          <a:p>
            <a:pPr algn="just">
              <a:lnSpc>
                <a:spcPct val="150000"/>
              </a:lnSpc>
            </a:pPr>
            <a:r>
              <a:rPr lang="en-US" sz="2000" b="0" i="0" dirty="0">
                <a:solidFill>
                  <a:srgbClr val="273239"/>
                </a:solidFill>
                <a:effectLst/>
              </a:rPr>
              <a:t>It also shows regulations and barriers imposed on the performance characteristics that are applicable to the process and layout constraints that could influence the way in which the process will be implemented.</a:t>
            </a:r>
          </a:p>
          <a:p>
            <a:pPr marL="0" indent="0" algn="just" fontAlgn="base">
              <a:lnSpc>
                <a:spcPct val="150000"/>
              </a:lnSpc>
              <a:buNone/>
            </a:pPr>
            <a:r>
              <a:rPr lang="en-US" sz="2000" b="0" i="0" dirty="0">
                <a:solidFill>
                  <a:srgbClr val="273239"/>
                </a:solidFill>
                <a:effectLst/>
              </a:rPr>
              <a:t> </a:t>
            </a:r>
            <a:r>
              <a:rPr lang="en-US" sz="2000" dirty="0"/>
              <a:t/>
            </a:r>
            <a:br>
              <a:rPr lang="en-US" sz="2000" dirty="0"/>
            </a:b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23</a:t>
            </a:fld>
            <a:endParaRPr lang="en-US"/>
          </a:p>
        </p:txBody>
      </p:sp>
    </p:spTree>
    <p:extLst>
      <p:ext uri="{BB962C8B-B14F-4D97-AF65-F5344CB8AC3E}">
        <p14:creationId xmlns:p14="http://schemas.microsoft.com/office/powerpoint/2010/main" val="2334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Elements of Analysis Modelling (contd.)</a:t>
            </a:r>
          </a:p>
        </p:txBody>
      </p:sp>
      <p:sp>
        <p:nvSpPr>
          <p:cNvPr id="3" name="Content Placeholder 2"/>
          <p:cNvSpPr>
            <a:spLocks noGrp="1"/>
          </p:cNvSpPr>
          <p:nvPr>
            <p:ph idx="1"/>
          </p:nvPr>
        </p:nvSpPr>
        <p:spPr>
          <a:xfrm>
            <a:off x="152400" y="955675"/>
            <a:ext cx="8839200" cy="5216525"/>
          </a:xfrm>
        </p:spPr>
        <p:txBody>
          <a:bodyPr/>
          <a:lstStyle/>
          <a:p>
            <a:pPr marL="0" indent="0" algn="just" fontAlgn="base">
              <a:lnSpc>
                <a:spcPct val="150000"/>
              </a:lnSpc>
              <a:buNone/>
            </a:pPr>
            <a:r>
              <a:rPr lang="en-US" sz="2000" b="1" i="0" dirty="0">
                <a:solidFill>
                  <a:srgbClr val="C00000"/>
                </a:solidFill>
                <a:effectLst/>
              </a:rPr>
              <a:t>6. Control Specification (CSPEC):</a:t>
            </a:r>
            <a:r>
              <a:rPr lang="en-US" sz="2000" b="0" i="0" dirty="0">
                <a:solidFill>
                  <a:srgbClr val="C00000"/>
                </a:solidFill>
                <a:effectLst/>
              </a:rPr>
              <a:t> </a:t>
            </a:r>
          </a:p>
          <a:p>
            <a:pPr algn="just">
              <a:lnSpc>
                <a:spcPct val="150000"/>
              </a:lnSpc>
            </a:pPr>
            <a:r>
              <a:rPr lang="en-US" sz="2000" b="0" i="0" dirty="0">
                <a:solidFill>
                  <a:srgbClr val="273239"/>
                </a:solidFill>
                <a:effectLst/>
              </a:rPr>
              <a:t>It stores </a:t>
            </a:r>
            <a:r>
              <a:rPr lang="en-US" sz="2000" b="1" i="0" dirty="0">
                <a:solidFill>
                  <a:srgbClr val="273239"/>
                </a:solidFill>
                <a:effectLst/>
              </a:rPr>
              <a:t>additional information about the control aspects </a:t>
            </a:r>
            <a:r>
              <a:rPr lang="en-US" sz="2000" b="0" i="0" dirty="0">
                <a:solidFill>
                  <a:srgbClr val="273239"/>
                </a:solidFill>
                <a:effectLst/>
              </a:rPr>
              <a:t>of the software. </a:t>
            </a:r>
          </a:p>
          <a:p>
            <a:pPr algn="just">
              <a:lnSpc>
                <a:spcPct val="150000"/>
              </a:lnSpc>
            </a:pPr>
            <a:r>
              <a:rPr lang="en-US" sz="2000" b="0" i="0" dirty="0">
                <a:solidFill>
                  <a:srgbClr val="273239"/>
                </a:solidFill>
                <a:effectLst/>
              </a:rPr>
              <a:t>It is </a:t>
            </a:r>
            <a:r>
              <a:rPr lang="en-US" sz="2000" b="1" i="0" dirty="0">
                <a:solidFill>
                  <a:srgbClr val="273239"/>
                </a:solidFill>
                <a:effectLst/>
              </a:rPr>
              <a:t>used to indicate how the software behaves when an event occurs </a:t>
            </a:r>
            <a:r>
              <a:rPr lang="en-US" sz="2000" b="0" i="0" dirty="0">
                <a:solidFill>
                  <a:srgbClr val="273239"/>
                </a:solidFill>
                <a:effectLst/>
              </a:rPr>
              <a:t>and which processes are invoked due to the occurrence of the event. </a:t>
            </a:r>
          </a:p>
          <a:p>
            <a:pPr algn="just">
              <a:lnSpc>
                <a:spcPct val="150000"/>
              </a:lnSpc>
            </a:pPr>
            <a:r>
              <a:rPr lang="en-US" sz="2000" b="0" i="0" dirty="0">
                <a:solidFill>
                  <a:srgbClr val="273239"/>
                </a:solidFill>
                <a:effectLst/>
              </a:rPr>
              <a:t>It also </a:t>
            </a:r>
            <a:r>
              <a:rPr lang="en-US" sz="2000" b="1" i="0" dirty="0">
                <a:solidFill>
                  <a:srgbClr val="273239"/>
                </a:solidFill>
                <a:effectLst/>
              </a:rPr>
              <a:t>provides the details of the processes</a:t>
            </a:r>
            <a:r>
              <a:rPr lang="en-US" sz="2000" b="0" i="0" dirty="0">
                <a:solidFill>
                  <a:srgbClr val="273239"/>
                </a:solidFill>
                <a:effectLst/>
              </a:rPr>
              <a:t> which are executed to manage events. </a:t>
            </a:r>
          </a:p>
          <a:p>
            <a:pPr marL="0" indent="0" algn="just" fontAlgn="base">
              <a:lnSpc>
                <a:spcPct val="150000"/>
              </a:lnSpc>
              <a:buNone/>
            </a:pPr>
            <a:r>
              <a:rPr lang="en-US" sz="2000" dirty="0"/>
              <a:t/>
            </a:r>
            <a:br>
              <a:rPr lang="en-US" sz="2000" dirty="0"/>
            </a:b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24</a:t>
            </a:fld>
            <a:endParaRPr lang="en-US"/>
          </a:p>
        </p:txBody>
      </p:sp>
    </p:spTree>
    <p:extLst>
      <p:ext uri="{BB962C8B-B14F-4D97-AF65-F5344CB8AC3E}">
        <p14:creationId xmlns:p14="http://schemas.microsoft.com/office/powerpoint/2010/main" val="174248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Elements of Analysis Modelling (contd.)</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r>
              <a:rPr lang="en-US" sz="2000" b="1" i="0" dirty="0">
                <a:solidFill>
                  <a:srgbClr val="C00000"/>
                </a:solidFill>
                <a:effectLst/>
              </a:rPr>
              <a:t>7. Data Object Description:</a:t>
            </a:r>
            <a:r>
              <a:rPr lang="en-US" sz="2000" b="0" i="0" dirty="0">
                <a:solidFill>
                  <a:srgbClr val="C00000"/>
                </a:solidFill>
                <a:effectLst/>
              </a:rPr>
              <a:t> </a:t>
            </a:r>
          </a:p>
          <a:p>
            <a:pPr algn="just">
              <a:lnSpc>
                <a:spcPct val="150000"/>
              </a:lnSpc>
            </a:pPr>
            <a:r>
              <a:rPr lang="en-US" sz="2000" b="0" i="0" dirty="0">
                <a:solidFill>
                  <a:srgbClr val="273239"/>
                </a:solidFill>
                <a:effectLst/>
              </a:rPr>
              <a:t>It </a:t>
            </a:r>
            <a:r>
              <a:rPr lang="en-US" sz="2000" b="1" i="0" dirty="0">
                <a:solidFill>
                  <a:srgbClr val="273239"/>
                </a:solidFill>
                <a:effectLst/>
              </a:rPr>
              <a:t>stores and provides complete knowledge about a data object </a:t>
            </a:r>
            <a:r>
              <a:rPr lang="en-US" sz="2000" b="0" i="0" dirty="0">
                <a:solidFill>
                  <a:srgbClr val="273239"/>
                </a:solidFill>
                <a:effectLst/>
              </a:rPr>
              <a:t>present and used in the software. </a:t>
            </a:r>
          </a:p>
          <a:p>
            <a:pPr algn="just">
              <a:lnSpc>
                <a:spcPct val="150000"/>
              </a:lnSpc>
            </a:pPr>
            <a:r>
              <a:rPr lang="en-US" sz="2000" b="0" i="0" dirty="0">
                <a:solidFill>
                  <a:srgbClr val="273239"/>
                </a:solidFill>
                <a:effectLst/>
              </a:rPr>
              <a:t>It also gives us the </a:t>
            </a:r>
            <a:r>
              <a:rPr lang="en-US" sz="2000" b="1" i="0" dirty="0">
                <a:solidFill>
                  <a:srgbClr val="273239"/>
                </a:solidFill>
                <a:effectLst/>
              </a:rPr>
              <a:t>details of attributes of the data object </a:t>
            </a:r>
            <a:r>
              <a:rPr lang="en-US" sz="2000" b="0" i="0" dirty="0">
                <a:solidFill>
                  <a:srgbClr val="273239"/>
                </a:solidFill>
                <a:effectLst/>
              </a:rPr>
              <a:t>present in the Entity Relationship Diagram. </a:t>
            </a:r>
          </a:p>
          <a:p>
            <a:pPr algn="just">
              <a:lnSpc>
                <a:spcPct val="150000"/>
              </a:lnSpc>
            </a:pPr>
            <a:r>
              <a:rPr lang="en-US" sz="2000" b="0" i="0" dirty="0">
                <a:solidFill>
                  <a:srgbClr val="273239"/>
                </a:solidFill>
                <a:effectLst/>
              </a:rPr>
              <a:t>Hence, it incorporates all the data objects and their attributes.</a:t>
            </a:r>
          </a:p>
          <a:p>
            <a:pPr marL="0" indent="0" algn="just">
              <a:lnSpc>
                <a:spcPct val="150000"/>
              </a:lnSpc>
              <a:buNone/>
            </a:pPr>
            <a:r>
              <a:rPr lang="en-US" sz="2000" b="0" i="0" dirty="0">
                <a:solidFill>
                  <a:srgbClr val="273239"/>
                </a:solidFill>
                <a:effectLst/>
              </a:rPr>
              <a:t> </a:t>
            </a:r>
            <a:r>
              <a:rPr lang="en-US" sz="2000" dirty="0"/>
              <a:t/>
            </a:r>
            <a:br>
              <a:rPr lang="en-US" sz="2000" dirty="0"/>
            </a:b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25</a:t>
            </a:fld>
            <a:endParaRPr lang="en-US"/>
          </a:p>
        </p:txBody>
      </p:sp>
    </p:spTree>
    <p:extLst>
      <p:ext uri="{BB962C8B-B14F-4D97-AF65-F5344CB8AC3E}">
        <p14:creationId xmlns:p14="http://schemas.microsoft.com/office/powerpoint/2010/main" val="1533053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Flow Oriented Modelling</a:t>
            </a:r>
          </a:p>
        </p:txBody>
      </p:sp>
      <p:sp>
        <p:nvSpPr>
          <p:cNvPr id="6" name="Slide Number Placeholder 5"/>
          <p:cNvSpPr>
            <a:spLocks noGrp="1"/>
          </p:cNvSpPr>
          <p:nvPr>
            <p:ph type="sldNum" sz="quarter" idx="12"/>
          </p:nvPr>
        </p:nvSpPr>
        <p:spPr/>
        <p:txBody>
          <a:bodyPr/>
          <a:lstStyle/>
          <a:p>
            <a:fld id="{8BD8F058-9003-4658-AA47-7D4800AF7EA2}" type="slidenum">
              <a:rPr lang="en-US"/>
              <a:t>26</a:t>
            </a:fld>
            <a:endParaRPr lang="en-US"/>
          </a:p>
        </p:txBody>
      </p:sp>
      <p:sp>
        <p:nvSpPr>
          <p:cNvPr id="8" name="Content Placeholder 2">
            <a:extLst>
              <a:ext uri="{FF2B5EF4-FFF2-40B4-BE49-F238E27FC236}">
                <a16:creationId xmlns:a16="http://schemas.microsoft.com/office/drawing/2014/main" xmlns="" id="{40210827-A847-D290-72CF-60E62528E1E6}"/>
              </a:ext>
            </a:extLst>
          </p:cNvPr>
          <p:cNvSpPr>
            <a:spLocks noGrp="1"/>
          </p:cNvSpPr>
          <p:nvPr>
            <p:ph idx="1"/>
          </p:nvPr>
        </p:nvSpPr>
        <p:spPr>
          <a:xfrm>
            <a:off x="304800" y="990600"/>
            <a:ext cx="8534400" cy="5216525"/>
          </a:xfrm>
        </p:spPr>
        <p:txBody>
          <a:bodyPr/>
          <a:lstStyle/>
          <a:p>
            <a:pPr algn="just"/>
            <a:r>
              <a:rPr lang="en-US" sz="2000" dirty="0"/>
              <a:t>It shows how data objects are transformed by processing the function.</a:t>
            </a:r>
          </a:p>
          <a:p>
            <a:pPr algn="just">
              <a:buNone/>
            </a:pPr>
            <a:endParaRPr lang="en-US" sz="2000" dirty="0"/>
          </a:p>
          <a:p>
            <a:pPr algn="just">
              <a:buNone/>
            </a:pPr>
            <a:r>
              <a:rPr lang="en-US" sz="2000" b="1" dirty="0"/>
              <a:t>The Flow oriented elements are:</a:t>
            </a:r>
          </a:p>
          <a:p>
            <a:pPr algn="just">
              <a:buNone/>
            </a:pPr>
            <a:endParaRPr lang="en-US" sz="2000" dirty="0"/>
          </a:p>
          <a:p>
            <a:pPr marL="457200" indent="-457200" algn="just">
              <a:buAutoNum type="arabicPeriod"/>
            </a:pPr>
            <a:r>
              <a:rPr lang="en-US" sz="2000" b="1" dirty="0">
                <a:solidFill>
                  <a:srgbClr val="C00000"/>
                </a:solidFill>
              </a:rPr>
              <a:t>Data flow model: </a:t>
            </a:r>
          </a:p>
          <a:p>
            <a:pPr lvl="1" algn="just"/>
            <a:r>
              <a:rPr lang="en-US" sz="2000" dirty="0"/>
              <a:t>It is a graphical technique. It is used to represent information flow.</a:t>
            </a:r>
          </a:p>
          <a:p>
            <a:pPr lvl="1" algn="just"/>
            <a:r>
              <a:rPr lang="en-US" sz="2000" dirty="0"/>
              <a:t>The data objects are flowing within the software and transformed by processing the elements.</a:t>
            </a:r>
          </a:p>
          <a:p>
            <a:pPr lvl="1" algn="just"/>
            <a:r>
              <a:rPr lang="en-US" sz="2000" dirty="0"/>
              <a:t>The data objects are represented by labeled arrows. Transformation are represented by circles called as bubbles.</a:t>
            </a:r>
          </a:p>
          <a:p>
            <a:pPr lvl="1" algn="just"/>
            <a:r>
              <a:rPr lang="en-US" sz="2000" dirty="0"/>
              <a:t>DFD shown in a hierarchical fashion. The DFD is split into different levels. It also called as 'context level diagram.</a:t>
            </a:r>
          </a:p>
          <a:p>
            <a:pPr marL="0" indent="0" algn="just">
              <a:buNone/>
            </a:pPr>
            <a:r>
              <a:rPr lang="en-US" sz="2000" b="1" dirty="0"/>
              <a:t/>
            </a:r>
            <a:br>
              <a:rPr lang="en-US" sz="2000" b="1" dirty="0"/>
            </a:br>
            <a:endParaRPr lang="en-US" sz="2000" dirty="0"/>
          </a:p>
        </p:txBody>
      </p:sp>
    </p:spTree>
    <p:extLst>
      <p:ext uri="{BB962C8B-B14F-4D97-AF65-F5344CB8AC3E}">
        <p14:creationId xmlns:p14="http://schemas.microsoft.com/office/powerpoint/2010/main" val="3343045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Flow Oriented Modelling (contd.)</a:t>
            </a:r>
          </a:p>
        </p:txBody>
      </p:sp>
      <p:sp>
        <p:nvSpPr>
          <p:cNvPr id="6" name="Slide Number Placeholder 5"/>
          <p:cNvSpPr>
            <a:spLocks noGrp="1"/>
          </p:cNvSpPr>
          <p:nvPr>
            <p:ph type="sldNum" sz="quarter" idx="12"/>
          </p:nvPr>
        </p:nvSpPr>
        <p:spPr/>
        <p:txBody>
          <a:bodyPr/>
          <a:lstStyle/>
          <a:p>
            <a:fld id="{8BD8F058-9003-4658-AA47-7D4800AF7EA2}" type="slidenum">
              <a:rPr lang="en-US"/>
              <a:t>27</a:t>
            </a:fld>
            <a:endParaRPr lang="en-US"/>
          </a:p>
        </p:txBody>
      </p:sp>
      <p:sp>
        <p:nvSpPr>
          <p:cNvPr id="5" name="Content Placeholder 2">
            <a:extLst>
              <a:ext uri="{FF2B5EF4-FFF2-40B4-BE49-F238E27FC236}">
                <a16:creationId xmlns:a16="http://schemas.microsoft.com/office/drawing/2014/main" xmlns="" id="{E1687029-14DB-C360-0A19-118B14C17124}"/>
              </a:ext>
            </a:extLst>
          </p:cNvPr>
          <p:cNvSpPr>
            <a:spLocks noGrp="1"/>
          </p:cNvSpPr>
          <p:nvPr>
            <p:ph idx="1"/>
          </p:nvPr>
        </p:nvSpPr>
        <p:spPr>
          <a:xfrm>
            <a:off x="304800" y="990600"/>
            <a:ext cx="8534400" cy="5216525"/>
          </a:xfrm>
        </p:spPr>
        <p:txBody>
          <a:bodyPr/>
          <a:lstStyle/>
          <a:p>
            <a:pPr marL="0" indent="0" algn="just">
              <a:buNone/>
            </a:pPr>
            <a:r>
              <a:rPr lang="en-US" sz="2000" b="1" dirty="0">
                <a:solidFill>
                  <a:srgbClr val="C00000"/>
                </a:solidFill>
              </a:rPr>
              <a:t>2. Control flow model: </a:t>
            </a:r>
          </a:p>
          <a:p>
            <a:pPr lvl="1" algn="just"/>
            <a:r>
              <a:rPr lang="en-US" sz="2000" dirty="0"/>
              <a:t>Large class applications require a control flow modeling. </a:t>
            </a:r>
          </a:p>
          <a:p>
            <a:pPr lvl="1" algn="just"/>
            <a:r>
              <a:rPr lang="en-US" sz="2000" dirty="0"/>
              <a:t>The application </a:t>
            </a:r>
            <a:r>
              <a:rPr lang="en-US" sz="2000" b="1" dirty="0"/>
              <a:t>creates control information </a:t>
            </a:r>
            <a:r>
              <a:rPr lang="en-US" sz="2000" dirty="0"/>
              <a:t>instead of reports or displays. </a:t>
            </a:r>
          </a:p>
          <a:p>
            <a:pPr lvl="1" algn="just"/>
            <a:r>
              <a:rPr lang="en-US" sz="2000" dirty="0"/>
              <a:t>The applications process the information in specified time. </a:t>
            </a:r>
          </a:p>
          <a:p>
            <a:pPr lvl="1" algn="just"/>
            <a:r>
              <a:rPr lang="en-US" sz="2000" dirty="0"/>
              <a:t>An event is implemented as </a:t>
            </a:r>
            <a:r>
              <a:rPr lang="en-US" sz="2000" b="1" dirty="0"/>
              <a:t>a boolean value</a:t>
            </a:r>
            <a:r>
              <a:rPr lang="en-US" sz="2000" dirty="0"/>
              <a:t>. </a:t>
            </a:r>
          </a:p>
          <a:p>
            <a:pPr lvl="1" algn="just"/>
            <a:r>
              <a:rPr lang="en-US" sz="2000" dirty="0"/>
              <a:t>For example, the boolean values are true or false, on or off, 1 or 0.</a:t>
            </a:r>
          </a:p>
          <a:p>
            <a:pPr algn="just"/>
            <a:endParaRPr lang="en-US" sz="2000" dirty="0"/>
          </a:p>
          <a:p>
            <a:pPr marL="0" indent="0" algn="just">
              <a:buNone/>
            </a:pPr>
            <a:r>
              <a:rPr lang="en-US" sz="2000" b="1" dirty="0">
                <a:solidFill>
                  <a:srgbClr val="C00000"/>
                </a:solidFill>
              </a:rPr>
              <a:t>3. Control Specification (SPEC): </a:t>
            </a:r>
          </a:p>
          <a:p>
            <a:pPr lvl="1" algn="just"/>
            <a:r>
              <a:rPr lang="en-US" sz="2000" dirty="0"/>
              <a:t>It </a:t>
            </a:r>
            <a:r>
              <a:rPr lang="en-US" sz="2000" b="1" dirty="0"/>
              <a:t>represents the behavior of the system</a:t>
            </a:r>
            <a:r>
              <a:rPr lang="en-US" sz="2000" dirty="0"/>
              <a:t>. </a:t>
            </a:r>
          </a:p>
          <a:p>
            <a:pPr lvl="1" algn="just"/>
            <a:r>
              <a:rPr lang="en-US" sz="2000" dirty="0"/>
              <a:t>The state diagram in CSPEC is a sequential specification of the behavior. </a:t>
            </a:r>
          </a:p>
          <a:p>
            <a:pPr lvl="1" algn="just"/>
            <a:r>
              <a:rPr lang="en-US" sz="2000" dirty="0"/>
              <a:t>The state diagram </a:t>
            </a:r>
            <a:r>
              <a:rPr lang="en-US" sz="2000" b="1" dirty="0"/>
              <a:t>includes states, transitions, events and activities. </a:t>
            </a:r>
          </a:p>
          <a:p>
            <a:pPr lvl="1" algn="just"/>
            <a:r>
              <a:rPr lang="en-US" sz="2000" dirty="0"/>
              <a:t>State diagram </a:t>
            </a:r>
            <a:r>
              <a:rPr lang="en-US" sz="2000" b="1" dirty="0"/>
              <a:t>shows the transition from one state to another state</a:t>
            </a:r>
            <a:r>
              <a:rPr lang="en-US" sz="2000" dirty="0"/>
              <a:t> if a particular event has occurred.</a:t>
            </a:r>
          </a:p>
          <a:p>
            <a:pPr algn="just"/>
            <a:endParaRPr lang="en-US" sz="2000" dirty="0"/>
          </a:p>
          <a:p>
            <a:pPr>
              <a:buNone/>
            </a:pPr>
            <a:r>
              <a:rPr lang="en-US" sz="2000" b="1" dirty="0"/>
              <a:t/>
            </a:r>
            <a:br>
              <a:rPr lang="en-US" sz="2000" b="1" dirty="0"/>
            </a:br>
            <a:endParaRPr lang="en-US" sz="2000" dirty="0"/>
          </a:p>
        </p:txBody>
      </p:sp>
    </p:spTree>
    <p:extLst>
      <p:ext uri="{BB962C8B-B14F-4D97-AF65-F5344CB8AC3E}">
        <p14:creationId xmlns:p14="http://schemas.microsoft.com/office/powerpoint/2010/main" val="2276394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Flow Oriented Modelling (contd.)</a:t>
            </a:r>
          </a:p>
        </p:txBody>
      </p:sp>
      <p:sp>
        <p:nvSpPr>
          <p:cNvPr id="6" name="Slide Number Placeholder 5"/>
          <p:cNvSpPr>
            <a:spLocks noGrp="1"/>
          </p:cNvSpPr>
          <p:nvPr>
            <p:ph type="sldNum" sz="quarter" idx="12"/>
          </p:nvPr>
        </p:nvSpPr>
        <p:spPr/>
        <p:txBody>
          <a:bodyPr/>
          <a:lstStyle/>
          <a:p>
            <a:fld id="{8BD8F058-9003-4658-AA47-7D4800AF7EA2}" type="slidenum">
              <a:rPr lang="en-US"/>
              <a:t>28</a:t>
            </a:fld>
            <a:endParaRPr lang="en-US"/>
          </a:p>
        </p:txBody>
      </p:sp>
      <p:sp>
        <p:nvSpPr>
          <p:cNvPr id="8" name="Content Placeholder 2">
            <a:extLst>
              <a:ext uri="{FF2B5EF4-FFF2-40B4-BE49-F238E27FC236}">
                <a16:creationId xmlns:a16="http://schemas.microsoft.com/office/drawing/2014/main" xmlns="" id="{22EDAABE-90E8-0E79-10C8-71400B16F237}"/>
              </a:ext>
            </a:extLst>
          </p:cNvPr>
          <p:cNvSpPr>
            <a:spLocks noGrp="1"/>
          </p:cNvSpPr>
          <p:nvPr>
            <p:ph idx="1"/>
          </p:nvPr>
        </p:nvSpPr>
        <p:spPr>
          <a:xfrm>
            <a:off x="228600" y="1295400"/>
            <a:ext cx="8458200" cy="3886200"/>
          </a:xfrm>
        </p:spPr>
        <p:txBody>
          <a:bodyPr/>
          <a:lstStyle/>
          <a:p>
            <a:pPr marL="0" indent="0" algn="just">
              <a:lnSpc>
                <a:spcPct val="150000"/>
              </a:lnSpc>
              <a:buNone/>
            </a:pPr>
            <a:r>
              <a:rPr lang="en-US" sz="2000" b="1" dirty="0">
                <a:solidFill>
                  <a:srgbClr val="C00000"/>
                </a:solidFill>
              </a:rPr>
              <a:t>4. Process Specification (PSPEC): </a:t>
            </a:r>
          </a:p>
          <a:p>
            <a:pPr lvl="1" algn="just">
              <a:lnSpc>
                <a:spcPct val="150000"/>
              </a:lnSpc>
            </a:pPr>
            <a:r>
              <a:rPr lang="en-US" sz="2000" dirty="0"/>
              <a:t>The process specification is </a:t>
            </a:r>
            <a:r>
              <a:rPr lang="en-US" sz="2000" b="1" dirty="0"/>
              <a:t>used to describe all flow model processes. </a:t>
            </a:r>
          </a:p>
          <a:p>
            <a:pPr lvl="1" algn="just">
              <a:lnSpc>
                <a:spcPct val="150000"/>
              </a:lnSpc>
            </a:pPr>
            <a:r>
              <a:rPr lang="en-US" sz="2000" dirty="0"/>
              <a:t>The content of process specification consists narrative text, Program Design Language(PDL) of the process algorithm, mathematical equations, tables or UML activity diagram.</a:t>
            </a:r>
          </a:p>
          <a:p>
            <a:pPr algn="just">
              <a:lnSpc>
                <a:spcPct val="150000"/>
              </a:lnSpc>
            </a:pPr>
            <a:endParaRPr lang="en-US" sz="2000" dirty="0"/>
          </a:p>
          <a:p>
            <a:pPr>
              <a:lnSpc>
                <a:spcPct val="150000"/>
              </a:lnSpc>
              <a:buNone/>
            </a:pPr>
            <a:r>
              <a:rPr lang="en-US" sz="2000" b="1" dirty="0"/>
              <a:t/>
            </a:r>
            <a:br>
              <a:rPr lang="en-US" sz="2000" b="1" dirty="0"/>
            </a:br>
            <a:endParaRPr lang="en-US" sz="2000" dirty="0"/>
          </a:p>
        </p:txBody>
      </p:sp>
    </p:spTree>
    <p:extLst>
      <p:ext uri="{BB962C8B-B14F-4D97-AF65-F5344CB8AC3E}">
        <p14:creationId xmlns:p14="http://schemas.microsoft.com/office/powerpoint/2010/main" val="3180260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FF559-B8BD-0B22-30AA-C37271F3B589}"/>
              </a:ext>
            </a:extLst>
          </p:cNvPr>
          <p:cNvSpPr>
            <a:spLocks noGrp="1"/>
          </p:cNvSpPr>
          <p:nvPr>
            <p:ph type="title"/>
          </p:nvPr>
        </p:nvSpPr>
        <p:spPr/>
        <p:txBody>
          <a:bodyPr/>
          <a:lstStyle/>
          <a:p>
            <a:r>
              <a:rPr lang="en-IN" sz="3600" b="1" dirty="0"/>
              <a:t>Practice Questions</a:t>
            </a:r>
          </a:p>
        </p:txBody>
      </p:sp>
      <p:sp>
        <p:nvSpPr>
          <p:cNvPr id="3" name="Content Placeholder 2">
            <a:extLst>
              <a:ext uri="{FF2B5EF4-FFF2-40B4-BE49-F238E27FC236}">
                <a16:creationId xmlns:a16="http://schemas.microsoft.com/office/drawing/2014/main" xmlns="" id="{5098A79B-671E-A679-DA05-9D17B0C02846}"/>
              </a:ext>
            </a:extLst>
          </p:cNvPr>
          <p:cNvSpPr>
            <a:spLocks noGrp="1"/>
          </p:cNvSpPr>
          <p:nvPr>
            <p:ph idx="1"/>
          </p:nvPr>
        </p:nvSpPr>
        <p:spPr>
          <a:xfrm>
            <a:off x="441489" y="2209801"/>
            <a:ext cx="8229600" cy="2971800"/>
          </a:xfrm>
        </p:spPr>
        <p:txBody>
          <a:bodyPr/>
          <a:lstStyle/>
          <a:p>
            <a:r>
              <a:rPr lang="en-US" sz="2000" b="1" i="0" dirty="0">
                <a:effectLst/>
              </a:rPr>
              <a:t>What do you mean by Flow Oriented Modeling ?</a:t>
            </a:r>
          </a:p>
          <a:p>
            <a:r>
              <a:rPr lang="en-US" sz="2000" b="1" i="0" dirty="0">
                <a:effectLst/>
              </a:rPr>
              <a:t>What do you mean by Data Flow Diagram? Explain its external entity.</a:t>
            </a:r>
          </a:p>
          <a:p>
            <a:r>
              <a:rPr lang="en-US" sz="2000" b="1" dirty="0"/>
              <a:t>What is the purpose of Open ended box and Parallel lines in Data Flow Diagram.</a:t>
            </a:r>
          </a:p>
          <a:p>
            <a:r>
              <a:rPr lang="en-US" sz="2000" b="1" i="0" dirty="0">
                <a:effectLst/>
              </a:rPr>
              <a:t>Which are the primary objectives in the Analysis model?</a:t>
            </a:r>
          </a:p>
          <a:p>
            <a:r>
              <a:rPr lang="en-US" sz="2000" b="1" dirty="0"/>
              <a:t>What are the various element models of Analysis model?</a:t>
            </a:r>
            <a:endParaRPr lang="en-US" sz="2000" b="1" i="0" dirty="0">
              <a:effectLst/>
            </a:endParaRPr>
          </a:p>
          <a:p>
            <a:endParaRPr lang="en-US" sz="2000" b="1" i="0" dirty="0">
              <a:effectLst/>
            </a:endParaRPr>
          </a:p>
          <a:p>
            <a:endParaRPr lang="en-IN" sz="2000" b="1" dirty="0"/>
          </a:p>
        </p:txBody>
      </p:sp>
      <p:sp>
        <p:nvSpPr>
          <p:cNvPr id="4" name="Slide Number Placeholder 3">
            <a:extLst>
              <a:ext uri="{FF2B5EF4-FFF2-40B4-BE49-F238E27FC236}">
                <a16:creationId xmlns:a16="http://schemas.microsoft.com/office/drawing/2014/main" xmlns="" id="{BC9F76F1-185F-4401-E48E-5CBA4C757185}"/>
              </a:ext>
            </a:extLst>
          </p:cNvPr>
          <p:cNvSpPr>
            <a:spLocks noGrp="1"/>
          </p:cNvSpPr>
          <p:nvPr>
            <p:ph type="sldNum" sz="quarter" idx="12"/>
          </p:nvPr>
        </p:nvSpPr>
        <p:spPr/>
        <p:txBody>
          <a:bodyPr/>
          <a:lstStyle/>
          <a:p>
            <a:fld id="{8BD8F058-9003-4658-AA47-7D4800AF7EA2}" type="slidenum">
              <a:rPr lang="en-US" smtClean="0"/>
              <a:pPr/>
              <a:t>29</a:t>
            </a:fld>
            <a:endParaRPr lang="en-US" dirty="0"/>
          </a:p>
        </p:txBody>
      </p:sp>
    </p:spTree>
    <p:extLst>
      <p:ext uri="{BB962C8B-B14F-4D97-AF65-F5344CB8AC3E}">
        <p14:creationId xmlns:p14="http://schemas.microsoft.com/office/powerpoint/2010/main" val="136345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Requirement Engineering</a:t>
            </a:r>
          </a:p>
        </p:txBody>
      </p:sp>
      <p:sp>
        <p:nvSpPr>
          <p:cNvPr id="6" name="Slide Number Placeholder 5"/>
          <p:cNvSpPr>
            <a:spLocks noGrp="1"/>
          </p:cNvSpPr>
          <p:nvPr>
            <p:ph type="sldNum" sz="quarter" idx="12"/>
          </p:nvPr>
        </p:nvSpPr>
        <p:spPr/>
        <p:txBody>
          <a:bodyPr/>
          <a:lstStyle/>
          <a:p>
            <a:fld id="{8BD8F058-9003-4658-AA47-7D4800AF7EA2}" type="slidenum">
              <a:rPr lang="en-US"/>
              <a:t>3</a:t>
            </a:fld>
            <a:endParaRPr lang="en-US"/>
          </a:p>
        </p:txBody>
      </p:sp>
      <p:sp>
        <p:nvSpPr>
          <p:cNvPr id="10" name="Content Placeholder 2">
            <a:extLst>
              <a:ext uri="{FF2B5EF4-FFF2-40B4-BE49-F238E27FC236}">
                <a16:creationId xmlns:a16="http://schemas.microsoft.com/office/drawing/2014/main" xmlns="" id="{77D365D3-0EC7-2FDE-4116-24EFD9FFEACE}"/>
              </a:ext>
            </a:extLst>
          </p:cNvPr>
          <p:cNvSpPr>
            <a:spLocks noGrp="1"/>
          </p:cNvSpPr>
          <p:nvPr>
            <p:ph idx="1"/>
          </p:nvPr>
        </p:nvSpPr>
        <p:spPr>
          <a:xfrm>
            <a:off x="457200" y="955675"/>
            <a:ext cx="8229600" cy="5216525"/>
          </a:xfrm>
        </p:spPr>
        <p:txBody>
          <a:bodyPr/>
          <a:lstStyle/>
          <a:p>
            <a:pPr algn="just"/>
            <a:r>
              <a:rPr lang="en-US" sz="2400" dirty="0"/>
              <a:t>Requirement Engineering is the </a:t>
            </a:r>
            <a:r>
              <a:rPr lang="en-US" sz="2400" b="1" dirty="0"/>
              <a:t>process of defining, documenting and maintaining the requirements</a:t>
            </a:r>
            <a:r>
              <a:rPr lang="en-US" sz="2400" dirty="0"/>
              <a:t>.</a:t>
            </a:r>
          </a:p>
          <a:p>
            <a:pPr algn="just"/>
            <a:endParaRPr lang="en-US" sz="2400" dirty="0"/>
          </a:p>
          <a:p>
            <a:pPr algn="just"/>
            <a:r>
              <a:rPr lang="en-US" sz="2400" dirty="0"/>
              <a:t>It includes the following processes:</a:t>
            </a:r>
          </a:p>
          <a:p>
            <a:pPr algn="just"/>
            <a:endParaRPr lang="en-US" sz="2400" dirty="0"/>
          </a:p>
          <a:p>
            <a:pPr lvl="1" algn="just"/>
            <a:r>
              <a:rPr lang="en-US" sz="2400" dirty="0"/>
              <a:t>Feasibility Study</a:t>
            </a:r>
          </a:p>
          <a:p>
            <a:pPr lvl="1" algn="just"/>
            <a:r>
              <a:rPr lang="en-US" sz="2400" dirty="0"/>
              <a:t>Requirement Elicitation and Analysis</a:t>
            </a:r>
          </a:p>
          <a:p>
            <a:pPr lvl="1" algn="just"/>
            <a:r>
              <a:rPr lang="en-US" sz="2400" dirty="0"/>
              <a:t>Software Requirement Specification</a:t>
            </a:r>
          </a:p>
          <a:p>
            <a:pPr lvl="1" algn="just"/>
            <a:r>
              <a:rPr lang="en-US" sz="2400" dirty="0"/>
              <a:t>Software Requirement Validation</a:t>
            </a:r>
          </a:p>
          <a:p>
            <a:pPr lvl="1" algn="just"/>
            <a:r>
              <a:rPr lang="en-US" sz="2400" dirty="0"/>
              <a:t>Software Requirement Management</a:t>
            </a:r>
          </a:p>
        </p:txBody>
      </p:sp>
    </p:spTree>
    <p:extLst>
      <p:ext uri="{BB962C8B-B14F-4D97-AF65-F5344CB8AC3E}">
        <p14:creationId xmlns:p14="http://schemas.microsoft.com/office/powerpoint/2010/main" val="334199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US" sz="4400"/>
          </a:p>
          <a:p>
            <a:pPr algn="ctr"/>
            <a:endParaRPr lang="en-US" sz="4400"/>
          </a:p>
          <a:p>
            <a:pPr marL="0" indent="0" algn="ctr">
              <a:buNone/>
            </a:pPr>
            <a:r>
              <a:rPr lang="en-US" sz="4400"/>
              <a:t>THANKS</a:t>
            </a:r>
          </a:p>
        </p:txBody>
      </p:sp>
      <p:sp>
        <p:nvSpPr>
          <p:cNvPr id="6" name="Slide Number Placeholder 5"/>
          <p:cNvSpPr>
            <a:spLocks noGrp="1"/>
          </p:cNvSpPr>
          <p:nvPr>
            <p:ph type="sldNum" sz="quarter" idx="12"/>
          </p:nvPr>
        </p:nvSpPr>
        <p:spPr/>
        <p:txBody>
          <a:bodyPr/>
          <a:lstStyle/>
          <a:p>
            <a:fld id="{8BD8F058-9003-4658-AA47-7D4800AF7EA2}" type="slidenum">
              <a:rPr lang="en-US"/>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Feasibility Study</a:t>
            </a:r>
          </a:p>
        </p:txBody>
      </p:sp>
      <p:sp>
        <p:nvSpPr>
          <p:cNvPr id="3" name="Content Placeholder 2"/>
          <p:cNvSpPr>
            <a:spLocks noGrp="1"/>
          </p:cNvSpPr>
          <p:nvPr>
            <p:ph idx="1"/>
          </p:nvPr>
        </p:nvSpPr>
        <p:spPr>
          <a:xfrm>
            <a:off x="152400" y="955675"/>
            <a:ext cx="8839200" cy="5216525"/>
          </a:xfrm>
        </p:spPr>
        <p:txBody>
          <a:bodyPr/>
          <a:lstStyle/>
          <a:p>
            <a:pPr algn="just"/>
            <a:r>
              <a:rPr lang="en-US" sz="2000" b="0" i="0" dirty="0">
                <a:solidFill>
                  <a:srgbClr val="333333"/>
                </a:solidFill>
                <a:effectLst/>
              </a:rPr>
              <a:t>The objective behind the feasibility study is to create the reasons for developing the software that is acceptable to users, flexible to change and conformable to established standards.</a:t>
            </a:r>
          </a:p>
          <a:p>
            <a:pPr marL="0" indent="0" algn="just">
              <a:buNone/>
            </a:pPr>
            <a:r>
              <a:rPr lang="en-US" sz="2000" dirty="0"/>
              <a:t/>
            </a:r>
            <a:br>
              <a:rPr lang="en-US" sz="2000" dirty="0"/>
            </a:br>
            <a:r>
              <a:rPr lang="en-US" sz="2000" b="1" i="0" dirty="0">
                <a:solidFill>
                  <a:srgbClr val="333333"/>
                </a:solidFill>
                <a:effectLst/>
              </a:rPr>
              <a:t>Types of Feasibility:</a:t>
            </a:r>
          </a:p>
          <a:p>
            <a:pPr marL="0" indent="0" algn="just">
              <a:buNone/>
            </a:pPr>
            <a:endParaRPr lang="en-US" sz="1600" b="0" i="0" dirty="0">
              <a:solidFill>
                <a:srgbClr val="333333"/>
              </a:solidFill>
              <a:effectLst/>
            </a:endParaRPr>
          </a:p>
          <a:p>
            <a:pPr algn="just">
              <a:buFont typeface="+mj-lt"/>
              <a:buAutoNum type="arabicPeriod"/>
            </a:pPr>
            <a:r>
              <a:rPr lang="en-US" sz="2000" b="1" i="0" dirty="0">
                <a:solidFill>
                  <a:srgbClr val="C00000"/>
                </a:solidFill>
                <a:effectLst/>
              </a:rPr>
              <a:t>Technical Feasibility</a:t>
            </a:r>
            <a:r>
              <a:rPr lang="en-US" sz="2000" b="0" i="0" dirty="0">
                <a:solidFill>
                  <a:srgbClr val="C00000"/>
                </a:solidFill>
                <a:effectLst/>
              </a:rPr>
              <a:t> - </a:t>
            </a:r>
            <a:r>
              <a:rPr lang="en-US" sz="2000" b="0" i="0" dirty="0">
                <a:solidFill>
                  <a:srgbClr val="000000"/>
                </a:solidFill>
                <a:effectLst/>
              </a:rPr>
              <a:t>It evaluates the </a:t>
            </a:r>
            <a:r>
              <a:rPr lang="en-US" sz="2000" b="1" i="0" dirty="0">
                <a:solidFill>
                  <a:srgbClr val="000000"/>
                </a:solidFill>
                <a:effectLst/>
              </a:rPr>
              <a:t>current technologies</a:t>
            </a:r>
            <a:r>
              <a:rPr lang="en-US" sz="2000" b="0" i="0" dirty="0">
                <a:solidFill>
                  <a:srgbClr val="000000"/>
                </a:solidFill>
                <a:effectLst/>
              </a:rPr>
              <a:t>, which are needed to accomplish customer requirements within the time and budget.</a:t>
            </a:r>
          </a:p>
          <a:p>
            <a:pPr algn="just">
              <a:buFont typeface="+mj-lt"/>
              <a:buAutoNum type="arabicPeriod"/>
            </a:pPr>
            <a:endParaRPr lang="en-US" sz="2000" b="0" i="0" dirty="0">
              <a:solidFill>
                <a:srgbClr val="000000"/>
              </a:solidFill>
              <a:effectLst/>
            </a:endParaRPr>
          </a:p>
          <a:p>
            <a:pPr algn="just">
              <a:buFont typeface="+mj-lt"/>
              <a:buAutoNum type="arabicPeriod"/>
            </a:pPr>
            <a:r>
              <a:rPr lang="en-US" sz="2000" b="1" i="0" dirty="0">
                <a:solidFill>
                  <a:srgbClr val="C00000"/>
                </a:solidFill>
                <a:effectLst/>
              </a:rPr>
              <a:t>Operational Feasibility</a:t>
            </a:r>
            <a:r>
              <a:rPr lang="en-US" sz="2000" b="0" i="0" dirty="0">
                <a:solidFill>
                  <a:srgbClr val="C00000"/>
                </a:solidFill>
                <a:effectLst/>
              </a:rPr>
              <a:t> - </a:t>
            </a:r>
            <a:r>
              <a:rPr lang="en-US" sz="2000" b="0" i="0" dirty="0">
                <a:solidFill>
                  <a:srgbClr val="000000"/>
                </a:solidFill>
                <a:effectLst/>
              </a:rPr>
              <a:t>It assesses the </a:t>
            </a:r>
            <a:r>
              <a:rPr lang="en-US" sz="2000" b="1" i="0" dirty="0">
                <a:solidFill>
                  <a:srgbClr val="000000"/>
                </a:solidFill>
                <a:effectLst/>
              </a:rPr>
              <a:t>range in which the required software performs a series of levels </a:t>
            </a:r>
            <a:r>
              <a:rPr lang="en-US" sz="2000" b="0" i="0" dirty="0">
                <a:solidFill>
                  <a:srgbClr val="000000"/>
                </a:solidFill>
                <a:effectLst/>
              </a:rPr>
              <a:t>to solve business problems and customer requirements.</a:t>
            </a:r>
          </a:p>
          <a:p>
            <a:pPr algn="just">
              <a:buFont typeface="+mj-lt"/>
              <a:buAutoNum type="arabicPeriod"/>
            </a:pPr>
            <a:endParaRPr lang="en-US" sz="2000" b="0" i="0" dirty="0">
              <a:solidFill>
                <a:srgbClr val="000000"/>
              </a:solidFill>
              <a:effectLst/>
            </a:endParaRPr>
          </a:p>
          <a:p>
            <a:pPr algn="just">
              <a:buFont typeface="+mj-lt"/>
              <a:buAutoNum type="arabicPeriod"/>
            </a:pPr>
            <a:r>
              <a:rPr lang="en-US" sz="2000" b="1" i="0" dirty="0">
                <a:solidFill>
                  <a:srgbClr val="C00000"/>
                </a:solidFill>
                <a:effectLst/>
              </a:rPr>
              <a:t>Economic Feasibility</a:t>
            </a:r>
            <a:r>
              <a:rPr lang="en-US" sz="2000" b="0" i="0" dirty="0">
                <a:solidFill>
                  <a:srgbClr val="C00000"/>
                </a:solidFill>
                <a:effectLst/>
              </a:rPr>
              <a:t> - </a:t>
            </a:r>
            <a:r>
              <a:rPr lang="en-US" sz="2000" b="0" i="0" dirty="0">
                <a:solidFill>
                  <a:srgbClr val="000000"/>
                </a:solidFill>
                <a:effectLst/>
              </a:rPr>
              <a:t>It decides whether the necessary software can generate </a:t>
            </a:r>
            <a:r>
              <a:rPr lang="en-US" sz="2000" b="1" i="0" dirty="0">
                <a:solidFill>
                  <a:srgbClr val="000000"/>
                </a:solidFill>
                <a:effectLst/>
              </a:rPr>
              <a:t>financial profits for an organization</a:t>
            </a:r>
            <a:r>
              <a:rPr lang="en-US" sz="2000" b="0" i="0" dirty="0">
                <a:solidFill>
                  <a:srgbClr val="000000"/>
                </a:solidFill>
                <a:effectLst/>
              </a:rPr>
              <a:t>.</a:t>
            </a:r>
          </a:p>
        </p:txBody>
      </p:sp>
      <p:sp>
        <p:nvSpPr>
          <p:cNvPr id="6" name="Slide Number Placeholder 5"/>
          <p:cNvSpPr>
            <a:spLocks noGrp="1"/>
          </p:cNvSpPr>
          <p:nvPr>
            <p:ph type="sldNum" sz="quarter" idx="12"/>
          </p:nvPr>
        </p:nvSpPr>
        <p:spPr/>
        <p:txBody>
          <a:bodyPr/>
          <a:lstStyle/>
          <a:p>
            <a:fld id="{8BD8F058-9003-4658-AA47-7D4800AF7EA2}"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Requirement Elicitation and Analysis</a:t>
            </a:r>
          </a:p>
        </p:txBody>
      </p:sp>
      <p:sp>
        <p:nvSpPr>
          <p:cNvPr id="3" name="Content Placeholder 2"/>
          <p:cNvSpPr>
            <a:spLocks noGrp="1"/>
          </p:cNvSpPr>
          <p:nvPr>
            <p:ph idx="1"/>
          </p:nvPr>
        </p:nvSpPr>
        <p:spPr>
          <a:xfrm>
            <a:off x="152400" y="955675"/>
            <a:ext cx="8839200" cy="5216525"/>
          </a:xfrm>
        </p:spPr>
        <p:txBody>
          <a:bodyPr/>
          <a:lstStyle/>
          <a:p>
            <a:pPr algn="just">
              <a:lnSpc>
                <a:spcPct val="150000"/>
              </a:lnSpc>
            </a:pPr>
            <a:r>
              <a:rPr lang="en-US" sz="2000" b="1" i="1" dirty="0">
                <a:solidFill>
                  <a:srgbClr val="C00000"/>
                </a:solidFill>
              </a:rPr>
              <a:t>Requirements Elicitation: </a:t>
            </a:r>
            <a:r>
              <a:rPr lang="en-US" sz="2000" dirty="0">
                <a:solidFill>
                  <a:srgbClr val="333333"/>
                </a:solidFill>
              </a:rPr>
              <a:t>This is the </a:t>
            </a:r>
            <a:r>
              <a:rPr lang="en-US" sz="2000" b="1" dirty="0">
                <a:solidFill>
                  <a:srgbClr val="333333"/>
                </a:solidFill>
              </a:rPr>
              <a:t>process of gathering information about the needs and expectations of stakeholders </a:t>
            </a:r>
            <a:r>
              <a:rPr lang="en-US" sz="2000" dirty="0">
                <a:solidFill>
                  <a:srgbClr val="333333"/>
                </a:solidFill>
              </a:rPr>
              <a:t>for the software system. </a:t>
            </a:r>
            <a:endParaRPr lang="en-US" sz="2000" dirty="0" smtClean="0">
              <a:solidFill>
                <a:srgbClr val="333333"/>
              </a:solidFill>
            </a:endParaRPr>
          </a:p>
          <a:p>
            <a:pPr algn="just">
              <a:lnSpc>
                <a:spcPct val="150000"/>
              </a:lnSpc>
            </a:pPr>
            <a:r>
              <a:rPr lang="en-US" sz="2000" dirty="0" smtClean="0">
                <a:solidFill>
                  <a:srgbClr val="333333"/>
                </a:solidFill>
              </a:rPr>
              <a:t>This </a:t>
            </a:r>
            <a:r>
              <a:rPr lang="en-US" sz="2000" dirty="0">
                <a:solidFill>
                  <a:srgbClr val="333333"/>
                </a:solidFill>
              </a:rPr>
              <a:t>step </a:t>
            </a:r>
            <a:r>
              <a:rPr lang="en-US" sz="2000" b="1" dirty="0">
                <a:solidFill>
                  <a:srgbClr val="333333"/>
                </a:solidFill>
              </a:rPr>
              <a:t>involves interviews, surveys, focus groups, and other techniques </a:t>
            </a:r>
            <a:r>
              <a:rPr lang="en-US" sz="2000" dirty="0">
                <a:solidFill>
                  <a:srgbClr val="333333"/>
                </a:solidFill>
              </a:rPr>
              <a:t>to gather information from stakeholders.</a:t>
            </a:r>
          </a:p>
          <a:p>
            <a:pPr algn="just">
              <a:lnSpc>
                <a:spcPct val="150000"/>
              </a:lnSpc>
            </a:pPr>
            <a:endParaRPr lang="en-US" sz="2000" dirty="0">
              <a:solidFill>
                <a:srgbClr val="333333"/>
              </a:solidFill>
            </a:endParaRPr>
          </a:p>
          <a:p>
            <a:pPr algn="just">
              <a:lnSpc>
                <a:spcPct val="150000"/>
              </a:lnSpc>
            </a:pPr>
            <a:r>
              <a:rPr lang="en-US" sz="2000" b="1" i="1" dirty="0">
                <a:solidFill>
                  <a:srgbClr val="C00000"/>
                </a:solidFill>
              </a:rPr>
              <a:t>Requirements Analysis: </a:t>
            </a:r>
            <a:r>
              <a:rPr lang="en-US" sz="2000" dirty="0">
                <a:solidFill>
                  <a:srgbClr val="333333"/>
                </a:solidFill>
              </a:rPr>
              <a:t>This step involves </a:t>
            </a:r>
            <a:r>
              <a:rPr lang="en-US" sz="2000" b="1" dirty="0">
                <a:solidFill>
                  <a:srgbClr val="333333"/>
                </a:solidFill>
              </a:rPr>
              <a:t>analyzing the information gathered in the requirements elicitation step </a:t>
            </a:r>
            <a:r>
              <a:rPr lang="en-US" sz="2000" dirty="0">
                <a:solidFill>
                  <a:srgbClr val="333333"/>
                </a:solidFill>
              </a:rPr>
              <a:t>to identify the high-level goals and objectives of the software system. </a:t>
            </a:r>
            <a:endParaRPr lang="en-US" sz="2000" dirty="0" smtClean="0">
              <a:solidFill>
                <a:srgbClr val="333333"/>
              </a:solidFill>
            </a:endParaRPr>
          </a:p>
          <a:p>
            <a:pPr algn="just">
              <a:lnSpc>
                <a:spcPct val="150000"/>
              </a:lnSpc>
            </a:pPr>
            <a:r>
              <a:rPr lang="en-US" sz="2000" dirty="0" smtClean="0">
                <a:solidFill>
                  <a:srgbClr val="333333"/>
                </a:solidFill>
              </a:rPr>
              <a:t>It </a:t>
            </a:r>
            <a:r>
              <a:rPr lang="en-US" sz="2000" dirty="0">
                <a:solidFill>
                  <a:srgbClr val="333333"/>
                </a:solidFill>
              </a:rPr>
              <a:t>also involves </a:t>
            </a:r>
            <a:r>
              <a:rPr lang="en-US" sz="2000" b="1" dirty="0">
                <a:solidFill>
                  <a:srgbClr val="333333"/>
                </a:solidFill>
              </a:rPr>
              <a:t>identifying any constraints or limitations</a:t>
            </a:r>
            <a:r>
              <a:rPr lang="en-US" sz="2000" dirty="0">
                <a:solidFill>
                  <a:srgbClr val="333333"/>
                </a:solidFill>
              </a:rPr>
              <a:t> that may affect the development of the software system.</a:t>
            </a:r>
          </a:p>
          <a:p>
            <a:pPr marL="0" indent="0" algn="just">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5</a:t>
            </a:fld>
            <a:endParaRPr lang="en-US"/>
          </a:p>
        </p:txBody>
      </p:sp>
    </p:spTree>
    <p:extLst>
      <p:ext uri="{BB962C8B-B14F-4D97-AF65-F5344CB8AC3E}">
        <p14:creationId xmlns:p14="http://schemas.microsoft.com/office/powerpoint/2010/main" val="289769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Requirement Elicitation and Analysis</a:t>
            </a:r>
          </a:p>
        </p:txBody>
      </p:sp>
      <p:sp>
        <p:nvSpPr>
          <p:cNvPr id="3" name="Content Placeholder 2"/>
          <p:cNvSpPr>
            <a:spLocks noGrp="1"/>
          </p:cNvSpPr>
          <p:nvPr>
            <p:ph idx="1"/>
          </p:nvPr>
        </p:nvSpPr>
        <p:spPr>
          <a:xfrm>
            <a:off x="152400" y="955675"/>
            <a:ext cx="8839200" cy="5216525"/>
          </a:xfrm>
        </p:spPr>
        <p:txBody>
          <a:bodyPr/>
          <a:lstStyle/>
          <a:p>
            <a:pPr marL="0" indent="0" algn="just" fontAlgn="base">
              <a:buNone/>
            </a:pPr>
            <a:r>
              <a:rPr lang="en-US" sz="2000" b="0" i="0" dirty="0">
                <a:solidFill>
                  <a:srgbClr val="273239"/>
                </a:solidFill>
                <a:effectLst/>
              </a:rPr>
              <a:t>There are several techniques that can be used to elicit requirements, including:</a:t>
            </a:r>
          </a:p>
          <a:p>
            <a:pPr algn="just" fontAlgn="base"/>
            <a:endParaRPr lang="en-US" sz="1400" b="0" i="0" dirty="0">
              <a:solidFill>
                <a:srgbClr val="273239"/>
              </a:solidFill>
              <a:effectLst/>
            </a:endParaRPr>
          </a:p>
          <a:p>
            <a:pPr algn="just" fontAlgn="base">
              <a:buFont typeface="Wingdings" panose="05000000000000000000" pitchFamily="2" charset="2"/>
              <a:buChar char="ü"/>
            </a:pPr>
            <a:r>
              <a:rPr lang="en-US" sz="2000" b="1" i="0" dirty="0">
                <a:solidFill>
                  <a:srgbClr val="C00000"/>
                </a:solidFill>
                <a:effectLst/>
              </a:rPr>
              <a:t>Interviews</a:t>
            </a:r>
            <a:r>
              <a:rPr lang="en-US" sz="2000" b="0" i="0" dirty="0">
                <a:solidFill>
                  <a:srgbClr val="C00000"/>
                </a:solidFill>
                <a:effectLst/>
              </a:rPr>
              <a:t>: </a:t>
            </a:r>
            <a:r>
              <a:rPr lang="en-US" sz="2000" b="0" i="0" dirty="0">
                <a:solidFill>
                  <a:srgbClr val="273239"/>
                </a:solidFill>
                <a:effectLst/>
              </a:rPr>
              <a:t>These are one-on-one conversations with stakeholders to gather information about their needs and expectations.</a:t>
            </a:r>
          </a:p>
          <a:p>
            <a:pPr algn="just" fontAlgn="base">
              <a:buFont typeface="Arial" panose="020B0604020202020204" pitchFamily="34" charset="0"/>
              <a:buChar char="•"/>
            </a:pPr>
            <a:endParaRPr lang="en-US" sz="1400" b="0" i="0" dirty="0">
              <a:solidFill>
                <a:srgbClr val="273239"/>
              </a:solidFill>
              <a:effectLst/>
            </a:endParaRPr>
          </a:p>
          <a:p>
            <a:pPr algn="just" fontAlgn="base">
              <a:buFont typeface="Wingdings" panose="05000000000000000000" pitchFamily="2" charset="2"/>
              <a:buChar char="ü"/>
            </a:pPr>
            <a:r>
              <a:rPr lang="en-US" sz="2000" b="1" i="0" dirty="0">
                <a:solidFill>
                  <a:srgbClr val="C00000"/>
                </a:solidFill>
                <a:effectLst/>
              </a:rPr>
              <a:t>Surveys</a:t>
            </a:r>
            <a:r>
              <a:rPr lang="en-US" sz="2000" b="0" i="0" dirty="0">
                <a:solidFill>
                  <a:srgbClr val="C00000"/>
                </a:solidFill>
                <a:effectLst/>
              </a:rPr>
              <a:t>: </a:t>
            </a:r>
            <a:r>
              <a:rPr lang="en-US" sz="2000" b="0" i="0" dirty="0">
                <a:solidFill>
                  <a:srgbClr val="273239"/>
                </a:solidFill>
                <a:effectLst/>
              </a:rPr>
              <a:t>These are questionnaires that are distributed to stakeholders to gather information about their needs and expectations.</a:t>
            </a:r>
          </a:p>
          <a:p>
            <a:pPr algn="just" fontAlgn="base">
              <a:buFont typeface="Arial" panose="020B0604020202020204" pitchFamily="34" charset="0"/>
              <a:buChar char="•"/>
            </a:pPr>
            <a:endParaRPr lang="en-US" sz="1400" b="0" i="0" dirty="0">
              <a:solidFill>
                <a:srgbClr val="273239"/>
              </a:solidFill>
              <a:effectLst/>
            </a:endParaRPr>
          </a:p>
          <a:p>
            <a:pPr algn="just" fontAlgn="base">
              <a:buFont typeface="Wingdings" panose="05000000000000000000" pitchFamily="2" charset="2"/>
              <a:buChar char="ü"/>
            </a:pPr>
            <a:r>
              <a:rPr lang="en-US" sz="2000" b="1" i="0" dirty="0">
                <a:solidFill>
                  <a:srgbClr val="C00000"/>
                </a:solidFill>
                <a:effectLst/>
              </a:rPr>
              <a:t>Focus Groups</a:t>
            </a:r>
            <a:r>
              <a:rPr lang="en-US" sz="2000" b="0" i="0" dirty="0">
                <a:solidFill>
                  <a:srgbClr val="C00000"/>
                </a:solidFill>
                <a:effectLst/>
              </a:rPr>
              <a:t>: </a:t>
            </a:r>
            <a:r>
              <a:rPr lang="en-US" sz="2000" b="0" i="0" dirty="0">
                <a:solidFill>
                  <a:srgbClr val="273239"/>
                </a:solidFill>
                <a:effectLst/>
              </a:rPr>
              <a:t>These are small groups of stakeholders who are brought together to discuss their needs and expectations for the software system.</a:t>
            </a:r>
          </a:p>
          <a:p>
            <a:pPr algn="just" fontAlgn="base">
              <a:buFont typeface="Arial" panose="020B0604020202020204" pitchFamily="34" charset="0"/>
              <a:buChar char="•"/>
            </a:pPr>
            <a:endParaRPr lang="en-US" sz="1400" b="0" i="0" dirty="0">
              <a:solidFill>
                <a:srgbClr val="273239"/>
              </a:solidFill>
              <a:effectLst/>
            </a:endParaRPr>
          </a:p>
          <a:p>
            <a:pPr algn="just" fontAlgn="base">
              <a:buFont typeface="Wingdings" panose="05000000000000000000" pitchFamily="2" charset="2"/>
              <a:buChar char="ü"/>
            </a:pPr>
            <a:r>
              <a:rPr lang="en-US" sz="2000" b="1" i="0" dirty="0">
                <a:solidFill>
                  <a:srgbClr val="C00000"/>
                </a:solidFill>
                <a:effectLst/>
              </a:rPr>
              <a:t>Observation</a:t>
            </a:r>
            <a:r>
              <a:rPr lang="en-US" sz="2000" b="0" i="0" dirty="0">
                <a:solidFill>
                  <a:srgbClr val="C00000"/>
                </a:solidFill>
                <a:effectLst/>
              </a:rPr>
              <a:t>: </a:t>
            </a:r>
            <a:r>
              <a:rPr lang="en-US" sz="2000" b="0" i="0" dirty="0">
                <a:solidFill>
                  <a:srgbClr val="273239"/>
                </a:solidFill>
                <a:effectLst/>
              </a:rPr>
              <a:t>This technique involves observing the stakeholders in their work environment to gather information about their needs and expectations.</a:t>
            </a:r>
          </a:p>
          <a:p>
            <a:pPr algn="just" fontAlgn="base">
              <a:buFont typeface="Arial" panose="020B0604020202020204" pitchFamily="34" charset="0"/>
              <a:buChar char="•"/>
            </a:pPr>
            <a:endParaRPr lang="en-US" sz="1400" b="0" i="0" dirty="0">
              <a:solidFill>
                <a:srgbClr val="273239"/>
              </a:solidFill>
              <a:effectLst/>
            </a:endParaRPr>
          </a:p>
          <a:p>
            <a:pPr algn="just" fontAlgn="base">
              <a:buFont typeface="Wingdings" panose="05000000000000000000" pitchFamily="2" charset="2"/>
              <a:buChar char="ü"/>
            </a:pPr>
            <a:r>
              <a:rPr lang="en-US" sz="2000" b="1" i="0" dirty="0">
                <a:solidFill>
                  <a:srgbClr val="C00000"/>
                </a:solidFill>
                <a:effectLst/>
              </a:rPr>
              <a:t>Prototyping</a:t>
            </a:r>
            <a:r>
              <a:rPr lang="en-US" sz="2000" b="0" i="0" dirty="0">
                <a:solidFill>
                  <a:srgbClr val="C00000"/>
                </a:solidFill>
                <a:effectLst/>
              </a:rPr>
              <a:t>: </a:t>
            </a:r>
            <a:r>
              <a:rPr lang="en-US" sz="2000" b="0" i="0" dirty="0">
                <a:solidFill>
                  <a:srgbClr val="273239"/>
                </a:solidFill>
                <a:effectLst/>
              </a:rPr>
              <a:t>This technique involves creating a working model of the software system, which can be </a:t>
            </a:r>
            <a:r>
              <a:rPr lang="en-US" sz="2000" b="1" i="0" dirty="0">
                <a:solidFill>
                  <a:srgbClr val="273239"/>
                </a:solidFill>
                <a:effectLst/>
              </a:rPr>
              <a:t>used to gather feedback from stakeholders and to validate requirements.</a:t>
            </a:r>
          </a:p>
          <a:p>
            <a:pPr marL="0" indent="0" algn="just">
              <a:lnSpc>
                <a:spcPct val="150000"/>
              </a:lnSpc>
              <a:buNone/>
            </a:pPr>
            <a:endParaRPr lang="en-US" sz="2000" dirty="0">
              <a:solidFill>
                <a:srgbClr val="333333"/>
              </a:solidFill>
            </a:endParaRPr>
          </a:p>
          <a:p>
            <a:pPr marL="0" indent="0" algn="just">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6</a:t>
            </a:fld>
            <a:endParaRPr lang="en-US"/>
          </a:p>
        </p:txBody>
      </p:sp>
    </p:spTree>
    <p:extLst>
      <p:ext uri="{BB962C8B-B14F-4D97-AF65-F5344CB8AC3E}">
        <p14:creationId xmlns:p14="http://schemas.microsoft.com/office/powerpoint/2010/main" val="168966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Problems of Elicitation and Analysis</a:t>
            </a:r>
          </a:p>
        </p:txBody>
      </p:sp>
      <p:sp>
        <p:nvSpPr>
          <p:cNvPr id="3" name="Content Placeholder 2"/>
          <p:cNvSpPr>
            <a:spLocks noGrp="1"/>
          </p:cNvSpPr>
          <p:nvPr>
            <p:ph idx="1"/>
          </p:nvPr>
        </p:nvSpPr>
        <p:spPr>
          <a:xfrm>
            <a:off x="152400" y="955675"/>
            <a:ext cx="8839200" cy="5216525"/>
          </a:xfrm>
        </p:spPr>
        <p:txBody>
          <a:bodyPr/>
          <a:lstStyle/>
          <a:p>
            <a:pPr algn="just">
              <a:lnSpc>
                <a:spcPct val="150000"/>
              </a:lnSpc>
              <a:buFont typeface="Arial" panose="020B0604020202020204" pitchFamily="34" charset="0"/>
              <a:buChar char="•"/>
            </a:pPr>
            <a:r>
              <a:rPr lang="en-US" sz="2000" b="0" i="0" dirty="0">
                <a:solidFill>
                  <a:srgbClr val="000000"/>
                </a:solidFill>
                <a:effectLst/>
              </a:rPr>
              <a:t>Getting all, and only, the right people involved.</a:t>
            </a:r>
          </a:p>
          <a:p>
            <a:pPr algn="just">
              <a:lnSpc>
                <a:spcPct val="150000"/>
              </a:lnSpc>
              <a:buFont typeface="Arial" panose="020B0604020202020204" pitchFamily="34" charset="0"/>
              <a:buChar char="•"/>
            </a:pPr>
            <a:r>
              <a:rPr lang="en-US" sz="2000" b="0" i="0" dirty="0">
                <a:solidFill>
                  <a:srgbClr val="000000"/>
                </a:solidFill>
                <a:effectLst/>
              </a:rPr>
              <a:t>Stakeholders often don't know what they want</a:t>
            </a:r>
          </a:p>
          <a:p>
            <a:pPr algn="just">
              <a:lnSpc>
                <a:spcPct val="150000"/>
              </a:lnSpc>
              <a:buFont typeface="Arial" panose="020B0604020202020204" pitchFamily="34" charset="0"/>
              <a:buChar char="•"/>
            </a:pPr>
            <a:r>
              <a:rPr lang="en-US" sz="2000" b="0" i="0" dirty="0">
                <a:solidFill>
                  <a:srgbClr val="000000"/>
                </a:solidFill>
                <a:effectLst/>
              </a:rPr>
              <a:t>Stakeholders express requirements in their terms.</a:t>
            </a:r>
          </a:p>
          <a:p>
            <a:pPr algn="just">
              <a:lnSpc>
                <a:spcPct val="150000"/>
              </a:lnSpc>
              <a:buFont typeface="Arial" panose="020B0604020202020204" pitchFamily="34" charset="0"/>
              <a:buChar char="•"/>
            </a:pPr>
            <a:r>
              <a:rPr lang="en-US" sz="2000" b="0" i="0" dirty="0">
                <a:solidFill>
                  <a:srgbClr val="000000"/>
                </a:solidFill>
                <a:effectLst/>
              </a:rPr>
              <a:t>Stakeholders may have conflicting requirements.</a:t>
            </a:r>
          </a:p>
          <a:p>
            <a:pPr algn="just">
              <a:lnSpc>
                <a:spcPct val="150000"/>
              </a:lnSpc>
              <a:buFont typeface="Arial" panose="020B0604020202020204" pitchFamily="34" charset="0"/>
              <a:buChar char="•"/>
            </a:pPr>
            <a:r>
              <a:rPr lang="en-US" sz="2000" b="0" i="0" dirty="0">
                <a:solidFill>
                  <a:srgbClr val="000000"/>
                </a:solidFill>
                <a:effectLst/>
              </a:rPr>
              <a:t>Requirement change during the analysis process.</a:t>
            </a:r>
          </a:p>
          <a:p>
            <a:pPr algn="just">
              <a:lnSpc>
                <a:spcPct val="150000"/>
              </a:lnSpc>
              <a:buFont typeface="Arial" panose="020B0604020202020204" pitchFamily="34" charset="0"/>
              <a:buChar char="•"/>
            </a:pPr>
            <a:r>
              <a:rPr lang="en-US" sz="2000" b="0" i="0" dirty="0">
                <a:solidFill>
                  <a:srgbClr val="000000"/>
                </a:solidFill>
                <a:effectLst/>
              </a:rPr>
              <a:t>Organizational and political factors may influence system requirements.</a:t>
            </a:r>
          </a:p>
          <a:p>
            <a:pPr marL="0" indent="0" algn="just">
              <a:lnSpc>
                <a:spcPct val="150000"/>
              </a:lnSpc>
              <a:buNone/>
            </a:pPr>
            <a:endParaRPr lang="en-US" sz="2000" dirty="0">
              <a:solidFill>
                <a:srgbClr val="333333"/>
              </a:solidFill>
            </a:endParaRPr>
          </a:p>
          <a:p>
            <a:pPr marL="0" indent="0" algn="just">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7</a:t>
            </a:fld>
            <a:endParaRPr lang="en-US"/>
          </a:p>
        </p:txBody>
      </p:sp>
    </p:spTree>
    <p:extLst>
      <p:ext uri="{BB962C8B-B14F-4D97-AF65-F5344CB8AC3E}">
        <p14:creationId xmlns:p14="http://schemas.microsoft.com/office/powerpoint/2010/main" val="394352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Software Requirement Specification (SRS)</a:t>
            </a:r>
          </a:p>
        </p:txBody>
      </p:sp>
      <p:sp>
        <p:nvSpPr>
          <p:cNvPr id="3" name="Content Placeholder 2"/>
          <p:cNvSpPr>
            <a:spLocks noGrp="1"/>
          </p:cNvSpPr>
          <p:nvPr>
            <p:ph idx="1"/>
          </p:nvPr>
        </p:nvSpPr>
        <p:spPr>
          <a:xfrm>
            <a:off x="152400" y="1260475"/>
            <a:ext cx="8839200" cy="5216525"/>
          </a:xfrm>
        </p:spPr>
        <p:txBody>
          <a:bodyPr/>
          <a:lstStyle/>
          <a:p>
            <a:pPr algn="just">
              <a:lnSpc>
                <a:spcPct val="150000"/>
              </a:lnSpc>
            </a:pPr>
            <a:r>
              <a:rPr lang="en-US" sz="2000" b="0" i="1" dirty="0">
                <a:solidFill>
                  <a:srgbClr val="C00000"/>
                </a:solidFill>
                <a:effectLst/>
              </a:rPr>
              <a:t>Software requirement specification </a:t>
            </a:r>
            <a:r>
              <a:rPr lang="en-US" sz="2000" b="0" i="0" dirty="0">
                <a:solidFill>
                  <a:srgbClr val="333333"/>
                </a:solidFill>
                <a:effectLst/>
              </a:rPr>
              <a:t>is </a:t>
            </a:r>
            <a:r>
              <a:rPr lang="en-US" sz="2000" b="1" i="0" dirty="0">
                <a:solidFill>
                  <a:srgbClr val="333333"/>
                </a:solidFill>
                <a:effectLst/>
              </a:rPr>
              <a:t>a kind of document which is created by a software analyst after the requirements are collected </a:t>
            </a:r>
            <a:r>
              <a:rPr lang="en-US" sz="2000" b="0" i="0" dirty="0">
                <a:solidFill>
                  <a:srgbClr val="333333"/>
                </a:solidFill>
                <a:effectLst/>
              </a:rPr>
              <a:t>from the various sources - the requirement received by the customer written in ordinary language. </a:t>
            </a:r>
          </a:p>
          <a:p>
            <a:pPr algn="just">
              <a:lnSpc>
                <a:spcPct val="150000"/>
              </a:lnSpc>
            </a:pPr>
            <a:r>
              <a:rPr lang="en-US" sz="2000" b="0" i="0" dirty="0">
                <a:solidFill>
                  <a:srgbClr val="333333"/>
                </a:solidFill>
                <a:effectLst/>
              </a:rPr>
              <a:t>It </a:t>
            </a:r>
            <a:r>
              <a:rPr lang="en-US" sz="2000" b="1" i="0" dirty="0">
                <a:solidFill>
                  <a:srgbClr val="333333"/>
                </a:solidFill>
                <a:effectLst/>
              </a:rPr>
              <a:t>is the</a:t>
            </a:r>
            <a:r>
              <a:rPr lang="en-US" sz="2000" b="0" i="0" dirty="0">
                <a:solidFill>
                  <a:srgbClr val="333333"/>
                </a:solidFill>
                <a:effectLst/>
              </a:rPr>
              <a:t> </a:t>
            </a:r>
            <a:r>
              <a:rPr lang="en-US" sz="2000" b="1" i="0" dirty="0">
                <a:solidFill>
                  <a:srgbClr val="333333"/>
                </a:solidFill>
                <a:effectLst/>
              </a:rPr>
              <a:t>job of the analyst to write the requirement in technical language </a:t>
            </a:r>
            <a:r>
              <a:rPr lang="en-US" sz="2000" b="0" i="0" dirty="0">
                <a:solidFill>
                  <a:srgbClr val="333333"/>
                </a:solidFill>
                <a:effectLst/>
              </a:rPr>
              <a:t>so that they can be understood and beneficial by the development team.</a:t>
            </a:r>
          </a:p>
          <a:p>
            <a:pPr>
              <a:lnSpc>
                <a:spcPct val="150000"/>
              </a:lnSpc>
            </a:pPr>
            <a:r>
              <a:rPr lang="en-US" sz="2000" b="0" i="0" dirty="0">
                <a:solidFill>
                  <a:srgbClr val="333333"/>
                </a:solidFill>
                <a:effectLst/>
              </a:rPr>
              <a:t>The models used at this stage include </a:t>
            </a:r>
            <a:r>
              <a:rPr lang="en-US" sz="2000" b="1" i="0" dirty="0">
                <a:solidFill>
                  <a:srgbClr val="333333"/>
                </a:solidFill>
                <a:effectLst/>
              </a:rPr>
              <a:t>Entity-Relationship (ER) diagrams, data flow diagrams (DFDs), function decomposition diagrams (FDDs), data dictionaries.</a:t>
            </a:r>
            <a:endParaRPr lang="en-US" sz="2000" b="1" dirty="0">
              <a:solidFill>
                <a:srgbClr val="333333"/>
              </a:solidFill>
            </a:endParaRPr>
          </a:p>
          <a:p>
            <a:pPr marL="0" indent="0" algn="just">
              <a:lnSpc>
                <a:spcPct val="150000"/>
              </a:lnSpc>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8</a:t>
            </a:fld>
            <a:endParaRPr lang="en-US"/>
          </a:p>
        </p:txBody>
      </p:sp>
    </p:spTree>
    <p:extLst>
      <p:ext uri="{BB962C8B-B14F-4D97-AF65-F5344CB8AC3E}">
        <p14:creationId xmlns:p14="http://schemas.microsoft.com/office/powerpoint/2010/main" val="444647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Software Requirement Specification (SRS)</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r>
              <a:rPr lang="en-US" sz="2000" b="1" i="0" dirty="0">
                <a:solidFill>
                  <a:srgbClr val="C00000"/>
                </a:solidFill>
                <a:effectLst/>
              </a:rPr>
              <a:t>1. Data Flow Diagrams (DFDs):</a:t>
            </a:r>
            <a:r>
              <a:rPr lang="en-US" sz="2000" b="0" i="0" dirty="0">
                <a:solidFill>
                  <a:srgbClr val="C00000"/>
                </a:solidFill>
                <a:effectLst/>
              </a:rPr>
              <a:t> </a:t>
            </a:r>
          </a:p>
          <a:p>
            <a:pPr algn="just">
              <a:lnSpc>
                <a:spcPct val="150000"/>
              </a:lnSpc>
              <a:buFont typeface="Arial" panose="020B0604020202020204" pitchFamily="34" charset="0"/>
              <a:buChar char="•"/>
            </a:pPr>
            <a:r>
              <a:rPr lang="en-US" sz="2000" b="0" i="0" dirty="0">
                <a:solidFill>
                  <a:srgbClr val="000000"/>
                </a:solidFill>
                <a:effectLst/>
              </a:rPr>
              <a:t>They are </a:t>
            </a:r>
            <a:r>
              <a:rPr lang="en-US" sz="2000" b="1" i="0" dirty="0">
                <a:solidFill>
                  <a:srgbClr val="000000"/>
                </a:solidFill>
                <a:effectLst/>
              </a:rPr>
              <a:t>used widely for modeling the requirements. </a:t>
            </a:r>
          </a:p>
          <a:p>
            <a:pPr algn="just">
              <a:lnSpc>
                <a:spcPct val="150000"/>
              </a:lnSpc>
              <a:buFont typeface="Arial" panose="020B0604020202020204" pitchFamily="34" charset="0"/>
              <a:buChar char="•"/>
            </a:pPr>
            <a:r>
              <a:rPr lang="en-US" sz="2000" b="0" i="0" dirty="0">
                <a:solidFill>
                  <a:srgbClr val="000000"/>
                </a:solidFill>
                <a:effectLst/>
              </a:rPr>
              <a:t>DFD shows the </a:t>
            </a:r>
            <a:r>
              <a:rPr lang="en-US" sz="2000" b="1" i="0" dirty="0">
                <a:solidFill>
                  <a:srgbClr val="000000"/>
                </a:solidFill>
                <a:effectLst/>
              </a:rPr>
              <a:t>flow of data through a system</a:t>
            </a:r>
            <a:r>
              <a:rPr lang="en-US" sz="2000" b="0" i="0" dirty="0">
                <a:solidFill>
                  <a:srgbClr val="000000"/>
                </a:solidFill>
                <a:effectLst/>
              </a:rPr>
              <a:t>. </a:t>
            </a:r>
          </a:p>
          <a:p>
            <a:pPr algn="just">
              <a:lnSpc>
                <a:spcPct val="150000"/>
              </a:lnSpc>
              <a:buFont typeface="Arial" panose="020B0604020202020204" pitchFamily="34" charset="0"/>
              <a:buChar char="•"/>
            </a:pPr>
            <a:r>
              <a:rPr lang="en-US" sz="2000" b="0" i="0" dirty="0">
                <a:solidFill>
                  <a:srgbClr val="000000"/>
                </a:solidFill>
                <a:effectLst/>
              </a:rPr>
              <a:t>The system may be a company, an organization, a set of procedures, a computer hardware system, a software system, or any combination of the preceding. </a:t>
            </a:r>
          </a:p>
          <a:p>
            <a:pPr algn="just">
              <a:lnSpc>
                <a:spcPct val="150000"/>
              </a:lnSpc>
              <a:buFont typeface="Arial" panose="020B0604020202020204" pitchFamily="34" charset="0"/>
              <a:buChar char="•"/>
            </a:pPr>
            <a:r>
              <a:rPr lang="en-US" sz="2000" b="0" i="0" dirty="0">
                <a:solidFill>
                  <a:srgbClr val="000000"/>
                </a:solidFill>
                <a:effectLst/>
              </a:rPr>
              <a:t>The DFD is </a:t>
            </a:r>
            <a:r>
              <a:rPr lang="en-US" sz="2000" b="1" i="0" dirty="0">
                <a:solidFill>
                  <a:srgbClr val="000000"/>
                </a:solidFill>
                <a:effectLst/>
              </a:rPr>
              <a:t>also known as a data flow graph or bubble chart</a:t>
            </a:r>
            <a:r>
              <a:rPr lang="en-US" sz="2000" b="0" i="0" dirty="0">
                <a:solidFill>
                  <a:srgbClr val="000000"/>
                </a:solidFill>
                <a:effectLst/>
              </a:rPr>
              <a:t>.</a:t>
            </a:r>
          </a:p>
          <a:p>
            <a:pPr marL="0" indent="0" algn="just">
              <a:lnSpc>
                <a:spcPct val="150000"/>
              </a:lnSpc>
              <a:buNone/>
            </a:pPr>
            <a:endParaRPr lang="en-US" sz="2000" b="0" i="0" dirty="0">
              <a:solidFill>
                <a:srgbClr val="000000"/>
              </a:solidFill>
              <a:effectLst/>
            </a:endParaRPr>
          </a:p>
          <a:p>
            <a:pPr marL="0" indent="0" algn="just">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9</a:t>
            </a:fld>
            <a:endParaRPr lang="en-US"/>
          </a:p>
        </p:txBody>
      </p:sp>
    </p:spTree>
    <p:extLst>
      <p:ext uri="{BB962C8B-B14F-4D97-AF65-F5344CB8AC3E}">
        <p14:creationId xmlns:p14="http://schemas.microsoft.com/office/powerpoint/2010/main" val="3789052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1647</TotalTime>
  <Words>1282</Words>
  <Application>Microsoft Office PowerPoint</Application>
  <PresentationFormat>On-screen Show (4:3)</PresentationFormat>
  <Paragraphs>228</Paragraphs>
  <Slides>30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MS PGothic</vt:lpstr>
      <vt:lpstr>Arial</vt:lpstr>
      <vt:lpstr>Calibri</vt:lpstr>
      <vt:lpstr>Times New Roman</vt:lpstr>
      <vt:lpstr>Times New Roman Bold</vt:lpstr>
      <vt:lpstr>Wingdings</vt:lpstr>
      <vt:lpstr>Office Theme</vt:lpstr>
      <vt:lpstr>PowerPoint Presentation</vt:lpstr>
      <vt:lpstr>Index</vt:lpstr>
      <vt:lpstr>Requirement Engineering</vt:lpstr>
      <vt:lpstr>Feasibility Study</vt:lpstr>
      <vt:lpstr>Requirement Elicitation and Analysis</vt:lpstr>
      <vt:lpstr>Requirement Elicitation and Analysis</vt:lpstr>
      <vt:lpstr>Problems of Elicitation and Analysis</vt:lpstr>
      <vt:lpstr>Software Requirement Specification (SRS)</vt:lpstr>
      <vt:lpstr>Software Requirement Specification (SRS)</vt:lpstr>
      <vt:lpstr>Software Requirement Specification (SRS)</vt:lpstr>
      <vt:lpstr>Software Requirement Specification (SRS)</vt:lpstr>
      <vt:lpstr>Features of SRS</vt:lpstr>
      <vt:lpstr>Software Requirement Validation</vt:lpstr>
      <vt:lpstr>Software Requirement Validation - Techniques</vt:lpstr>
      <vt:lpstr>Software Requirement Management</vt:lpstr>
      <vt:lpstr>PowerPoint Presentation</vt:lpstr>
      <vt:lpstr>Analysis Modelling</vt:lpstr>
      <vt:lpstr>Elements of Analysis Model</vt:lpstr>
      <vt:lpstr>Elements of Analysis Modelling (contd.)</vt:lpstr>
      <vt:lpstr>Elements of Analysis Modelling (contd.)</vt:lpstr>
      <vt:lpstr>Elements of Analysis Modelling (contd.)</vt:lpstr>
      <vt:lpstr>Elements of Analysis Modelling (contd.)</vt:lpstr>
      <vt:lpstr>Elements of Analysis Modelling (contd.)</vt:lpstr>
      <vt:lpstr>Elements of Analysis Modelling (contd.)</vt:lpstr>
      <vt:lpstr>Elements of Analysis Modelling (contd.)</vt:lpstr>
      <vt:lpstr>Flow Oriented Modelling</vt:lpstr>
      <vt:lpstr>Flow Oriented Modelling (contd.)</vt:lpstr>
      <vt:lpstr>Flow Oriented Modelling (contd.)</vt:lpstr>
      <vt:lpstr>Practice Questions</vt:lpstr>
      <vt:lpstr>PowerPoint Presentation</vt:lpstr>
    </vt:vector>
  </TitlesOfParts>
  <Company>CCC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DELL</cp:lastModifiedBy>
  <cp:revision>1739</cp:revision>
  <dcterms:created xsi:type="dcterms:W3CDTF">2021-07-05T10:09:00Z</dcterms:created>
  <dcterms:modified xsi:type="dcterms:W3CDTF">2024-02-09T14:12:30Z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C66E8A929365439D9183C5235316B3C9</vt:lpwstr>
  </property>
</Properties>
</file>