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7" r:id="rId7"/>
  </p:sldMasterIdLst>
  <p:notesMasterIdLst>
    <p:notesMasterId r:id="rId64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311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</p:sldIdLst>
  <p:sldSz cx="9902825" cy="6858000"/>
  <p:notesSz cx="7086600" cy="10221913"/>
  <p:embeddedFontLst>
    <p:embeddedFont>
      <p:font typeface="Cambria" panose="02040503050406030204" pitchFamily="18" charset="0"/>
      <p:regular r:id="rId65"/>
      <p:bold r:id="rId66"/>
      <p:italic r:id="rId67"/>
      <p:boldItalic r:id="rId68"/>
    </p:embeddedFont>
    <p:embeddedFont>
      <p:font typeface="Times" panose="02020603050405020304" pitchFamily="18" charset="0"/>
      <p:regular r:id="rId69"/>
      <p:bold r:id="rId70"/>
      <p:italic r:id="rId71"/>
      <p:boldItalic r:id="rId72"/>
    </p:embeddedFont>
    <p:embeddedFont>
      <p:font typeface="Helvetica Neue" panose="020B0604020202020204" charset="0"/>
      <p:regular r:id="rId73"/>
      <p:bold r:id="rId74"/>
      <p:italic r:id="rId75"/>
      <p:boldItalic r:id="rId76"/>
    </p:embeddedFont>
    <p:embeddedFont>
      <p:font typeface="Calibri" panose="020F0502020204030204" pitchFamily="34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000000"/>
          </p15:clr>
        </p15:guide>
        <p15:guide id="2" pos="5184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1" roundtripDataSignature="AMtx7mjPKm8Fmgu/JQHQyk1YPyn60Rt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00099A-EAD4-4CC9-8CDE-3CEB187A626D}">
  <a:tblStyle styleId="{E500099A-EAD4-4CC9-8CDE-3CEB187A62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218" y="72"/>
      </p:cViewPr>
      <p:guideLst>
        <p:guide orient="horz" pos="816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font" Target="fonts/font4.fntdata"/><Relationship Id="rId76" Type="http://schemas.openxmlformats.org/officeDocument/2006/relationships/font" Target="fonts/font12.fntdata"/><Relationship Id="rId8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font" Target="fonts/font15.fntdata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presProps" Target="presProps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font" Target="fonts/font8.fntdata"/><Relationship Id="rId80" Type="http://schemas.openxmlformats.org/officeDocument/2006/relationships/font" Target="fonts/font16.fntdata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font" Target="fonts/font3.fntdata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font" Target="fonts/font14.fntdata"/><Relationship Id="rId8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/>
        </p:nvSpPr>
        <p:spPr>
          <a:xfrm>
            <a:off x="3194050" y="9742487"/>
            <a:ext cx="700087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925" tIns="42775" rIns="83925" bIns="4277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75" tIns="44425" rIns="88875" bIns="44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0295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1336675"/>
            <a:ext cx="521017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974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24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725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86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995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4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311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5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5361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6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97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7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194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8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36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9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11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1336675"/>
            <a:ext cx="521017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46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0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9189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1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07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5694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3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67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4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252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5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963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6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796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364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8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103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9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04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892175"/>
            <a:ext cx="5168900" cy="3579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7" name="Google Shape;227;p3:notes"/>
          <p:cNvSpPr txBox="1">
            <a:spLocks noGrp="1"/>
          </p:cNvSpPr>
          <p:nvPr>
            <p:ph type="body" idx="1"/>
          </p:nvPr>
        </p:nvSpPr>
        <p:spPr>
          <a:xfrm>
            <a:off x="854075" y="4857750"/>
            <a:ext cx="5378450" cy="431323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6575" tIns="48275" rIns="96575" bIns="48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369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195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1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527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2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9941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3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9511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4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8628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4378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6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956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7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5880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8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54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9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10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1833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1848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1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2031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2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9785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3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9103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4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793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5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4667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6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266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7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6809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8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77033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9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07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4862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0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6726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1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9351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2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795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3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1611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4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1336675"/>
            <a:ext cx="521017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548011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55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72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87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886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93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7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>
            <a:spLocks noGrp="1"/>
          </p:cNvSpPr>
          <p:nvPr>
            <p:ph type="ftr" idx="11"/>
          </p:nvPr>
        </p:nvSpPr>
        <p:spPr>
          <a:xfrm>
            <a:off x="495300" y="6356350"/>
            <a:ext cx="9204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1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4349056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71"/>
          <p:cNvSpPr txBox="1">
            <a:spLocks noGrp="1"/>
          </p:cNvSpPr>
          <p:nvPr>
            <p:ph type="body" idx="2"/>
          </p:nvPr>
        </p:nvSpPr>
        <p:spPr>
          <a:xfrm>
            <a:off x="5062137" y="160452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71"/>
          <p:cNvSpPr txBox="1">
            <a:spLocks noGrp="1"/>
          </p:cNvSpPr>
          <p:nvPr>
            <p:ph type="body" idx="3"/>
          </p:nvPr>
        </p:nvSpPr>
        <p:spPr>
          <a:xfrm>
            <a:off x="5062137" y="368208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71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2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72"/>
          <p:cNvSpPr txBox="1">
            <a:spLocks noGrp="1"/>
          </p:cNvSpPr>
          <p:nvPr>
            <p:ph type="body" idx="2"/>
          </p:nvPr>
        </p:nvSpPr>
        <p:spPr>
          <a:xfrm>
            <a:off x="5062137" y="1604520"/>
            <a:ext cx="4349056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72"/>
          <p:cNvSpPr txBox="1">
            <a:spLocks noGrp="1"/>
          </p:cNvSpPr>
          <p:nvPr>
            <p:ph type="body" idx="3"/>
          </p:nvPr>
        </p:nvSpPr>
        <p:spPr>
          <a:xfrm>
            <a:off x="495141" y="368208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72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3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941305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73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4241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74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76"/>
          <p:cNvSpPr txBox="1">
            <a:spLocks noGrp="1"/>
          </p:cNvSpPr>
          <p:nvPr>
            <p:ph type="subTitle" idx="1"/>
          </p:nvPr>
        </p:nvSpPr>
        <p:spPr>
          <a:xfrm>
            <a:off x="495141" y="1604520"/>
            <a:ext cx="8912153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76"/>
          <p:cNvSpPr txBox="1">
            <a:spLocks noGrp="1"/>
          </p:cNvSpPr>
          <p:nvPr>
            <p:ph type="ftr" idx="11"/>
          </p:nvPr>
        </p:nvSpPr>
        <p:spPr>
          <a:xfrm>
            <a:off x="495300" y="6356350"/>
            <a:ext cx="8912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9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8912153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9"/>
          <p:cNvSpPr txBox="1">
            <a:spLocks noGrp="1"/>
          </p:cNvSpPr>
          <p:nvPr>
            <p:ph type="ftr" idx="11"/>
          </p:nvPr>
        </p:nvSpPr>
        <p:spPr>
          <a:xfrm>
            <a:off x="382587" y="6356350"/>
            <a:ext cx="90249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1"/>
          <p:cNvSpPr txBox="1">
            <a:spLocks noGrp="1"/>
          </p:cNvSpPr>
          <p:nvPr>
            <p:ph type="ftr" idx="11"/>
          </p:nvPr>
        </p:nvSpPr>
        <p:spPr>
          <a:xfrm>
            <a:off x="382587" y="6356350"/>
            <a:ext cx="9055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3"/>
          <p:cNvSpPr txBox="1">
            <a:spLocks noGrp="1"/>
          </p:cNvSpPr>
          <p:nvPr>
            <p:ph type="ctrTitle"/>
          </p:nvPr>
        </p:nvSpPr>
        <p:spPr>
          <a:xfrm>
            <a:off x="742712" y="2130426"/>
            <a:ext cx="84174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3"/>
          <p:cNvSpPr txBox="1">
            <a:spLocks noGrp="1"/>
          </p:cNvSpPr>
          <p:nvPr>
            <p:ph type="subTitle" idx="1"/>
          </p:nvPr>
        </p:nvSpPr>
        <p:spPr>
          <a:xfrm>
            <a:off x="1485424" y="3886200"/>
            <a:ext cx="693197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6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3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rgbClr val="675E4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8100" marR="0" lvl="0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8100" marR="0" lvl="1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8100" marR="0" lvl="2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38100" marR="0" lvl="3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8100" marR="0" lvl="4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8100" marR="0" lvl="5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100" marR="0" lvl="6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100" marR="0" lvl="7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100" marR="0" lvl="8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7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28694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67"/>
          <p:cNvSpPr txBox="1">
            <a:spLocks noGrp="1"/>
          </p:cNvSpPr>
          <p:nvPr>
            <p:ph type="body" idx="2"/>
          </p:nvPr>
        </p:nvSpPr>
        <p:spPr>
          <a:xfrm>
            <a:off x="3508485" y="1604520"/>
            <a:ext cx="28694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67"/>
          <p:cNvSpPr txBox="1">
            <a:spLocks noGrp="1"/>
          </p:cNvSpPr>
          <p:nvPr>
            <p:ph type="body" idx="3"/>
          </p:nvPr>
        </p:nvSpPr>
        <p:spPr>
          <a:xfrm>
            <a:off x="6521829" y="1604520"/>
            <a:ext cx="28694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67"/>
          <p:cNvSpPr txBox="1">
            <a:spLocks noGrp="1"/>
          </p:cNvSpPr>
          <p:nvPr>
            <p:ph type="body" idx="4"/>
          </p:nvPr>
        </p:nvSpPr>
        <p:spPr>
          <a:xfrm>
            <a:off x="495141" y="3682080"/>
            <a:ext cx="28694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7"/>
          <p:cNvSpPr txBox="1">
            <a:spLocks noGrp="1"/>
          </p:cNvSpPr>
          <p:nvPr>
            <p:ph type="body" idx="5"/>
          </p:nvPr>
        </p:nvSpPr>
        <p:spPr>
          <a:xfrm>
            <a:off x="3508485" y="3682080"/>
            <a:ext cx="28694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67"/>
          <p:cNvSpPr txBox="1">
            <a:spLocks noGrp="1"/>
          </p:cNvSpPr>
          <p:nvPr>
            <p:ph type="body" idx="6"/>
          </p:nvPr>
        </p:nvSpPr>
        <p:spPr>
          <a:xfrm>
            <a:off x="6521829" y="3682080"/>
            <a:ext cx="28694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67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8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68"/>
          <p:cNvSpPr txBox="1">
            <a:spLocks noGrp="1"/>
          </p:cNvSpPr>
          <p:nvPr>
            <p:ph type="body" idx="2"/>
          </p:nvPr>
        </p:nvSpPr>
        <p:spPr>
          <a:xfrm>
            <a:off x="5062137" y="160452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68"/>
          <p:cNvSpPr txBox="1">
            <a:spLocks noGrp="1"/>
          </p:cNvSpPr>
          <p:nvPr>
            <p:ph type="body" idx="3"/>
          </p:nvPr>
        </p:nvSpPr>
        <p:spPr>
          <a:xfrm>
            <a:off x="495141" y="368208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68"/>
          <p:cNvSpPr txBox="1">
            <a:spLocks noGrp="1"/>
          </p:cNvSpPr>
          <p:nvPr>
            <p:ph type="body" idx="4"/>
          </p:nvPr>
        </p:nvSpPr>
        <p:spPr>
          <a:xfrm>
            <a:off x="5062137" y="368208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68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9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8912153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69"/>
          <p:cNvSpPr txBox="1">
            <a:spLocks noGrp="1"/>
          </p:cNvSpPr>
          <p:nvPr>
            <p:ph type="body" idx="2"/>
          </p:nvPr>
        </p:nvSpPr>
        <p:spPr>
          <a:xfrm>
            <a:off x="495141" y="3682080"/>
            <a:ext cx="8912153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69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70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70"/>
          <p:cNvSpPr txBox="1">
            <a:spLocks noGrp="1"/>
          </p:cNvSpPr>
          <p:nvPr>
            <p:ph type="body" idx="2"/>
          </p:nvPr>
        </p:nvSpPr>
        <p:spPr>
          <a:xfrm>
            <a:off x="5062137" y="160452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70"/>
          <p:cNvSpPr txBox="1">
            <a:spLocks noGrp="1"/>
          </p:cNvSpPr>
          <p:nvPr>
            <p:ph type="body" idx="3"/>
          </p:nvPr>
        </p:nvSpPr>
        <p:spPr>
          <a:xfrm>
            <a:off x="495141" y="3682080"/>
            <a:ext cx="8912153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70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6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6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56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56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56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2" name="Google Shape;12;p56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56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56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" name="Google Shape;15;p56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56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56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8" name="Google Shape;18;p56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56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56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" name="Google Shape;21;p56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6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6"/>
          <p:cNvSpPr txBox="1">
            <a:spLocks noGrp="1"/>
          </p:cNvSpPr>
          <p:nvPr>
            <p:ph type="ftr" idx="11"/>
          </p:nvPr>
        </p:nvSpPr>
        <p:spPr>
          <a:xfrm>
            <a:off x="495300" y="6356350"/>
            <a:ext cx="9204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8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58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8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58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33" name="Google Shape;33;p58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" name="Google Shape;34;p58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58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" name="Google Shape;36;p58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8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58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39" name="Google Shape;39;p58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" name="Google Shape;40;p58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58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" name="Google Shape;42;p58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8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8"/>
          <p:cNvSpPr txBox="1">
            <a:spLocks noGrp="1"/>
          </p:cNvSpPr>
          <p:nvPr>
            <p:ph type="ftr" idx="11"/>
          </p:nvPr>
        </p:nvSpPr>
        <p:spPr>
          <a:xfrm>
            <a:off x="382587" y="6356350"/>
            <a:ext cx="90249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0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0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60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0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0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56" name="Google Shape;56;p60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Google Shape;57;p60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60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9" name="Google Shape;59;p60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60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60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62" name="Google Shape;62;p60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60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60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" name="Google Shape;65;p60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0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0"/>
          <p:cNvSpPr txBox="1">
            <a:spLocks noGrp="1"/>
          </p:cNvSpPr>
          <p:nvPr>
            <p:ph type="ftr" idx="11"/>
          </p:nvPr>
        </p:nvSpPr>
        <p:spPr>
          <a:xfrm>
            <a:off x="382587" y="6356350"/>
            <a:ext cx="9055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2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62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62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62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78" name="Google Shape;78;p62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" name="Google Shape;79;p62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62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" name="Google Shape;81;p62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62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2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84" name="Google Shape;84;p62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" name="Google Shape;85;p62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62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" name="Google Shape;87;p62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62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6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62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4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4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64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4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64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05" name="Google Shape;105;p64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64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64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" name="Google Shape;108;p64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4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64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11" name="Google Shape;111;p64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64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64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" name="Google Shape;114;p64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6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810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8100" marR="0" lvl="1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8100" marR="0" lvl="2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38100" marR="0" lvl="3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8100" marR="0" lvl="4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8100" marR="0" lvl="5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100" marR="0" lvl="6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100" marR="0" lvl="7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100" marR="0" lvl="8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6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6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66" descr="LOGO.gif"/>
          <p:cNvPicPr preferRelativeResize="0"/>
          <p:nvPr/>
        </p:nvPicPr>
        <p:blipFill rotWithShape="1">
          <a:blip r:embed="rId10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6" descr="LOGO.gif"/>
          <p:cNvPicPr preferRelativeResize="0"/>
          <p:nvPr/>
        </p:nvPicPr>
        <p:blipFill rotWithShape="1">
          <a:blip r:embed="rId10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66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31" name="Google Shape;131;p66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66" descr="LOGO.gif"/>
            <p:cNvPicPr preferRelativeResize="0"/>
            <p:nvPr/>
          </p:nvPicPr>
          <p:blipFill rotWithShape="1">
            <a:blip r:embed="rId10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66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" name="Google Shape;134;p66" descr="logo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6" descr="LOGO.gif"/>
          <p:cNvPicPr preferRelativeResize="0"/>
          <p:nvPr/>
        </p:nvPicPr>
        <p:blipFill rotWithShape="1">
          <a:blip r:embed="rId10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66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37" name="Google Shape;137;p66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" name="Google Shape;138;p66" descr="LOGO.gif"/>
            <p:cNvPicPr preferRelativeResize="0"/>
            <p:nvPr/>
          </p:nvPicPr>
          <p:blipFill rotWithShape="1">
            <a:blip r:embed="rId10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6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0" name="Google Shape;140;p66" descr="logo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66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66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5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5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75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5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75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95" name="Google Shape;195;p75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" name="Google Shape;196;p75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75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8" name="Google Shape;198;p75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5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75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201" name="Google Shape;201;p75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75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75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4" name="Google Shape;204;p75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75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75"/>
          <p:cNvSpPr txBox="1">
            <a:spLocks noGrp="1"/>
          </p:cNvSpPr>
          <p:nvPr>
            <p:ph type="ftr" idx="11"/>
          </p:nvPr>
        </p:nvSpPr>
        <p:spPr>
          <a:xfrm>
            <a:off x="495300" y="6356350"/>
            <a:ext cx="8912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/>
          <p:nvPr/>
        </p:nvSpPr>
        <p:spPr>
          <a:xfrm>
            <a:off x="1462087" y="2951162"/>
            <a:ext cx="7281862" cy="283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000" tIns="43975" rIns="88000" bIns="439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Times New Roman"/>
              <a:buNone/>
            </a:pPr>
            <a:r>
              <a:rPr lang="en-US" sz="23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Design concepts and Analysis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1" i="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"/>
          <p:cNvSpPr txBox="1"/>
          <p:nvPr/>
        </p:nvSpPr>
        <p:spPr>
          <a:xfrm>
            <a:off x="1897062" y="2151062"/>
            <a:ext cx="6108700" cy="138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000" tIns="43975" rIns="88000" bIns="439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n-US"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Software Engineering (OOSE)</a:t>
            </a: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n-US"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22CS017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>
            <a:spLocks noGrp="1"/>
          </p:cNvSpPr>
          <p:nvPr>
            <p:ph type="title"/>
          </p:nvPr>
        </p:nvSpPr>
        <p:spPr>
          <a:xfrm>
            <a:off x="122237" y="201612"/>
            <a:ext cx="3505200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25" tIns="27925" rIns="69825" bIns="279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Abstraction</a:t>
            </a:r>
            <a:endParaRPr/>
          </a:p>
        </p:txBody>
      </p:sp>
      <p:sp>
        <p:nvSpPr>
          <p:cNvPr id="335" name="Google Shape;335;p10"/>
          <p:cNvSpPr txBox="1">
            <a:spLocks noGrp="1"/>
          </p:cNvSpPr>
          <p:nvPr>
            <p:ph type="body" idx="1"/>
          </p:nvPr>
        </p:nvSpPr>
        <p:spPr>
          <a:xfrm>
            <a:off x="495300" y="1219200"/>
            <a:ext cx="8912225" cy="526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endParaRPr lang="en-US" sz="20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20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collection of data that describes a data object</a:t>
            </a:r>
            <a:endParaRPr sz="1800" dirty="0"/>
          </a:p>
        </p:txBody>
      </p:sp>
      <p:sp>
        <p:nvSpPr>
          <p:cNvPr id="336" name="Google Shape;336;p10"/>
          <p:cNvSpPr/>
          <p:nvPr/>
        </p:nvSpPr>
        <p:spPr>
          <a:xfrm>
            <a:off x="4813299" y="1219200"/>
            <a:ext cx="4321273" cy="3527425"/>
          </a:xfrm>
          <a:prstGeom prst="roundRect">
            <a:avLst>
              <a:gd name="adj" fmla="val 1262"/>
            </a:avLst>
          </a:prstGeom>
          <a:solidFill>
            <a:srgbClr val="FEC4C4"/>
          </a:solidFill>
          <a:ln w="25400" cap="flat" cmpd="sng">
            <a:solidFill>
              <a:srgbClr val="FEC4C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10"/>
          <p:cNvCxnSpPr/>
          <p:nvPr/>
        </p:nvCxnSpPr>
        <p:spPr>
          <a:xfrm>
            <a:off x="4813300" y="1781175"/>
            <a:ext cx="35210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8" name="Google Shape;338;p10"/>
          <p:cNvSpPr txBox="1"/>
          <p:nvPr/>
        </p:nvSpPr>
        <p:spPr>
          <a:xfrm>
            <a:off x="5080000" y="1247775"/>
            <a:ext cx="127476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door</a:t>
            </a:r>
            <a:endParaRPr dirty="0"/>
          </a:p>
        </p:txBody>
      </p:sp>
      <p:cxnSp>
        <p:nvCxnSpPr>
          <p:cNvPr id="339" name="Google Shape;339;p10"/>
          <p:cNvCxnSpPr/>
          <p:nvPr/>
        </p:nvCxnSpPr>
        <p:spPr>
          <a:xfrm flipH="1">
            <a:off x="4419600" y="3579812"/>
            <a:ext cx="711200" cy="13731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0" name="Google Shape;340;p10"/>
          <p:cNvSpPr txBox="1"/>
          <p:nvPr/>
        </p:nvSpPr>
        <p:spPr>
          <a:xfrm>
            <a:off x="4076700" y="4876800"/>
            <a:ext cx="553864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implemented as a data structure</a:t>
            </a:r>
            <a:endParaRPr dirty="0"/>
          </a:p>
        </p:txBody>
      </p:sp>
      <p:sp>
        <p:nvSpPr>
          <p:cNvPr id="341" name="Google Shape;341;p10"/>
          <p:cNvSpPr txBox="1"/>
          <p:nvPr/>
        </p:nvSpPr>
        <p:spPr>
          <a:xfrm>
            <a:off x="5386387" y="1787014"/>
            <a:ext cx="2090735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manufacturer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5370530" y="2071970"/>
            <a:ext cx="2305100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number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5405258" y="2345955"/>
            <a:ext cx="1138190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5462586" y="2736850"/>
            <a:ext cx="2665413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swing direction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10"/>
          <p:cNvSpPr txBox="1"/>
          <p:nvPr/>
        </p:nvSpPr>
        <p:spPr>
          <a:xfrm>
            <a:off x="5474104" y="3080172"/>
            <a:ext cx="1879599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5491956" y="3514048"/>
            <a:ext cx="1879599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lights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10"/>
          <p:cNvSpPr txBox="1"/>
          <p:nvPr/>
        </p:nvSpPr>
        <p:spPr>
          <a:xfrm>
            <a:off x="5969499" y="3444875"/>
            <a:ext cx="1805479" cy="102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endParaRPr lang="en-US" sz="2000" b="0" i="0" u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5735756" y="3974408"/>
            <a:ext cx="2443163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number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10"/>
          <p:cNvSpPr txBox="1"/>
          <p:nvPr/>
        </p:nvSpPr>
        <p:spPr>
          <a:xfrm>
            <a:off x="5206187" y="3846899"/>
            <a:ext cx="1920747" cy="102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endParaRPr lang="en-US" sz="2000" b="0" i="0" u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10"/>
          <p:cNvSpPr txBox="1"/>
          <p:nvPr/>
        </p:nvSpPr>
        <p:spPr>
          <a:xfrm>
            <a:off x="5269772" y="4170698"/>
            <a:ext cx="2858227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endParaRPr lang="en-US" sz="2000" b="0" i="0" u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Opening </a:t>
            </a: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mechanism</a:t>
            </a:r>
            <a:endParaRPr dirty="0"/>
          </a:p>
        </p:txBody>
      </p:sp>
      <p:sp>
        <p:nvSpPr>
          <p:cNvPr id="351" name="Google Shape;351;p10"/>
          <p:cNvSpPr txBox="1"/>
          <p:nvPr/>
        </p:nvSpPr>
        <p:spPr>
          <a:xfrm>
            <a:off x="1636712" y="1489075"/>
            <a:ext cx="1870075" cy="3505200"/>
          </a:xfrm>
          <a:prstGeom prst="rect">
            <a:avLst/>
          </a:prstGeom>
          <a:solidFill>
            <a:srgbClr val="3E14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0"/>
          <p:cNvSpPr txBox="1"/>
          <p:nvPr/>
        </p:nvSpPr>
        <p:spPr>
          <a:xfrm>
            <a:off x="1636712" y="1490662"/>
            <a:ext cx="1870075" cy="35036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1760537" y="1603375"/>
            <a:ext cx="1622425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1760537" y="1604962"/>
            <a:ext cx="1622425" cy="3389312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"/>
          <p:cNvSpPr/>
          <p:nvPr/>
        </p:nvSpPr>
        <p:spPr>
          <a:xfrm>
            <a:off x="1774825" y="1616075"/>
            <a:ext cx="1514475" cy="3570287"/>
          </a:xfrm>
          <a:custGeom>
            <a:avLst/>
            <a:gdLst/>
            <a:ahLst/>
            <a:cxnLst/>
            <a:rect l="l" t="t" r="r" b="b"/>
            <a:pathLst>
              <a:path w="881" h="1999" extrusionOk="0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1760537" y="1603375"/>
            <a:ext cx="1514475" cy="3570287"/>
          </a:xfrm>
          <a:custGeom>
            <a:avLst/>
            <a:gdLst/>
            <a:ahLst/>
            <a:cxnLst/>
            <a:rect l="l" t="t" r="r" b="b"/>
            <a:pathLst>
              <a:path w="881" h="1999" extrusionOk="0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rgbClr val="712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2970212" y="3317875"/>
            <a:ext cx="138112" cy="127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2970212" y="3319462"/>
            <a:ext cx="138112" cy="123825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 txBox="1"/>
          <p:nvPr/>
        </p:nvSpPr>
        <p:spPr>
          <a:xfrm>
            <a:off x="3025775" y="3432175"/>
            <a:ext cx="14287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0"/>
          <p:cNvSpPr txBox="1"/>
          <p:nvPr/>
        </p:nvSpPr>
        <p:spPr>
          <a:xfrm>
            <a:off x="3025775" y="3433762"/>
            <a:ext cx="14287" cy="30321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10"/>
          <p:cNvCxnSpPr/>
          <p:nvPr/>
        </p:nvCxnSpPr>
        <p:spPr>
          <a:xfrm>
            <a:off x="3659187" y="3203575"/>
            <a:ext cx="976312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62" name="Google Shape;362;p10"/>
          <p:cNvSpPr txBox="1"/>
          <p:nvPr/>
        </p:nvSpPr>
        <p:spPr>
          <a:xfrm>
            <a:off x="3554412" y="6323012"/>
            <a:ext cx="22399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Data Abstraction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"/>
          <p:cNvSpPr txBox="1">
            <a:spLocks noGrp="1"/>
          </p:cNvSpPr>
          <p:nvPr>
            <p:ph type="title"/>
          </p:nvPr>
        </p:nvSpPr>
        <p:spPr>
          <a:xfrm>
            <a:off x="211137" y="219075"/>
            <a:ext cx="4749800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25" tIns="27925" rIns="69825" bIns="279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Procedural Abstraction</a:t>
            </a:r>
            <a:endParaRPr/>
          </a:p>
        </p:txBody>
      </p:sp>
      <p:sp>
        <p:nvSpPr>
          <p:cNvPr id="368" name="Google Shape;368;p11"/>
          <p:cNvSpPr txBox="1">
            <a:spLocks noGrp="1"/>
          </p:cNvSpPr>
          <p:nvPr>
            <p:ph type="body" idx="1"/>
          </p:nvPr>
        </p:nvSpPr>
        <p:spPr>
          <a:xfrm>
            <a:off x="454025" y="1177925"/>
            <a:ext cx="8912225" cy="512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named sequence of instructions with a specific and limited function </a:t>
            </a:r>
            <a:endParaRPr sz="1600" dirty="0"/>
          </a:p>
        </p:txBody>
      </p:sp>
      <p:cxnSp>
        <p:nvCxnSpPr>
          <p:cNvPr id="369" name="Google Shape;369;p11"/>
          <p:cNvCxnSpPr/>
          <p:nvPr/>
        </p:nvCxnSpPr>
        <p:spPr>
          <a:xfrm rot="10800000" flipH="1">
            <a:off x="3700462" y="3602037"/>
            <a:ext cx="1030287" cy="889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70" name="Google Shape;370;p11"/>
          <p:cNvSpPr txBox="1"/>
          <p:nvPr/>
        </p:nvSpPr>
        <p:spPr>
          <a:xfrm>
            <a:off x="1692275" y="1646237"/>
            <a:ext cx="1870075" cy="3505200"/>
          </a:xfrm>
          <a:prstGeom prst="rect">
            <a:avLst/>
          </a:prstGeom>
          <a:solidFill>
            <a:srgbClr val="3E14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1"/>
          <p:cNvSpPr txBox="1"/>
          <p:nvPr/>
        </p:nvSpPr>
        <p:spPr>
          <a:xfrm>
            <a:off x="1692275" y="1647825"/>
            <a:ext cx="1870075" cy="35036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1"/>
          <p:cNvSpPr txBox="1"/>
          <p:nvPr/>
        </p:nvSpPr>
        <p:spPr>
          <a:xfrm>
            <a:off x="1816100" y="1760537"/>
            <a:ext cx="1622425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1"/>
          <p:cNvSpPr txBox="1"/>
          <p:nvPr/>
        </p:nvSpPr>
        <p:spPr>
          <a:xfrm>
            <a:off x="1816100" y="1762125"/>
            <a:ext cx="1622425" cy="3389312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1"/>
          <p:cNvSpPr/>
          <p:nvPr/>
        </p:nvSpPr>
        <p:spPr>
          <a:xfrm>
            <a:off x="1828800" y="1773237"/>
            <a:ext cx="1514475" cy="3570287"/>
          </a:xfrm>
          <a:custGeom>
            <a:avLst/>
            <a:gdLst/>
            <a:ahLst/>
            <a:cxnLst/>
            <a:rect l="l" t="t" r="r" b="b"/>
            <a:pathLst>
              <a:path w="881" h="1999" extrusionOk="0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1"/>
          <p:cNvSpPr/>
          <p:nvPr/>
        </p:nvSpPr>
        <p:spPr>
          <a:xfrm>
            <a:off x="1816100" y="1760537"/>
            <a:ext cx="1514475" cy="3570287"/>
          </a:xfrm>
          <a:custGeom>
            <a:avLst/>
            <a:gdLst/>
            <a:ahLst/>
            <a:cxnLst/>
            <a:rect l="l" t="t" r="r" b="b"/>
            <a:pathLst>
              <a:path w="881" h="1999" extrusionOk="0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rgbClr val="712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3025775" y="3475037"/>
            <a:ext cx="138112" cy="127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1"/>
          <p:cNvSpPr/>
          <p:nvPr/>
        </p:nvSpPr>
        <p:spPr>
          <a:xfrm>
            <a:off x="3025775" y="3476625"/>
            <a:ext cx="138112" cy="123825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1"/>
          <p:cNvSpPr txBox="1"/>
          <p:nvPr/>
        </p:nvSpPr>
        <p:spPr>
          <a:xfrm>
            <a:off x="3081337" y="3589337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 txBox="1"/>
          <p:nvPr/>
        </p:nvSpPr>
        <p:spPr>
          <a:xfrm>
            <a:off x="3081337" y="3590925"/>
            <a:ext cx="12700" cy="30321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1"/>
          <p:cNvSpPr/>
          <p:nvPr/>
        </p:nvSpPr>
        <p:spPr>
          <a:xfrm>
            <a:off x="2282825" y="2359025"/>
            <a:ext cx="274637" cy="620712"/>
          </a:xfrm>
          <a:prstGeom prst="ellipse">
            <a:avLst/>
          </a:prstGeom>
          <a:solidFill>
            <a:srgbClr val="FEC4C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/>
          <p:nvPr/>
        </p:nvSpPr>
        <p:spPr>
          <a:xfrm>
            <a:off x="2146300" y="2903537"/>
            <a:ext cx="496887" cy="1271587"/>
          </a:xfrm>
          <a:custGeom>
            <a:avLst/>
            <a:gdLst/>
            <a:ahLst/>
            <a:cxnLst/>
            <a:rect l="l" t="t" r="r" b="b"/>
            <a:pathLst>
              <a:path w="289" h="712" extrusionOk="0">
                <a:moveTo>
                  <a:pt x="0" y="0"/>
                </a:moveTo>
                <a:lnTo>
                  <a:pt x="288" y="114"/>
                </a:lnTo>
                <a:lnTo>
                  <a:pt x="224" y="711"/>
                </a:lnTo>
                <a:lnTo>
                  <a:pt x="48" y="611"/>
                </a:lnTo>
                <a:lnTo>
                  <a:pt x="0" y="0"/>
                </a:lnTo>
              </a:path>
            </a:pathLst>
          </a:custGeom>
          <a:solidFill>
            <a:srgbClr val="FEC4C4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11"/>
          <p:cNvCxnSpPr/>
          <p:nvPr/>
        </p:nvCxnSpPr>
        <p:spPr>
          <a:xfrm>
            <a:off x="2640012" y="3133725"/>
            <a:ext cx="123825" cy="8223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3" name="Google Shape;383;p11"/>
          <p:cNvCxnSpPr/>
          <p:nvPr/>
        </p:nvCxnSpPr>
        <p:spPr>
          <a:xfrm rot="10800000" flipH="1">
            <a:off x="2792412" y="3805237"/>
            <a:ext cx="274637" cy="165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4" name="Google Shape;384;p11"/>
          <p:cNvCxnSpPr/>
          <p:nvPr/>
        </p:nvCxnSpPr>
        <p:spPr>
          <a:xfrm flipH="1">
            <a:off x="1939925" y="2930525"/>
            <a:ext cx="192087" cy="5429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5" name="Google Shape;385;p11"/>
          <p:cNvCxnSpPr/>
          <p:nvPr/>
        </p:nvCxnSpPr>
        <p:spPr>
          <a:xfrm>
            <a:off x="1952625" y="3502025"/>
            <a:ext cx="247650" cy="3016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6" name="Google Shape;386;p11"/>
          <p:cNvCxnSpPr/>
          <p:nvPr/>
        </p:nvCxnSpPr>
        <p:spPr>
          <a:xfrm>
            <a:off x="2530475" y="4187825"/>
            <a:ext cx="192087" cy="6318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7" name="Google Shape;387;p11"/>
          <p:cNvCxnSpPr/>
          <p:nvPr/>
        </p:nvCxnSpPr>
        <p:spPr>
          <a:xfrm flipH="1">
            <a:off x="2489200" y="4848225"/>
            <a:ext cx="247650" cy="7207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8" name="Google Shape;388;p11"/>
          <p:cNvCxnSpPr/>
          <p:nvPr/>
        </p:nvCxnSpPr>
        <p:spPr>
          <a:xfrm rot="10800000" flipH="1">
            <a:off x="2489200" y="5532437"/>
            <a:ext cx="68262" cy="50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9" name="Google Shape;389;p11"/>
          <p:cNvCxnSpPr/>
          <p:nvPr/>
        </p:nvCxnSpPr>
        <p:spPr>
          <a:xfrm>
            <a:off x="2228850" y="4010025"/>
            <a:ext cx="95250" cy="68421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0" name="Google Shape;390;p11"/>
          <p:cNvCxnSpPr/>
          <p:nvPr/>
        </p:nvCxnSpPr>
        <p:spPr>
          <a:xfrm flipH="1">
            <a:off x="1884362" y="4722812"/>
            <a:ext cx="454025" cy="63023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1" name="Google Shape;391;p11"/>
          <p:cNvCxnSpPr/>
          <p:nvPr/>
        </p:nvCxnSpPr>
        <p:spPr>
          <a:xfrm rot="10800000" flipH="1">
            <a:off x="1898650" y="5341937"/>
            <a:ext cx="82550" cy="25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2" name="Google Shape;392;p11"/>
          <p:cNvSpPr/>
          <p:nvPr/>
        </p:nvSpPr>
        <p:spPr>
          <a:xfrm>
            <a:off x="4924425" y="1557337"/>
            <a:ext cx="2997200" cy="2768600"/>
          </a:xfrm>
          <a:prstGeom prst="roundRect">
            <a:avLst>
              <a:gd name="adj" fmla="val 14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4800600" y="1474787"/>
            <a:ext cx="3025775" cy="2794000"/>
          </a:xfrm>
          <a:prstGeom prst="roundRect">
            <a:avLst>
              <a:gd name="adj" fmla="val 1513"/>
            </a:avLst>
          </a:prstGeom>
          <a:solidFill>
            <a:srgbClr val="FEC4C4"/>
          </a:solidFill>
          <a:ln w="25400" cap="flat" cmpd="sng">
            <a:solidFill>
              <a:srgbClr val="FEC4C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11"/>
          <p:cNvCxnSpPr/>
          <p:nvPr/>
        </p:nvCxnSpPr>
        <p:spPr>
          <a:xfrm>
            <a:off x="4924425" y="2014537"/>
            <a:ext cx="29559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5" name="Google Shape;395;p11"/>
          <p:cNvSpPr txBox="1"/>
          <p:nvPr/>
        </p:nvSpPr>
        <p:spPr>
          <a:xfrm>
            <a:off x="5129212" y="1527175"/>
            <a:ext cx="1837196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</a:t>
            </a:r>
            <a:endParaRPr dirty="0"/>
          </a:p>
        </p:txBody>
      </p:sp>
      <p:cxnSp>
        <p:nvCxnSpPr>
          <p:cNvPr id="396" name="Google Shape;396;p11"/>
          <p:cNvCxnSpPr/>
          <p:nvPr/>
        </p:nvCxnSpPr>
        <p:spPr>
          <a:xfrm flipH="1">
            <a:off x="4876800" y="3933825"/>
            <a:ext cx="982662" cy="7905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7" name="Google Shape;397;p11"/>
          <p:cNvSpPr txBox="1"/>
          <p:nvPr/>
        </p:nvSpPr>
        <p:spPr>
          <a:xfrm>
            <a:off x="3821112" y="4702175"/>
            <a:ext cx="4700587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implemented with a "knowledge" of the  </a:t>
            </a:r>
            <a:endParaRPr/>
          </a:p>
        </p:txBody>
      </p:sp>
      <p:sp>
        <p:nvSpPr>
          <p:cNvPr id="398" name="Google Shape;398;p11"/>
          <p:cNvSpPr txBox="1"/>
          <p:nvPr/>
        </p:nvSpPr>
        <p:spPr>
          <a:xfrm>
            <a:off x="3835400" y="4953000"/>
            <a:ext cx="408305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 that is associated with enter</a:t>
            </a:r>
            <a:endParaRPr/>
          </a:p>
        </p:txBody>
      </p:sp>
      <p:sp>
        <p:nvSpPr>
          <p:cNvPr id="399" name="Google Shape;399;p11"/>
          <p:cNvSpPr txBox="1"/>
          <p:nvPr/>
        </p:nvSpPr>
        <p:spPr>
          <a:xfrm>
            <a:off x="5457825" y="2441575"/>
            <a:ext cx="193675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details of enter </a:t>
            </a:r>
            <a:endParaRPr dirty="0"/>
          </a:p>
        </p:txBody>
      </p:sp>
      <p:sp>
        <p:nvSpPr>
          <p:cNvPr id="400" name="Google Shape;400;p11"/>
          <p:cNvSpPr txBox="1"/>
          <p:nvPr/>
        </p:nvSpPr>
        <p:spPr>
          <a:xfrm>
            <a:off x="5457824" y="2670175"/>
            <a:ext cx="1984375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endParaRPr dirty="0"/>
          </a:p>
        </p:txBody>
      </p:sp>
      <p:sp>
        <p:nvSpPr>
          <p:cNvPr id="401" name="Google Shape;401;p11"/>
          <p:cNvSpPr txBox="1"/>
          <p:nvPr/>
        </p:nvSpPr>
        <p:spPr>
          <a:xfrm>
            <a:off x="3554412" y="6323012"/>
            <a:ext cx="2716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 Procedural Abstraction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"/>
          <p:cNvSpPr txBox="1">
            <a:spLocks noGrp="1"/>
          </p:cNvSpPr>
          <p:nvPr>
            <p:ph type="title"/>
          </p:nvPr>
        </p:nvSpPr>
        <p:spPr>
          <a:xfrm>
            <a:off x="198437" y="98425"/>
            <a:ext cx="4216400" cy="44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25" tIns="27925" rIns="69825" bIns="279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Stepwise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Refinement</a:t>
            </a:r>
            <a:endParaRPr sz="1000" dirty="0"/>
          </a:p>
        </p:txBody>
      </p:sp>
      <p:sp>
        <p:nvSpPr>
          <p:cNvPr id="407" name="Google Shape;407;p12"/>
          <p:cNvSpPr txBox="1">
            <a:spLocks noGrp="1"/>
          </p:cNvSpPr>
          <p:nvPr>
            <p:ph type="body" idx="1"/>
          </p:nvPr>
        </p:nvSpPr>
        <p:spPr>
          <a:xfrm>
            <a:off x="198438" y="900751"/>
            <a:ext cx="9209088" cy="566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endParaRPr lang="en-US" sz="16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elaboration, proposed by </a:t>
            </a:r>
            <a:r>
              <a:rPr lang="en-US" sz="1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Niklaus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Wirth, that decomposes a high-level statement of function until low-level programming language statements are reached</a:t>
            </a:r>
            <a:endParaRPr dirty="0"/>
          </a:p>
        </p:txBody>
      </p:sp>
      <p:sp>
        <p:nvSpPr>
          <p:cNvPr id="408" name="Google Shape;408;p12"/>
          <p:cNvSpPr/>
          <p:nvPr/>
        </p:nvSpPr>
        <p:spPr>
          <a:xfrm>
            <a:off x="1651000" y="1401762"/>
            <a:ext cx="2997200" cy="2768600"/>
          </a:xfrm>
          <a:prstGeom prst="roundRect">
            <a:avLst>
              <a:gd name="adj" fmla="val 14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2"/>
          <p:cNvSpPr/>
          <p:nvPr/>
        </p:nvSpPr>
        <p:spPr>
          <a:xfrm>
            <a:off x="1622425" y="1376362"/>
            <a:ext cx="3054350" cy="2819400"/>
          </a:xfrm>
          <a:prstGeom prst="roundRect">
            <a:avLst>
              <a:gd name="adj" fmla="val 159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12"/>
          <p:cNvCxnSpPr/>
          <p:nvPr/>
        </p:nvCxnSpPr>
        <p:spPr>
          <a:xfrm>
            <a:off x="1651000" y="1858962"/>
            <a:ext cx="29972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1" name="Google Shape;411;p12"/>
          <p:cNvSpPr txBox="1"/>
          <p:nvPr/>
        </p:nvSpPr>
        <p:spPr>
          <a:xfrm>
            <a:off x="1731962" y="1319212"/>
            <a:ext cx="935037" cy="344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</a:t>
            </a:r>
            <a:endParaRPr sz="1000"/>
          </a:p>
        </p:txBody>
      </p:sp>
      <p:sp>
        <p:nvSpPr>
          <p:cNvPr id="412" name="Google Shape;412;p12"/>
          <p:cNvSpPr txBox="1"/>
          <p:nvPr/>
        </p:nvSpPr>
        <p:spPr>
          <a:xfrm>
            <a:off x="2989262" y="2082800"/>
            <a:ext cx="3659187" cy="2159000"/>
          </a:xfrm>
          <a:prstGeom prst="rect">
            <a:avLst/>
          </a:prstGeom>
          <a:solidFill>
            <a:srgbClr val="FEC4C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2"/>
          <p:cNvSpPr txBox="1"/>
          <p:nvPr/>
        </p:nvSpPr>
        <p:spPr>
          <a:xfrm>
            <a:off x="3125787" y="2117725"/>
            <a:ext cx="1936750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walk to door;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4" name="Google Shape;414;p12"/>
          <p:cNvSpPr txBox="1"/>
          <p:nvPr/>
        </p:nvSpPr>
        <p:spPr>
          <a:xfrm>
            <a:off x="3125787" y="2346325"/>
            <a:ext cx="2192337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reach for knob;</a:t>
            </a:r>
            <a:endParaRPr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5" name="Google Shape;415;p12"/>
          <p:cNvSpPr txBox="1"/>
          <p:nvPr/>
        </p:nvSpPr>
        <p:spPr>
          <a:xfrm>
            <a:off x="3125787" y="2574925"/>
            <a:ext cx="200025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p12"/>
          <p:cNvSpPr txBox="1"/>
          <p:nvPr/>
        </p:nvSpPr>
        <p:spPr>
          <a:xfrm>
            <a:off x="3124201" y="2611161"/>
            <a:ext cx="1709737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open door;</a:t>
            </a:r>
            <a:endParaRPr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12"/>
          <p:cNvSpPr txBox="1"/>
          <p:nvPr/>
        </p:nvSpPr>
        <p:spPr>
          <a:xfrm>
            <a:off x="3125787" y="3032125"/>
            <a:ext cx="200025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" name="Google Shape;418;p12"/>
          <p:cNvSpPr txBox="1"/>
          <p:nvPr/>
        </p:nvSpPr>
        <p:spPr>
          <a:xfrm>
            <a:off x="3138629" y="2877720"/>
            <a:ext cx="2009775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walk through;</a:t>
            </a:r>
            <a:endParaRPr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Google Shape;419;p12"/>
          <p:cNvSpPr txBox="1"/>
          <p:nvPr/>
        </p:nvSpPr>
        <p:spPr>
          <a:xfrm>
            <a:off x="3152774" y="3150289"/>
            <a:ext cx="1724025" cy="28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close door.</a:t>
            </a:r>
            <a:endParaRPr sz="1000" dirty="0"/>
          </a:p>
        </p:txBody>
      </p:sp>
      <p:sp>
        <p:nvSpPr>
          <p:cNvPr id="420" name="Google Shape;420;p12"/>
          <p:cNvSpPr txBox="1"/>
          <p:nvPr/>
        </p:nvSpPr>
        <p:spPr>
          <a:xfrm>
            <a:off x="5248275" y="2362200"/>
            <a:ext cx="3438525" cy="2678112"/>
          </a:xfrm>
          <a:prstGeom prst="rect">
            <a:avLst/>
          </a:prstGeom>
          <a:solidFill>
            <a:srgbClr val="FFC3DA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2"/>
          <p:cNvSpPr txBox="1"/>
          <p:nvPr/>
        </p:nvSpPr>
        <p:spPr>
          <a:xfrm>
            <a:off x="5341937" y="2457450"/>
            <a:ext cx="2798762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 until door opens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12"/>
          <p:cNvSpPr txBox="1"/>
          <p:nvPr/>
        </p:nvSpPr>
        <p:spPr>
          <a:xfrm>
            <a:off x="5341937" y="2686050"/>
            <a:ext cx="2487612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knob clockwise;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12"/>
          <p:cNvSpPr txBox="1"/>
          <p:nvPr/>
        </p:nvSpPr>
        <p:spPr>
          <a:xfrm>
            <a:off x="5341937" y="2914650"/>
            <a:ext cx="2973387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knob doesn't turn, then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12"/>
          <p:cNvSpPr txBox="1"/>
          <p:nvPr/>
        </p:nvSpPr>
        <p:spPr>
          <a:xfrm>
            <a:off x="5341937" y="3143250"/>
            <a:ext cx="1922462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take key out;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p12"/>
          <p:cNvSpPr txBox="1"/>
          <p:nvPr/>
        </p:nvSpPr>
        <p:spPr>
          <a:xfrm>
            <a:off x="5341937" y="3371850"/>
            <a:ext cx="2274887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find correct key;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12"/>
          <p:cNvSpPr txBox="1"/>
          <p:nvPr/>
        </p:nvSpPr>
        <p:spPr>
          <a:xfrm>
            <a:off x="5341937" y="3600450"/>
            <a:ext cx="1963737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insert in lock;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" name="Google Shape;427;p12"/>
          <p:cNvSpPr txBox="1"/>
          <p:nvPr/>
        </p:nvSpPr>
        <p:spPr>
          <a:xfrm>
            <a:off x="5341937" y="3829050"/>
            <a:ext cx="750887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endif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Google Shape;428;p12"/>
          <p:cNvSpPr txBox="1"/>
          <p:nvPr/>
        </p:nvSpPr>
        <p:spPr>
          <a:xfrm>
            <a:off x="5341937" y="4105275"/>
            <a:ext cx="2119312" cy="57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pull/push door</a:t>
            </a:r>
            <a:endParaRPr sz="100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 out of way;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9" name="Google Shape;429;p12"/>
          <p:cNvSpPr txBox="1"/>
          <p:nvPr/>
        </p:nvSpPr>
        <p:spPr>
          <a:xfrm>
            <a:off x="5329237" y="4514850"/>
            <a:ext cx="1414462" cy="28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repeat</a:t>
            </a:r>
            <a:endParaRPr sz="1000"/>
          </a:p>
        </p:txBody>
      </p:sp>
      <p:cxnSp>
        <p:nvCxnSpPr>
          <p:cNvPr id="430" name="Google Shape;430;p12"/>
          <p:cNvCxnSpPr/>
          <p:nvPr/>
        </p:nvCxnSpPr>
        <p:spPr>
          <a:xfrm>
            <a:off x="4613275" y="3048000"/>
            <a:ext cx="644525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31" name="Google Shape;431;p12"/>
          <p:cNvSpPr/>
          <p:nvPr/>
        </p:nvSpPr>
        <p:spPr>
          <a:xfrm>
            <a:off x="2174875" y="2314575"/>
            <a:ext cx="879475" cy="828675"/>
          </a:xfrm>
          <a:custGeom>
            <a:avLst/>
            <a:gdLst/>
            <a:ahLst/>
            <a:cxnLst/>
            <a:rect l="l" t="t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50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2"/>
          <p:cNvSpPr txBox="1"/>
          <p:nvPr/>
        </p:nvSpPr>
        <p:spPr>
          <a:xfrm>
            <a:off x="3554412" y="6323012"/>
            <a:ext cx="252888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5: Stepwise Refinement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body" idx="1"/>
          </p:nvPr>
        </p:nvSpPr>
        <p:spPr>
          <a:xfrm>
            <a:off x="0" y="1078173"/>
            <a:ext cx="6553200" cy="524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Beware the Monolith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should be split into separately named and addressable components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Module is “</a:t>
            </a:r>
            <a:r>
              <a:rPr lang="en-US" sz="18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lexically contiguous sequence of program statements, bounded by boundary elements, having an aggregate identifier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[Yourdon and Constantine 1979]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Procedures, functions and objects are all modules</a:t>
            </a:r>
            <a:endParaRPr sz="1600" dirty="0"/>
          </a:p>
          <a:p>
            <a: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13"/>
          <p:cNvSpPr/>
          <p:nvPr/>
        </p:nvSpPr>
        <p:spPr>
          <a:xfrm>
            <a:off x="8596312" y="2566987"/>
            <a:ext cx="84137" cy="1319212"/>
          </a:xfrm>
          <a:custGeom>
            <a:avLst/>
            <a:gdLst/>
            <a:ahLst/>
            <a:cxnLst/>
            <a:rect l="l" t="t" r="r" b="b"/>
            <a:pathLst>
              <a:path w="53" h="831" extrusionOk="0">
                <a:moveTo>
                  <a:pt x="45" y="0"/>
                </a:moveTo>
                <a:lnTo>
                  <a:pt x="0" y="296"/>
                </a:lnTo>
                <a:lnTo>
                  <a:pt x="0" y="831"/>
                </a:lnTo>
                <a:lnTo>
                  <a:pt x="53" y="701"/>
                </a:lnTo>
                <a:lnTo>
                  <a:pt x="53" y="0"/>
                </a:lnTo>
                <a:lnTo>
                  <a:pt x="45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3"/>
          <p:cNvSpPr/>
          <p:nvPr/>
        </p:nvSpPr>
        <p:spPr>
          <a:xfrm>
            <a:off x="8602662" y="2578100"/>
            <a:ext cx="84137" cy="1319212"/>
          </a:xfrm>
          <a:custGeom>
            <a:avLst/>
            <a:gdLst/>
            <a:ahLst/>
            <a:cxnLst/>
            <a:rect l="l" t="t" r="r" b="b"/>
            <a:pathLst>
              <a:path w="53" h="831" extrusionOk="0">
                <a:moveTo>
                  <a:pt x="45" y="0"/>
                </a:moveTo>
                <a:lnTo>
                  <a:pt x="0" y="296"/>
                </a:lnTo>
                <a:lnTo>
                  <a:pt x="0" y="831"/>
                </a:lnTo>
                <a:lnTo>
                  <a:pt x="53" y="701"/>
                </a:lnTo>
                <a:lnTo>
                  <a:pt x="53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3"/>
          <p:cNvSpPr/>
          <p:nvPr/>
        </p:nvSpPr>
        <p:spPr>
          <a:xfrm>
            <a:off x="7781925" y="2393950"/>
            <a:ext cx="200025" cy="1492250"/>
          </a:xfrm>
          <a:custGeom>
            <a:avLst/>
            <a:gdLst/>
            <a:ahLst/>
            <a:cxnLst/>
            <a:rect l="l" t="t" r="r" b="b"/>
            <a:pathLst>
              <a:path w="126" h="940" extrusionOk="0">
                <a:moveTo>
                  <a:pt x="126" y="0"/>
                </a:moveTo>
                <a:lnTo>
                  <a:pt x="126" y="752"/>
                </a:lnTo>
                <a:lnTo>
                  <a:pt x="0" y="940"/>
                </a:lnTo>
                <a:lnTo>
                  <a:pt x="0" y="188"/>
                </a:lnTo>
                <a:lnTo>
                  <a:pt x="12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3"/>
          <p:cNvSpPr/>
          <p:nvPr/>
        </p:nvSpPr>
        <p:spPr>
          <a:xfrm>
            <a:off x="9120187" y="2209800"/>
            <a:ext cx="219075" cy="1676400"/>
          </a:xfrm>
          <a:custGeom>
            <a:avLst/>
            <a:gdLst/>
            <a:ahLst/>
            <a:cxnLst/>
            <a:rect l="l" t="t" r="r" b="b"/>
            <a:pathLst>
              <a:path w="138" h="1056" extrusionOk="0">
                <a:moveTo>
                  <a:pt x="8" y="232"/>
                </a:moveTo>
                <a:lnTo>
                  <a:pt x="138" y="0"/>
                </a:lnTo>
                <a:lnTo>
                  <a:pt x="138" y="810"/>
                </a:lnTo>
                <a:lnTo>
                  <a:pt x="0" y="1056"/>
                </a:lnTo>
                <a:lnTo>
                  <a:pt x="8" y="23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3"/>
          <p:cNvSpPr txBox="1"/>
          <p:nvPr/>
        </p:nvSpPr>
        <p:spPr>
          <a:xfrm>
            <a:off x="8674100" y="2554287"/>
            <a:ext cx="452437" cy="132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3"/>
          <p:cNvSpPr txBox="1"/>
          <p:nvPr/>
        </p:nvSpPr>
        <p:spPr>
          <a:xfrm>
            <a:off x="8674100" y="2549525"/>
            <a:ext cx="452437" cy="13303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3"/>
          <p:cNvSpPr/>
          <p:nvPr/>
        </p:nvSpPr>
        <p:spPr>
          <a:xfrm>
            <a:off x="7156450" y="2233612"/>
            <a:ext cx="219075" cy="1652587"/>
          </a:xfrm>
          <a:custGeom>
            <a:avLst/>
            <a:gdLst/>
            <a:ahLst/>
            <a:cxnLst/>
            <a:rect l="l" t="t" r="r" b="b"/>
            <a:pathLst>
              <a:path w="138" h="1041" extrusionOk="0">
                <a:moveTo>
                  <a:pt x="8" y="231"/>
                </a:moveTo>
                <a:lnTo>
                  <a:pt x="138" y="0"/>
                </a:lnTo>
                <a:lnTo>
                  <a:pt x="138" y="795"/>
                </a:lnTo>
                <a:lnTo>
                  <a:pt x="0" y="1041"/>
                </a:lnTo>
                <a:lnTo>
                  <a:pt x="8" y="23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3"/>
          <p:cNvSpPr/>
          <p:nvPr/>
        </p:nvSpPr>
        <p:spPr>
          <a:xfrm>
            <a:off x="6723062" y="2233612"/>
            <a:ext cx="652462" cy="366712"/>
          </a:xfrm>
          <a:custGeom>
            <a:avLst/>
            <a:gdLst/>
            <a:ahLst/>
            <a:cxnLst/>
            <a:rect l="l" t="t" r="r" b="b"/>
            <a:pathLst>
              <a:path w="411" h="231" extrusionOk="0">
                <a:moveTo>
                  <a:pt x="0" y="210"/>
                </a:moveTo>
                <a:lnTo>
                  <a:pt x="118" y="0"/>
                </a:lnTo>
                <a:lnTo>
                  <a:pt x="411" y="0"/>
                </a:lnTo>
                <a:lnTo>
                  <a:pt x="281" y="231"/>
                </a:lnTo>
                <a:lnTo>
                  <a:pt x="0" y="231"/>
                </a:lnTo>
                <a:lnTo>
                  <a:pt x="0" y="21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3"/>
          <p:cNvSpPr/>
          <p:nvPr/>
        </p:nvSpPr>
        <p:spPr>
          <a:xfrm>
            <a:off x="6729412" y="2244725"/>
            <a:ext cx="652462" cy="366712"/>
          </a:xfrm>
          <a:custGeom>
            <a:avLst/>
            <a:gdLst/>
            <a:ahLst/>
            <a:cxnLst/>
            <a:rect l="l" t="t" r="r" b="b"/>
            <a:pathLst>
              <a:path w="411" h="231" extrusionOk="0">
                <a:moveTo>
                  <a:pt x="0" y="210"/>
                </a:moveTo>
                <a:lnTo>
                  <a:pt x="118" y="0"/>
                </a:lnTo>
                <a:lnTo>
                  <a:pt x="411" y="0"/>
                </a:lnTo>
                <a:lnTo>
                  <a:pt x="281" y="231"/>
                </a:lnTo>
                <a:lnTo>
                  <a:pt x="0" y="231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3"/>
          <p:cNvSpPr txBox="1"/>
          <p:nvPr/>
        </p:nvSpPr>
        <p:spPr>
          <a:xfrm>
            <a:off x="6716712" y="2589212"/>
            <a:ext cx="446087" cy="1285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3"/>
          <p:cNvSpPr txBox="1"/>
          <p:nvPr/>
        </p:nvSpPr>
        <p:spPr>
          <a:xfrm>
            <a:off x="6716712" y="2584450"/>
            <a:ext cx="446087" cy="1295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3"/>
          <p:cNvSpPr txBox="1"/>
          <p:nvPr/>
        </p:nvSpPr>
        <p:spPr>
          <a:xfrm>
            <a:off x="7239000" y="2692400"/>
            <a:ext cx="536575" cy="11826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3"/>
          <p:cNvSpPr txBox="1"/>
          <p:nvPr/>
        </p:nvSpPr>
        <p:spPr>
          <a:xfrm>
            <a:off x="7239000" y="2687637"/>
            <a:ext cx="536575" cy="1192212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3"/>
          <p:cNvSpPr/>
          <p:nvPr/>
        </p:nvSpPr>
        <p:spPr>
          <a:xfrm>
            <a:off x="7246937" y="2393950"/>
            <a:ext cx="735012" cy="309562"/>
          </a:xfrm>
          <a:custGeom>
            <a:avLst/>
            <a:gdLst/>
            <a:ahLst/>
            <a:cxnLst/>
            <a:rect l="l" t="t" r="r" b="b"/>
            <a:pathLst>
              <a:path w="463" h="195" extrusionOk="0">
                <a:moveTo>
                  <a:pt x="0" y="174"/>
                </a:moveTo>
                <a:lnTo>
                  <a:pt x="146" y="0"/>
                </a:lnTo>
                <a:lnTo>
                  <a:pt x="427" y="0"/>
                </a:lnTo>
                <a:lnTo>
                  <a:pt x="463" y="0"/>
                </a:lnTo>
                <a:lnTo>
                  <a:pt x="337" y="195"/>
                </a:lnTo>
                <a:lnTo>
                  <a:pt x="0" y="195"/>
                </a:lnTo>
                <a:lnTo>
                  <a:pt x="0" y="174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3"/>
          <p:cNvSpPr/>
          <p:nvPr/>
        </p:nvSpPr>
        <p:spPr>
          <a:xfrm>
            <a:off x="7253287" y="2405062"/>
            <a:ext cx="735012" cy="311150"/>
          </a:xfrm>
          <a:custGeom>
            <a:avLst/>
            <a:gdLst/>
            <a:ahLst/>
            <a:cxnLst/>
            <a:rect l="l" t="t" r="r" b="b"/>
            <a:pathLst>
              <a:path w="463" h="196" extrusionOk="0">
                <a:moveTo>
                  <a:pt x="0" y="174"/>
                </a:moveTo>
                <a:lnTo>
                  <a:pt x="146" y="0"/>
                </a:lnTo>
                <a:lnTo>
                  <a:pt x="427" y="0"/>
                </a:lnTo>
                <a:lnTo>
                  <a:pt x="463" y="0"/>
                </a:lnTo>
                <a:lnTo>
                  <a:pt x="337" y="196"/>
                </a:lnTo>
                <a:lnTo>
                  <a:pt x="0" y="19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3"/>
          <p:cNvSpPr txBox="1"/>
          <p:nvPr/>
        </p:nvSpPr>
        <p:spPr>
          <a:xfrm>
            <a:off x="7834312" y="3001962"/>
            <a:ext cx="755650" cy="87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3"/>
          <p:cNvSpPr txBox="1"/>
          <p:nvPr/>
        </p:nvSpPr>
        <p:spPr>
          <a:xfrm>
            <a:off x="7834312" y="2997200"/>
            <a:ext cx="755650" cy="8826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3"/>
          <p:cNvSpPr/>
          <p:nvPr/>
        </p:nvSpPr>
        <p:spPr>
          <a:xfrm>
            <a:off x="7840662" y="2566987"/>
            <a:ext cx="827087" cy="469900"/>
          </a:xfrm>
          <a:custGeom>
            <a:avLst/>
            <a:gdLst/>
            <a:ahLst/>
            <a:cxnLst/>
            <a:rect l="l" t="t" r="r" b="b"/>
            <a:pathLst>
              <a:path w="521" h="296" extrusionOk="0">
                <a:moveTo>
                  <a:pt x="0" y="282"/>
                </a:moveTo>
                <a:lnTo>
                  <a:pt x="163" y="0"/>
                </a:lnTo>
                <a:lnTo>
                  <a:pt x="521" y="0"/>
                </a:lnTo>
                <a:lnTo>
                  <a:pt x="476" y="296"/>
                </a:lnTo>
                <a:lnTo>
                  <a:pt x="0" y="296"/>
                </a:lnTo>
                <a:lnTo>
                  <a:pt x="0" y="28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3"/>
          <p:cNvSpPr/>
          <p:nvPr/>
        </p:nvSpPr>
        <p:spPr>
          <a:xfrm>
            <a:off x="7847012" y="2578100"/>
            <a:ext cx="827087" cy="469900"/>
          </a:xfrm>
          <a:custGeom>
            <a:avLst/>
            <a:gdLst/>
            <a:ahLst/>
            <a:cxnLst/>
            <a:rect l="l" t="t" r="r" b="b"/>
            <a:pathLst>
              <a:path w="521" h="296" extrusionOk="0">
                <a:moveTo>
                  <a:pt x="0" y="282"/>
                </a:moveTo>
                <a:lnTo>
                  <a:pt x="163" y="0"/>
                </a:lnTo>
                <a:lnTo>
                  <a:pt x="521" y="0"/>
                </a:lnTo>
                <a:lnTo>
                  <a:pt x="476" y="296"/>
                </a:lnTo>
                <a:lnTo>
                  <a:pt x="0" y="29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3"/>
          <p:cNvSpPr/>
          <p:nvPr/>
        </p:nvSpPr>
        <p:spPr>
          <a:xfrm>
            <a:off x="6800850" y="3232150"/>
            <a:ext cx="265112" cy="43656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3"/>
          <p:cNvSpPr/>
          <p:nvPr/>
        </p:nvSpPr>
        <p:spPr>
          <a:xfrm>
            <a:off x="6800850" y="3227387"/>
            <a:ext cx="265112" cy="446087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3"/>
          <p:cNvSpPr/>
          <p:nvPr/>
        </p:nvSpPr>
        <p:spPr>
          <a:xfrm>
            <a:off x="8764587" y="3254375"/>
            <a:ext cx="258762" cy="43656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3"/>
          <p:cNvSpPr/>
          <p:nvPr/>
        </p:nvSpPr>
        <p:spPr>
          <a:xfrm>
            <a:off x="8764587" y="3249612"/>
            <a:ext cx="258762" cy="446087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3"/>
          <p:cNvSpPr/>
          <p:nvPr/>
        </p:nvSpPr>
        <p:spPr>
          <a:xfrm>
            <a:off x="6773862" y="2968625"/>
            <a:ext cx="96837" cy="18256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3"/>
          <p:cNvSpPr/>
          <p:nvPr/>
        </p:nvSpPr>
        <p:spPr>
          <a:xfrm>
            <a:off x="6773862" y="2962275"/>
            <a:ext cx="98425" cy="193675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3"/>
          <p:cNvSpPr/>
          <p:nvPr/>
        </p:nvSpPr>
        <p:spPr>
          <a:xfrm>
            <a:off x="8718550" y="3001962"/>
            <a:ext cx="103187" cy="173037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3"/>
          <p:cNvSpPr/>
          <p:nvPr/>
        </p:nvSpPr>
        <p:spPr>
          <a:xfrm>
            <a:off x="8718550" y="2997200"/>
            <a:ext cx="103187" cy="182562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3"/>
          <p:cNvSpPr/>
          <p:nvPr/>
        </p:nvSpPr>
        <p:spPr>
          <a:xfrm>
            <a:off x="6975475" y="2898775"/>
            <a:ext cx="115887" cy="230187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3"/>
          <p:cNvSpPr/>
          <p:nvPr/>
        </p:nvSpPr>
        <p:spPr>
          <a:xfrm>
            <a:off x="6975475" y="2894012"/>
            <a:ext cx="115887" cy="239712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3"/>
          <p:cNvSpPr/>
          <p:nvPr/>
        </p:nvSpPr>
        <p:spPr>
          <a:xfrm>
            <a:off x="8924925" y="2898775"/>
            <a:ext cx="117475" cy="230187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3"/>
          <p:cNvSpPr/>
          <p:nvPr/>
        </p:nvSpPr>
        <p:spPr>
          <a:xfrm>
            <a:off x="8924925" y="2894012"/>
            <a:ext cx="117475" cy="239712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3"/>
          <p:cNvSpPr txBox="1"/>
          <p:nvPr/>
        </p:nvSpPr>
        <p:spPr>
          <a:xfrm>
            <a:off x="6800850" y="2692400"/>
            <a:ext cx="265112" cy="127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3"/>
          <p:cNvSpPr txBox="1"/>
          <p:nvPr/>
        </p:nvSpPr>
        <p:spPr>
          <a:xfrm>
            <a:off x="6800850" y="2687637"/>
            <a:ext cx="265112" cy="1365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3"/>
          <p:cNvSpPr txBox="1"/>
          <p:nvPr/>
        </p:nvSpPr>
        <p:spPr>
          <a:xfrm>
            <a:off x="8764587" y="2657475"/>
            <a:ext cx="258762" cy="138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3"/>
          <p:cNvSpPr txBox="1"/>
          <p:nvPr/>
        </p:nvSpPr>
        <p:spPr>
          <a:xfrm>
            <a:off x="8764587" y="2652712"/>
            <a:ext cx="258762" cy="147637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3"/>
          <p:cNvSpPr/>
          <p:nvPr/>
        </p:nvSpPr>
        <p:spPr>
          <a:xfrm>
            <a:off x="8680450" y="2209800"/>
            <a:ext cx="658812" cy="357187"/>
          </a:xfrm>
          <a:custGeom>
            <a:avLst/>
            <a:gdLst/>
            <a:ahLst/>
            <a:cxnLst/>
            <a:rect l="l" t="t" r="r" b="b"/>
            <a:pathLst>
              <a:path w="415" h="225" extrusionOk="0">
                <a:moveTo>
                  <a:pt x="0" y="210"/>
                </a:moveTo>
                <a:lnTo>
                  <a:pt x="122" y="0"/>
                </a:lnTo>
                <a:lnTo>
                  <a:pt x="415" y="0"/>
                </a:lnTo>
                <a:lnTo>
                  <a:pt x="285" y="225"/>
                </a:lnTo>
                <a:lnTo>
                  <a:pt x="0" y="225"/>
                </a:lnTo>
                <a:lnTo>
                  <a:pt x="0" y="21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3"/>
          <p:cNvSpPr/>
          <p:nvPr/>
        </p:nvSpPr>
        <p:spPr>
          <a:xfrm>
            <a:off x="8686800" y="2222500"/>
            <a:ext cx="658812" cy="355600"/>
          </a:xfrm>
          <a:custGeom>
            <a:avLst/>
            <a:gdLst/>
            <a:ahLst/>
            <a:cxnLst/>
            <a:rect l="l" t="t" r="r" b="b"/>
            <a:pathLst>
              <a:path w="415" h="224" extrusionOk="0">
                <a:moveTo>
                  <a:pt x="0" y="209"/>
                </a:moveTo>
                <a:lnTo>
                  <a:pt x="122" y="0"/>
                </a:lnTo>
                <a:lnTo>
                  <a:pt x="415" y="0"/>
                </a:lnTo>
                <a:lnTo>
                  <a:pt x="285" y="224"/>
                </a:lnTo>
                <a:lnTo>
                  <a:pt x="0" y="224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3"/>
          <p:cNvSpPr/>
          <p:nvPr/>
        </p:nvSpPr>
        <p:spPr>
          <a:xfrm>
            <a:off x="6891337" y="3416300"/>
            <a:ext cx="69850" cy="10318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3"/>
          <p:cNvSpPr/>
          <p:nvPr/>
        </p:nvSpPr>
        <p:spPr>
          <a:xfrm>
            <a:off x="6891337" y="3409950"/>
            <a:ext cx="71437" cy="114300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3"/>
          <p:cNvSpPr/>
          <p:nvPr/>
        </p:nvSpPr>
        <p:spPr>
          <a:xfrm>
            <a:off x="8848725" y="3438525"/>
            <a:ext cx="76200" cy="10318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3"/>
          <p:cNvSpPr/>
          <p:nvPr/>
        </p:nvSpPr>
        <p:spPr>
          <a:xfrm>
            <a:off x="8848725" y="3433762"/>
            <a:ext cx="77787" cy="112712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3"/>
          <p:cNvSpPr txBox="1"/>
          <p:nvPr/>
        </p:nvSpPr>
        <p:spPr>
          <a:xfrm>
            <a:off x="7239000" y="3541712"/>
            <a:ext cx="523875" cy="3333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3"/>
          <p:cNvSpPr txBox="1"/>
          <p:nvPr/>
        </p:nvSpPr>
        <p:spPr>
          <a:xfrm>
            <a:off x="7239000" y="3536950"/>
            <a:ext cx="523875" cy="3429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3"/>
          <p:cNvSpPr txBox="1"/>
          <p:nvPr/>
        </p:nvSpPr>
        <p:spPr>
          <a:xfrm>
            <a:off x="7300912" y="3338512"/>
            <a:ext cx="406400" cy="131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3"/>
          <p:cNvSpPr txBox="1"/>
          <p:nvPr/>
        </p:nvSpPr>
        <p:spPr>
          <a:xfrm>
            <a:off x="7300912" y="3132137"/>
            <a:ext cx="406400" cy="131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3"/>
          <p:cNvSpPr txBox="1"/>
          <p:nvPr/>
        </p:nvSpPr>
        <p:spPr>
          <a:xfrm>
            <a:off x="7300912" y="2925762"/>
            <a:ext cx="406400" cy="1301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13"/>
          <p:cNvCxnSpPr/>
          <p:nvPr/>
        </p:nvCxnSpPr>
        <p:spPr>
          <a:xfrm>
            <a:off x="7335837" y="3416300"/>
            <a:ext cx="46037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6" name="Google Shape;486;p13"/>
          <p:cNvCxnSpPr/>
          <p:nvPr/>
        </p:nvCxnSpPr>
        <p:spPr>
          <a:xfrm>
            <a:off x="7413625" y="3416300"/>
            <a:ext cx="58737" cy="222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7" name="Google Shape;487;p13"/>
          <p:cNvCxnSpPr/>
          <p:nvPr/>
        </p:nvCxnSpPr>
        <p:spPr>
          <a:xfrm>
            <a:off x="7531100" y="3381375"/>
            <a:ext cx="57150" cy="349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8" name="Google Shape;488;p13"/>
          <p:cNvCxnSpPr/>
          <p:nvPr/>
        </p:nvCxnSpPr>
        <p:spPr>
          <a:xfrm>
            <a:off x="7600950" y="3416300"/>
            <a:ext cx="46037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9" name="Google Shape;489;p13"/>
          <p:cNvCxnSpPr/>
          <p:nvPr/>
        </p:nvCxnSpPr>
        <p:spPr>
          <a:xfrm>
            <a:off x="7335837" y="3208337"/>
            <a:ext cx="58737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0" name="Google Shape;490;p13"/>
          <p:cNvCxnSpPr/>
          <p:nvPr/>
        </p:nvCxnSpPr>
        <p:spPr>
          <a:xfrm>
            <a:off x="7369175" y="3175000"/>
            <a:ext cx="84137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1" name="Google Shape;491;p13"/>
          <p:cNvCxnSpPr/>
          <p:nvPr/>
        </p:nvCxnSpPr>
        <p:spPr>
          <a:xfrm>
            <a:off x="7510462" y="3208337"/>
            <a:ext cx="58737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2" name="Google Shape;492;p13"/>
          <p:cNvCxnSpPr/>
          <p:nvPr/>
        </p:nvCxnSpPr>
        <p:spPr>
          <a:xfrm>
            <a:off x="7543800" y="3175000"/>
            <a:ext cx="69850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3" name="Google Shape;493;p13"/>
          <p:cNvCxnSpPr/>
          <p:nvPr/>
        </p:nvCxnSpPr>
        <p:spPr>
          <a:xfrm>
            <a:off x="7453312" y="3232150"/>
            <a:ext cx="57150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4" name="Google Shape;494;p13"/>
          <p:cNvCxnSpPr/>
          <p:nvPr/>
        </p:nvCxnSpPr>
        <p:spPr>
          <a:xfrm>
            <a:off x="7627937" y="3151187"/>
            <a:ext cx="44450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5" name="Google Shape;495;p13"/>
          <p:cNvCxnSpPr/>
          <p:nvPr/>
        </p:nvCxnSpPr>
        <p:spPr>
          <a:xfrm>
            <a:off x="7413625" y="3381375"/>
            <a:ext cx="71437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6" name="Google Shape;496;p13"/>
          <p:cNvCxnSpPr/>
          <p:nvPr/>
        </p:nvCxnSpPr>
        <p:spPr>
          <a:xfrm rot="10800000" flipH="1">
            <a:off x="7600950" y="2841625"/>
            <a:ext cx="1587" cy="8096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7" name="Google Shape;497;p13"/>
          <p:cNvCxnSpPr/>
          <p:nvPr/>
        </p:nvCxnSpPr>
        <p:spPr>
          <a:xfrm flipH="1">
            <a:off x="7369175" y="2819400"/>
            <a:ext cx="231775" cy="158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8" name="Google Shape;498;p13"/>
          <p:cNvSpPr/>
          <p:nvPr/>
        </p:nvSpPr>
        <p:spPr>
          <a:xfrm>
            <a:off x="7962900" y="3105150"/>
            <a:ext cx="498475" cy="517525"/>
          </a:xfrm>
          <a:prstGeom prst="roundRect">
            <a:avLst>
              <a:gd name="adj" fmla="val 696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3"/>
          <p:cNvSpPr/>
          <p:nvPr/>
        </p:nvSpPr>
        <p:spPr>
          <a:xfrm>
            <a:off x="7962900" y="3100387"/>
            <a:ext cx="498475" cy="527050"/>
          </a:xfrm>
          <a:prstGeom prst="roundRect">
            <a:avLst>
              <a:gd name="adj" fmla="val 7123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3"/>
          <p:cNvSpPr txBox="1"/>
          <p:nvPr/>
        </p:nvSpPr>
        <p:spPr>
          <a:xfrm>
            <a:off x="7978775" y="3694112"/>
            <a:ext cx="465137" cy="107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3"/>
          <p:cNvSpPr/>
          <p:nvPr/>
        </p:nvSpPr>
        <p:spPr>
          <a:xfrm>
            <a:off x="6613525" y="4287837"/>
            <a:ext cx="128587" cy="46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3"/>
          <p:cNvSpPr/>
          <p:nvPr/>
        </p:nvSpPr>
        <p:spPr>
          <a:xfrm>
            <a:off x="6613525" y="4283075"/>
            <a:ext cx="128587" cy="481012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3"/>
          <p:cNvSpPr/>
          <p:nvPr/>
        </p:nvSpPr>
        <p:spPr>
          <a:xfrm>
            <a:off x="6664325" y="4643437"/>
            <a:ext cx="465137" cy="596900"/>
          </a:xfrm>
          <a:custGeom>
            <a:avLst/>
            <a:gdLst/>
            <a:ahLst/>
            <a:cxnLst/>
            <a:rect l="l" t="t" r="r" b="b"/>
            <a:pathLst>
              <a:path w="293" h="376" extrusionOk="0">
                <a:moveTo>
                  <a:pt x="82" y="0"/>
                </a:moveTo>
                <a:lnTo>
                  <a:pt x="0" y="130"/>
                </a:lnTo>
                <a:lnTo>
                  <a:pt x="257" y="376"/>
                </a:lnTo>
                <a:lnTo>
                  <a:pt x="293" y="275"/>
                </a:lnTo>
                <a:lnTo>
                  <a:pt x="82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3"/>
          <p:cNvSpPr/>
          <p:nvPr/>
        </p:nvSpPr>
        <p:spPr>
          <a:xfrm>
            <a:off x="6742112" y="4344987"/>
            <a:ext cx="46037" cy="1270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3"/>
          <p:cNvSpPr/>
          <p:nvPr/>
        </p:nvSpPr>
        <p:spPr>
          <a:xfrm>
            <a:off x="6580187" y="4448175"/>
            <a:ext cx="46037" cy="1270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3"/>
          <p:cNvSpPr/>
          <p:nvPr/>
        </p:nvSpPr>
        <p:spPr>
          <a:xfrm>
            <a:off x="6580187" y="4156075"/>
            <a:ext cx="74612" cy="338137"/>
          </a:xfrm>
          <a:custGeom>
            <a:avLst/>
            <a:gdLst/>
            <a:ahLst/>
            <a:cxnLst/>
            <a:rect l="l" t="t" r="r" b="b"/>
            <a:pathLst>
              <a:path w="21600" h="21598" fill="none" extrusionOk="0">
                <a:moveTo>
                  <a:pt x="0" y="21597"/>
                </a:moveTo>
                <a:cubicBezTo>
                  <a:pt x="0" y="9775"/>
                  <a:pt x="9505" y="149"/>
                  <a:pt x="21326" y="-1"/>
                </a:cubicBezTo>
              </a:path>
              <a:path w="21600" h="21598" extrusionOk="0">
                <a:moveTo>
                  <a:pt x="0" y="21597"/>
                </a:moveTo>
                <a:cubicBezTo>
                  <a:pt x="0" y="9775"/>
                  <a:pt x="9505" y="149"/>
                  <a:pt x="21326" y="-1"/>
                </a:cubicBezTo>
                <a:lnTo>
                  <a:pt x="21600" y="21598"/>
                </a:lnTo>
                <a:lnTo>
                  <a:pt x="0" y="21597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3"/>
          <p:cNvSpPr/>
          <p:nvPr/>
        </p:nvSpPr>
        <p:spPr>
          <a:xfrm>
            <a:off x="6659562" y="4156075"/>
            <a:ext cx="117475" cy="263525"/>
          </a:xfrm>
          <a:custGeom>
            <a:avLst/>
            <a:gdLst/>
            <a:ahLst/>
            <a:cxnLst/>
            <a:rect l="l" t="t" r="r" b="b"/>
            <a:pathLst>
              <a:path w="21667" h="21600" fill="none" extrusionOk="0">
                <a:moveTo>
                  <a:pt x="0" y="0"/>
                </a:moveTo>
                <a:cubicBezTo>
                  <a:pt x="22" y="0"/>
                  <a:pt x="44" y="0"/>
                  <a:pt x="67" y="0"/>
                </a:cubicBezTo>
                <a:cubicBezTo>
                  <a:pt x="11961" y="0"/>
                  <a:pt x="21618" y="9617"/>
                  <a:pt x="21666" y="21512"/>
                </a:cubicBezTo>
              </a:path>
              <a:path w="21667" h="21600" extrusionOk="0">
                <a:moveTo>
                  <a:pt x="0" y="0"/>
                </a:moveTo>
                <a:cubicBezTo>
                  <a:pt x="22" y="0"/>
                  <a:pt x="44" y="0"/>
                  <a:pt x="67" y="0"/>
                </a:cubicBezTo>
                <a:cubicBezTo>
                  <a:pt x="11961" y="0"/>
                  <a:pt x="21618" y="9617"/>
                  <a:pt x="21666" y="21512"/>
                </a:cubicBezTo>
                <a:lnTo>
                  <a:pt x="6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3"/>
          <p:cNvSpPr/>
          <p:nvPr/>
        </p:nvSpPr>
        <p:spPr>
          <a:xfrm>
            <a:off x="6800850" y="3438525"/>
            <a:ext cx="549275" cy="976312"/>
          </a:xfrm>
          <a:custGeom>
            <a:avLst/>
            <a:gdLst/>
            <a:ahLst/>
            <a:cxnLst/>
            <a:rect l="l" t="t" r="r" b="b"/>
            <a:pathLst>
              <a:path w="346" h="615" extrusionOk="0">
                <a:moveTo>
                  <a:pt x="0" y="600"/>
                </a:moveTo>
                <a:lnTo>
                  <a:pt x="20" y="615"/>
                </a:lnTo>
                <a:lnTo>
                  <a:pt x="40" y="615"/>
                </a:lnTo>
                <a:lnTo>
                  <a:pt x="61" y="600"/>
                </a:lnTo>
                <a:lnTo>
                  <a:pt x="81" y="578"/>
                </a:lnTo>
                <a:lnTo>
                  <a:pt x="101" y="557"/>
                </a:lnTo>
                <a:lnTo>
                  <a:pt x="122" y="528"/>
                </a:lnTo>
                <a:lnTo>
                  <a:pt x="142" y="499"/>
                </a:lnTo>
                <a:lnTo>
                  <a:pt x="163" y="470"/>
                </a:lnTo>
                <a:lnTo>
                  <a:pt x="187" y="448"/>
                </a:lnTo>
                <a:lnTo>
                  <a:pt x="207" y="427"/>
                </a:lnTo>
                <a:lnTo>
                  <a:pt x="228" y="412"/>
                </a:lnTo>
                <a:lnTo>
                  <a:pt x="248" y="383"/>
                </a:lnTo>
                <a:lnTo>
                  <a:pt x="268" y="354"/>
                </a:lnTo>
                <a:lnTo>
                  <a:pt x="285" y="318"/>
                </a:lnTo>
                <a:lnTo>
                  <a:pt x="297" y="282"/>
                </a:lnTo>
                <a:lnTo>
                  <a:pt x="301" y="246"/>
                </a:lnTo>
                <a:lnTo>
                  <a:pt x="309" y="210"/>
                </a:lnTo>
                <a:lnTo>
                  <a:pt x="313" y="174"/>
                </a:lnTo>
                <a:lnTo>
                  <a:pt x="317" y="137"/>
                </a:lnTo>
                <a:lnTo>
                  <a:pt x="325" y="101"/>
                </a:lnTo>
                <a:lnTo>
                  <a:pt x="329" y="65"/>
                </a:lnTo>
                <a:lnTo>
                  <a:pt x="337" y="29"/>
                </a:lnTo>
                <a:lnTo>
                  <a:pt x="346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3"/>
          <p:cNvSpPr/>
          <p:nvPr/>
        </p:nvSpPr>
        <p:spPr>
          <a:xfrm>
            <a:off x="6788150" y="4333875"/>
            <a:ext cx="187325" cy="366712"/>
          </a:xfrm>
          <a:custGeom>
            <a:avLst/>
            <a:gdLst/>
            <a:ahLst/>
            <a:cxnLst/>
            <a:rect l="l" t="t" r="r" b="b"/>
            <a:pathLst>
              <a:path w="118" h="231" extrusionOk="0">
                <a:moveTo>
                  <a:pt x="24" y="231"/>
                </a:moveTo>
                <a:lnTo>
                  <a:pt x="118" y="1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3"/>
          <p:cNvSpPr/>
          <p:nvPr/>
        </p:nvSpPr>
        <p:spPr>
          <a:xfrm>
            <a:off x="6477000" y="4518025"/>
            <a:ext cx="206375" cy="388937"/>
          </a:xfrm>
          <a:custGeom>
            <a:avLst/>
            <a:gdLst/>
            <a:ahLst/>
            <a:cxnLst/>
            <a:rect l="l" t="t" r="r" b="b"/>
            <a:pathLst>
              <a:path w="130" h="245" extrusionOk="0">
                <a:moveTo>
                  <a:pt x="130" y="245"/>
                </a:moveTo>
                <a:lnTo>
                  <a:pt x="0" y="195"/>
                </a:lnTo>
                <a:lnTo>
                  <a:pt x="74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3"/>
          <p:cNvSpPr/>
          <p:nvPr/>
        </p:nvSpPr>
        <p:spPr>
          <a:xfrm>
            <a:off x="7085012" y="5218112"/>
            <a:ext cx="709612" cy="206375"/>
          </a:xfrm>
          <a:custGeom>
            <a:avLst/>
            <a:gdLst/>
            <a:ahLst/>
            <a:cxnLst/>
            <a:rect l="l" t="t" r="r" b="b"/>
            <a:pathLst>
              <a:path w="447" h="130" extrusionOk="0">
                <a:moveTo>
                  <a:pt x="0" y="21"/>
                </a:moveTo>
                <a:lnTo>
                  <a:pt x="228" y="0"/>
                </a:lnTo>
                <a:lnTo>
                  <a:pt x="423" y="130"/>
                </a:lnTo>
                <a:lnTo>
                  <a:pt x="447" y="8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3"/>
          <p:cNvSpPr/>
          <p:nvPr/>
        </p:nvSpPr>
        <p:spPr>
          <a:xfrm>
            <a:off x="7129462" y="5091112"/>
            <a:ext cx="581025" cy="436562"/>
          </a:xfrm>
          <a:custGeom>
            <a:avLst/>
            <a:gdLst/>
            <a:ahLst/>
            <a:cxnLst/>
            <a:rect l="l" t="t" r="r" b="b"/>
            <a:pathLst>
              <a:path w="366" h="275" extrusionOk="0">
                <a:moveTo>
                  <a:pt x="0" y="0"/>
                </a:moveTo>
                <a:lnTo>
                  <a:pt x="212" y="15"/>
                </a:lnTo>
                <a:lnTo>
                  <a:pt x="350" y="275"/>
                </a:lnTo>
                <a:lnTo>
                  <a:pt x="366" y="26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Modularity</a:t>
            </a:r>
            <a:endParaRPr/>
          </a:p>
        </p:txBody>
      </p:sp>
      <p:sp>
        <p:nvSpPr>
          <p:cNvPr id="518" name="Google Shape;518;p14"/>
          <p:cNvSpPr txBox="1">
            <a:spLocks noGrp="1"/>
          </p:cNvSpPr>
          <p:nvPr>
            <p:ph type="body" idx="1"/>
          </p:nvPr>
        </p:nvSpPr>
        <p:spPr>
          <a:xfrm>
            <a:off x="109182" y="1187355"/>
            <a:ext cx="9539785" cy="491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to build; easier to change; easier to fix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“Modularity is the single attribute of software that allows a program to be intellectually manageable”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overdo it. Too many modules makes integration complicated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the code must be monolithic (e.g. real-time and embedded software) but the design still shouldn’t be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modular design is achieved by developing “single minded” (highly cohesive) modules with an “aversion” to excessive interaction (low coupling)</a:t>
            </a:r>
            <a:endParaRPr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>
            <a:spLocks noGrp="1"/>
          </p:cNvSpPr>
          <p:nvPr>
            <p:ph type="title"/>
          </p:nvPr>
        </p:nvSpPr>
        <p:spPr>
          <a:xfrm>
            <a:off x="44450" y="304800"/>
            <a:ext cx="4699000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25" tIns="27925" rIns="69825" bIns="279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Modularity: Trade-offs</a:t>
            </a:r>
            <a:endParaRPr/>
          </a:p>
        </p:txBody>
      </p:sp>
      <p:sp>
        <p:nvSpPr>
          <p:cNvPr id="524" name="Google Shape;524;p15"/>
          <p:cNvSpPr txBox="1"/>
          <p:nvPr/>
        </p:nvSpPr>
        <p:spPr>
          <a:xfrm>
            <a:off x="1905000" y="1165225"/>
            <a:ext cx="6858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"right" number of modules for a specific software design ?</a:t>
            </a:r>
            <a:r>
              <a:rPr lang="en-US" sz="2600" b="1" i="1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525" name="Google Shape;525;p15"/>
          <p:cNvSpPr txBox="1"/>
          <p:nvPr/>
        </p:nvSpPr>
        <p:spPr>
          <a:xfrm>
            <a:off x="1717675" y="5354637"/>
            <a:ext cx="19573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number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15"/>
          <p:cNvSpPr txBox="1"/>
          <p:nvPr/>
        </p:nvSpPr>
        <p:spPr>
          <a:xfrm>
            <a:off x="1773237" y="5595937"/>
            <a:ext cx="1589087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en-US" sz="2000" b="1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modules</a:t>
            </a:r>
            <a:endParaRPr/>
          </a:p>
        </p:txBody>
      </p:sp>
      <p:sp>
        <p:nvSpPr>
          <p:cNvPr id="527" name="Google Shape;527;p15"/>
          <p:cNvSpPr txBox="1"/>
          <p:nvPr/>
        </p:nvSpPr>
        <p:spPr>
          <a:xfrm>
            <a:off x="3011487" y="2830512"/>
            <a:ext cx="303212" cy="23590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5"/>
          <p:cNvSpPr txBox="1"/>
          <p:nvPr/>
        </p:nvSpPr>
        <p:spPr>
          <a:xfrm>
            <a:off x="2998787" y="2817812"/>
            <a:ext cx="330200" cy="23844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5"/>
          <p:cNvSpPr txBox="1"/>
          <p:nvPr/>
        </p:nvSpPr>
        <p:spPr>
          <a:xfrm>
            <a:off x="3011487" y="5230812"/>
            <a:ext cx="303212" cy="1238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5"/>
          <p:cNvSpPr txBox="1"/>
          <p:nvPr/>
        </p:nvSpPr>
        <p:spPr>
          <a:xfrm>
            <a:off x="2998787" y="5218112"/>
            <a:ext cx="330200" cy="1492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5"/>
          <p:cNvSpPr txBox="1"/>
          <p:nvPr/>
        </p:nvSpPr>
        <p:spPr>
          <a:xfrm>
            <a:off x="3355975" y="5141912"/>
            <a:ext cx="303212" cy="2127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5"/>
          <p:cNvSpPr txBox="1"/>
          <p:nvPr/>
        </p:nvSpPr>
        <p:spPr>
          <a:xfrm>
            <a:off x="3341687" y="5129212"/>
            <a:ext cx="330200" cy="2381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5"/>
          <p:cNvSpPr txBox="1"/>
          <p:nvPr/>
        </p:nvSpPr>
        <p:spPr>
          <a:xfrm>
            <a:off x="3355975" y="3059112"/>
            <a:ext cx="303212" cy="20415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5"/>
          <p:cNvSpPr txBox="1"/>
          <p:nvPr/>
        </p:nvSpPr>
        <p:spPr>
          <a:xfrm>
            <a:off x="3341687" y="3046412"/>
            <a:ext cx="330200" cy="20669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5"/>
          <p:cNvSpPr txBox="1"/>
          <p:nvPr/>
        </p:nvSpPr>
        <p:spPr>
          <a:xfrm>
            <a:off x="3700462" y="5027612"/>
            <a:ext cx="301625" cy="3270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5"/>
          <p:cNvSpPr txBox="1"/>
          <p:nvPr/>
        </p:nvSpPr>
        <p:spPr>
          <a:xfrm>
            <a:off x="3686175" y="5014912"/>
            <a:ext cx="330200" cy="3524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5"/>
          <p:cNvSpPr txBox="1"/>
          <p:nvPr/>
        </p:nvSpPr>
        <p:spPr>
          <a:xfrm>
            <a:off x="3700462" y="3251200"/>
            <a:ext cx="301625" cy="173513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5"/>
          <p:cNvSpPr txBox="1"/>
          <p:nvPr/>
        </p:nvSpPr>
        <p:spPr>
          <a:xfrm>
            <a:off x="3686175" y="3236912"/>
            <a:ext cx="330200" cy="17621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5"/>
          <p:cNvSpPr txBox="1"/>
          <p:nvPr/>
        </p:nvSpPr>
        <p:spPr>
          <a:xfrm>
            <a:off x="4043362" y="4913312"/>
            <a:ext cx="288925" cy="4413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5"/>
          <p:cNvSpPr txBox="1"/>
          <p:nvPr/>
        </p:nvSpPr>
        <p:spPr>
          <a:xfrm>
            <a:off x="4030662" y="4900612"/>
            <a:ext cx="315912" cy="4667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5"/>
          <p:cNvSpPr txBox="1"/>
          <p:nvPr/>
        </p:nvSpPr>
        <p:spPr>
          <a:xfrm>
            <a:off x="4043362" y="3427412"/>
            <a:ext cx="288925" cy="14446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5"/>
          <p:cNvSpPr txBox="1"/>
          <p:nvPr/>
        </p:nvSpPr>
        <p:spPr>
          <a:xfrm>
            <a:off x="4030662" y="3414712"/>
            <a:ext cx="315912" cy="14700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5"/>
          <p:cNvSpPr txBox="1"/>
          <p:nvPr/>
        </p:nvSpPr>
        <p:spPr>
          <a:xfrm>
            <a:off x="4373562" y="4799012"/>
            <a:ext cx="303212" cy="5556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5"/>
          <p:cNvSpPr txBox="1"/>
          <p:nvPr/>
        </p:nvSpPr>
        <p:spPr>
          <a:xfrm>
            <a:off x="4359275" y="4786312"/>
            <a:ext cx="330200" cy="5810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5"/>
          <p:cNvSpPr txBox="1"/>
          <p:nvPr/>
        </p:nvSpPr>
        <p:spPr>
          <a:xfrm>
            <a:off x="4373562" y="3567112"/>
            <a:ext cx="303212" cy="11906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5"/>
          <p:cNvSpPr txBox="1"/>
          <p:nvPr/>
        </p:nvSpPr>
        <p:spPr>
          <a:xfrm>
            <a:off x="4359275" y="3554412"/>
            <a:ext cx="330200" cy="12160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5"/>
          <p:cNvSpPr txBox="1"/>
          <p:nvPr/>
        </p:nvSpPr>
        <p:spPr>
          <a:xfrm>
            <a:off x="4718050" y="4659312"/>
            <a:ext cx="301625" cy="6953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5"/>
          <p:cNvSpPr txBox="1"/>
          <p:nvPr/>
        </p:nvSpPr>
        <p:spPr>
          <a:xfrm>
            <a:off x="4703762" y="4646612"/>
            <a:ext cx="330200" cy="7207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5"/>
          <p:cNvSpPr txBox="1"/>
          <p:nvPr/>
        </p:nvSpPr>
        <p:spPr>
          <a:xfrm>
            <a:off x="4718050" y="3744912"/>
            <a:ext cx="301625" cy="8604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5"/>
          <p:cNvSpPr txBox="1"/>
          <p:nvPr/>
        </p:nvSpPr>
        <p:spPr>
          <a:xfrm>
            <a:off x="4703762" y="3732212"/>
            <a:ext cx="330200" cy="8858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5"/>
          <p:cNvSpPr txBox="1"/>
          <p:nvPr/>
        </p:nvSpPr>
        <p:spPr>
          <a:xfrm>
            <a:off x="5060950" y="4659312"/>
            <a:ext cx="303212" cy="6953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5"/>
          <p:cNvSpPr txBox="1"/>
          <p:nvPr/>
        </p:nvSpPr>
        <p:spPr>
          <a:xfrm>
            <a:off x="5048250" y="4646612"/>
            <a:ext cx="330200" cy="7207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5"/>
          <p:cNvSpPr txBox="1"/>
          <p:nvPr/>
        </p:nvSpPr>
        <p:spPr>
          <a:xfrm>
            <a:off x="5060950" y="3744912"/>
            <a:ext cx="303212" cy="8604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5"/>
          <p:cNvSpPr txBox="1"/>
          <p:nvPr/>
        </p:nvSpPr>
        <p:spPr>
          <a:xfrm>
            <a:off x="5048250" y="3732212"/>
            <a:ext cx="330200" cy="8858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5"/>
          <p:cNvSpPr txBox="1"/>
          <p:nvPr/>
        </p:nvSpPr>
        <p:spPr>
          <a:xfrm>
            <a:off x="5405437" y="4456112"/>
            <a:ext cx="288925" cy="8985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5"/>
          <p:cNvSpPr txBox="1"/>
          <p:nvPr/>
        </p:nvSpPr>
        <p:spPr>
          <a:xfrm>
            <a:off x="5391150" y="4443412"/>
            <a:ext cx="317500" cy="9239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5"/>
          <p:cNvSpPr txBox="1"/>
          <p:nvPr/>
        </p:nvSpPr>
        <p:spPr>
          <a:xfrm>
            <a:off x="5405437" y="3567112"/>
            <a:ext cx="288925" cy="8477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5"/>
          <p:cNvSpPr txBox="1"/>
          <p:nvPr/>
        </p:nvSpPr>
        <p:spPr>
          <a:xfrm>
            <a:off x="5391150" y="3554412"/>
            <a:ext cx="317500" cy="8731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5"/>
          <p:cNvSpPr txBox="1"/>
          <p:nvPr/>
        </p:nvSpPr>
        <p:spPr>
          <a:xfrm>
            <a:off x="5735637" y="4252912"/>
            <a:ext cx="301625" cy="11017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5"/>
          <p:cNvSpPr txBox="1"/>
          <p:nvPr/>
        </p:nvSpPr>
        <p:spPr>
          <a:xfrm>
            <a:off x="5721350" y="4240212"/>
            <a:ext cx="330200" cy="11271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5"/>
          <p:cNvSpPr txBox="1"/>
          <p:nvPr/>
        </p:nvSpPr>
        <p:spPr>
          <a:xfrm>
            <a:off x="5735637" y="3427412"/>
            <a:ext cx="301625" cy="8096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5"/>
          <p:cNvSpPr txBox="1"/>
          <p:nvPr/>
        </p:nvSpPr>
        <p:spPr>
          <a:xfrm>
            <a:off x="5721350" y="3414712"/>
            <a:ext cx="330200" cy="8366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5"/>
          <p:cNvSpPr txBox="1"/>
          <p:nvPr/>
        </p:nvSpPr>
        <p:spPr>
          <a:xfrm>
            <a:off x="6078537" y="4113212"/>
            <a:ext cx="303212" cy="12414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5"/>
          <p:cNvSpPr txBox="1"/>
          <p:nvPr/>
        </p:nvSpPr>
        <p:spPr>
          <a:xfrm>
            <a:off x="6065837" y="4100512"/>
            <a:ext cx="330200" cy="12668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5"/>
          <p:cNvSpPr txBox="1"/>
          <p:nvPr/>
        </p:nvSpPr>
        <p:spPr>
          <a:xfrm>
            <a:off x="6078537" y="3251200"/>
            <a:ext cx="303212" cy="82073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5"/>
          <p:cNvSpPr txBox="1"/>
          <p:nvPr/>
        </p:nvSpPr>
        <p:spPr>
          <a:xfrm>
            <a:off x="6065837" y="3236912"/>
            <a:ext cx="330200" cy="8477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5"/>
          <p:cNvSpPr txBox="1"/>
          <p:nvPr/>
        </p:nvSpPr>
        <p:spPr>
          <a:xfrm>
            <a:off x="6423025" y="3884612"/>
            <a:ext cx="303212" cy="14700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5"/>
          <p:cNvSpPr txBox="1"/>
          <p:nvPr/>
        </p:nvSpPr>
        <p:spPr>
          <a:xfrm>
            <a:off x="6408737" y="3871912"/>
            <a:ext cx="330200" cy="14954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 txBox="1"/>
          <p:nvPr/>
        </p:nvSpPr>
        <p:spPr>
          <a:xfrm>
            <a:off x="6423025" y="3059112"/>
            <a:ext cx="303212" cy="7842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 txBox="1"/>
          <p:nvPr/>
        </p:nvSpPr>
        <p:spPr>
          <a:xfrm>
            <a:off x="6408737" y="3046412"/>
            <a:ext cx="330200" cy="8096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5"/>
          <p:cNvSpPr txBox="1"/>
          <p:nvPr/>
        </p:nvSpPr>
        <p:spPr>
          <a:xfrm>
            <a:off x="6767512" y="2830512"/>
            <a:ext cx="288925" cy="6064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6753225" y="2817812"/>
            <a:ext cx="315912" cy="6334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5"/>
          <p:cNvSpPr txBox="1"/>
          <p:nvPr/>
        </p:nvSpPr>
        <p:spPr>
          <a:xfrm>
            <a:off x="6767512" y="3479800"/>
            <a:ext cx="288925" cy="1874837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5"/>
          <p:cNvSpPr txBox="1"/>
          <p:nvPr/>
        </p:nvSpPr>
        <p:spPr>
          <a:xfrm>
            <a:off x="6753225" y="3465512"/>
            <a:ext cx="315912" cy="19018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5"/>
          <p:cNvSpPr txBox="1"/>
          <p:nvPr/>
        </p:nvSpPr>
        <p:spPr>
          <a:xfrm>
            <a:off x="1470025" y="2725737"/>
            <a:ext cx="13223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en-US" sz="2000" b="1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15"/>
          <p:cNvSpPr txBox="1"/>
          <p:nvPr/>
        </p:nvSpPr>
        <p:spPr>
          <a:xfrm>
            <a:off x="1470025" y="2954337"/>
            <a:ext cx="14128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en-US" sz="2000" b="1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15"/>
          <p:cNvSpPr txBox="1"/>
          <p:nvPr/>
        </p:nvSpPr>
        <p:spPr>
          <a:xfrm>
            <a:off x="5967412" y="5454650"/>
            <a:ext cx="2303462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modules</a:t>
            </a:r>
            <a:endParaRPr/>
          </a:p>
        </p:txBody>
      </p:sp>
      <p:grpSp>
        <p:nvGrpSpPr>
          <p:cNvPr id="578" name="Google Shape;578;p15"/>
          <p:cNvGrpSpPr/>
          <p:nvPr/>
        </p:nvGrpSpPr>
        <p:grpSpPr>
          <a:xfrm>
            <a:off x="2998787" y="5305425"/>
            <a:ext cx="5062537" cy="128587"/>
            <a:chOff x="1744" y="2971"/>
            <a:chExt cx="2945" cy="72"/>
          </a:xfrm>
        </p:grpSpPr>
        <p:sp>
          <p:nvSpPr>
            <p:cNvPr id="579" name="Google Shape;579;p15"/>
            <p:cNvSpPr/>
            <p:nvPr/>
          </p:nvSpPr>
          <p:spPr>
            <a:xfrm>
              <a:off x="4512" y="2971"/>
              <a:ext cx="177" cy="72"/>
            </a:xfrm>
            <a:custGeom>
              <a:avLst/>
              <a:gdLst/>
              <a:ahLst/>
              <a:cxnLst/>
              <a:rect l="l" t="t" r="r" b="b"/>
              <a:pathLst>
                <a:path w="177" h="72" extrusionOk="0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0" name="Google Shape;580;p15"/>
            <p:cNvCxnSpPr/>
            <p:nvPr/>
          </p:nvCxnSpPr>
          <p:spPr>
            <a:xfrm>
              <a:off x="1744" y="3013"/>
              <a:ext cx="276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81" name="Google Shape;581;p15"/>
          <p:cNvGrpSpPr/>
          <p:nvPr/>
        </p:nvGrpSpPr>
        <p:grpSpPr>
          <a:xfrm>
            <a:off x="2916237" y="2232025"/>
            <a:ext cx="138112" cy="3136900"/>
            <a:chOff x="1696" y="1250"/>
            <a:chExt cx="81" cy="1756"/>
          </a:xfrm>
        </p:grpSpPr>
        <p:sp>
          <p:nvSpPr>
            <p:cNvPr id="582" name="Google Shape;582;p15"/>
            <p:cNvSpPr/>
            <p:nvPr/>
          </p:nvSpPr>
          <p:spPr>
            <a:xfrm>
              <a:off x="1696" y="1250"/>
              <a:ext cx="81" cy="157"/>
            </a:xfrm>
            <a:custGeom>
              <a:avLst/>
              <a:gdLst/>
              <a:ahLst/>
              <a:cxnLst/>
              <a:rect l="l" t="t" r="r" b="b"/>
              <a:pathLst>
                <a:path w="81" h="157" extrusionOk="0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3" name="Google Shape;583;p15"/>
            <p:cNvCxnSpPr/>
            <p:nvPr/>
          </p:nvCxnSpPr>
          <p:spPr>
            <a:xfrm rot="10800000">
              <a:off x="1744" y="1399"/>
              <a:ext cx="0" cy="1607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84" name="Google Shape;584;p15"/>
          <p:cNvSpPr txBox="1"/>
          <p:nvPr/>
        </p:nvSpPr>
        <p:spPr>
          <a:xfrm>
            <a:off x="7134225" y="3468687"/>
            <a:ext cx="13985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endParaRPr/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endParaRPr/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endParaRPr/>
          </a:p>
        </p:txBody>
      </p:sp>
      <p:sp>
        <p:nvSpPr>
          <p:cNvPr id="585" name="Google Shape;585;p15"/>
          <p:cNvSpPr txBox="1"/>
          <p:nvPr/>
        </p:nvSpPr>
        <p:spPr>
          <a:xfrm>
            <a:off x="4000500" y="2228850"/>
            <a:ext cx="30067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development cost</a:t>
            </a:r>
            <a:r>
              <a:rPr lang="en-US" sz="2000" b="1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86" name="Google Shape;586;p15"/>
          <p:cNvCxnSpPr/>
          <p:nvPr/>
        </p:nvCxnSpPr>
        <p:spPr>
          <a:xfrm>
            <a:off x="5680075" y="2665412"/>
            <a:ext cx="563562" cy="8604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7" name="Google Shape;587;p15"/>
          <p:cNvCxnSpPr/>
          <p:nvPr/>
        </p:nvCxnSpPr>
        <p:spPr>
          <a:xfrm flipH="1">
            <a:off x="6284912" y="3998912"/>
            <a:ext cx="990600" cy="5048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7763" dir="2700000">
              <a:schemeClr val="dk2"/>
            </a:outerShdw>
          </a:effectLst>
        </p:spPr>
      </p:cxnSp>
      <p:sp>
        <p:nvSpPr>
          <p:cNvPr id="588" name="Google Shape;588;p15"/>
          <p:cNvSpPr/>
          <p:nvPr/>
        </p:nvSpPr>
        <p:spPr>
          <a:xfrm>
            <a:off x="3671887" y="5510212"/>
            <a:ext cx="1293812" cy="366712"/>
          </a:xfrm>
          <a:custGeom>
            <a:avLst/>
            <a:gdLst/>
            <a:ahLst/>
            <a:cxnLst/>
            <a:rect l="l" t="t" r="r" b="b"/>
            <a:pathLst>
              <a:path w="21600" h="21705" fill="none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5"/>
                  <a:pt x="-1" y="21705"/>
                </a:cubicBezTo>
              </a:path>
              <a:path w="21600" h="21705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5"/>
                  <a:pt x="-1" y="21705"/>
                </a:cubicBezTo>
                <a:lnTo>
                  <a:pt x="0" y="105"/>
                </a:lnTo>
                <a:lnTo>
                  <a:pt x="21599" y="-1"/>
                </a:lnTo>
                <a:close/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5"/>
          <p:cNvSpPr txBox="1"/>
          <p:nvPr/>
        </p:nvSpPr>
        <p:spPr>
          <a:xfrm>
            <a:off x="3554412" y="6323012"/>
            <a:ext cx="18049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6: Modularity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 Support</a:t>
            </a:r>
            <a:endParaRPr/>
          </a:p>
        </p:txBody>
      </p:sp>
      <p:sp>
        <p:nvSpPr>
          <p:cNvPr id="595" name="Google Shape;595;p16"/>
          <p:cNvSpPr txBox="1">
            <a:spLocks noGrp="1"/>
          </p:cNvSpPr>
          <p:nvPr>
            <p:ph type="body" idx="1"/>
          </p:nvPr>
        </p:nvSpPr>
        <p:spPr>
          <a:xfrm>
            <a:off x="122830" y="1187356"/>
            <a:ext cx="9284695" cy="439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533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design method supports effective modularity if it evidences:</a:t>
            </a:r>
            <a:endParaRPr sz="1600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Decomposabilit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- a systematic mechanism for decomposing the problem</a:t>
            </a:r>
            <a:endParaRPr sz="1600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Composability 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able to reuse modules in a new system</a:t>
            </a:r>
            <a:endParaRPr sz="1600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Understandability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module can be understood as a standalone unit</a:t>
            </a:r>
            <a:endParaRPr sz="1600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Continuity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minimizes change-induced side effects</a:t>
            </a:r>
            <a:endParaRPr sz="1600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Protection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minimizes error-induced side effects</a:t>
            </a:r>
            <a:endParaRPr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7"/>
          <p:cNvSpPr txBox="1">
            <a:spLocks noGrp="1"/>
          </p:cNvSpPr>
          <p:nvPr>
            <p:ph type="title"/>
          </p:nvPr>
        </p:nvSpPr>
        <p:spPr>
          <a:xfrm>
            <a:off x="477672" y="148988"/>
            <a:ext cx="1943100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25" tIns="27925" rIns="69825" bIns="279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Cohesion</a:t>
            </a:r>
            <a:endParaRPr dirty="0"/>
          </a:p>
        </p:txBody>
      </p:sp>
      <p:sp>
        <p:nvSpPr>
          <p:cNvPr id="601" name="Google Shape;601;p17"/>
          <p:cNvSpPr txBox="1">
            <a:spLocks noGrp="1"/>
          </p:cNvSpPr>
          <p:nvPr>
            <p:ph type="body" idx="1"/>
          </p:nvPr>
        </p:nvSpPr>
        <p:spPr>
          <a:xfrm>
            <a:off x="477672" y="1201004"/>
            <a:ext cx="8929853" cy="438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Def: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degree of </a:t>
            </a: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within a module</a:t>
            </a:r>
            <a:endParaRPr sz="1600" b="1" dirty="0"/>
          </a:p>
          <a:p>
            <a:pPr lvl="1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200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measure of functional strength; strive for high cohesion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Terminology: </a:t>
            </a:r>
            <a:endParaRPr sz="1600" b="1" dirty="0"/>
          </a:p>
          <a:p>
            <a:pPr marL="95250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= the </a:t>
            </a:r>
            <a:r>
              <a:rPr lang="en-US" sz="1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behaviour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module (e.g. compute square root)</a:t>
            </a:r>
            <a:endParaRPr sz="1600" dirty="0"/>
          </a:p>
          <a:p>
            <a:pPr marL="95250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= how the module performs its action (e.g. using Newton’s method)</a:t>
            </a:r>
            <a:endParaRPr sz="1600" dirty="0"/>
          </a:p>
          <a:p>
            <a:pPr marL="95250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= specific usage of the module (e.g. find square root of a double precision integer)</a:t>
            </a: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Cohesion</a:t>
            </a:r>
            <a:endParaRPr/>
          </a:p>
        </p:txBody>
      </p:sp>
      <p:sp>
        <p:nvSpPr>
          <p:cNvPr id="607" name="Google Shape;607;p18"/>
          <p:cNvSpPr txBox="1">
            <a:spLocks noGrp="1"/>
          </p:cNvSpPr>
          <p:nvPr>
            <p:ph type="body" idx="1"/>
          </p:nvPr>
        </p:nvSpPr>
        <p:spPr>
          <a:xfrm>
            <a:off x="-136478" y="838199"/>
            <a:ext cx="8670878" cy="56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to Best</a:t>
            </a:r>
            <a:endParaRPr sz="1600"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6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Coincidental Cohesion</a:t>
            </a:r>
            <a:endParaRPr sz="1600" b="1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multiple unrelated actions</a:t>
            </a:r>
            <a:endParaRPr sz="1600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happen if an organization enforces rigid rules on module size - modules are hacked apart and glued together</a:t>
            </a:r>
            <a:endParaRPr sz="1600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Worse than no modularity at all</a:t>
            </a:r>
            <a:endParaRPr sz="1600"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5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Cohesion</a:t>
            </a:r>
            <a:endParaRPr sz="1600" b="1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tasks related logically</a:t>
            </a:r>
            <a:endParaRPr sz="1600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an object that performs all input and output</a:t>
            </a:r>
            <a:endParaRPr sz="1600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can be difficult to understand (e.g. </a:t>
            </a:r>
            <a:r>
              <a:rPr lang="en-US" sz="1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code for several actions may be intertwined</a:t>
            </a:r>
            <a:endParaRPr sz="1600"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4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Temporal Cohesion</a:t>
            </a:r>
            <a:endParaRPr sz="1600" b="1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executed within the same span of time</a:t>
            </a:r>
            <a:endParaRPr sz="1600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initialization of data structures</a:t>
            </a:r>
            <a:endParaRPr sz="1600" dirty="0"/>
          </a:p>
        </p:txBody>
      </p:sp>
      <p:cxnSp>
        <p:nvCxnSpPr>
          <p:cNvPr id="608" name="Google Shape;608;p18"/>
          <p:cNvCxnSpPr/>
          <p:nvPr/>
        </p:nvCxnSpPr>
        <p:spPr>
          <a:xfrm>
            <a:off x="8915400" y="2209800"/>
            <a:ext cx="0" cy="3657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09" name="Google Shape;609;p18"/>
          <p:cNvSpPr txBox="1"/>
          <p:nvPr/>
        </p:nvSpPr>
        <p:spPr>
          <a:xfrm>
            <a:off x="8534400" y="1752600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endParaRPr dirty="0"/>
          </a:p>
        </p:txBody>
      </p:sp>
      <p:sp>
        <p:nvSpPr>
          <p:cNvPr id="610" name="Google Shape;610;p18"/>
          <p:cNvSpPr txBox="1"/>
          <p:nvPr/>
        </p:nvSpPr>
        <p:spPr>
          <a:xfrm>
            <a:off x="8305800" y="5927725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</a:t>
            </a:r>
            <a:endParaRPr/>
          </a:p>
        </p:txBody>
      </p:sp>
      <p:sp>
        <p:nvSpPr>
          <p:cNvPr id="611" name="Google Shape;611;p18"/>
          <p:cNvSpPr txBox="1"/>
          <p:nvPr/>
        </p:nvSpPr>
        <p:spPr>
          <a:xfrm>
            <a:off x="8305800" y="11430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“Scatter-brained”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Types of Cohesion</a:t>
            </a:r>
            <a:endParaRPr/>
          </a:p>
        </p:txBody>
      </p:sp>
      <p:sp>
        <p:nvSpPr>
          <p:cNvPr id="617" name="Google Shape;617;p19"/>
          <p:cNvSpPr txBox="1">
            <a:spLocks noGrp="1"/>
          </p:cNvSpPr>
          <p:nvPr>
            <p:ph type="body" idx="1"/>
          </p:nvPr>
        </p:nvSpPr>
        <p:spPr>
          <a:xfrm>
            <a:off x="228600" y="9525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533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3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Procedural</a:t>
            </a:r>
            <a:endParaRPr sz="1600" b="1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are related and must be executed in a certain order</a:t>
            </a:r>
            <a:endParaRPr sz="1600" dirty="0"/>
          </a:p>
          <a:p>
            <a:pPr marL="533400" lvl="0" indent="-533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2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 sz="1600" b="1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are performed in series and on the same data</a:t>
            </a:r>
            <a:endParaRPr sz="1600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1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CalculateTrajectoryAndPrint</a:t>
            </a:r>
            <a:endParaRPr sz="1600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Damages Reusability</a:t>
            </a:r>
            <a:endParaRPr sz="1600" dirty="0"/>
          </a:p>
          <a:p>
            <a:pPr marL="533400" lvl="0" indent="-533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or informational cohesion</a:t>
            </a:r>
            <a:endParaRPr sz="1600" b="1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exactly one action OR</a:t>
            </a:r>
            <a:endParaRPr sz="1600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a number of actions, with separate entry points, all performed on the same data structure</a:t>
            </a:r>
            <a:endParaRPr sz="1600" dirty="0"/>
          </a:p>
        </p:txBody>
      </p:sp>
      <p:cxnSp>
        <p:nvCxnSpPr>
          <p:cNvPr id="618" name="Google Shape;618;p19"/>
          <p:cNvCxnSpPr/>
          <p:nvPr/>
        </p:nvCxnSpPr>
        <p:spPr>
          <a:xfrm>
            <a:off x="8915400" y="1828800"/>
            <a:ext cx="0" cy="3276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19" name="Google Shape;619;p19"/>
          <p:cNvSpPr txBox="1"/>
          <p:nvPr/>
        </p:nvSpPr>
        <p:spPr>
          <a:xfrm>
            <a:off x="8229600" y="1295400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</a:t>
            </a:r>
            <a:endParaRPr/>
          </a:p>
        </p:txBody>
      </p:sp>
      <p:sp>
        <p:nvSpPr>
          <p:cNvPr id="620" name="Google Shape;620;p19"/>
          <p:cNvSpPr txBox="1"/>
          <p:nvPr/>
        </p:nvSpPr>
        <p:spPr>
          <a:xfrm>
            <a:off x="8610600" y="51816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endParaRPr/>
          </a:p>
        </p:txBody>
      </p:sp>
      <p:sp>
        <p:nvSpPr>
          <p:cNvPr id="621" name="Google Shape;621;p19"/>
          <p:cNvSpPr txBox="1"/>
          <p:nvPr/>
        </p:nvSpPr>
        <p:spPr>
          <a:xfrm>
            <a:off x="8458200" y="556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“Single-minded”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 txBox="1"/>
          <p:nvPr/>
        </p:nvSpPr>
        <p:spPr>
          <a:xfrm>
            <a:off x="0" y="82550"/>
            <a:ext cx="5794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000" tIns="43975" rIns="88000" bIns="4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US" sz="3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 txBox="1"/>
          <p:nvPr/>
        </p:nvSpPr>
        <p:spPr>
          <a:xfrm>
            <a:off x="712787" y="1055687"/>
            <a:ext cx="8509000" cy="476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000" tIns="43975" rIns="88000" bIns="43975" anchor="t" anchorCtr="0">
            <a:noAutofit/>
          </a:bodyPr>
          <a:lstStyle/>
          <a:p>
            <a:pPr marL="328612" marR="0" lvl="0" indent="-21272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"/>
          <p:cNvSpPr txBox="1">
            <a:spLocks noGrp="1"/>
          </p:cNvSpPr>
          <p:nvPr>
            <p:ph type="body" idx="1"/>
          </p:nvPr>
        </p:nvSpPr>
        <p:spPr>
          <a:xfrm>
            <a:off x="1200150" y="1273175"/>
            <a:ext cx="75342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40005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+mj-lt"/>
              <a:buAutoNum type="romanUcPeriod"/>
            </a:pPr>
            <a:r>
              <a:rPr lang="en-US" sz="1800" b="1" i="0" u="none" dirty="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concepts and model</a:t>
            </a:r>
            <a:endParaRPr sz="18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40005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+mj-lt"/>
              <a:buAutoNum type="romanUcPeriod"/>
            </a:pPr>
            <a:r>
              <a:rPr lang="en-US" sz="1800" b="1" i="0" u="none" dirty="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design, Quality Software</a:t>
            </a:r>
            <a:endParaRPr dirty="0"/>
          </a:p>
          <a:p>
            <a:pPr marL="514350" lvl="0" indent="-40005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+mj-lt"/>
              <a:buAutoNum type="romanUcPeriod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Principles</a:t>
            </a:r>
            <a:endParaRPr dirty="0"/>
          </a:p>
          <a:p>
            <a:pPr marL="514350" lvl="0" indent="-40005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+mj-lt"/>
              <a:buAutoNum type="romanUcPeriod"/>
            </a:pPr>
            <a:r>
              <a:rPr lang="en-US" sz="1800" b="1" i="0" u="none" dirty="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design</a:t>
            </a:r>
            <a:endParaRPr sz="18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40005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+mj-lt"/>
              <a:buAutoNum type="romanUcPeriod"/>
            </a:pPr>
            <a:r>
              <a:rPr lang="en-US" sz="1800" b="1" i="0" u="none" dirty="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class based components</a:t>
            </a:r>
            <a:endParaRPr sz="18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40005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+mj-lt"/>
              <a:buAutoNum type="romanUcPeriod"/>
            </a:pPr>
            <a:r>
              <a:rPr lang="en-US" sz="1800" b="1" i="0" u="none" dirty="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analysis and its design</a:t>
            </a:r>
            <a:endParaRPr sz="18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indent="-514350">
              <a:lnSpc>
                <a:spcPct val="150000"/>
              </a:lnSpc>
              <a:spcBef>
                <a:spcPts val="800"/>
              </a:spcBef>
              <a:buFont typeface="+mj-lt"/>
              <a:buAutoNum type="romanUcPeriod"/>
            </a:pPr>
            <a:endParaRPr sz="19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5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Coupling</a:t>
            </a:r>
            <a:endParaRPr/>
          </a:p>
        </p:txBody>
      </p:sp>
      <p:sp>
        <p:nvSpPr>
          <p:cNvPr id="627" name="Google Shape;627;p20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407525" cy="581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5715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to a well-designed abstract data type or object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Def: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degree of </a:t>
            </a:r>
            <a:r>
              <a:rPr lang="en-US" sz="1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between modules</a:t>
            </a:r>
            <a:endParaRPr b="1" dirty="0"/>
          </a:p>
          <a:p>
            <a:pPr lvl="1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200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measure of relative interdependence; strive for low coupling since this reduces the “ripple effect”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Coupling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(Worst to Best):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5"/>
            </a:pPr>
            <a:r>
              <a:rPr lang="en-US" sz="1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Coupling</a:t>
            </a:r>
            <a:endParaRPr b="1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module directly references the internals of another</a:t>
            </a:r>
            <a:endParaRPr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module </a:t>
            </a:r>
            <a:r>
              <a:rPr lang="en-US" sz="16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branches to a local label of module </a:t>
            </a:r>
            <a:r>
              <a:rPr lang="en-US" sz="16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any change in one requires a change in the other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4"/>
            </a:pPr>
            <a:r>
              <a:rPr lang="en-US" sz="1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Coupling</a:t>
            </a:r>
            <a:endParaRPr b="1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modules have access to the same global data area</a:t>
            </a:r>
            <a:endParaRPr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module</a:t>
            </a:r>
            <a:r>
              <a:rPr lang="en-US" sz="16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read and write access to the </a:t>
            </a:r>
            <a:r>
              <a:rPr lang="en-US" sz="16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element</a:t>
            </a:r>
            <a:endParaRPr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Suffers from all the disadvantages of global variables</a:t>
            </a:r>
            <a:endParaRPr dirty="0"/>
          </a:p>
        </p:txBody>
      </p:sp>
      <p:cxnSp>
        <p:nvCxnSpPr>
          <p:cNvPr id="628" name="Google Shape;628;p20"/>
          <p:cNvCxnSpPr/>
          <p:nvPr/>
        </p:nvCxnSpPr>
        <p:spPr>
          <a:xfrm>
            <a:off x="8763000" y="3581400"/>
            <a:ext cx="0" cy="2057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8153400" y="2879725"/>
            <a:ext cx="1371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Coupling</a:t>
            </a:r>
            <a:endParaRPr/>
          </a:p>
        </p:txBody>
      </p:sp>
      <p:sp>
        <p:nvSpPr>
          <p:cNvPr id="630" name="Google Shape;630;p20"/>
          <p:cNvSpPr txBox="1"/>
          <p:nvPr/>
        </p:nvSpPr>
        <p:spPr>
          <a:xfrm>
            <a:off x="8229600" y="5638800"/>
            <a:ext cx="1371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 Coupling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Coupling</a:t>
            </a:r>
            <a:endParaRPr/>
          </a:p>
        </p:txBody>
      </p:sp>
      <p:sp>
        <p:nvSpPr>
          <p:cNvPr id="636" name="Google Shape;636;p21"/>
          <p:cNvSpPr txBox="1">
            <a:spLocks noGrp="1"/>
          </p:cNvSpPr>
          <p:nvPr>
            <p:ph type="body" idx="1"/>
          </p:nvPr>
        </p:nvSpPr>
        <p:spPr>
          <a:xfrm>
            <a:off x="-95534" y="764275"/>
            <a:ext cx="9620534" cy="590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None/>
            </a:pPr>
            <a:r>
              <a:rPr lang="en-US" sz="1800" b="1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Control </a:t>
            </a: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Coupling</a:t>
            </a:r>
            <a:endParaRPr sz="1600" b="1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of control is transferred between modules</a:t>
            </a:r>
            <a:endParaRPr sz="1600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Module </a:t>
            </a:r>
            <a:r>
              <a:rPr lang="en-US" sz="18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only passes information but also informs module </a:t>
            </a:r>
            <a:endParaRPr lang="en-US" sz="18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1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to what action to take</a:t>
            </a:r>
            <a:endParaRPr sz="1600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kinds of modules often have logical cohesion</a:t>
            </a:r>
            <a:endParaRPr sz="1600"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2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Stamp Coupling</a:t>
            </a:r>
            <a:endParaRPr sz="1600" b="1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Whole data structures (records, arrays, object) transferred</a:t>
            </a:r>
            <a:endParaRPr sz="1600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called module only operates on part of the data structure</a:t>
            </a:r>
            <a:endParaRPr sz="1600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Risk: allows uncontrolled data access</a:t>
            </a:r>
            <a:endParaRPr sz="1600"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Coupling </a:t>
            </a:r>
            <a:endParaRPr sz="1600" b="1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argument is either a simple type or a data structure </a:t>
            </a:r>
            <a:endParaRPr sz="1600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all elements are used by the called module</a:t>
            </a:r>
            <a:endParaRPr sz="1600" dirty="0"/>
          </a:p>
          <a:p>
            <a:pPr marL="9525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 is easier because regression faults less likely</a:t>
            </a:r>
            <a:endParaRPr sz="1600" dirty="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7" name="Google Shape;637;p21"/>
          <p:cNvCxnSpPr/>
          <p:nvPr/>
        </p:nvCxnSpPr>
        <p:spPr>
          <a:xfrm>
            <a:off x="8776647" y="2209800"/>
            <a:ext cx="0" cy="3489325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38" name="Google Shape;638;p21"/>
          <p:cNvSpPr txBox="1"/>
          <p:nvPr/>
        </p:nvSpPr>
        <p:spPr>
          <a:xfrm>
            <a:off x="8153400" y="1371600"/>
            <a:ext cx="1371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 Coupling</a:t>
            </a:r>
            <a:endParaRPr/>
          </a:p>
        </p:txBody>
      </p:sp>
      <p:sp>
        <p:nvSpPr>
          <p:cNvPr id="639" name="Google Shape;639;p21"/>
          <p:cNvSpPr txBox="1"/>
          <p:nvPr/>
        </p:nvSpPr>
        <p:spPr>
          <a:xfrm>
            <a:off x="8229600" y="5699125"/>
            <a:ext cx="12192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Coupling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Exercise: Classify the Couplings</a:t>
            </a:r>
            <a:endParaRPr/>
          </a:p>
        </p:txBody>
      </p:sp>
      <p:graphicFrame>
        <p:nvGraphicFramePr>
          <p:cNvPr id="645" name="Google Shape;645;p22"/>
          <p:cNvGraphicFramePr/>
          <p:nvPr/>
        </p:nvGraphicFramePr>
        <p:xfrm>
          <a:off x="5486400" y="1295400"/>
          <a:ext cx="3756000" cy="5142250"/>
        </p:xfrm>
        <a:graphic>
          <a:graphicData uri="http://schemas.openxmlformats.org/drawingml/2006/table">
            <a:tbl>
              <a:tblPr>
                <a:noFill/>
                <a:tableStyleId>{E500099A-EAD4-4CC9-8CDE-3CEB187A626D}</a:tableStyleId>
              </a:tblPr>
              <a:tblGrid>
                <a:gridCol w="1252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0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25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Aircraft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 flag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parts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 code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parts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0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 number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 manu-facturer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 number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 name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6" name="Google Shape;646;p22"/>
          <p:cNvSpPr txBox="1"/>
          <p:nvPr/>
        </p:nvSpPr>
        <p:spPr>
          <a:xfrm>
            <a:off x="3124200" y="1336675"/>
            <a:ext cx="3810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cxnSp>
        <p:nvCxnSpPr>
          <p:cNvPr id="647" name="Google Shape;647;p22"/>
          <p:cNvCxnSpPr/>
          <p:nvPr/>
        </p:nvCxnSpPr>
        <p:spPr>
          <a:xfrm flipH="1">
            <a:off x="2819400" y="1828800"/>
            <a:ext cx="381000" cy="7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8" name="Google Shape;648;p22"/>
          <p:cNvSpPr txBox="1"/>
          <p:nvPr/>
        </p:nvSpPr>
        <p:spPr>
          <a:xfrm>
            <a:off x="2590800" y="2628900"/>
            <a:ext cx="3810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</p:txBody>
      </p:sp>
      <p:cxnSp>
        <p:nvCxnSpPr>
          <p:cNvPr id="649" name="Google Shape;649;p22"/>
          <p:cNvCxnSpPr/>
          <p:nvPr/>
        </p:nvCxnSpPr>
        <p:spPr>
          <a:xfrm>
            <a:off x="3429000" y="1828800"/>
            <a:ext cx="304800" cy="1828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0" name="Google Shape;650;p22"/>
          <p:cNvSpPr txBox="1"/>
          <p:nvPr/>
        </p:nvSpPr>
        <p:spPr>
          <a:xfrm>
            <a:off x="3581400" y="3695700"/>
            <a:ext cx="3810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651" name="Google Shape;651;p22"/>
          <p:cNvCxnSpPr/>
          <p:nvPr/>
        </p:nvCxnSpPr>
        <p:spPr>
          <a:xfrm flipH="1">
            <a:off x="2209800" y="3124200"/>
            <a:ext cx="533400" cy="533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2" name="Google Shape;652;p22"/>
          <p:cNvSpPr txBox="1"/>
          <p:nvPr/>
        </p:nvSpPr>
        <p:spPr>
          <a:xfrm>
            <a:off x="2057400" y="3657600"/>
            <a:ext cx="3810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53" name="Google Shape;653;p22"/>
          <p:cNvSpPr txBox="1"/>
          <p:nvPr/>
        </p:nvSpPr>
        <p:spPr>
          <a:xfrm>
            <a:off x="2057400" y="4991100"/>
            <a:ext cx="3810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54" name="Google Shape;654;p22"/>
          <p:cNvSpPr txBox="1"/>
          <p:nvPr/>
        </p:nvSpPr>
        <p:spPr>
          <a:xfrm>
            <a:off x="3581400" y="4991100"/>
            <a:ext cx="3810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cxnSp>
        <p:nvCxnSpPr>
          <p:cNvPr id="655" name="Google Shape;655;p22"/>
          <p:cNvCxnSpPr/>
          <p:nvPr/>
        </p:nvCxnSpPr>
        <p:spPr>
          <a:xfrm>
            <a:off x="2209800" y="4114800"/>
            <a:ext cx="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6" name="Google Shape;656;p22"/>
          <p:cNvCxnSpPr/>
          <p:nvPr/>
        </p:nvCxnSpPr>
        <p:spPr>
          <a:xfrm>
            <a:off x="3733800" y="4191000"/>
            <a:ext cx="0" cy="7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7" name="Google Shape;657;p22"/>
          <p:cNvSpPr txBox="1"/>
          <p:nvPr/>
        </p:nvSpPr>
        <p:spPr>
          <a:xfrm>
            <a:off x="3657600" y="257175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58" name="Google Shape;658;p22"/>
          <p:cNvSpPr txBox="1"/>
          <p:nvPr/>
        </p:nvSpPr>
        <p:spPr>
          <a:xfrm>
            <a:off x="2590800" y="19812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59" name="Google Shape;659;p22"/>
          <p:cNvSpPr txBox="1"/>
          <p:nvPr/>
        </p:nvSpPr>
        <p:spPr>
          <a:xfrm>
            <a:off x="1905000" y="31242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660" name="Google Shape;660;p22"/>
          <p:cNvCxnSpPr/>
          <p:nvPr/>
        </p:nvCxnSpPr>
        <p:spPr>
          <a:xfrm>
            <a:off x="2895600" y="3124200"/>
            <a:ext cx="762000" cy="533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1" name="Google Shape;661;p22"/>
          <p:cNvSpPr txBox="1"/>
          <p:nvPr/>
        </p:nvSpPr>
        <p:spPr>
          <a:xfrm>
            <a:off x="2895600" y="32766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62" name="Google Shape;662;p22"/>
          <p:cNvSpPr txBox="1"/>
          <p:nvPr/>
        </p:nvSpPr>
        <p:spPr>
          <a:xfrm>
            <a:off x="1828800" y="43434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63" name="Google Shape;663;p22"/>
          <p:cNvSpPr txBox="1"/>
          <p:nvPr/>
        </p:nvSpPr>
        <p:spPr>
          <a:xfrm>
            <a:off x="3352800" y="43434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664" name="Google Shape;664;p22"/>
          <p:cNvSpPr txBox="1"/>
          <p:nvPr/>
        </p:nvSpPr>
        <p:spPr>
          <a:xfrm>
            <a:off x="1219200" y="5578475"/>
            <a:ext cx="38100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t, u access the same database in update mode</a:t>
            </a:r>
            <a:endParaRPr/>
          </a:p>
        </p:txBody>
      </p:sp>
      <p:sp>
        <p:nvSpPr>
          <p:cNvPr id="665" name="Google Shape;665;p22"/>
          <p:cNvSpPr txBox="1"/>
          <p:nvPr/>
        </p:nvSpPr>
        <p:spPr>
          <a:xfrm>
            <a:off x="1905000" y="6415087"/>
            <a:ext cx="2717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7: Coupling Classification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 smtClean="0"/>
              <a:t>Information </a:t>
            </a:r>
            <a:r>
              <a:rPr lang="en-US" altLang="en-US" sz="2800" b="1" dirty="0"/>
              <a:t>Hiding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251" y="1241945"/>
            <a:ext cx="9107043" cy="49950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A more accurate term would be “details hiding”</a:t>
            </a: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Supported by public and private specifiers in C++</a:t>
            </a: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Benefits of Information Hiding: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Leads to low coupling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Reduces the likelihood of “side effects”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Limits the global impact of local design decisions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Highlights </a:t>
            </a: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communication through controlled interfaces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Discourages the use of global data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Results in higher quality software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3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</a:t>
            </a: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379412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covered</a:t>
            </a:r>
            <a:endParaRPr/>
          </a:p>
        </p:txBody>
      </p:sp>
      <p:sp>
        <p:nvSpPr>
          <p:cNvPr id="676" name="Google Shape;676;p24"/>
          <p:cNvSpPr txBox="1">
            <a:spLocks noGrp="1"/>
          </p:cNvSpPr>
          <p:nvPr>
            <p:ph type="body" idx="1"/>
          </p:nvPr>
        </p:nvSpPr>
        <p:spPr>
          <a:xfrm>
            <a:off x="836612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design decisions</a:t>
            </a:r>
            <a:endParaRPr sz="1800"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views</a:t>
            </a:r>
            <a:endParaRPr sz="1800"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patterns</a:t>
            </a:r>
            <a:endParaRPr sz="1800"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architectures</a:t>
            </a:r>
            <a:endParaRPr sz="18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379412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architecture Definition</a:t>
            </a:r>
            <a:endParaRPr/>
          </a:p>
        </p:txBody>
      </p:sp>
      <p:sp>
        <p:nvSpPr>
          <p:cNvPr id="682" name="Google Shape;682;p25"/>
          <p:cNvSpPr txBox="1">
            <a:spLocks noGrp="1"/>
          </p:cNvSpPr>
          <p:nvPr>
            <p:ph type="body" idx="1"/>
          </p:nvPr>
        </p:nvSpPr>
        <p:spPr>
          <a:xfrm>
            <a:off x="836612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process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identifying the sub-systems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up a system and the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sub-system control and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design</a:t>
            </a:r>
            <a:r>
              <a:rPr lang="en-US" sz="2000" b="0" i="1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this design process is </a:t>
            </a: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description of the</a:t>
            </a:r>
            <a:r>
              <a:rPr lang="en-US" sz="2000" b="1" i="1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architecture.</a:t>
            </a:r>
            <a:endParaRPr sz="1800" b="1" dirty="0">
              <a:solidFill>
                <a:schemeClr val="tx1"/>
              </a:solidFill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b="0" i="0" u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"/>
          <p:cNvSpPr txBox="1">
            <a:spLocks noGrp="1"/>
          </p:cNvSpPr>
          <p:nvPr>
            <p:ph type="title"/>
          </p:nvPr>
        </p:nvSpPr>
        <p:spPr>
          <a:xfrm flipH="1">
            <a:off x="379412" y="188912"/>
            <a:ext cx="54864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architecture of a packing robot control system – </a:t>
            </a: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and </a:t>
            </a:r>
            <a:endParaRPr/>
          </a:p>
        </p:txBody>
      </p:sp>
      <p:pic>
        <p:nvPicPr>
          <p:cNvPr id="688" name="Google Shape;688;p26" descr="6"/>
          <p:cNvPicPr preferRelativeResize="0"/>
          <p:nvPr/>
        </p:nvPicPr>
        <p:blipFill rotWithShape="1">
          <a:blip r:embed="rId3">
            <a:alphaModFix/>
          </a:blip>
          <a:srcRect b="-8764"/>
          <a:stretch/>
        </p:blipFill>
        <p:spPr>
          <a:xfrm>
            <a:off x="1338607" y="1296987"/>
            <a:ext cx="5811494" cy="42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26"/>
          <p:cNvSpPr txBox="1"/>
          <p:nvPr/>
        </p:nvSpPr>
        <p:spPr>
          <a:xfrm>
            <a:off x="3438525" y="5942012"/>
            <a:ext cx="38306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8: Architecture of Robot Control System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7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732587" cy="79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design decisions – common questions (though a creative process)</a:t>
            </a:r>
            <a:endParaRPr/>
          </a:p>
        </p:txBody>
      </p:sp>
      <p:sp>
        <p:nvSpPr>
          <p:cNvPr id="695" name="Google Shape;695;p27"/>
          <p:cNvSpPr txBox="1">
            <a:spLocks noGrp="1"/>
          </p:cNvSpPr>
          <p:nvPr>
            <p:ph type="body" idx="1"/>
          </p:nvPr>
        </p:nvSpPr>
        <p:spPr>
          <a:xfrm>
            <a:off x="836612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application architecture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can be used?</a:t>
            </a:r>
            <a:endParaRPr sz="18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the system be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distributed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styles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appropriate?</a:t>
            </a:r>
            <a:endParaRPr sz="18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will be used to structure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system?</a:t>
            </a:r>
            <a:endParaRPr sz="18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the system be decomposed into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strategy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used?</a:t>
            </a:r>
            <a:endParaRPr sz="18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the architectural design be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evaluated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should the architecture be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documented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8"/>
          <p:cNvSpPr txBox="1">
            <a:spLocks noGrp="1"/>
          </p:cNvSpPr>
          <p:nvPr>
            <p:ph type="title"/>
          </p:nvPr>
        </p:nvSpPr>
        <p:spPr>
          <a:xfrm>
            <a:off x="379412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reuse</a:t>
            </a:r>
            <a:endParaRPr/>
          </a:p>
        </p:txBody>
      </p:sp>
      <p:sp>
        <p:nvSpPr>
          <p:cNvPr id="701" name="Google Shape;701;p28"/>
          <p:cNvSpPr txBox="1">
            <a:spLocks noGrp="1"/>
          </p:cNvSpPr>
          <p:nvPr>
            <p:ph type="body" idx="1"/>
          </p:nvPr>
        </p:nvSpPr>
        <p:spPr>
          <a:xfrm>
            <a:off x="1" y="1604962"/>
            <a:ext cx="9553432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in the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domain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have similar architectures that reflect domain concepts.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product lines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built around a core architecture with variants that satisfy particular customer requirements.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architecture of a system may be designed around one of more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patterns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‘styles’. 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>
            <a:spLocks noGrp="1"/>
          </p:cNvSpPr>
          <p:nvPr>
            <p:ph type="title"/>
          </p:nvPr>
        </p:nvSpPr>
        <p:spPr>
          <a:xfrm>
            <a:off x="0" y="-19685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6725" rIns="95125" bIns="467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body" idx="1"/>
          </p:nvPr>
        </p:nvSpPr>
        <p:spPr>
          <a:xfrm>
            <a:off x="1" y="832513"/>
            <a:ext cx="9902824" cy="588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6725" rIns="95125" bIns="46725" anchor="t" anchorCtr="0">
            <a:normAutofit/>
          </a:bodyPr>
          <a:lstStyle/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 the concepts and principles underpinning design</a:t>
            </a:r>
            <a:endParaRPr sz="1600"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Wingdings" panose="05000000000000000000" pitchFamily="2" charset="2"/>
              <a:buChar char="v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and Refinement</a:t>
            </a:r>
            <a:endParaRPr sz="1600"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Wingdings" panose="05000000000000000000" pitchFamily="2" charset="2"/>
              <a:buChar char="v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endParaRPr sz="1600"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Wingdings" panose="05000000000000000000" pitchFamily="2" charset="2"/>
              <a:buChar char="v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Cohesion and Coupling</a:t>
            </a:r>
            <a:endParaRPr sz="1600"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Wingdings" panose="05000000000000000000" pitchFamily="2" charset="2"/>
              <a:buChar char="v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Hiding </a:t>
            </a:r>
            <a:endParaRPr sz="1600" dirty="0"/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some criteria for good design</a:t>
            </a:r>
            <a:endParaRPr sz="1600" dirty="0"/>
          </a:p>
          <a:p>
            <a:pPr marL="533400" lvl="0" indent="-520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Criteria for Good design</a:t>
            </a: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950075" y="5478462"/>
            <a:ext cx="3619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</a:t>
            </a:r>
            <a:endParaRPr/>
          </a:p>
        </p:txBody>
      </p:sp>
      <p:grpSp>
        <p:nvGrpSpPr>
          <p:cNvPr id="232" name="Google Shape;232;p3"/>
          <p:cNvGrpSpPr/>
          <p:nvPr/>
        </p:nvGrpSpPr>
        <p:grpSpPr>
          <a:xfrm>
            <a:off x="1139825" y="3697287"/>
            <a:ext cx="7623175" cy="1751012"/>
            <a:chOff x="2833688" y="5227638"/>
            <a:chExt cx="4711700" cy="703262"/>
          </a:xfrm>
        </p:grpSpPr>
        <p:sp>
          <p:nvSpPr>
            <p:cNvPr id="233" name="Google Shape;233;p3"/>
            <p:cNvSpPr txBox="1"/>
            <p:nvPr/>
          </p:nvSpPr>
          <p:spPr>
            <a:xfrm>
              <a:off x="5380038" y="5253038"/>
              <a:ext cx="890587" cy="6143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3"/>
            <p:cNvGrpSpPr/>
            <p:nvPr/>
          </p:nvGrpSpPr>
          <p:grpSpPr>
            <a:xfrm>
              <a:off x="2833688" y="5227638"/>
              <a:ext cx="4711700" cy="703262"/>
              <a:chOff x="2833688" y="5227638"/>
              <a:chExt cx="4711700" cy="703262"/>
            </a:xfrm>
          </p:grpSpPr>
          <p:sp>
            <p:nvSpPr>
              <p:cNvPr id="235" name="Google Shape;235;p3"/>
              <p:cNvSpPr txBox="1"/>
              <p:nvPr/>
            </p:nvSpPr>
            <p:spPr>
              <a:xfrm>
                <a:off x="2833688" y="5227638"/>
                <a:ext cx="892175" cy="6143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3797300" y="5246688"/>
                <a:ext cx="304800" cy="6635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474" extrusionOk="0">
                    <a:moveTo>
                      <a:pt x="104" y="0"/>
                    </a:moveTo>
                    <a:lnTo>
                      <a:pt x="104" y="117"/>
                    </a:lnTo>
                    <a:lnTo>
                      <a:pt x="0" y="117"/>
                    </a:lnTo>
                    <a:lnTo>
                      <a:pt x="0" y="358"/>
                    </a:lnTo>
                    <a:lnTo>
                      <a:pt x="104" y="358"/>
                    </a:lnTo>
                    <a:lnTo>
                      <a:pt x="104" y="474"/>
                    </a:lnTo>
                    <a:lnTo>
                      <a:pt x="207" y="242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42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"/>
              <p:cNvSpPr txBox="1"/>
              <p:nvPr/>
            </p:nvSpPr>
            <p:spPr>
              <a:xfrm>
                <a:off x="4106863" y="5240338"/>
                <a:ext cx="890587" cy="61436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"/>
              <p:cNvSpPr txBox="1"/>
              <p:nvPr/>
            </p:nvSpPr>
            <p:spPr>
              <a:xfrm>
                <a:off x="6653213" y="5265738"/>
                <a:ext cx="892175" cy="6143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"/>
              <p:cNvSpPr txBox="1"/>
              <p:nvPr/>
            </p:nvSpPr>
            <p:spPr>
              <a:xfrm>
                <a:off x="2887663" y="5453063"/>
                <a:ext cx="801687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Helvetica Neue"/>
                  <a:buNone/>
                </a:pPr>
                <a:r>
                  <a:rPr lang="en-US" sz="1600" b="1" i="0" u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analysis</a:t>
                </a:r>
                <a:endParaRPr/>
              </a:p>
            </p:txBody>
          </p:sp>
          <p:sp>
            <p:nvSpPr>
              <p:cNvPr id="240" name="Google Shape;240;p3"/>
              <p:cNvSpPr txBox="1"/>
              <p:nvPr/>
            </p:nvSpPr>
            <p:spPr>
              <a:xfrm>
                <a:off x="4262438" y="5478463"/>
                <a:ext cx="655637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Helvetica Neue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design</a:t>
                </a:r>
                <a:endParaRPr/>
              </a:p>
            </p:txBody>
          </p:sp>
          <p:sp>
            <p:nvSpPr>
              <p:cNvPr id="241" name="Google Shape;241;p3"/>
              <p:cNvSpPr txBox="1"/>
              <p:nvPr/>
            </p:nvSpPr>
            <p:spPr>
              <a:xfrm>
                <a:off x="5611813" y="5478463"/>
                <a:ext cx="474662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Helvetica Neue"/>
                  <a:buNone/>
                </a:pPr>
                <a:r>
                  <a:rPr lang="en-US" sz="1600" b="1" i="0" u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code</a:t>
                </a:r>
                <a:endParaRPr/>
              </a:p>
            </p:txBody>
          </p:sp>
          <p:sp>
            <p:nvSpPr>
              <p:cNvPr id="242" name="Google Shape;242;p3"/>
              <p:cNvSpPr txBox="1"/>
              <p:nvPr/>
            </p:nvSpPr>
            <p:spPr>
              <a:xfrm>
                <a:off x="6950075" y="5478463"/>
                <a:ext cx="361950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Helvetica Neue"/>
                  <a:buNone/>
                </a:pPr>
                <a:r>
                  <a:rPr lang="en-US" sz="1600" b="1" i="0" u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test</a:t>
                </a: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5057775" y="5265738"/>
                <a:ext cx="331788" cy="66516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474" extrusionOk="0">
                    <a:moveTo>
                      <a:pt x="104" y="0"/>
                    </a:moveTo>
                    <a:lnTo>
                      <a:pt x="104" y="58"/>
                    </a:lnTo>
                    <a:lnTo>
                      <a:pt x="104" y="116"/>
                    </a:lnTo>
                    <a:lnTo>
                      <a:pt x="52" y="116"/>
                    </a:lnTo>
                    <a:lnTo>
                      <a:pt x="0" y="116"/>
                    </a:lnTo>
                    <a:lnTo>
                      <a:pt x="0" y="237"/>
                    </a:lnTo>
                    <a:lnTo>
                      <a:pt x="0" y="358"/>
                    </a:lnTo>
                    <a:lnTo>
                      <a:pt x="52" y="358"/>
                    </a:lnTo>
                    <a:lnTo>
                      <a:pt x="104" y="358"/>
                    </a:lnTo>
                    <a:lnTo>
                      <a:pt x="104" y="416"/>
                    </a:lnTo>
                    <a:lnTo>
                      <a:pt x="104" y="474"/>
                    </a:lnTo>
                    <a:lnTo>
                      <a:pt x="155" y="358"/>
                    </a:lnTo>
                    <a:lnTo>
                      <a:pt x="207" y="241"/>
                    </a:lnTo>
                    <a:lnTo>
                      <a:pt x="155" y="12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6343650" y="5265738"/>
                <a:ext cx="314325" cy="66516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474" extrusionOk="0">
                    <a:moveTo>
                      <a:pt x="104" y="0"/>
                    </a:moveTo>
                    <a:lnTo>
                      <a:pt x="104" y="58"/>
                    </a:lnTo>
                    <a:lnTo>
                      <a:pt x="104" y="116"/>
                    </a:lnTo>
                    <a:lnTo>
                      <a:pt x="52" y="116"/>
                    </a:lnTo>
                    <a:lnTo>
                      <a:pt x="0" y="116"/>
                    </a:lnTo>
                    <a:lnTo>
                      <a:pt x="0" y="237"/>
                    </a:lnTo>
                    <a:lnTo>
                      <a:pt x="0" y="358"/>
                    </a:lnTo>
                    <a:lnTo>
                      <a:pt x="52" y="358"/>
                    </a:lnTo>
                    <a:lnTo>
                      <a:pt x="104" y="358"/>
                    </a:lnTo>
                    <a:lnTo>
                      <a:pt x="104" y="416"/>
                    </a:lnTo>
                    <a:lnTo>
                      <a:pt x="104" y="474"/>
                    </a:lnTo>
                    <a:lnTo>
                      <a:pt x="155" y="358"/>
                    </a:lnTo>
                    <a:lnTo>
                      <a:pt x="207" y="241"/>
                    </a:lnTo>
                    <a:lnTo>
                      <a:pt x="155" y="12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9"/>
          <p:cNvSpPr txBox="1">
            <a:spLocks noGrp="1"/>
          </p:cNvSpPr>
          <p:nvPr>
            <p:ph type="title"/>
          </p:nvPr>
        </p:nvSpPr>
        <p:spPr>
          <a:xfrm>
            <a:off x="198437" y="19050"/>
            <a:ext cx="83058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and system characteristics</a:t>
            </a:r>
            <a:endParaRPr/>
          </a:p>
        </p:txBody>
      </p:sp>
      <p:sp>
        <p:nvSpPr>
          <p:cNvPr id="707" name="Google Shape;707;p29"/>
          <p:cNvSpPr txBox="1">
            <a:spLocks noGrp="1"/>
          </p:cNvSpPr>
          <p:nvPr>
            <p:ph type="body" idx="1"/>
          </p:nvPr>
        </p:nvSpPr>
        <p:spPr>
          <a:xfrm>
            <a:off x="198437" y="936626"/>
            <a:ext cx="89439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1800" b="1" dirty="0">
              <a:solidFill>
                <a:schemeClr val="tx1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Localize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operations and </a:t>
            </a: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communications. 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1800" b="1" dirty="0">
              <a:solidFill>
                <a:schemeClr val="tx1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layered architecture with critical assets in the inner layers.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</a:t>
            </a:r>
            <a:endParaRPr sz="1800" b="1" dirty="0">
              <a:solidFill>
                <a:schemeClr val="tx1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Localize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safety-critical features in a small number of sub-systems.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endParaRPr sz="1800" b="1" dirty="0">
              <a:solidFill>
                <a:schemeClr val="tx1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redundant components and mechanisms for fault tolerance.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Maintainability</a:t>
            </a:r>
            <a:endParaRPr sz="1800" b="1" dirty="0">
              <a:solidFill>
                <a:schemeClr val="tx1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fine-grain, replaceable components.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695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+ 1 view model of software architecture</a:t>
            </a:r>
            <a:endParaRPr dirty="0"/>
          </a:p>
        </p:txBody>
      </p:sp>
      <p:sp>
        <p:nvSpPr>
          <p:cNvPr id="713" name="Google Shape;713;p30"/>
          <p:cNvSpPr txBox="1">
            <a:spLocks noGrp="1"/>
          </p:cNvSpPr>
          <p:nvPr>
            <p:ph type="body" idx="1"/>
          </p:nvPr>
        </p:nvSpPr>
        <p:spPr>
          <a:xfrm>
            <a:off x="136478" y="1173708"/>
            <a:ext cx="8929734" cy="440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view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shows the </a:t>
            </a: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abstractions in the system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objects or object classes. 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view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shows </a:t>
            </a: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how, at run-time, the system is composed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interacting processes. 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view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shows </a:t>
            </a: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software is decomposed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development.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view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shows the </a:t>
            </a: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hardware and how software components are distributed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across the processors in the system.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using </a:t>
            </a: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 or </a:t>
            </a:r>
            <a:r>
              <a:rPr lang="en-US" sz="2000" b="1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scenarios(+1)</a:t>
            </a:r>
            <a:endParaRPr sz="1800" b="1" dirty="0">
              <a:solidFill>
                <a:schemeClr val="tx1"/>
              </a:solidFill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b="0" i="0" u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"/>
          <p:cNvSpPr txBox="1">
            <a:spLocks noGrp="1"/>
          </p:cNvSpPr>
          <p:nvPr>
            <p:ph type="title"/>
          </p:nvPr>
        </p:nvSpPr>
        <p:spPr>
          <a:xfrm>
            <a:off x="379412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patterns</a:t>
            </a:r>
            <a:endParaRPr/>
          </a:p>
        </p:txBody>
      </p:sp>
      <p:sp>
        <p:nvSpPr>
          <p:cNvPr id="719" name="Google Shape;719;p31"/>
          <p:cNvSpPr txBox="1">
            <a:spLocks noGrp="1"/>
          </p:cNvSpPr>
          <p:nvPr>
            <p:ph type="body" idx="1"/>
          </p:nvPr>
        </p:nvSpPr>
        <p:spPr>
          <a:xfrm>
            <a:off x="379412" y="1296538"/>
            <a:ext cx="8686800" cy="428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Patterns are a means of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representing, sharing and reusing knowledge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architectural pattern is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stylized description of good design practice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has been tried and tested in different environments.</a:t>
            </a:r>
            <a:endParaRPr sz="18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Patterns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include information about when they are and when </a:t>
            </a:r>
            <a:r>
              <a:rPr lang="en-US" sz="2000" b="1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useful.</a:t>
            </a:r>
            <a:endParaRPr sz="18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Patterns may be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represented using tabular and graphical descriptions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2"/>
          <p:cNvSpPr txBox="1">
            <a:spLocks noGrp="1"/>
          </p:cNvSpPr>
          <p:nvPr>
            <p:ph type="title"/>
          </p:nvPr>
        </p:nvSpPr>
        <p:spPr>
          <a:xfrm>
            <a:off x="608012" y="0"/>
            <a:ext cx="4492625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</a:t>
            </a:r>
            <a:endParaRPr/>
          </a:p>
        </p:txBody>
      </p:sp>
      <p:sp>
        <p:nvSpPr>
          <p:cNvPr id="725" name="Google Shape;725;p32"/>
          <p:cNvSpPr txBox="1"/>
          <p:nvPr/>
        </p:nvSpPr>
        <p:spPr>
          <a:xfrm>
            <a:off x="1" y="1173708"/>
            <a:ext cx="9621671" cy="272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2413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interfaces should be </a:t>
            </a: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match  the skills, experience and expectations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its  anticipated users.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users </a:t>
            </a: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judge a system by its  interface 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rather than its functionality.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poorly designed interface 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cause a user  to make </a:t>
            </a: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catastrophic errors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user interface design 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reason why  so many software systems are never used.</a:t>
            </a:r>
            <a:endParaRPr sz="1800" dirty="0"/>
          </a:p>
        </p:txBody>
      </p:sp>
      <p:sp>
        <p:nvSpPr>
          <p:cNvPr id="726" name="Google Shape;726;p32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 txBox="1"/>
          <p:nvPr/>
        </p:nvSpPr>
        <p:spPr>
          <a:xfrm>
            <a:off x="9091612" y="5715000"/>
            <a:ext cx="1905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3"/>
          <p:cNvSpPr txBox="1">
            <a:spLocks noGrp="1"/>
          </p:cNvSpPr>
          <p:nvPr>
            <p:ph type="title"/>
          </p:nvPr>
        </p:nvSpPr>
        <p:spPr>
          <a:xfrm>
            <a:off x="531812" y="-33337"/>
            <a:ext cx="7062787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User Interface</a:t>
            </a:r>
            <a:endParaRPr/>
          </a:p>
        </p:txBody>
      </p:sp>
      <p:sp>
        <p:nvSpPr>
          <p:cNvPr id="734" name="Google Shape;734;p33"/>
          <p:cNvSpPr txBox="1"/>
          <p:nvPr/>
        </p:nvSpPr>
        <p:spPr>
          <a:xfrm>
            <a:off x="801686" y="1516062"/>
            <a:ext cx="8289925" cy="33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675" rIns="0" bIns="0" anchor="t" anchorCtr="0">
            <a:spAutoFit/>
          </a:bodyPr>
          <a:lstStyle/>
          <a:p>
            <a:pPr marL="2413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important part of any computer system”</a:t>
            </a:r>
            <a:endParaRPr sz="20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“Interface </a:t>
            </a:r>
            <a:r>
              <a:rPr lang="en-US" sz="2000" b="0" i="1" u="none" strike="noStrike" cap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-US" sz="2000" b="0" i="0" u="none" strike="noStrike" cap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for most users”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Increasingly important</a:t>
            </a:r>
            <a:endParaRPr sz="20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GUIs a big improvement over previous approaches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Platforms (e.g. Mac/ Microsoft) have style guides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50% of code devoted to interface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should “disappear” 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users can focus on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task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not the interface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Biggest enemy of good interface design is </a:t>
            </a: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sz="1800" b="1" dirty="0"/>
          </a:p>
        </p:txBody>
      </p:sp>
      <p:sp>
        <p:nvSpPr>
          <p:cNvPr id="735" name="Google Shape;735;p33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3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3"/>
          <p:cNvSpPr txBox="1"/>
          <p:nvPr/>
        </p:nvSpPr>
        <p:spPr>
          <a:xfrm>
            <a:off x="9091612" y="5715000"/>
            <a:ext cx="1905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"/>
          <p:cNvSpPr txBox="1">
            <a:spLocks noGrp="1"/>
          </p:cNvSpPr>
          <p:nvPr>
            <p:ph type="title"/>
          </p:nvPr>
        </p:nvSpPr>
        <p:spPr>
          <a:xfrm>
            <a:off x="344890" y="113224"/>
            <a:ext cx="6157912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user interfaces</a:t>
            </a:r>
            <a:endParaRPr sz="1600"/>
          </a:p>
        </p:txBody>
      </p:sp>
      <p:sp>
        <p:nvSpPr>
          <p:cNvPr id="743" name="Google Shape;743;p34"/>
          <p:cNvSpPr txBox="1"/>
          <p:nvPr/>
        </p:nvSpPr>
        <p:spPr>
          <a:xfrm>
            <a:off x="784627" y="1365866"/>
            <a:ext cx="8251825" cy="5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8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users of business systems interact with these systems  through graphical interfaces although, in some cases, legacy  text-based interfaces are still used</a:t>
            </a:r>
            <a:endParaRPr sz="1600" dirty="0"/>
          </a:p>
        </p:txBody>
      </p:sp>
      <p:sp>
        <p:nvSpPr>
          <p:cNvPr id="744" name="Google Shape;744;p34"/>
          <p:cNvSpPr/>
          <p:nvPr/>
        </p:nvSpPr>
        <p:spPr>
          <a:xfrm>
            <a:off x="8664977" y="5702916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4"/>
          <p:cNvSpPr/>
          <p:nvPr/>
        </p:nvSpPr>
        <p:spPr>
          <a:xfrm>
            <a:off x="9142815" y="5702916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6" name="Google Shape;746;p34"/>
          <p:cNvGraphicFramePr/>
          <p:nvPr>
            <p:extLst>
              <p:ext uri="{D42A27DB-BD31-4B8C-83A1-F6EECF244321}">
                <p14:modId xmlns:p14="http://schemas.microsoft.com/office/powerpoint/2010/main" val="2632515359"/>
              </p:ext>
            </p:extLst>
          </p:nvPr>
        </p:nvGraphicFramePr>
        <p:xfrm>
          <a:off x="349652" y="2074461"/>
          <a:ext cx="9080951" cy="4401242"/>
        </p:xfrm>
        <a:graphic>
          <a:graphicData uri="http://schemas.openxmlformats.org/drawingml/2006/table">
            <a:tbl>
              <a:tblPr>
                <a:noFill/>
                <a:tableStyleId>{E500099A-EAD4-4CC9-8CDE-3CEB187A626D}</a:tableStyleId>
              </a:tblPr>
              <a:tblGrid>
                <a:gridCol w="2606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74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046"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Characteristic</a:t>
                      </a:r>
                      <a:endParaRPr dirty="0"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2237" marR="0" lvl="0" indent="0" algn="l" rtl="0">
                        <a:lnSpc>
                          <a:spcPct val="1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1882"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Windows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2237" marR="0" lvl="0" indent="0" algn="l" rtl="0">
                        <a:lnSpc>
                          <a:spcPct val="1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Multiple windows allow different information to be</a:t>
                      </a:r>
                      <a:endParaRPr/>
                    </a:p>
                    <a:p>
                      <a:pPr marL="122237" marR="0" lvl="0" indent="0" algn="l" rtl="0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displayed simultaneously on the user’s screen.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7228"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Icons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2237" marR="0" lvl="0" indent="0" algn="just" rtl="0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Icons different types of information. On some systems,  icons represent files; on others, 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icons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represent  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processes.</a:t>
                      </a:r>
                      <a:endParaRPr dirty="0"/>
                    </a:p>
                  </a:txBody>
                  <a:tcPr marL="0" marR="0" marT="1270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5432"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Menus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2237" marR="0" lvl="0" indent="0" algn="l" rtl="0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Commands are selected from a menu rather 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than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typed  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a command language.</a:t>
                      </a:r>
                      <a:endParaRPr dirty="0"/>
                    </a:p>
                  </a:txBody>
                  <a:tcPr marL="0" marR="0" marT="1207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7228"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Pointing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2237" marR="0" lvl="0" indent="0" algn="just" rtl="0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pointing device such as a mouse is used for 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selecting 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choices from a menu or indicating items of interest in a  window.</a:t>
                      </a:r>
                      <a:endParaRPr dirty="0"/>
                    </a:p>
                  </a:txBody>
                  <a:tcPr marL="0" marR="0" marT="1270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5426"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Graphics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122237" marR="0" lvl="0" indent="0" algn="l" rtl="0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Graphical elements can be mixed with text on the same  display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dirty="0"/>
                    </a:p>
                  </a:txBody>
                  <a:tcPr marL="0" marR="0" marT="44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47" name="Google Shape;747;p34"/>
          <p:cNvGrpSpPr/>
          <p:nvPr/>
        </p:nvGrpSpPr>
        <p:grpSpPr>
          <a:xfrm>
            <a:off x="387105" y="6347082"/>
            <a:ext cx="8169936" cy="25409"/>
            <a:chOff x="253354" y="6292002"/>
            <a:chExt cx="8170568" cy="25409"/>
          </a:xfrm>
        </p:grpSpPr>
        <p:sp>
          <p:nvSpPr>
            <p:cNvPr id="748" name="Google Shape;748;p34"/>
            <p:cNvSpPr/>
            <p:nvPr/>
          </p:nvSpPr>
          <p:spPr>
            <a:xfrm>
              <a:off x="253354" y="6292002"/>
              <a:ext cx="8023859" cy="0"/>
            </a:xfrm>
            <a:custGeom>
              <a:avLst/>
              <a:gdLst/>
              <a:ahLst/>
              <a:cxnLst/>
              <a:rect l="l" t="t" r="r" b="b"/>
              <a:pathLst>
                <a:path w="8023859" h="120000" extrusionOk="0">
                  <a:moveTo>
                    <a:pt x="0" y="0"/>
                  </a:moveTo>
                  <a:lnTo>
                    <a:pt x="2260221" y="0"/>
                  </a:lnTo>
                </a:path>
                <a:path w="8023859" h="120000" extrusionOk="0">
                  <a:moveTo>
                    <a:pt x="2285583" y="0"/>
                  </a:moveTo>
                  <a:lnTo>
                    <a:pt x="2285583" y="0"/>
                  </a:lnTo>
                </a:path>
                <a:path w="8023859" h="120000" extrusionOk="0">
                  <a:moveTo>
                    <a:pt x="2310335" y="0"/>
                  </a:moveTo>
                  <a:lnTo>
                    <a:pt x="7998490" y="0"/>
                  </a:lnTo>
                </a:path>
                <a:path w="8023859" h="120000" extrusionOk="0">
                  <a:moveTo>
                    <a:pt x="8023255" y="0"/>
                  </a:moveTo>
                  <a:lnTo>
                    <a:pt x="8023255" y="0"/>
                  </a:lnTo>
                </a:path>
              </a:pathLst>
            </a:custGeom>
            <a:noFill/>
            <a:ln w="24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301367" y="6292011"/>
              <a:ext cx="122555" cy="25400"/>
            </a:xfrm>
            <a:custGeom>
              <a:avLst/>
              <a:gdLst/>
              <a:ahLst/>
              <a:cxnLst/>
              <a:rect l="l" t="t" r="r" b="b"/>
              <a:pathLst>
                <a:path w="122554" h="25400" extrusionOk="0">
                  <a:moveTo>
                    <a:pt x="0" y="25285"/>
                  </a:moveTo>
                  <a:lnTo>
                    <a:pt x="122020" y="25285"/>
                  </a:lnTo>
                  <a:lnTo>
                    <a:pt x="122020" y="0"/>
                  </a:lnTo>
                  <a:lnTo>
                    <a:pt x="0" y="0"/>
                  </a:lnTo>
                  <a:lnTo>
                    <a:pt x="0" y="25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0" name="Google Shape;750;p34"/>
          <p:cNvSpPr txBox="1"/>
          <p:nvPr/>
        </p:nvSpPr>
        <p:spPr>
          <a:xfrm>
            <a:off x="8845952" y="5769591"/>
            <a:ext cx="190500" cy="68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20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5"/>
          <p:cNvSpPr txBox="1">
            <a:spLocks noGrp="1"/>
          </p:cNvSpPr>
          <p:nvPr>
            <p:ph type="title"/>
          </p:nvPr>
        </p:nvSpPr>
        <p:spPr>
          <a:xfrm>
            <a:off x="26987" y="115887"/>
            <a:ext cx="4540250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advantages</a:t>
            </a:r>
            <a:endParaRPr/>
          </a:p>
        </p:txBody>
      </p:sp>
      <p:sp>
        <p:nvSpPr>
          <p:cNvPr id="756" name="Google Shape;756;p35"/>
          <p:cNvSpPr txBox="1"/>
          <p:nvPr/>
        </p:nvSpPr>
        <p:spPr>
          <a:xfrm>
            <a:off x="409433" y="1516062"/>
            <a:ext cx="9253182" cy="254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02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easy to learn and use.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en-US" sz="2000" b="1" i="0" u="none" strike="noStrike" cap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experience can learn to use the system </a:t>
            </a:r>
            <a:r>
              <a:rPr lang="en-US" sz="2000" b="0" i="0" u="none" strike="noStrike" cap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quickly.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may </a:t>
            </a: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quickly from one task to  another 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can interact with several different  applications.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remains visible in its own window </a:t>
            </a:r>
            <a:r>
              <a:rPr lang="en-US" sz="2000" b="0" i="0" u="none" strike="noStrike" cap="none" dirty="0" smtClean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smtClean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switched.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Fast, </a:t>
            </a: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full-screen interaction is possible with  immediate access 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anywhere on the screen</a:t>
            </a:r>
            <a:endParaRPr sz="1800" dirty="0"/>
          </a:p>
        </p:txBody>
      </p:sp>
      <p:sp>
        <p:nvSpPr>
          <p:cNvPr id="757" name="Google Shape;757;p35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5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5"/>
          <p:cNvSpPr txBox="1"/>
          <p:nvPr/>
        </p:nvSpPr>
        <p:spPr>
          <a:xfrm>
            <a:off x="9117012" y="5691187"/>
            <a:ext cx="1397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6"/>
          <p:cNvSpPr txBox="1">
            <a:spLocks noGrp="1"/>
          </p:cNvSpPr>
          <p:nvPr>
            <p:ph type="title"/>
          </p:nvPr>
        </p:nvSpPr>
        <p:spPr>
          <a:xfrm>
            <a:off x="127000" y="339725"/>
            <a:ext cx="7472362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factors in interface design</a:t>
            </a:r>
            <a:endParaRPr/>
          </a:p>
        </p:txBody>
      </p:sp>
      <p:sp>
        <p:nvSpPr>
          <p:cNvPr id="765" name="Google Shape;765;p36"/>
          <p:cNvSpPr txBox="1"/>
          <p:nvPr/>
        </p:nvSpPr>
        <p:spPr>
          <a:xfrm>
            <a:off x="368490" y="1384300"/>
            <a:ext cx="9091422" cy="339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short-term memory</a:t>
            </a:r>
            <a:endParaRPr sz="2000" b="1" i="0" u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can instantaneously remember about 7 items  of information. If you present more than this, they are  more liable to make mistakes.</a:t>
            </a:r>
            <a:endParaRPr sz="20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make mistakes</a:t>
            </a:r>
            <a:endParaRPr sz="2000" b="1" i="0" u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people make mistakes and systems go wrong,  inappropriate alarms and messages can increase stress  and hence the likelihood of more mistakes.</a:t>
            </a:r>
            <a:endParaRPr sz="20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are different</a:t>
            </a:r>
            <a:endParaRPr sz="2000" b="1" i="0" u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have a wide range of physical capabilities.  Designers should not just design for their own  capabilities.</a:t>
            </a:r>
            <a:endParaRPr sz="20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have different interaction preferences</a:t>
            </a:r>
            <a:endParaRPr sz="2000" b="1" i="0" u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like pictures, some like text.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766" name="Google Shape;766;p36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6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6"/>
          <p:cNvSpPr txBox="1"/>
          <p:nvPr/>
        </p:nvSpPr>
        <p:spPr>
          <a:xfrm>
            <a:off x="9117012" y="5691187"/>
            <a:ext cx="1397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7"/>
          <p:cNvSpPr txBox="1">
            <a:spLocks noGrp="1"/>
          </p:cNvSpPr>
          <p:nvPr>
            <p:ph type="title"/>
          </p:nvPr>
        </p:nvSpPr>
        <p:spPr>
          <a:xfrm>
            <a:off x="271462" y="122283"/>
            <a:ext cx="3892550" cy="517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</a:t>
            </a:r>
            <a:r>
              <a:rPr lang="en-US" sz="32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Principles</a:t>
            </a:r>
            <a:endParaRPr dirty="0"/>
          </a:p>
        </p:txBody>
      </p:sp>
      <p:sp>
        <p:nvSpPr>
          <p:cNvPr id="774" name="Google Shape;774;p37"/>
          <p:cNvSpPr txBox="1"/>
          <p:nvPr/>
        </p:nvSpPr>
        <p:spPr>
          <a:xfrm>
            <a:off x="95535" y="1308100"/>
            <a:ext cx="9292940" cy="309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46061" marR="0" lvl="0" indent="-22859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User familiarity</a:t>
            </a:r>
            <a:endParaRPr sz="2000" b="0" i="0" u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7987" marR="0" lvl="1" indent="-2285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interface should be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user-oriented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terms </a:t>
            </a:r>
            <a:r>
              <a:rPr lang="en-US" sz="2000" b="1" i="0" u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 concepts rather than computer concepts</a:t>
            </a:r>
            <a:r>
              <a:rPr lang="en-US" sz="2000" b="0" i="0" u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For  example, an office system should use concepts such as  letters, documents, folders etc. rather than directories, file  identifiers, etc.</a:t>
            </a:r>
            <a:endParaRPr sz="2000" b="0" i="0" u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6061" marR="0" lvl="0" indent="-22859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endParaRPr sz="2000" b="0" i="0" u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7987" marR="0" lvl="1" indent="-2285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system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should display an appropriate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2000" b="1" i="0" u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r>
              <a:rPr lang="en-US" sz="2000" b="0" i="0" u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Commands and menus should have the  same format, command punctuation should be similar, etc.</a:t>
            </a:r>
            <a:endParaRPr sz="2000" b="0" i="0" u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6061" marR="0" lvl="0" indent="-22859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Minimal surprise</a:t>
            </a:r>
            <a:endParaRPr sz="2000" b="0" i="0" u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7987" marR="0" lvl="1" indent="-2285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a command operates in a known way,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user should be  able to predict the operation of comparable commands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75" name="Google Shape;775;p37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7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7"/>
          <p:cNvSpPr txBox="1"/>
          <p:nvPr/>
        </p:nvSpPr>
        <p:spPr>
          <a:xfrm>
            <a:off x="9117012" y="5691187"/>
            <a:ext cx="1397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8"/>
          <p:cNvSpPr txBox="1">
            <a:spLocks noGrp="1"/>
          </p:cNvSpPr>
          <p:nvPr>
            <p:ph type="title"/>
          </p:nvPr>
        </p:nvSpPr>
        <p:spPr>
          <a:xfrm>
            <a:off x="198437" y="122283"/>
            <a:ext cx="3894137" cy="517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</a:t>
            </a:r>
            <a:r>
              <a:rPr lang="en-US" sz="32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Principles</a:t>
            </a:r>
            <a:endParaRPr dirty="0"/>
          </a:p>
        </p:txBody>
      </p:sp>
      <p:sp>
        <p:nvSpPr>
          <p:cNvPr id="783" name="Google Shape;783;p38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784" name="Google Shape;784;p38"/>
          <p:cNvSpPr txBox="1"/>
          <p:nvPr/>
        </p:nvSpPr>
        <p:spPr>
          <a:xfrm>
            <a:off x="300252" y="1387475"/>
            <a:ext cx="9024724" cy="419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Recoverability</a:t>
            </a:r>
            <a:endParaRPr sz="2000" b="0" i="0" u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68750"/>
              </a:lnSpc>
              <a:spcBef>
                <a:spcPts val="2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provide some resilience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 and allow the user to recover from errors.  This might include an undo facility, confirmation of  destructive actions, 'soft' deletes, etc.</a:t>
            </a:r>
            <a:endParaRPr sz="2000" b="0" i="0" u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guidance</a:t>
            </a:r>
            <a:endParaRPr sz="2000" b="0" i="0" u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68750"/>
              </a:lnSpc>
              <a:spcBef>
                <a:spcPts val="2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user guidance such as help systems,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on-line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manuals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 should be supplied</a:t>
            </a:r>
            <a:endParaRPr sz="2000" b="0" i="0" u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diversity</a:t>
            </a:r>
            <a:endParaRPr sz="2000" b="0" i="0" u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56250"/>
              </a:lnSpc>
              <a:spcBef>
                <a:spcPts val="6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facilities for different types of user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 be supported. For example, some users have seeing  difficulties and so larger text should be available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785" name="Google Shape;785;p38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8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Design</a:t>
            </a:r>
            <a:endParaRPr/>
          </a:p>
        </p:txBody>
      </p:sp>
      <p:sp>
        <p:nvSpPr>
          <p:cNvPr id="250" name="Google Shape;250;p4"/>
          <p:cNvSpPr txBox="1">
            <a:spLocks noGrp="1"/>
          </p:cNvSpPr>
          <p:nvPr>
            <p:ph type="body" idx="1"/>
          </p:nvPr>
        </p:nvSpPr>
        <p:spPr>
          <a:xfrm>
            <a:off x="95534" y="914400"/>
            <a:ext cx="9807291" cy="571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it</a:t>
            </a:r>
            <a:r>
              <a:rPr lang="en-US" sz="1800" b="1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marL="571500" lvl="1" indent="0">
              <a:buClr>
                <a:srgbClr val="000000"/>
              </a:buClr>
              <a:buSzPts val="200"/>
              <a:buNone/>
            </a:pPr>
            <a:r>
              <a:rPr lang="en-US" sz="18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meaningful engineering representation of something that is to be built. </a:t>
            </a:r>
            <a:endParaRPr sz="16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does it? </a:t>
            </a:r>
            <a:endParaRPr lang="en-US" sz="1800" b="1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1000"/>
              </a:spcBef>
              <a:buClr>
                <a:srgbClr val="000000"/>
              </a:buClr>
              <a:buSzPts val="200"/>
            </a:pPr>
            <a:r>
              <a:rPr lang="en-US" sz="18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engineers with a variety of skills, ranging from human ergonomics to computer </a:t>
            </a:r>
            <a:r>
              <a:rPr lang="en-US" sz="18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16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it important? </a:t>
            </a:r>
            <a:endParaRPr lang="en-US" sz="1800" b="1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1000"/>
              </a:spcBef>
              <a:buClr>
                <a:srgbClr val="000000"/>
              </a:buClr>
              <a:buSzPts val="200"/>
            </a:pPr>
            <a:r>
              <a:rPr lang="en-US" sz="18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 would never be built without a blueprint. 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0">
              <a:spcBef>
                <a:spcPts val="1000"/>
              </a:spcBef>
              <a:buClr>
                <a:srgbClr val="000000"/>
              </a:buClr>
              <a:buSzPts val="200"/>
              <a:buNone/>
            </a:pPr>
            <a:r>
              <a:rPr lang="en-US" sz="1800" b="1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</a:t>
            </a: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software</a:t>
            </a:r>
            <a:r>
              <a:rPr lang="en-US" sz="1800" b="1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marL="571500" lvl="1" indent="0">
              <a:spcBef>
                <a:spcPts val="1000"/>
              </a:spcBef>
              <a:buClr>
                <a:srgbClr val="000000"/>
              </a:buClr>
              <a:buSzPts val="2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1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design the system may fail with small changes, is difficult to test and cannot be </a:t>
            </a:r>
            <a:r>
              <a:rPr lang="en-US" sz="18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assessed 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quality</a:t>
            </a:r>
            <a:endParaRPr sz="16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work product? </a:t>
            </a:r>
            <a:endParaRPr lang="en-US" sz="1800" b="1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1000"/>
              </a:spcBef>
              <a:buClr>
                <a:srgbClr val="000000"/>
              </a:buClr>
              <a:buSzPts val="200"/>
            </a:pPr>
            <a:r>
              <a:rPr lang="en-US" sz="18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specification</a:t>
            </a:r>
            <a:endParaRPr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9"/>
          <p:cNvSpPr txBox="1">
            <a:spLocks noGrp="1"/>
          </p:cNvSpPr>
          <p:nvPr>
            <p:ph type="title"/>
          </p:nvPr>
        </p:nvSpPr>
        <p:spPr>
          <a:xfrm>
            <a:off x="231775" y="404812"/>
            <a:ext cx="4362450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issues in UIs</a:t>
            </a:r>
            <a:endParaRPr/>
          </a:p>
        </p:txBody>
      </p:sp>
      <p:sp>
        <p:nvSpPr>
          <p:cNvPr id="792" name="Google Shape;792;p39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793" name="Google Shape;793;p39"/>
          <p:cNvSpPr txBox="1"/>
          <p:nvPr/>
        </p:nvSpPr>
        <p:spPr>
          <a:xfrm>
            <a:off x="231774" y="1282179"/>
            <a:ext cx="9291637" cy="178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Times New Roman"/>
              <a:buChar char="•"/>
            </a:pPr>
            <a:r>
              <a:rPr lang="en-US" sz="200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problems must be addressed in interactive  systems design</a:t>
            </a:r>
            <a:endParaRPr sz="200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Times New Roman"/>
              <a:buChar char="•"/>
            </a:pPr>
            <a:r>
              <a:rPr lang="en-US" sz="2000" b="1" i="0" u="none" strike="noStrike" cap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should information from the user be  provided to the computer system?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Times New Roman"/>
              <a:buChar char="•"/>
            </a:pPr>
            <a:r>
              <a:rPr lang="en-US" sz="2000" b="1" i="0" u="none" strike="noStrike" cap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should information from the computer </a:t>
            </a:r>
            <a:r>
              <a:rPr lang="en-US" sz="2000" b="1" i="0" u="none" strike="noStrike" cap="none" dirty="0" smtClean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en-US" sz="2000" b="1" i="0" u="none" strike="noStrike" cap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presented to the user?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Times New Roman"/>
              <a:buChar char="•"/>
            </a:pPr>
            <a:r>
              <a:rPr lang="en-US" sz="200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interaction and information presentation  may be integrated through a coherent  framework such as a user interface metaphor.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39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9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0"/>
          <p:cNvSpPr txBox="1">
            <a:spLocks noGrp="1"/>
          </p:cNvSpPr>
          <p:nvPr>
            <p:ph type="title"/>
          </p:nvPr>
        </p:nvSpPr>
        <p:spPr>
          <a:xfrm>
            <a:off x="198437" y="115887"/>
            <a:ext cx="4483100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styles</a:t>
            </a:r>
            <a:endParaRPr/>
          </a:p>
        </p:txBody>
      </p:sp>
      <p:sp>
        <p:nvSpPr>
          <p:cNvPr id="801" name="Google Shape;801;p40"/>
          <p:cNvSpPr txBox="1"/>
          <p:nvPr/>
        </p:nvSpPr>
        <p:spPr>
          <a:xfrm>
            <a:off x="198437" y="1458912"/>
            <a:ext cx="9559712" cy="309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39711" marR="0" lvl="0" indent="-2285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manipulation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user interacts directly with  objects on the screen, such as a mouse, touch screen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711" marR="0" lvl="0" indent="-2285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</a:t>
            </a:r>
            <a:r>
              <a:rPr lang="en-US" sz="2000" b="0" i="0" u="none" dirty="0" err="1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711" marR="0" lvl="0" indent="-22859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selection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user selects a command from a  list of possibilities ( a menu).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711" marR="0" lvl="0" indent="-22859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fill-in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user fills in the fields of a form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711" marR="0" lvl="0" indent="-22859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language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user issues a special  command and associated parameters to instruct the  system what to do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711" marR="0" lvl="0" indent="-22859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user issues a command in  natural language </a:t>
            </a:r>
            <a:r>
              <a:rPr lang="en-US" sz="2000" b="0" i="0" u="none" dirty="0" smtClean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must 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parsed into command  language</a:t>
            </a:r>
            <a:endParaRPr sz="1800" dirty="0"/>
          </a:p>
        </p:txBody>
      </p:sp>
      <p:sp>
        <p:nvSpPr>
          <p:cNvPr id="802" name="Google Shape;802;p40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0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0"/>
          <p:cNvSpPr txBox="1"/>
          <p:nvPr/>
        </p:nvSpPr>
        <p:spPr>
          <a:xfrm>
            <a:off x="9064625" y="5691187"/>
            <a:ext cx="23495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1"/>
          <p:cNvSpPr txBox="1">
            <a:spLocks noGrp="1"/>
          </p:cNvSpPr>
          <p:nvPr>
            <p:ph type="title"/>
          </p:nvPr>
        </p:nvSpPr>
        <p:spPr>
          <a:xfrm>
            <a:off x="608012" y="314325"/>
            <a:ext cx="3876675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styles</a:t>
            </a:r>
            <a:endParaRPr/>
          </a:p>
        </p:txBody>
      </p:sp>
      <p:grpSp>
        <p:nvGrpSpPr>
          <p:cNvPr id="810" name="Google Shape;810;p41"/>
          <p:cNvGrpSpPr/>
          <p:nvPr/>
        </p:nvGrpSpPr>
        <p:grpSpPr>
          <a:xfrm>
            <a:off x="608012" y="1524000"/>
            <a:ext cx="8229600" cy="4876800"/>
            <a:chOff x="228600" y="1523999"/>
            <a:chExt cx="8229600" cy="4876800"/>
          </a:xfrm>
        </p:grpSpPr>
        <p:sp>
          <p:nvSpPr>
            <p:cNvPr id="811" name="Google Shape;811;p41"/>
            <p:cNvSpPr/>
            <p:nvPr/>
          </p:nvSpPr>
          <p:spPr>
            <a:xfrm>
              <a:off x="228600" y="1523999"/>
              <a:ext cx="8229600" cy="4876800"/>
            </a:xfrm>
            <a:custGeom>
              <a:avLst/>
              <a:gdLst/>
              <a:ahLst/>
              <a:cxnLst/>
              <a:rect l="l" t="t" r="r" b="b"/>
              <a:pathLst>
                <a:path w="8229600" h="4876800" extrusionOk="0">
                  <a:moveTo>
                    <a:pt x="8229600" y="0"/>
                  </a:moveTo>
                  <a:lnTo>
                    <a:pt x="0" y="0"/>
                  </a:lnTo>
                  <a:lnTo>
                    <a:pt x="0" y="4876800"/>
                  </a:lnTo>
                  <a:lnTo>
                    <a:pt x="8229600" y="48768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2F1E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228600" y="1523999"/>
              <a:ext cx="8229600" cy="4876800"/>
            </a:xfrm>
            <a:custGeom>
              <a:avLst/>
              <a:gdLst/>
              <a:ahLst/>
              <a:cxnLst/>
              <a:rect l="l" t="t" r="r" b="b"/>
              <a:pathLst>
                <a:path w="8229600" h="4876800" extrusionOk="0">
                  <a:moveTo>
                    <a:pt x="0" y="4876800"/>
                  </a:moveTo>
                  <a:lnTo>
                    <a:pt x="8229600" y="48768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76800"/>
                  </a:lnTo>
                  <a:close/>
                </a:path>
              </a:pathLst>
            </a:custGeom>
            <a:noFill/>
            <a:ln w="25400" cap="flat" cmpd="sng">
              <a:solidFill>
                <a:srgbClr val="A8A4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3" name="Google Shape;813;p41"/>
          <p:cNvSpPr txBox="1"/>
          <p:nvPr/>
        </p:nvSpPr>
        <p:spPr>
          <a:xfrm>
            <a:off x="2644775" y="1733550"/>
            <a:ext cx="12954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</p:txBody>
      </p:sp>
      <p:sp>
        <p:nvSpPr>
          <p:cNvPr id="814" name="Google Shape;814;p41"/>
          <p:cNvSpPr txBox="1"/>
          <p:nvPr/>
        </p:nvSpPr>
        <p:spPr>
          <a:xfrm>
            <a:off x="4341812" y="1733550"/>
            <a:ext cx="1509712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</a:t>
            </a: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ntages</a:t>
            </a:r>
            <a:endParaRPr/>
          </a:p>
        </p:txBody>
      </p:sp>
      <p:sp>
        <p:nvSpPr>
          <p:cNvPr id="815" name="Google Shape;815;p41"/>
          <p:cNvSpPr/>
          <p:nvPr/>
        </p:nvSpPr>
        <p:spPr>
          <a:xfrm>
            <a:off x="1370012" y="1676400"/>
            <a:ext cx="7080250" cy="4416425"/>
          </a:xfrm>
          <a:custGeom>
            <a:avLst/>
            <a:gdLst/>
            <a:ahLst/>
            <a:cxnLst/>
            <a:rect l="l" t="t" r="r" b="b"/>
            <a:pathLst>
              <a:path w="7079615" h="4417060" extrusionOk="0">
                <a:moveTo>
                  <a:pt x="1199680" y="4413516"/>
                </a:moveTo>
                <a:lnTo>
                  <a:pt x="1196149" y="4413516"/>
                </a:lnTo>
                <a:lnTo>
                  <a:pt x="0" y="4413516"/>
                </a:lnTo>
                <a:lnTo>
                  <a:pt x="0" y="4417047"/>
                </a:lnTo>
                <a:lnTo>
                  <a:pt x="1196149" y="4417047"/>
                </a:lnTo>
                <a:lnTo>
                  <a:pt x="1199680" y="4417047"/>
                </a:lnTo>
                <a:lnTo>
                  <a:pt x="1199680" y="4413516"/>
                </a:lnTo>
                <a:close/>
              </a:path>
              <a:path w="7079615" h="4417060" extrusionOk="0">
                <a:moveTo>
                  <a:pt x="1199680" y="0"/>
                </a:moveTo>
                <a:lnTo>
                  <a:pt x="1196149" y="0"/>
                </a:lnTo>
                <a:lnTo>
                  <a:pt x="0" y="0"/>
                </a:lnTo>
                <a:lnTo>
                  <a:pt x="0" y="3530"/>
                </a:lnTo>
                <a:lnTo>
                  <a:pt x="1196149" y="3530"/>
                </a:lnTo>
                <a:lnTo>
                  <a:pt x="1199680" y="3530"/>
                </a:lnTo>
                <a:lnTo>
                  <a:pt x="1199680" y="0"/>
                </a:lnTo>
                <a:close/>
              </a:path>
              <a:path w="7079615" h="4417060" extrusionOk="0">
                <a:moveTo>
                  <a:pt x="2894634" y="4413516"/>
                </a:moveTo>
                <a:lnTo>
                  <a:pt x="1199692" y="4413516"/>
                </a:lnTo>
                <a:lnTo>
                  <a:pt x="1199692" y="4417047"/>
                </a:lnTo>
                <a:lnTo>
                  <a:pt x="2894634" y="4417047"/>
                </a:lnTo>
                <a:lnTo>
                  <a:pt x="2894634" y="4413516"/>
                </a:lnTo>
                <a:close/>
              </a:path>
              <a:path w="7079615" h="4417060" extrusionOk="0">
                <a:moveTo>
                  <a:pt x="2894634" y="0"/>
                </a:moveTo>
                <a:lnTo>
                  <a:pt x="1199692" y="0"/>
                </a:lnTo>
                <a:lnTo>
                  <a:pt x="1199692" y="3530"/>
                </a:lnTo>
                <a:lnTo>
                  <a:pt x="2894634" y="3530"/>
                </a:lnTo>
                <a:lnTo>
                  <a:pt x="2894634" y="0"/>
                </a:lnTo>
                <a:close/>
              </a:path>
              <a:path w="7079615" h="4417060" extrusionOk="0">
                <a:moveTo>
                  <a:pt x="5579821" y="4413516"/>
                </a:moveTo>
                <a:lnTo>
                  <a:pt x="5579821" y="4413516"/>
                </a:lnTo>
                <a:lnTo>
                  <a:pt x="2894647" y="4413516"/>
                </a:lnTo>
                <a:lnTo>
                  <a:pt x="2894647" y="4417047"/>
                </a:lnTo>
                <a:lnTo>
                  <a:pt x="5579821" y="4417047"/>
                </a:lnTo>
                <a:lnTo>
                  <a:pt x="5579821" y="4413516"/>
                </a:lnTo>
                <a:close/>
              </a:path>
              <a:path w="7079615" h="4417060" extrusionOk="0">
                <a:moveTo>
                  <a:pt x="5579821" y="0"/>
                </a:moveTo>
                <a:lnTo>
                  <a:pt x="5579821" y="0"/>
                </a:lnTo>
                <a:lnTo>
                  <a:pt x="2894647" y="0"/>
                </a:lnTo>
                <a:lnTo>
                  <a:pt x="2894647" y="3530"/>
                </a:lnTo>
                <a:lnTo>
                  <a:pt x="5579821" y="3530"/>
                </a:lnTo>
                <a:lnTo>
                  <a:pt x="5579821" y="0"/>
                </a:lnTo>
                <a:close/>
              </a:path>
              <a:path w="7079615" h="4417060" extrusionOk="0">
                <a:moveTo>
                  <a:pt x="7079399" y="4413516"/>
                </a:moveTo>
                <a:lnTo>
                  <a:pt x="5579910" y="4413516"/>
                </a:lnTo>
                <a:lnTo>
                  <a:pt x="5579910" y="4417047"/>
                </a:lnTo>
                <a:lnTo>
                  <a:pt x="7079399" y="4417047"/>
                </a:lnTo>
                <a:lnTo>
                  <a:pt x="7079399" y="4413516"/>
                </a:lnTo>
                <a:close/>
              </a:path>
              <a:path w="7079615" h="4417060" extrusionOk="0">
                <a:moveTo>
                  <a:pt x="7079399" y="0"/>
                </a:moveTo>
                <a:lnTo>
                  <a:pt x="5579910" y="0"/>
                </a:lnTo>
                <a:lnTo>
                  <a:pt x="5579910" y="3530"/>
                </a:lnTo>
                <a:lnTo>
                  <a:pt x="7079399" y="3530"/>
                </a:lnTo>
                <a:lnTo>
                  <a:pt x="70793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1"/>
          <p:cNvSpPr txBox="1"/>
          <p:nvPr/>
        </p:nvSpPr>
        <p:spPr>
          <a:xfrm>
            <a:off x="1447800" y="1733550"/>
            <a:ext cx="947737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</a:t>
            </a: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endParaRPr sz="13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15384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 manipulation</a:t>
            </a:r>
            <a:endParaRPr/>
          </a:p>
        </p:txBody>
      </p:sp>
      <p:sp>
        <p:nvSpPr>
          <p:cNvPr id="817" name="Google Shape;817;p41"/>
          <p:cNvSpPr txBox="1"/>
          <p:nvPr/>
        </p:nvSpPr>
        <p:spPr>
          <a:xfrm>
            <a:off x="2644775" y="2217737"/>
            <a:ext cx="12350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and intuitive  interaction</a:t>
            </a:r>
            <a:endParaRPr/>
          </a:p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learn</a:t>
            </a:r>
            <a:endParaRPr/>
          </a:p>
        </p:txBody>
      </p:sp>
      <p:sp>
        <p:nvSpPr>
          <p:cNvPr id="818" name="Google Shape;818;p41"/>
          <p:cNvSpPr txBox="1"/>
          <p:nvPr/>
        </p:nvSpPr>
        <p:spPr>
          <a:xfrm>
            <a:off x="7024687" y="1733550"/>
            <a:ext cx="989012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</a:t>
            </a: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sz="13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15384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games  CAD systems</a:t>
            </a:r>
            <a:endParaRPr/>
          </a:p>
        </p:txBody>
      </p:sp>
      <p:sp>
        <p:nvSpPr>
          <p:cNvPr id="819" name="Google Shape;819;p41"/>
          <p:cNvSpPr txBox="1"/>
          <p:nvPr/>
        </p:nvSpPr>
        <p:spPr>
          <a:xfrm>
            <a:off x="1447800" y="3106737"/>
            <a:ext cx="646112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 selection</a:t>
            </a:r>
            <a:endParaRPr/>
          </a:p>
        </p:txBody>
      </p:sp>
      <p:sp>
        <p:nvSpPr>
          <p:cNvPr id="820" name="Google Shape;820;p41"/>
          <p:cNvSpPr txBox="1"/>
          <p:nvPr/>
        </p:nvSpPr>
        <p:spPr>
          <a:xfrm>
            <a:off x="2644775" y="3106737"/>
            <a:ext cx="15176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Avoids user error  Little typing required</a:t>
            </a:r>
            <a:endParaRPr/>
          </a:p>
        </p:txBody>
      </p:sp>
      <p:sp>
        <p:nvSpPr>
          <p:cNvPr id="821" name="Google Shape;821;p41"/>
          <p:cNvSpPr txBox="1"/>
          <p:nvPr/>
        </p:nvSpPr>
        <p:spPr>
          <a:xfrm>
            <a:off x="7024687" y="3106737"/>
            <a:ext cx="11747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ost general-</a:t>
            </a:r>
            <a:endParaRPr/>
          </a:p>
          <a:p>
            <a:pPr marL="12700" marR="0" lvl="0" indent="0" algn="l" rtl="0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systems</a:t>
            </a:r>
            <a:endParaRPr/>
          </a:p>
        </p:txBody>
      </p:sp>
      <p:sp>
        <p:nvSpPr>
          <p:cNvPr id="822" name="Google Shape;822;p41"/>
          <p:cNvSpPr txBox="1"/>
          <p:nvPr/>
        </p:nvSpPr>
        <p:spPr>
          <a:xfrm>
            <a:off x="1447800" y="3797300"/>
            <a:ext cx="846137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fill-in</a:t>
            </a:r>
            <a:endParaRPr/>
          </a:p>
        </p:txBody>
      </p:sp>
      <p:sp>
        <p:nvSpPr>
          <p:cNvPr id="823" name="Google Shape;823;p41"/>
          <p:cNvSpPr txBox="1"/>
          <p:nvPr/>
        </p:nvSpPr>
        <p:spPr>
          <a:xfrm>
            <a:off x="2644775" y="3797300"/>
            <a:ext cx="1255712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300" rIns="0" bIns="0" anchor="t" anchorCtr="0">
            <a:spAutoFit/>
          </a:bodyPr>
          <a:lstStyle/>
          <a:p>
            <a:pPr marL="1270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data entry  Easy to learn  Checkab le</a:t>
            </a:r>
            <a:endParaRPr/>
          </a:p>
        </p:txBody>
      </p:sp>
      <p:sp>
        <p:nvSpPr>
          <p:cNvPr id="824" name="Google Shape;824;p41"/>
          <p:cNvSpPr txBox="1"/>
          <p:nvPr/>
        </p:nvSpPr>
        <p:spPr>
          <a:xfrm>
            <a:off x="7024687" y="3797300"/>
            <a:ext cx="989012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300" rIns="0" bIns="0" anchor="t" anchorCtr="0">
            <a:spAutoFit/>
          </a:bodyPr>
          <a:lstStyle/>
          <a:p>
            <a:pPr marL="12700" marR="0" lvl="0" indent="0" algn="just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control,  Personal loan  proces sing</a:t>
            </a:r>
            <a:endParaRPr/>
          </a:p>
        </p:txBody>
      </p:sp>
      <p:sp>
        <p:nvSpPr>
          <p:cNvPr id="825" name="Google Shape;825;p41"/>
          <p:cNvSpPr txBox="1"/>
          <p:nvPr/>
        </p:nvSpPr>
        <p:spPr>
          <a:xfrm>
            <a:off x="1447800" y="4683125"/>
            <a:ext cx="747712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 language</a:t>
            </a:r>
            <a:endParaRPr/>
          </a:p>
        </p:txBody>
      </p:sp>
      <p:sp>
        <p:nvSpPr>
          <p:cNvPr id="826" name="Google Shape;826;p41"/>
          <p:cNvSpPr txBox="1"/>
          <p:nvPr/>
        </p:nvSpPr>
        <p:spPr>
          <a:xfrm>
            <a:off x="2644775" y="4683125"/>
            <a:ext cx="1535112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Powerful and flexible</a:t>
            </a:r>
            <a:endParaRPr/>
          </a:p>
        </p:txBody>
      </p:sp>
      <p:sp>
        <p:nvSpPr>
          <p:cNvPr id="827" name="Google Shape;827;p41"/>
          <p:cNvSpPr txBox="1"/>
          <p:nvPr/>
        </p:nvSpPr>
        <p:spPr>
          <a:xfrm>
            <a:off x="4341812" y="2217737"/>
            <a:ext cx="2154237" cy="290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50" rIns="0" bIns="0" anchor="t" anchorCtr="0">
            <a:spAutoFit/>
          </a:bodyPr>
          <a:lstStyle/>
          <a:p>
            <a:pPr marL="1270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hard to implement.  Only suitable where there is a  visual metaphor for tasks and  objects.</a:t>
            </a:r>
            <a:endParaRPr/>
          </a:p>
          <a:p>
            <a:pPr marL="12700" marR="0" lvl="0" indent="0" algn="l" rtl="0">
              <a:lnSpc>
                <a:spcPct val="115384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for expe rienced users.  Can beco me complex if many  menu options.</a:t>
            </a:r>
            <a:endParaRPr/>
          </a:p>
          <a:p>
            <a:pPr marL="12700" marR="0" lvl="0" indent="0" algn="l" rtl="0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up a lot of screen space.  Causes problems where user  options do not match the form  fields.</a:t>
            </a:r>
            <a:endParaRPr/>
          </a:p>
          <a:p>
            <a:pPr marL="12700" marR="0" lvl="0" indent="0" algn="l" rtl="0">
              <a:lnSpc>
                <a:spcPct val="12307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learn.</a:t>
            </a:r>
            <a:endParaRPr/>
          </a:p>
          <a:p>
            <a:pPr marL="12700" marR="0" lvl="0" indent="0" algn="l" rtl="0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error manage ment.</a:t>
            </a:r>
            <a:endParaRPr/>
          </a:p>
        </p:txBody>
      </p:sp>
      <p:sp>
        <p:nvSpPr>
          <p:cNvPr id="828" name="Google Shape;828;p41"/>
          <p:cNvSpPr txBox="1"/>
          <p:nvPr/>
        </p:nvSpPr>
        <p:spPr>
          <a:xfrm>
            <a:off x="1447800" y="5373687"/>
            <a:ext cx="601662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 language</a:t>
            </a:r>
            <a:endParaRPr/>
          </a:p>
        </p:txBody>
      </p:sp>
      <p:sp>
        <p:nvSpPr>
          <p:cNvPr id="829" name="Google Shape;829;p41"/>
          <p:cNvSpPr txBox="1"/>
          <p:nvPr/>
        </p:nvSpPr>
        <p:spPr>
          <a:xfrm>
            <a:off x="2644775" y="5373687"/>
            <a:ext cx="1439862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Accessible to casual  users</a:t>
            </a:r>
            <a:endParaRPr/>
          </a:p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extended</a:t>
            </a:r>
            <a:endParaRPr/>
          </a:p>
        </p:txBody>
      </p:sp>
      <p:sp>
        <p:nvSpPr>
          <p:cNvPr id="830" name="Google Shape;830;p41"/>
          <p:cNvSpPr txBox="1"/>
          <p:nvPr/>
        </p:nvSpPr>
        <p:spPr>
          <a:xfrm>
            <a:off x="4341812" y="5373687"/>
            <a:ext cx="2254250" cy="64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more typing.</a:t>
            </a:r>
            <a:endParaRPr/>
          </a:p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und  erstanding  systems are un reliable.</a:t>
            </a:r>
            <a:endParaRPr/>
          </a:p>
        </p:txBody>
      </p:sp>
      <p:sp>
        <p:nvSpPr>
          <p:cNvPr id="831" name="Google Shape;831;p41"/>
          <p:cNvSpPr txBox="1"/>
          <p:nvPr/>
        </p:nvSpPr>
        <p:spPr>
          <a:xfrm>
            <a:off x="7024687" y="4683125"/>
            <a:ext cx="1362075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 erating systems,  Command and  control systems</a:t>
            </a:r>
            <a:endParaRPr/>
          </a:p>
          <a:p>
            <a:pPr marL="12700" marR="0" lvl="0" indent="0" algn="l" rtl="0">
              <a:lnSpc>
                <a:spcPct val="115384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 retrieval systems</a:t>
            </a:r>
            <a:endParaRPr/>
          </a:p>
        </p:txBody>
      </p:sp>
      <p:sp>
        <p:nvSpPr>
          <p:cNvPr id="832" name="Google Shape;832;p41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41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1"/>
          <p:cNvSpPr txBox="1"/>
          <p:nvPr/>
        </p:nvSpPr>
        <p:spPr>
          <a:xfrm>
            <a:off x="9059862" y="5691187"/>
            <a:ext cx="2540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2"/>
          <p:cNvSpPr txBox="1">
            <a:spLocks noGrp="1"/>
          </p:cNvSpPr>
          <p:nvPr>
            <p:ph type="title"/>
          </p:nvPr>
        </p:nvSpPr>
        <p:spPr>
          <a:xfrm>
            <a:off x="11112" y="115887"/>
            <a:ext cx="5100637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manipulation</a:t>
            </a:r>
            <a:endParaRPr/>
          </a:p>
        </p:txBody>
      </p:sp>
      <p:sp>
        <p:nvSpPr>
          <p:cNvPr id="840" name="Google Shape;840;p42"/>
          <p:cNvSpPr txBox="1"/>
          <p:nvPr/>
        </p:nvSpPr>
        <p:spPr>
          <a:xfrm>
            <a:off x="237365" y="1039527"/>
            <a:ext cx="9479841" cy="395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025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feel in control of the computer.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learning time is relatively short.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get immediate feedback on their actions so mistakes can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quickly detected and corrected.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derivation of an appropriate information space model </a:t>
            </a:r>
            <a:r>
              <a:rPr lang="en-US" sz="2000" b="0" i="0" u="none" dirty="0" smtClean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smtClean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difficult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that users have a large information space, what facilities  for navigating around that space should be provided?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manipulation interfaces can be complex to program and  make heavy demands on the computer system</a:t>
            </a:r>
            <a:endParaRPr sz="1800" dirty="0"/>
          </a:p>
        </p:txBody>
      </p:sp>
      <p:sp>
        <p:nvSpPr>
          <p:cNvPr id="841" name="Google Shape;841;p42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2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2"/>
          <p:cNvSpPr txBox="1"/>
          <p:nvPr/>
        </p:nvSpPr>
        <p:spPr>
          <a:xfrm>
            <a:off x="9059862" y="5691187"/>
            <a:ext cx="2540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/>
          </p:nvPr>
        </p:nvSpPr>
        <p:spPr>
          <a:xfrm>
            <a:off x="155575" y="77787"/>
            <a:ext cx="564832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panel interface</a:t>
            </a:r>
            <a:endParaRPr/>
          </a:p>
        </p:txBody>
      </p:sp>
      <p:sp>
        <p:nvSpPr>
          <p:cNvPr id="849" name="Google Shape;849;p43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grpSp>
        <p:nvGrpSpPr>
          <p:cNvPr id="850" name="Google Shape;850;p43"/>
          <p:cNvGrpSpPr/>
          <p:nvPr/>
        </p:nvGrpSpPr>
        <p:grpSpPr>
          <a:xfrm>
            <a:off x="769620" y="1739581"/>
            <a:ext cx="7969884" cy="4177345"/>
            <a:chOff x="390495" y="1740176"/>
            <a:chExt cx="7969884" cy="4177032"/>
          </a:xfrm>
        </p:grpSpPr>
        <p:sp>
          <p:nvSpPr>
            <p:cNvPr id="851" name="Google Shape;851;p43"/>
            <p:cNvSpPr/>
            <p:nvPr/>
          </p:nvSpPr>
          <p:spPr>
            <a:xfrm>
              <a:off x="390495" y="1740176"/>
              <a:ext cx="7969884" cy="4177029"/>
            </a:xfrm>
            <a:custGeom>
              <a:avLst/>
              <a:gdLst/>
              <a:ahLst/>
              <a:cxnLst/>
              <a:rect l="l" t="t" r="r" b="b"/>
              <a:pathLst>
                <a:path w="7969884" h="4177029" extrusionOk="0">
                  <a:moveTo>
                    <a:pt x="7969402" y="0"/>
                  </a:moveTo>
                  <a:lnTo>
                    <a:pt x="0" y="0"/>
                  </a:lnTo>
                  <a:lnTo>
                    <a:pt x="0" y="4176966"/>
                  </a:lnTo>
                  <a:lnTo>
                    <a:pt x="7969402" y="4176966"/>
                  </a:lnTo>
                  <a:lnTo>
                    <a:pt x="7969402" y="0"/>
                  </a:lnTo>
                  <a:close/>
                </a:path>
              </a:pathLst>
            </a:custGeom>
            <a:solidFill>
              <a:srgbClr val="D2E2C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390495" y="1740179"/>
              <a:ext cx="7969884" cy="4177029"/>
            </a:xfrm>
            <a:custGeom>
              <a:avLst/>
              <a:gdLst/>
              <a:ahLst/>
              <a:cxnLst/>
              <a:rect l="l" t="t" r="r" b="b"/>
              <a:pathLst>
                <a:path w="7969884" h="4177029" extrusionOk="0">
                  <a:moveTo>
                    <a:pt x="0" y="4176966"/>
                  </a:moveTo>
                  <a:lnTo>
                    <a:pt x="7969405" y="4176966"/>
                  </a:lnTo>
                  <a:lnTo>
                    <a:pt x="7969405" y="0"/>
                  </a:lnTo>
                  <a:lnTo>
                    <a:pt x="0" y="0"/>
                  </a:lnTo>
                  <a:lnTo>
                    <a:pt x="0" y="4176966"/>
                  </a:lnTo>
                  <a:close/>
                </a:path>
              </a:pathLst>
            </a:custGeom>
            <a:noFill/>
            <a:ln w="527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700852" y="4852888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5" h="791845" extrusionOk="0">
                  <a:moveTo>
                    <a:pt x="1073745" y="0"/>
                  </a:moveTo>
                  <a:lnTo>
                    <a:pt x="0" y="0"/>
                  </a:lnTo>
                  <a:lnTo>
                    <a:pt x="0" y="791740"/>
                  </a:lnTo>
                  <a:lnTo>
                    <a:pt x="1073745" y="791740"/>
                  </a:lnTo>
                  <a:lnTo>
                    <a:pt x="1073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p43"/>
          <p:cNvSpPr txBox="1"/>
          <p:nvPr/>
        </p:nvSpPr>
        <p:spPr>
          <a:xfrm>
            <a:off x="1103312" y="2259012"/>
            <a:ext cx="573087" cy="32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/>
          </a:p>
        </p:txBody>
      </p:sp>
      <p:sp>
        <p:nvSpPr>
          <p:cNvPr id="855" name="Google Shape;855;p43"/>
          <p:cNvSpPr txBox="1"/>
          <p:nvPr/>
        </p:nvSpPr>
        <p:spPr>
          <a:xfrm>
            <a:off x="1103312" y="2887662"/>
            <a:ext cx="836612" cy="32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/>
          </a:p>
        </p:txBody>
      </p:sp>
      <p:sp>
        <p:nvSpPr>
          <p:cNvPr id="856" name="Google Shape;856;p43"/>
          <p:cNvSpPr txBox="1"/>
          <p:nvPr/>
        </p:nvSpPr>
        <p:spPr>
          <a:xfrm>
            <a:off x="1103312" y="3514725"/>
            <a:ext cx="596900" cy="296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/>
          </a:p>
        </p:txBody>
      </p:sp>
      <p:sp>
        <p:nvSpPr>
          <p:cNvPr id="857" name="Google Shape;857;p43"/>
          <p:cNvSpPr txBox="1"/>
          <p:nvPr/>
        </p:nvSpPr>
        <p:spPr>
          <a:xfrm>
            <a:off x="1103312" y="4141787"/>
            <a:ext cx="955675" cy="296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</a:t>
            </a:r>
            <a:endParaRPr/>
          </a:p>
        </p:txBody>
      </p:sp>
      <p:grpSp>
        <p:nvGrpSpPr>
          <p:cNvPr id="858" name="Google Shape;858;p43"/>
          <p:cNvGrpSpPr/>
          <p:nvPr/>
        </p:nvGrpSpPr>
        <p:grpSpPr>
          <a:xfrm>
            <a:off x="1128060" y="4934888"/>
            <a:ext cx="953803" cy="628359"/>
            <a:chOff x="748407" y="4934251"/>
            <a:chExt cx="954405" cy="628652"/>
          </a:xfrm>
        </p:grpSpPr>
        <p:sp>
          <p:nvSpPr>
            <p:cNvPr id="859" name="Google Shape;859;p43"/>
            <p:cNvSpPr/>
            <p:nvPr/>
          </p:nvSpPr>
          <p:spPr>
            <a:xfrm>
              <a:off x="748407" y="4934251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5" h="628650" extrusionOk="0">
                  <a:moveTo>
                    <a:pt x="954261" y="0"/>
                  </a:moveTo>
                  <a:lnTo>
                    <a:pt x="0" y="0"/>
                  </a:lnTo>
                  <a:lnTo>
                    <a:pt x="0" y="628361"/>
                  </a:lnTo>
                  <a:lnTo>
                    <a:pt x="954261" y="628361"/>
                  </a:lnTo>
                  <a:lnTo>
                    <a:pt x="9542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748407" y="4934253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5" h="628650" extrusionOk="0">
                  <a:moveTo>
                    <a:pt x="0" y="628364"/>
                  </a:moveTo>
                  <a:lnTo>
                    <a:pt x="954258" y="628364"/>
                  </a:lnTo>
                  <a:lnTo>
                    <a:pt x="954258" y="0"/>
                  </a:lnTo>
                  <a:lnTo>
                    <a:pt x="0" y="0"/>
                  </a:lnTo>
                  <a:lnTo>
                    <a:pt x="0" y="628364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1" name="Google Shape;861;p43"/>
          <p:cNvSpPr txBox="1"/>
          <p:nvPr/>
        </p:nvSpPr>
        <p:spPr>
          <a:xfrm>
            <a:off x="1127125" y="4933950"/>
            <a:ext cx="955675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190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</p:txBody>
      </p:sp>
      <p:grpSp>
        <p:nvGrpSpPr>
          <p:cNvPr id="862" name="Google Shape;862;p43"/>
          <p:cNvGrpSpPr/>
          <p:nvPr/>
        </p:nvGrpSpPr>
        <p:grpSpPr>
          <a:xfrm>
            <a:off x="1079500" y="4852987"/>
            <a:ext cx="2292093" cy="792165"/>
            <a:chOff x="700852" y="4852885"/>
            <a:chExt cx="2290823" cy="791848"/>
          </a:xfrm>
        </p:grpSpPr>
        <p:sp>
          <p:nvSpPr>
            <p:cNvPr id="863" name="Google Shape;863;p43"/>
            <p:cNvSpPr/>
            <p:nvPr/>
          </p:nvSpPr>
          <p:spPr>
            <a:xfrm>
              <a:off x="700852" y="4852885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5" h="791845" extrusionOk="0">
                  <a:moveTo>
                    <a:pt x="1073744" y="0"/>
                  </a:moveTo>
                  <a:lnTo>
                    <a:pt x="1001811" y="81330"/>
                  </a:lnTo>
                  <a:lnTo>
                    <a:pt x="1001811" y="709726"/>
                  </a:lnTo>
                  <a:lnTo>
                    <a:pt x="47555" y="709726"/>
                  </a:lnTo>
                  <a:lnTo>
                    <a:pt x="0" y="791743"/>
                  </a:lnTo>
                  <a:lnTo>
                    <a:pt x="1073744" y="791743"/>
                  </a:lnTo>
                  <a:lnTo>
                    <a:pt x="10737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917890" y="4852888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5" h="791845" extrusionOk="0">
                  <a:moveTo>
                    <a:pt x="1073745" y="0"/>
                  </a:moveTo>
                  <a:lnTo>
                    <a:pt x="0" y="0"/>
                  </a:lnTo>
                  <a:lnTo>
                    <a:pt x="0" y="791740"/>
                  </a:lnTo>
                  <a:lnTo>
                    <a:pt x="1073745" y="791740"/>
                  </a:lnTo>
                  <a:lnTo>
                    <a:pt x="1073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965439" y="4934251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5" h="628650" extrusionOk="0">
                  <a:moveTo>
                    <a:pt x="954261" y="0"/>
                  </a:moveTo>
                  <a:lnTo>
                    <a:pt x="0" y="0"/>
                  </a:lnTo>
                  <a:lnTo>
                    <a:pt x="0" y="628361"/>
                  </a:lnTo>
                  <a:lnTo>
                    <a:pt x="954261" y="628361"/>
                  </a:lnTo>
                  <a:lnTo>
                    <a:pt x="9542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965447" y="4934253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5" h="628650" extrusionOk="0">
                  <a:moveTo>
                    <a:pt x="0" y="628364"/>
                  </a:moveTo>
                  <a:lnTo>
                    <a:pt x="954258" y="628364"/>
                  </a:lnTo>
                  <a:lnTo>
                    <a:pt x="954258" y="0"/>
                  </a:lnTo>
                  <a:lnTo>
                    <a:pt x="0" y="0"/>
                  </a:lnTo>
                  <a:lnTo>
                    <a:pt x="0" y="628364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7" name="Google Shape;867;p43"/>
          <p:cNvSpPr txBox="1"/>
          <p:nvPr/>
        </p:nvSpPr>
        <p:spPr>
          <a:xfrm>
            <a:off x="2344737" y="4933950"/>
            <a:ext cx="954087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166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/>
          </a:p>
        </p:txBody>
      </p:sp>
      <p:grpSp>
        <p:nvGrpSpPr>
          <p:cNvPr id="868" name="Google Shape;868;p43"/>
          <p:cNvGrpSpPr/>
          <p:nvPr/>
        </p:nvGrpSpPr>
        <p:grpSpPr>
          <a:xfrm>
            <a:off x="2297112" y="4852987"/>
            <a:ext cx="2290521" cy="792165"/>
            <a:chOff x="1917890" y="4852885"/>
            <a:chExt cx="2290204" cy="791848"/>
          </a:xfrm>
        </p:grpSpPr>
        <p:sp>
          <p:nvSpPr>
            <p:cNvPr id="869" name="Google Shape;869;p43"/>
            <p:cNvSpPr/>
            <p:nvPr/>
          </p:nvSpPr>
          <p:spPr>
            <a:xfrm>
              <a:off x="1917890" y="4852885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5" h="791845" extrusionOk="0">
                  <a:moveTo>
                    <a:pt x="1073746" y="0"/>
                  </a:moveTo>
                  <a:lnTo>
                    <a:pt x="1001699" y="81330"/>
                  </a:lnTo>
                  <a:lnTo>
                    <a:pt x="1001699" y="709726"/>
                  </a:lnTo>
                  <a:lnTo>
                    <a:pt x="47548" y="709726"/>
                  </a:lnTo>
                  <a:lnTo>
                    <a:pt x="0" y="791743"/>
                  </a:lnTo>
                  <a:lnTo>
                    <a:pt x="1073746" y="791743"/>
                  </a:lnTo>
                  <a:lnTo>
                    <a:pt x="10737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3134309" y="4852888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5" h="791845" extrusionOk="0">
                  <a:moveTo>
                    <a:pt x="1073750" y="0"/>
                  </a:moveTo>
                  <a:lnTo>
                    <a:pt x="0" y="0"/>
                  </a:lnTo>
                  <a:lnTo>
                    <a:pt x="0" y="791740"/>
                  </a:lnTo>
                  <a:lnTo>
                    <a:pt x="1073750" y="791740"/>
                  </a:lnTo>
                  <a:lnTo>
                    <a:pt x="1073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3182569" y="4934251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4" h="628650" extrusionOk="0">
                  <a:moveTo>
                    <a:pt x="954261" y="0"/>
                  </a:moveTo>
                  <a:lnTo>
                    <a:pt x="0" y="0"/>
                  </a:lnTo>
                  <a:lnTo>
                    <a:pt x="0" y="628361"/>
                  </a:lnTo>
                  <a:lnTo>
                    <a:pt x="954261" y="628361"/>
                  </a:lnTo>
                  <a:lnTo>
                    <a:pt x="9542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3182581" y="4934253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4" h="628650" extrusionOk="0">
                  <a:moveTo>
                    <a:pt x="0" y="628364"/>
                  </a:moveTo>
                  <a:lnTo>
                    <a:pt x="954258" y="628364"/>
                  </a:lnTo>
                  <a:lnTo>
                    <a:pt x="954258" y="0"/>
                  </a:lnTo>
                  <a:lnTo>
                    <a:pt x="0" y="0"/>
                  </a:lnTo>
                  <a:lnTo>
                    <a:pt x="0" y="628364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3" name="Google Shape;873;p43"/>
          <p:cNvSpPr txBox="1"/>
          <p:nvPr/>
        </p:nvSpPr>
        <p:spPr>
          <a:xfrm>
            <a:off x="3562350" y="4933950"/>
            <a:ext cx="954087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260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</a:t>
            </a:r>
            <a:endParaRPr/>
          </a:p>
        </p:txBody>
      </p:sp>
      <p:grpSp>
        <p:nvGrpSpPr>
          <p:cNvPr id="874" name="Google Shape;874;p43"/>
          <p:cNvGrpSpPr/>
          <p:nvPr/>
        </p:nvGrpSpPr>
        <p:grpSpPr>
          <a:xfrm>
            <a:off x="3513137" y="4852987"/>
            <a:ext cx="2292045" cy="792165"/>
            <a:chOff x="3134309" y="4852885"/>
            <a:chExt cx="2290775" cy="791848"/>
          </a:xfrm>
        </p:grpSpPr>
        <p:sp>
          <p:nvSpPr>
            <p:cNvPr id="875" name="Google Shape;875;p43"/>
            <p:cNvSpPr/>
            <p:nvPr/>
          </p:nvSpPr>
          <p:spPr>
            <a:xfrm>
              <a:off x="3134309" y="4852885"/>
              <a:ext cx="1074420" cy="791845"/>
            </a:xfrm>
            <a:custGeom>
              <a:avLst/>
              <a:gdLst/>
              <a:ahLst/>
              <a:cxnLst/>
              <a:rect l="l" t="t" r="r" b="b"/>
              <a:pathLst>
                <a:path w="1074420" h="791845" extrusionOk="0">
                  <a:moveTo>
                    <a:pt x="1073835" y="0"/>
                  </a:moveTo>
                  <a:lnTo>
                    <a:pt x="1002499" y="81330"/>
                  </a:lnTo>
                  <a:lnTo>
                    <a:pt x="1002499" y="709726"/>
                  </a:lnTo>
                  <a:lnTo>
                    <a:pt x="48260" y="709726"/>
                  </a:lnTo>
                  <a:lnTo>
                    <a:pt x="0" y="791743"/>
                  </a:lnTo>
                  <a:lnTo>
                    <a:pt x="1073835" y="791743"/>
                  </a:lnTo>
                  <a:lnTo>
                    <a:pt x="1073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351299" y="4852888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5" h="791845" extrusionOk="0">
                  <a:moveTo>
                    <a:pt x="1073745" y="0"/>
                  </a:moveTo>
                  <a:lnTo>
                    <a:pt x="0" y="0"/>
                  </a:lnTo>
                  <a:lnTo>
                    <a:pt x="0" y="791740"/>
                  </a:lnTo>
                  <a:lnTo>
                    <a:pt x="1073745" y="791740"/>
                  </a:lnTo>
                  <a:lnTo>
                    <a:pt x="1073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4398848" y="4934251"/>
              <a:ext cx="955040" cy="628650"/>
            </a:xfrm>
            <a:custGeom>
              <a:avLst/>
              <a:gdLst/>
              <a:ahLst/>
              <a:cxnLst/>
              <a:rect l="l" t="t" r="r" b="b"/>
              <a:pathLst>
                <a:path w="955039" h="628650" extrusionOk="0">
                  <a:moveTo>
                    <a:pt x="954831" y="0"/>
                  </a:moveTo>
                  <a:lnTo>
                    <a:pt x="0" y="0"/>
                  </a:lnTo>
                  <a:lnTo>
                    <a:pt x="0" y="628361"/>
                  </a:lnTo>
                  <a:lnTo>
                    <a:pt x="954831" y="628361"/>
                  </a:lnTo>
                  <a:lnTo>
                    <a:pt x="95483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4398849" y="4934253"/>
              <a:ext cx="955040" cy="628650"/>
            </a:xfrm>
            <a:custGeom>
              <a:avLst/>
              <a:gdLst/>
              <a:ahLst/>
              <a:cxnLst/>
              <a:rect l="l" t="t" r="r" b="b"/>
              <a:pathLst>
                <a:path w="955039" h="628650" extrusionOk="0">
                  <a:moveTo>
                    <a:pt x="0" y="628364"/>
                  </a:moveTo>
                  <a:lnTo>
                    <a:pt x="954839" y="628364"/>
                  </a:lnTo>
                  <a:lnTo>
                    <a:pt x="954839" y="0"/>
                  </a:lnTo>
                  <a:lnTo>
                    <a:pt x="0" y="0"/>
                  </a:lnTo>
                  <a:lnTo>
                    <a:pt x="0" y="628364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43"/>
          <p:cNvSpPr txBox="1"/>
          <p:nvPr/>
        </p:nvSpPr>
        <p:spPr>
          <a:xfrm>
            <a:off x="4778375" y="4933950"/>
            <a:ext cx="955675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166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endParaRPr/>
          </a:p>
        </p:txBody>
      </p:sp>
      <p:grpSp>
        <p:nvGrpSpPr>
          <p:cNvPr id="880" name="Google Shape;880;p43"/>
          <p:cNvGrpSpPr/>
          <p:nvPr/>
        </p:nvGrpSpPr>
        <p:grpSpPr>
          <a:xfrm>
            <a:off x="4730750" y="4852987"/>
            <a:ext cx="2290686" cy="792165"/>
            <a:chOff x="4351299" y="4852885"/>
            <a:chExt cx="2291004" cy="791848"/>
          </a:xfrm>
        </p:grpSpPr>
        <p:sp>
          <p:nvSpPr>
            <p:cNvPr id="881" name="Google Shape;881;p43"/>
            <p:cNvSpPr/>
            <p:nvPr/>
          </p:nvSpPr>
          <p:spPr>
            <a:xfrm>
              <a:off x="4351299" y="4852885"/>
              <a:ext cx="1074420" cy="791845"/>
            </a:xfrm>
            <a:custGeom>
              <a:avLst/>
              <a:gdLst/>
              <a:ahLst/>
              <a:cxnLst/>
              <a:rect l="l" t="t" r="r" b="b"/>
              <a:pathLst>
                <a:path w="1074420" h="791845" extrusionOk="0">
                  <a:moveTo>
                    <a:pt x="1073835" y="0"/>
                  </a:moveTo>
                  <a:lnTo>
                    <a:pt x="1002499" y="81330"/>
                  </a:lnTo>
                  <a:lnTo>
                    <a:pt x="1002499" y="709726"/>
                  </a:lnTo>
                  <a:lnTo>
                    <a:pt x="47548" y="709726"/>
                  </a:lnTo>
                  <a:lnTo>
                    <a:pt x="0" y="791743"/>
                  </a:lnTo>
                  <a:lnTo>
                    <a:pt x="1073835" y="791743"/>
                  </a:lnTo>
                  <a:lnTo>
                    <a:pt x="1073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568518" y="4852888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4" h="791845" extrusionOk="0">
                  <a:moveTo>
                    <a:pt x="1073745" y="0"/>
                  </a:moveTo>
                  <a:lnTo>
                    <a:pt x="0" y="0"/>
                  </a:lnTo>
                  <a:lnTo>
                    <a:pt x="0" y="791740"/>
                  </a:lnTo>
                  <a:lnTo>
                    <a:pt x="1073745" y="791740"/>
                  </a:lnTo>
                  <a:lnTo>
                    <a:pt x="1073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616079" y="4934251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4" h="628650" extrusionOk="0">
                  <a:moveTo>
                    <a:pt x="954261" y="0"/>
                  </a:moveTo>
                  <a:lnTo>
                    <a:pt x="0" y="0"/>
                  </a:lnTo>
                  <a:lnTo>
                    <a:pt x="0" y="628361"/>
                  </a:lnTo>
                  <a:lnTo>
                    <a:pt x="954261" y="628361"/>
                  </a:lnTo>
                  <a:lnTo>
                    <a:pt x="9542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5616079" y="4934253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4" h="628650" extrusionOk="0">
                  <a:moveTo>
                    <a:pt x="0" y="628364"/>
                  </a:moveTo>
                  <a:lnTo>
                    <a:pt x="954258" y="628364"/>
                  </a:lnTo>
                  <a:lnTo>
                    <a:pt x="954258" y="0"/>
                  </a:lnTo>
                  <a:lnTo>
                    <a:pt x="0" y="0"/>
                  </a:lnTo>
                  <a:lnTo>
                    <a:pt x="0" y="628364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43"/>
          <p:cNvSpPr txBox="1"/>
          <p:nvPr/>
        </p:nvSpPr>
        <p:spPr>
          <a:xfrm>
            <a:off x="5995987" y="4933950"/>
            <a:ext cx="954087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26193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</a:t>
            </a:r>
            <a:endParaRPr/>
          </a:p>
        </p:txBody>
      </p:sp>
      <p:grpSp>
        <p:nvGrpSpPr>
          <p:cNvPr id="886" name="Google Shape;886;p43"/>
          <p:cNvGrpSpPr/>
          <p:nvPr/>
        </p:nvGrpSpPr>
        <p:grpSpPr>
          <a:xfrm>
            <a:off x="2297112" y="2205037"/>
            <a:ext cx="4724413" cy="3440076"/>
            <a:chOff x="1917890" y="2204337"/>
            <a:chExt cx="4724413" cy="3440393"/>
          </a:xfrm>
        </p:grpSpPr>
        <p:sp>
          <p:nvSpPr>
            <p:cNvPr id="887" name="Google Shape;887;p43"/>
            <p:cNvSpPr/>
            <p:nvPr/>
          </p:nvSpPr>
          <p:spPr>
            <a:xfrm>
              <a:off x="5568518" y="4852885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4" h="791845" extrusionOk="0">
                  <a:moveTo>
                    <a:pt x="1073607" y="0"/>
                  </a:moveTo>
                  <a:lnTo>
                    <a:pt x="1001801" y="81330"/>
                  </a:lnTo>
                  <a:lnTo>
                    <a:pt x="1001801" y="709726"/>
                  </a:lnTo>
                  <a:lnTo>
                    <a:pt x="47561" y="709726"/>
                  </a:lnTo>
                  <a:lnTo>
                    <a:pt x="0" y="791743"/>
                  </a:lnTo>
                  <a:lnTo>
                    <a:pt x="1073607" y="791743"/>
                  </a:lnTo>
                  <a:lnTo>
                    <a:pt x="10736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1917890" y="2204337"/>
              <a:ext cx="2433955" cy="491490"/>
            </a:xfrm>
            <a:custGeom>
              <a:avLst/>
              <a:gdLst/>
              <a:ahLst/>
              <a:cxnLst/>
              <a:rect l="l" t="t" r="r" b="b"/>
              <a:pathLst>
                <a:path w="2433954" h="491489" extrusionOk="0">
                  <a:moveTo>
                    <a:pt x="2433497" y="0"/>
                  </a:moveTo>
                  <a:lnTo>
                    <a:pt x="0" y="0"/>
                  </a:lnTo>
                  <a:lnTo>
                    <a:pt x="0" y="491440"/>
                  </a:lnTo>
                  <a:lnTo>
                    <a:pt x="2433497" y="491440"/>
                  </a:lnTo>
                  <a:lnTo>
                    <a:pt x="243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1917890" y="2204491"/>
              <a:ext cx="2433955" cy="491490"/>
            </a:xfrm>
            <a:custGeom>
              <a:avLst/>
              <a:gdLst/>
              <a:ahLst/>
              <a:cxnLst/>
              <a:rect l="l" t="t" r="r" b="b"/>
              <a:pathLst>
                <a:path w="2433954" h="491489" extrusionOk="0">
                  <a:moveTo>
                    <a:pt x="2433408" y="0"/>
                  </a:moveTo>
                  <a:lnTo>
                    <a:pt x="0" y="0"/>
                  </a:lnTo>
                  <a:lnTo>
                    <a:pt x="0" y="491286"/>
                  </a:lnTo>
                  <a:lnTo>
                    <a:pt x="47548" y="409409"/>
                  </a:lnTo>
                  <a:lnTo>
                    <a:pt x="47548" y="54775"/>
                  </a:lnTo>
                  <a:lnTo>
                    <a:pt x="2362073" y="54775"/>
                  </a:lnTo>
                  <a:lnTo>
                    <a:pt x="24334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1965439" y="2259378"/>
              <a:ext cx="2314575" cy="354965"/>
            </a:xfrm>
            <a:custGeom>
              <a:avLst/>
              <a:gdLst/>
              <a:ahLst/>
              <a:cxnLst/>
              <a:rect l="l" t="t" r="r" b="b"/>
              <a:pathLst>
                <a:path w="2314575" h="354964" extrusionOk="0">
                  <a:moveTo>
                    <a:pt x="2314562" y="0"/>
                  </a:moveTo>
                  <a:lnTo>
                    <a:pt x="0" y="0"/>
                  </a:lnTo>
                  <a:lnTo>
                    <a:pt x="0" y="354523"/>
                  </a:lnTo>
                  <a:lnTo>
                    <a:pt x="2314562" y="354523"/>
                  </a:lnTo>
                  <a:lnTo>
                    <a:pt x="2314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1965447" y="2259387"/>
              <a:ext cx="2314575" cy="354965"/>
            </a:xfrm>
            <a:custGeom>
              <a:avLst/>
              <a:gdLst/>
              <a:ahLst/>
              <a:cxnLst/>
              <a:rect l="l" t="t" r="r" b="b"/>
              <a:pathLst>
                <a:path w="2314575" h="354964" extrusionOk="0">
                  <a:moveTo>
                    <a:pt x="0" y="354524"/>
                  </a:moveTo>
                  <a:lnTo>
                    <a:pt x="2314568" y="354524"/>
                  </a:lnTo>
                  <a:lnTo>
                    <a:pt x="2314568" y="0"/>
                  </a:lnTo>
                  <a:lnTo>
                    <a:pt x="0" y="0"/>
                  </a:lnTo>
                  <a:lnTo>
                    <a:pt x="0" y="354524"/>
                  </a:lnTo>
                  <a:close/>
                </a:path>
              </a:pathLst>
            </a:custGeom>
            <a:noFill/>
            <a:ln w="540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2" name="Google Shape;892;p43"/>
          <p:cNvSpPr txBox="1"/>
          <p:nvPr/>
        </p:nvSpPr>
        <p:spPr>
          <a:xfrm>
            <a:off x="2344737" y="2259012"/>
            <a:ext cx="23145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JSD. example</a:t>
            </a:r>
            <a:endParaRPr/>
          </a:p>
        </p:txBody>
      </p:sp>
      <p:grpSp>
        <p:nvGrpSpPr>
          <p:cNvPr id="893" name="Google Shape;893;p43"/>
          <p:cNvGrpSpPr/>
          <p:nvPr/>
        </p:nvGrpSpPr>
        <p:grpSpPr>
          <a:xfrm>
            <a:off x="2297112" y="2805112"/>
            <a:ext cx="2433637" cy="519139"/>
            <a:chOff x="1917890" y="2805021"/>
            <a:chExt cx="2433955" cy="518822"/>
          </a:xfrm>
        </p:grpSpPr>
        <p:sp>
          <p:nvSpPr>
            <p:cNvPr id="894" name="Google Shape;894;p43"/>
            <p:cNvSpPr/>
            <p:nvPr/>
          </p:nvSpPr>
          <p:spPr>
            <a:xfrm>
              <a:off x="1917890" y="2805021"/>
              <a:ext cx="2433955" cy="518795"/>
            </a:xfrm>
            <a:custGeom>
              <a:avLst/>
              <a:gdLst/>
              <a:ahLst/>
              <a:cxnLst/>
              <a:rect l="l" t="t" r="r" b="b"/>
              <a:pathLst>
                <a:path w="2433954" h="518795" extrusionOk="0">
                  <a:moveTo>
                    <a:pt x="2433497" y="0"/>
                  </a:moveTo>
                  <a:lnTo>
                    <a:pt x="0" y="0"/>
                  </a:lnTo>
                  <a:lnTo>
                    <a:pt x="0" y="518581"/>
                  </a:lnTo>
                  <a:lnTo>
                    <a:pt x="2433497" y="518581"/>
                  </a:lnTo>
                  <a:lnTo>
                    <a:pt x="243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1917890" y="2805048"/>
              <a:ext cx="2433955" cy="518795"/>
            </a:xfrm>
            <a:custGeom>
              <a:avLst/>
              <a:gdLst/>
              <a:ahLst/>
              <a:cxnLst/>
              <a:rect l="l" t="t" r="r" b="b"/>
              <a:pathLst>
                <a:path w="2433954" h="518795" extrusionOk="0">
                  <a:moveTo>
                    <a:pt x="2433408" y="0"/>
                  </a:moveTo>
                  <a:lnTo>
                    <a:pt x="0" y="0"/>
                  </a:lnTo>
                  <a:lnTo>
                    <a:pt x="0" y="518553"/>
                  </a:lnTo>
                  <a:lnTo>
                    <a:pt x="47548" y="436537"/>
                  </a:lnTo>
                  <a:lnTo>
                    <a:pt x="47548" y="81876"/>
                  </a:lnTo>
                  <a:lnTo>
                    <a:pt x="2362073" y="81876"/>
                  </a:lnTo>
                  <a:lnTo>
                    <a:pt x="24334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1965439" y="2887057"/>
              <a:ext cx="2314575" cy="354965"/>
            </a:xfrm>
            <a:custGeom>
              <a:avLst/>
              <a:gdLst/>
              <a:ahLst/>
              <a:cxnLst/>
              <a:rect l="l" t="t" r="r" b="b"/>
              <a:pathLst>
                <a:path w="2314575" h="354964" extrusionOk="0">
                  <a:moveTo>
                    <a:pt x="2314562" y="0"/>
                  </a:moveTo>
                  <a:lnTo>
                    <a:pt x="0" y="0"/>
                  </a:lnTo>
                  <a:lnTo>
                    <a:pt x="0" y="354528"/>
                  </a:lnTo>
                  <a:lnTo>
                    <a:pt x="2314562" y="354528"/>
                  </a:lnTo>
                  <a:lnTo>
                    <a:pt x="2314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1965447" y="2887068"/>
              <a:ext cx="2314575" cy="354965"/>
            </a:xfrm>
            <a:custGeom>
              <a:avLst/>
              <a:gdLst/>
              <a:ahLst/>
              <a:cxnLst/>
              <a:rect l="l" t="t" r="r" b="b"/>
              <a:pathLst>
                <a:path w="2314575" h="354964" extrusionOk="0">
                  <a:moveTo>
                    <a:pt x="0" y="354524"/>
                  </a:moveTo>
                  <a:lnTo>
                    <a:pt x="2314568" y="354524"/>
                  </a:lnTo>
                  <a:lnTo>
                    <a:pt x="2314568" y="0"/>
                  </a:lnTo>
                  <a:lnTo>
                    <a:pt x="0" y="0"/>
                  </a:lnTo>
                  <a:lnTo>
                    <a:pt x="0" y="354524"/>
                  </a:lnTo>
                  <a:close/>
                </a:path>
              </a:pathLst>
            </a:custGeom>
            <a:noFill/>
            <a:ln w="540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8" name="Google Shape;898;p43"/>
          <p:cNvSpPr txBox="1"/>
          <p:nvPr/>
        </p:nvSpPr>
        <p:spPr>
          <a:xfrm>
            <a:off x="2344737" y="2887662"/>
            <a:ext cx="23145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JSD</a:t>
            </a:r>
            <a:endParaRPr/>
          </a:p>
        </p:txBody>
      </p:sp>
      <p:grpSp>
        <p:nvGrpSpPr>
          <p:cNvPr id="899" name="Google Shape;899;p43"/>
          <p:cNvGrpSpPr/>
          <p:nvPr/>
        </p:nvGrpSpPr>
        <p:grpSpPr>
          <a:xfrm>
            <a:off x="2297112" y="3432175"/>
            <a:ext cx="2433637" cy="492127"/>
            <a:chOff x="1917890" y="3432757"/>
            <a:chExt cx="2433955" cy="491492"/>
          </a:xfrm>
        </p:grpSpPr>
        <p:sp>
          <p:nvSpPr>
            <p:cNvPr id="900" name="Google Shape;900;p43"/>
            <p:cNvSpPr/>
            <p:nvPr/>
          </p:nvSpPr>
          <p:spPr>
            <a:xfrm>
              <a:off x="1917890" y="3432757"/>
              <a:ext cx="2433955" cy="491490"/>
            </a:xfrm>
            <a:custGeom>
              <a:avLst/>
              <a:gdLst/>
              <a:ahLst/>
              <a:cxnLst/>
              <a:rect l="l" t="t" r="r" b="b"/>
              <a:pathLst>
                <a:path w="2433954" h="491489" extrusionOk="0">
                  <a:moveTo>
                    <a:pt x="2433497" y="0"/>
                  </a:moveTo>
                  <a:lnTo>
                    <a:pt x="0" y="0"/>
                  </a:lnTo>
                  <a:lnTo>
                    <a:pt x="0" y="491440"/>
                  </a:lnTo>
                  <a:lnTo>
                    <a:pt x="2433497" y="491440"/>
                  </a:lnTo>
                  <a:lnTo>
                    <a:pt x="243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1917890" y="3432759"/>
              <a:ext cx="2433955" cy="491490"/>
            </a:xfrm>
            <a:custGeom>
              <a:avLst/>
              <a:gdLst/>
              <a:ahLst/>
              <a:cxnLst/>
              <a:rect l="l" t="t" r="r" b="b"/>
              <a:pathLst>
                <a:path w="2433954" h="491489" extrusionOk="0">
                  <a:moveTo>
                    <a:pt x="2433408" y="0"/>
                  </a:moveTo>
                  <a:lnTo>
                    <a:pt x="0" y="0"/>
                  </a:lnTo>
                  <a:lnTo>
                    <a:pt x="0" y="491439"/>
                  </a:lnTo>
                  <a:lnTo>
                    <a:pt x="47548" y="437210"/>
                  </a:lnTo>
                  <a:lnTo>
                    <a:pt x="47548" y="82016"/>
                  </a:lnTo>
                  <a:lnTo>
                    <a:pt x="2362073" y="82016"/>
                  </a:lnTo>
                  <a:lnTo>
                    <a:pt x="24334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1965439" y="3514765"/>
              <a:ext cx="2314575" cy="355600"/>
            </a:xfrm>
            <a:custGeom>
              <a:avLst/>
              <a:gdLst/>
              <a:ahLst/>
              <a:cxnLst/>
              <a:rect l="l" t="t" r="r" b="b"/>
              <a:pathLst>
                <a:path w="2314575" h="355600" extrusionOk="0">
                  <a:moveTo>
                    <a:pt x="2314562" y="0"/>
                  </a:moveTo>
                  <a:lnTo>
                    <a:pt x="0" y="0"/>
                  </a:lnTo>
                  <a:lnTo>
                    <a:pt x="0" y="355203"/>
                  </a:lnTo>
                  <a:lnTo>
                    <a:pt x="2314562" y="355203"/>
                  </a:lnTo>
                  <a:lnTo>
                    <a:pt x="2314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1965447" y="3514776"/>
              <a:ext cx="2314575" cy="355600"/>
            </a:xfrm>
            <a:custGeom>
              <a:avLst/>
              <a:gdLst/>
              <a:ahLst/>
              <a:cxnLst/>
              <a:rect l="l" t="t" r="r" b="b"/>
              <a:pathLst>
                <a:path w="2314575" h="355600" extrusionOk="0">
                  <a:moveTo>
                    <a:pt x="0" y="355200"/>
                  </a:moveTo>
                  <a:lnTo>
                    <a:pt x="2314568" y="355200"/>
                  </a:lnTo>
                  <a:lnTo>
                    <a:pt x="2314568" y="0"/>
                  </a:lnTo>
                  <a:lnTo>
                    <a:pt x="0" y="0"/>
                  </a:lnTo>
                  <a:lnTo>
                    <a:pt x="0" y="355200"/>
                  </a:lnTo>
                  <a:close/>
                </a:path>
              </a:pathLst>
            </a:custGeom>
            <a:noFill/>
            <a:ln w="540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4" name="Google Shape;904;p43"/>
          <p:cNvSpPr txBox="1"/>
          <p:nvPr/>
        </p:nvSpPr>
        <p:spPr>
          <a:xfrm>
            <a:off x="2344737" y="3514725"/>
            <a:ext cx="2314575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/>
          </a:p>
        </p:txBody>
      </p:sp>
      <p:grpSp>
        <p:nvGrpSpPr>
          <p:cNvPr id="905" name="Google Shape;905;p43"/>
          <p:cNvGrpSpPr/>
          <p:nvPr/>
        </p:nvGrpSpPr>
        <p:grpSpPr>
          <a:xfrm>
            <a:off x="2297112" y="4060825"/>
            <a:ext cx="2433637" cy="492144"/>
            <a:chOff x="1917890" y="4061117"/>
            <a:chExt cx="2433955" cy="491509"/>
          </a:xfrm>
        </p:grpSpPr>
        <p:sp>
          <p:nvSpPr>
            <p:cNvPr id="906" name="Google Shape;906;p43"/>
            <p:cNvSpPr/>
            <p:nvPr/>
          </p:nvSpPr>
          <p:spPr>
            <a:xfrm>
              <a:off x="1917890" y="4061136"/>
              <a:ext cx="2433955" cy="491490"/>
            </a:xfrm>
            <a:custGeom>
              <a:avLst/>
              <a:gdLst/>
              <a:ahLst/>
              <a:cxnLst/>
              <a:rect l="l" t="t" r="r" b="b"/>
              <a:pathLst>
                <a:path w="2433954" h="491489" extrusionOk="0">
                  <a:moveTo>
                    <a:pt x="2433497" y="0"/>
                  </a:moveTo>
                  <a:lnTo>
                    <a:pt x="0" y="0"/>
                  </a:lnTo>
                  <a:lnTo>
                    <a:pt x="0" y="491445"/>
                  </a:lnTo>
                  <a:lnTo>
                    <a:pt x="2433497" y="491445"/>
                  </a:lnTo>
                  <a:lnTo>
                    <a:pt x="243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1917890" y="4061117"/>
              <a:ext cx="2433955" cy="491490"/>
            </a:xfrm>
            <a:custGeom>
              <a:avLst/>
              <a:gdLst/>
              <a:ahLst/>
              <a:cxnLst/>
              <a:rect l="l" t="t" r="r" b="b"/>
              <a:pathLst>
                <a:path w="2433954" h="491489" extrusionOk="0">
                  <a:moveTo>
                    <a:pt x="2433408" y="0"/>
                  </a:moveTo>
                  <a:lnTo>
                    <a:pt x="0" y="0"/>
                  </a:lnTo>
                  <a:lnTo>
                    <a:pt x="0" y="491464"/>
                  </a:lnTo>
                  <a:lnTo>
                    <a:pt x="47548" y="409460"/>
                  </a:lnTo>
                  <a:lnTo>
                    <a:pt x="47548" y="81368"/>
                  </a:lnTo>
                  <a:lnTo>
                    <a:pt x="2362073" y="81368"/>
                  </a:lnTo>
                  <a:lnTo>
                    <a:pt x="24334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1965439" y="4142486"/>
              <a:ext cx="2314575" cy="328295"/>
            </a:xfrm>
            <a:custGeom>
              <a:avLst/>
              <a:gdLst/>
              <a:ahLst/>
              <a:cxnLst/>
              <a:rect l="l" t="t" r="r" b="b"/>
              <a:pathLst>
                <a:path w="2314575" h="328295" extrusionOk="0">
                  <a:moveTo>
                    <a:pt x="2314562" y="0"/>
                  </a:moveTo>
                  <a:lnTo>
                    <a:pt x="0" y="0"/>
                  </a:lnTo>
                  <a:lnTo>
                    <a:pt x="0" y="328091"/>
                  </a:lnTo>
                  <a:lnTo>
                    <a:pt x="2314562" y="328091"/>
                  </a:lnTo>
                  <a:lnTo>
                    <a:pt x="2314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1965447" y="4142484"/>
              <a:ext cx="2314575" cy="328295"/>
            </a:xfrm>
            <a:custGeom>
              <a:avLst/>
              <a:gdLst/>
              <a:ahLst/>
              <a:cxnLst/>
              <a:rect l="l" t="t" r="r" b="b"/>
              <a:pathLst>
                <a:path w="2314575" h="328295" extrusionOk="0">
                  <a:moveTo>
                    <a:pt x="0" y="328096"/>
                  </a:moveTo>
                  <a:lnTo>
                    <a:pt x="2314568" y="328096"/>
                  </a:lnTo>
                  <a:lnTo>
                    <a:pt x="2314568" y="0"/>
                  </a:lnTo>
                  <a:lnTo>
                    <a:pt x="0" y="0"/>
                  </a:lnTo>
                  <a:lnTo>
                    <a:pt x="0" y="328096"/>
                  </a:lnTo>
                  <a:close/>
                </a:path>
              </a:pathLst>
            </a:custGeom>
            <a:noFill/>
            <a:ln w="54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" name="Google Shape;910;p43"/>
          <p:cNvSpPr txBox="1"/>
          <p:nvPr/>
        </p:nvSpPr>
        <p:spPr>
          <a:xfrm>
            <a:off x="2344737" y="4141787"/>
            <a:ext cx="2314575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/>
          </a:p>
        </p:txBody>
      </p:sp>
      <p:sp>
        <p:nvSpPr>
          <p:cNvPr id="911" name="Google Shape;911;p43"/>
          <p:cNvSpPr txBox="1"/>
          <p:nvPr/>
        </p:nvSpPr>
        <p:spPr>
          <a:xfrm>
            <a:off x="4849812" y="3514725"/>
            <a:ext cx="644525" cy="296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</a:t>
            </a:r>
            <a:endParaRPr/>
          </a:p>
        </p:txBody>
      </p:sp>
      <p:sp>
        <p:nvSpPr>
          <p:cNvPr id="912" name="Google Shape;912;p43"/>
          <p:cNvSpPr txBox="1"/>
          <p:nvPr/>
        </p:nvSpPr>
        <p:spPr>
          <a:xfrm>
            <a:off x="4849812" y="4141787"/>
            <a:ext cx="812800" cy="296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</a:t>
            </a:r>
            <a:endParaRPr/>
          </a:p>
        </p:txBody>
      </p:sp>
      <p:grpSp>
        <p:nvGrpSpPr>
          <p:cNvPr id="913" name="Google Shape;913;p43"/>
          <p:cNvGrpSpPr/>
          <p:nvPr/>
        </p:nvGrpSpPr>
        <p:grpSpPr>
          <a:xfrm>
            <a:off x="6043612" y="3432175"/>
            <a:ext cx="835025" cy="492127"/>
            <a:chOff x="5663641" y="3432757"/>
            <a:chExt cx="835660" cy="491492"/>
          </a:xfrm>
        </p:grpSpPr>
        <p:sp>
          <p:nvSpPr>
            <p:cNvPr id="914" name="Google Shape;914;p43"/>
            <p:cNvSpPr/>
            <p:nvPr/>
          </p:nvSpPr>
          <p:spPr>
            <a:xfrm>
              <a:off x="5663641" y="3432757"/>
              <a:ext cx="835660" cy="491490"/>
            </a:xfrm>
            <a:custGeom>
              <a:avLst/>
              <a:gdLst/>
              <a:ahLst/>
              <a:cxnLst/>
              <a:rect l="l" t="t" r="r" b="b"/>
              <a:pathLst>
                <a:path w="835660" h="491489" extrusionOk="0">
                  <a:moveTo>
                    <a:pt x="835342" y="0"/>
                  </a:moveTo>
                  <a:lnTo>
                    <a:pt x="0" y="0"/>
                  </a:lnTo>
                  <a:lnTo>
                    <a:pt x="0" y="491440"/>
                  </a:lnTo>
                  <a:lnTo>
                    <a:pt x="835342" y="491440"/>
                  </a:lnTo>
                  <a:lnTo>
                    <a:pt x="835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663641" y="3432759"/>
              <a:ext cx="835660" cy="491490"/>
            </a:xfrm>
            <a:custGeom>
              <a:avLst/>
              <a:gdLst/>
              <a:ahLst/>
              <a:cxnLst/>
              <a:rect l="l" t="t" r="r" b="b"/>
              <a:pathLst>
                <a:path w="835660" h="491489" extrusionOk="0">
                  <a:moveTo>
                    <a:pt x="835342" y="0"/>
                  </a:moveTo>
                  <a:lnTo>
                    <a:pt x="0" y="0"/>
                  </a:lnTo>
                  <a:lnTo>
                    <a:pt x="0" y="491439"/>
                  </a:lnTo>
                  <a:lnTo>
                    <a:pt x="71805" y="437210"/>
                  </a:lnTo>
                  <a:lnTo>
                    <a:pt x="71805" y="82016"/>
                  </a:lnTo>
                  <a:lnTo>
                    <a:pt x="764006" y="82016"/>
                  </a:lnTo>
                  <a:lnTo>
                    <a:pt x="835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735446" y="3514765"/>
              <a:ext cx="692150" cy="355600"/>
            </a:xfrm>
            <a:custGeom>
              <a:avLst/>
              <a:gdLst/>
              <a:ahLst/>
              <a:cxnLst/>
              <a:rect l="l" t="t" r="r" b="b"/>
              <a:pathLst>
                <a:path w="692150" h="355600" extrusionOk="0">
                  <a:moveTo>
                    <a:pt x="692050" y="0"/>
                  </a:moveTo>
                  <a:lnTo>
                    <a:pt x="0" y="0"/>
                  </a:lnTo>
                  <a:lnTo>
                    <a:pt x="0" y="355203"/>
                  </a:lnTo>
                  <a:lnTo>
                    <a:pt x="692050" y="355203"/>
                  </a:lnTo>
                  <a:lnTo>
                    <a:pt x="692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735447" y="3514776"/>
              <a:ext cx="692150" cy="355600"/>
            </a:xfrm>
            <a:custGeom>
              <a:avLst/>
              <a:gdLst/>
              <a:ahLst/>
              <a:cxnLst/>
              <a:rect l="l" t="t" r="r" b="b"/>
              <a:pathLst>
                <a:path w="692150" h="355600" extrusionOk="0">
                  <a:moveTo>
                    <a:pt x="0" y="355200"/>
                  </a:moveTo>
                  <a:lnTo>
                    <a:pt x="692058" y="355200"/>
                  </a:lnTo>
                  <a:lnTo>
                    <a:pt x="692058" y="0"/>
                  </a:lnTo>
                  <a:lnTo>
                    <a:pt x="0" y="0"/>
                  </a:lnTo>
                  <a:lnTo>
                    <a:pt x="0" y="355200"/>
                  </a:lnTo>
                  <a:close/>
                </a:path>
              </a:pathLst>
            </a:custGeom>
            <a:noFill/>
            <a:ln w="528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8" name="Google Shape;918;p43"/>
          <p:cNvSpPr txBox="1"/>
          <p:nvPr/>
        </p:nvSpPr>
        <p:spPr>
          <a:xfrm>
            <a:off x="6115050" y="3514725"/>
            <a:ext cx="69215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9366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</a:t>
            </a:r>
            <a:endParaRPr/>
          </a:p>
        </p:txBody>
      </p:sp>
      <p:grpSp>
        <p:nvGrpSpPr>
          <p:cNvPr id="919" name="Google Shape;919;p43"/>
          <p:cNvGrpSpPr/>
          <p:nvPr/>
        </p:nvGrpSpPr>
        <p:grpSpPr>
          <a:xfrm>
            <a:off x="6043612" y="4060825"/>
            <a:ext cx="835025" cy="492144"/>
            <a:chOff x="5663641" y="4061117"/>
            <a:chExt cx="835660" cy="491509"/>
          </a:xfrm>
        </p:grpSpPr>
        <p:sp>
          <p:nvSpPr>
            <p:cNvPr id="920" name="Google Shape;920;p43"/>
            <p:cNvSpPr/>
            <p:nvPr/>
          </p:nvSpPr>
          <p:spPr>
            <a:xfrm>
              <a:off x="5663641" y="4061136"/>
              <a:ext cx="835660" cy="491490"/>
            </a:xfrm>
            <a:custGeom>
              <a:avLst/>
              <a:gdLst/>
              <a:ahLst/>
              <a:cxnLst/>
              <a:rect l="l" t="t" r="r" b="b"/>
              <a:pathLst>
                <a:path w="835660" h="491489" extrusionOk="0">
                  <a:moveTo>
                    <a:pt x="835342" y="0"/>
                  </a:moveTo>
                  <a:lnTo>
                    <a:pt x="0" y="0"/>
                  </a:lnTo>
                  <a:lnTo>
                    <a:pt x="0" y="491445"/>
                  </a:lnTo>
                  <a:lnTo>
                    <a:pt x="835342" y="491445"/>
                  </a:lnTo>
                  <a:lnTo>
                    <a:pt x="835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5663641" y="4061117"/>
              <a:ext cx="835660" cy="491490"/>
            </a:xfrm>
            <a:custGeom>
              <a:avLst/>
              <a:gdLst/>
              <a:ahLst/>
              <a:cxnLst/>
              <a:rect l="l" t="t" r="r" b="b"/>
              <a:pathLst>
                <a:path w="835660" h="491489" extrusionOk="0">
                  <a:moveTo>
                    <a:pt x="835342" y="0"/>
                  </a:moveTo>
                  <a:lnTo>
                    <a:pt x="0" y="0"/>
                  </a:lnTo>
                  <a:lnTo>
                    <a:pt x="0" y="491464"/>
                  </a:lnTo>
                  <a:lnTo>
                    <a:pt x="71805" y="409460"/>
                  </a:lnTo>
                  <a:lnTo>
                    <a:pt x="71805" y="81368"/>
                  </a:lnTo>
                  <a:lnTo>
                    <a:pt x="764006" y="81368"/>
                  </a:lnTo>
                  <a:lnTo>
                    <a:pt x="835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5735446" y="4142486"/>
              <a:ext cx="692150" cy="328295"/>
            </a:xfrm>
            <a:custGeom>
              <a:avLst/>
              <a:gdLst/>
              <a:ahLst/>
              <a:cxnLst/>
              <a:rect l="l" t="t" r="r" b="b"/>
              <a:pathLst>
                <a:path w="692150" h="328295" extrusionOk="0">
                  <a:moveTo>
                    <a:pt x="692050" y="0"/>
                  </a:moveTo>
                  <a:lnTo>
                    <a:pt x="0" y="0"/>
                  </a:lnTo>
                  <a:lnTo>
                    <a:pt x="0" y="328091"/>
                  </a:lnTo>
                  <a:lnTo>
                    <a:pt x="692050" y="328091"/>
                  </a:lnTo>
                  <a:lnTo>
                    <a:pt x="692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5735447" y="4142484"/>
              <a:ext cx="692150" cy="328295"/>
            </a:xfrm>
            <a:custGeom>
              <a:avLst/>
              <a:gdLst/>
              <a:ahLst/>
              <a:cxnLst/>
              <a:rect l="l" t="t" r="r" b="b"/>
              <a:pathLst>
                <a:path w="692150" h="328295" extrusionOk="0">
                  <a:moveTo>
                    <a:pt x="0" y="328096"/>
                  </a:moveTo>
                  <a:lnTo>
                    <a:pt x="692058" y="328096"/>
                  </a:lnTo>
                  <a:lnTo>
                    <a:pt x="692058" y="0"/>
                  </a:lnTo>
                  <a:lnTo>
                    <a:pt x="0" y="0"/>
                  </a:lnTo>
                  <a:lnTo>
                    <a:pt x="0" y="328096"/>
                  </a:lnTo>
                  <a:close/>
                </a:path>
              </a:pathLst>
            </a:custGeom>
            <a:noFill/>
            <a:ln w="53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4" name="Google Shape;924;p43"/>
          <p:cNvSpPr txBox="1"/>
          <p:nvPr/>
        </p:nvSpPr>
        <p:spPr>
          <a:xfrm>
            <a:off x="6115050" y="4141787"/>
            <a:ext cx="69215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</a:t>
            </a:r>
            <a:endParaRPr/>
          </a:p>
        </p:txBody>
      </p:sp>
      <p:grpSp>
        <p:nvGrpSpPr>
          <p:cNvPr id="925" name="Google Shape;925;p43"/>
          <p:cNvGrpSpPr/>
          <p:nvPr/>
        </p:nvGrpSpPr>
        <p:grpSpPr>
          <a:xfrm>
            <a:off x="5137150" y="2205037"/>
            <a:ext cx="3339961" cy="2184442"/>
            <a:chOff x="4756962" y="2204474"/>
            <a:chExt cx="3340596" cy="2184442"/>
          </a:xfrm>
        </p:grpSpPr>
        <p:sp>
          <p:nvSpPr>
            <p:cNvPr id="926" name="Google Shape;926;p43"/>
            <p:cNvSpPr/>
            <p:nvPr/>
          </p:nvSpPr>
          <p:spPr>
            <a:xfrm>
              <a:off x="6236703" y="3651681"/>
              <a:ext cx="95250" cy="737235"/>
            </a:xfrm>
            <a:custGeom>
              <a:avLst/>
              <a:gdLst/>
              <a:ahLst/>
              <a:cxnLst/>
              <a:rect l="l" t="t" r="r" b="b"/>
              <a:pathLst>
                <a:path w="95250" h="737235" extrusionOk="0">
                  <a:moveTo>
                    <a:pt x="95110" y="681964"/>
                  </a:moveTo>
                  <a:lnTo>
                    <a:pt x="0" y="627722"/>
                  </a:lnTo>
                  <a:lnTo>
                    <a:pt x="0" y="736854"/>
                  </a:lnTo>
                  <a:lnTo>
                    <a:pt x="95110" y="681964"/>
                  </a:lnTo>
                  <a:close/>
                </a:path>
                <a:path w="95250" h="737235" extrusionOk="0">
                  <a:moveTo>
                    <a:pt x="95110" y="54229"/>
                  </a:moveTo>
                  <a:lnTo>
                    <a:pt x="0" y="0"/>
                  </a:lnTo>
                  <a:lnTo>
                    <a:pt x="0" y="109131"/>
                  </a:lnTo>
                  <a:lnTo>
                    <a:pt x="95110" y="54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4756962" y="2204474"/>
              <a:ext cx="358140" cy="409575"/>
            </a:xfrm>
            <a:custGeom>
              <a:avLst/>
              <a:gdLst/>
              <a:ahLst/>
              <a:cxnLst/>
              <a:rect l="l" t="t" r="r" b="b"/>
              <a:pathLst>
                <a:path w="358139" h="409575" extrusionOk="0">
                  <a:moveTo>
                    <a:pt x="357916" y="0"/>
                  </a:moveTo>
                  <a:lnTo>
                    <a:pt x="0" y="0"/>
                  </a:lnTo>
                  <a:lnTo>
                    <a:pt x="0" y="409426"/>
                  </a:lnTo>
                  <a:lnTo>
                    <a:pt x="357916" y="409426"/>
                  </a:lnTo>
                  <a:lnTo>
                    <a:pt x="357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4756962" y="2204491"/>
              <a:ext cx="358140" cy="409575"/>
            </a:xfrm>
            <a:custGeom>
              <a:avLst/>
              <a:gdLst/>
              <a:ahLst/>
              <a:cxnLst/>
              <a:rect l="l" t="t" r="r" b="b"/>
              <a:pathLst>
                <a:path w="358139" h="409575" extrusionOk="0">
                  <a:moveTo>
                    <a:pt x="357860" y="0"/>
                  </a:moveTo>
                  <a:lnTo>
                    <a:pt x="0" y="0"/>
                  </a:lnTo>
                  <a:lnTo>
                    <a:pt x="0" y="409409"/>
                  </a:lnTo>
                  <a:lnTo>
                    <a:pt x="48031" y="327253"/>
                  </a:lnTo>
                  <a:lnTo>
                    <a:pt x="48031" y="54775"/>
                  </a:lnTo>
                  <a:lnTo>
                    <a:pt x="286524" y="54775"/>
                  </a:lnTo>
                  <a:lnTo>
                    <a:pt x="3578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4804994" y="2259235"/>
              <a:ext cx="238760" cy="273050"/>
            </a:xfrm>
            <a:custGeom>
              <a:avLst/>
              <a:gdLst/>
              <a:ahLst/>
              <a:cxnLst/>
              <a:rect l="l" t="t" r="r" b="b"/>
              <a:pathLst>
                <a:path w="238760" h="273050" extrusionOk="0">
                  <a:moveTo>
                    <a:pt x="238427" y="0"/>
                  </a:moveTo>
                  <a:lnTo>
                    <a:pt x="0" y="0"/>
                  </a:lnTo>
                  <a:lnTo>
                    <a:pt x="0" y="272508"/>
                  </a:lnTo>
                  <a:lnTo>
                    <a:pt x="238427" y="272508"/>
                  </a:lnTo>
                  <a:lnTo>
                    <a:pt x="238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4804996" y="2259252"/>
              <a:ext cx="238760" cy="273050"/>
            </a:xfrm>
            <a:custGeom>
              <a:avLst/>
              <a:gdLst/>
              <a:ahLst/>
              <a:cxnLst/>
              <a:rect l="l" t="t" r="r" b="b"/>
              <a:pathLst>
                <a:path w="238760" h="273050" extrusionOk="0">
                  <a:moveTo>
                    <a:pt x="0" y="272506"/>
                  </a:moveTo>
                  <a:lnTo>
                    <a:pt x="238428" y="272506"/>
                  </a:lnTo>
                  <a:lnTo>
                    <a:pt x="238428" y="0"/>
                  </a:lnTo>
                  <a:lnTo>
                    <a:pt x="0" y="0"/>
                  </a:lnTo>
                  <a:lnTo>
                    <a:pt x="0" y="272506"/>
                  </a:lnTo>
                  <a:close/>
                </a:path>
              </a:pathLst>
            </a:custGeom>
            <a:noFill/>
            <a:ln w="504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7023773" y="3160218"/>
              <a:ext cx="1073785" cy="764540"/>
            </a:xfrm>
            <a:custGeom>
              <a:avLst/>
              <a:gdLst/>
              <a:ahLst/>
              <a:cxnLst/>
              <a:rect l="l" t="t" r="r" b="b"/>
              <a:pathLst>
                <a:path w="1073784" h="764539" extrusionOk="0">
                  <a:moveTo>
                    <a:pt x="1073745" y="0"/>
                  </a:moveTo>
                  <a:lnTo>
                    <a:pt x="0" y="0"/>
                  </a:lnTo>
                  <a:lnTo>
                    <a:pt x="0" y="763979"/>
                  </a:lnTo>
                  <a:lnTo>
                    <a:pt x="1073745" y="763979"/>
                  </a:lnTo>
                  <a:lnTo>
                    <a:pt x="1073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7071334" y="3241607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4" h="628650" extrusionOk="0">
                  <a:moveTo>
                    <a:pt x="954261" y="0"/>
                  </a:moveTo>
                  <a:lnTo>
                    <a:pt x="0" y="0"/>
                  </a:lnTo>
                  <a:lnTo>
                    <a:pt x="0" y="628361"/>
                  </a:lnTo>
                  <a:lnTo>
                    <a:pt x="954261" y="628361"/>
                  </a:lnTo>
                  <a:lnTo>
                    <a:pt x="9542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7071332" y="3241619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4" h="628650" extrusionOk="0">
                  <a:moveTo>
                    <a:pt x="0" y="628357"/>
                  </a:moveTo>
                  <a:lnTo>
                    <a:pt x="954258" y="628357"/>
                  </a:lnTo>
                  <a:lnTo>
                    <a:pt x="954258" y="0"/>
                  </a:lnTo>
                  <a:lnTo>
                    <a:pt x="0" y="0"/>
                  </a:lnTo>
                  <a:lnTo>
                    <a:pt x="0" y="628357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43"/>
          <p:cNvSpPr txBox="1"/>
          <p:nvPr/>
        </p:nvSpPr>
        <p:spPr>
          <a:xfrm>
            <a:off x="7450137" y="3241675"/>
            <a:ext cx="955675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21431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OUIT</a:t>
            </a:r>
            <a:endParaRPr/>
          </a:p>
        </p:txBody>
      </p:sp>
      <p:grpSp>
        <p:nvGrpSpPr>
          <p:cNvPr id="935" name="Google Shape;935;p43"/>
          <p:cNvGrpSpPr/>
          <p:nvPr/>
        </p:nvGrpSpPr>
        <p:grpSpPr>
          <a:xfrm>
            <a:off x="7402512" y="3160712"/>
            <a:ext cx="1074737" cy="1828383"/>
            <a:chOff x="7023772" y="3160217"/>
            <a:chExt cx="1074420" cy="1829018"/>
          </a:xfrm>
        </p:grpSpPr>
        <p:sp>
          <p:nvSpPr>
            <p:cNvPr id="936" name="Google Shape;936;p43"/>
            <p:cNvSpPr/>
            <p:nvPr/>
          </p:nvSpPr>
          <p:spPr>
            <a:xfrm>
              <a:off x="7023772" y="3160217"/>
              <a:ext cx="1074420" cy="764540"/>
            </a:xfrm>
            <a:custGeom>
              <a:avLst/>
              <a:gdLst/>
              <a:ahLst/>
              <a:cxnLst/>
              <a:rect l="l" t="t" r="r" b="b"/>
              <a:pathLst>
                <a:path w="1074420" h="764539" extrusionOk="0">
                  <a:moveTo>
                    <a:pt x="1073848" y="0"/>
                  </a:moveTo>
                  <a:lnTo>
                    <a:pt x="1001788" y="81368"/>
                  </a:lnTo>
                  <a:lnTo>
                    <a:pt x="1001788" y="709752"/>
                  </a:lnTo>
                  <a:lnTo>
                    <a:pt x="47561" y="709752"/>
                  </a:lnTo>
                  <a:lnTo>
                    <a:pt x="0" y="763981"/>
                  </a:lnTo>
                  <a:lnTo>
                    <a:pt x="1073848" y="763981"/>
                  </a:lnTo>
                  <a:lnTo>
                    <a:pt x="10738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7023772" y="4197390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4" h="791845" extrusionOk="0">
                  <a:moveTo>
                    <a:pt x="1073745" y="0"/>
                  </a:moveTo>
                  <a:lnTo>
                    <a:pt x="0" y="0"/>
                  </a:lnTo>
                  <a:lnTo>
                    <a:pt x="0" y="791740"/>
                  </a:lnTo>
                  <a:lnTo>
                    <a:pt x="1073745" y="791740"/>
                  </a:lnTo>
                  <a:lnTo>
                    <a:pt x="1073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7071334" y="4279402"/>
              <a:ext cx="954405" cy="628015"/>
            </a:xfrm>
            <a:custGeom>
              <a:avLst/>
              <a:gdLst/>
              <a:ahLst/>
              <a:cxnLst/>
              <a:rect l="l" t="t" r="r" b="b"/>
              <a:pathLst>
                <a:path w="954404" h="628014" extrusionOk="0">
                  <a:moveTo>
                    <a:pt x="954261" y="0"/>
                  </a:moveTo>
                  <a:lnTo>
                    <a:pt x="0" y="0"/>
                  </a:lnTo>
                  <a:lnTo>
                    <a:pt x="0" y="627712"/>
                  </a:lnTo>
                  <a:lnTo>
                    <a:pt x="954261" y="627712"/>
                  </a:lnTo>
                  <a:lnTo>
                    <a:pt x="9542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7071332" y="4279400"/>
              <a:ext cx="954405" cy="628015"/>
            </a:xfrm>
            <a:custGeom>
              <a:avLst/>
              <a:gdLst/>
              <a:ahLst/>
              <a:cxnLst/>
              <a:rect l="l" t="t" r="r" b="b"/>
              <a:pathLst>
                <a:path w="954404" h="628014" extrusionOk="0">
                  <a:moveTo>
                    <a:pt x="0" y="627721"/>
                  </a:moveTo>
                  <a:lnTo>
                    <a:pt x="954258" y="627721"/>
                  </a:lnTo>
                  <a:lnTo>
                    <a:pt x="954258" y="0"/>
                  </a:lnTo>
                  <a:lnTo>
                    <a:pt x="0" y="0"/>
                  </a:lnTo>
                  <a:lnTo>
                    <a:pt x="0" y="627721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0" name="Google Shape;940;p43"/>
          <p:cNvSpPr txBox="1"/>
          <p:nvPr/>
        </p:nvSpPr>
        <p:spPr>
          <a:xfrm>
            <a:off x="7450137" y="4279900"/>
            <a:ext cx="955675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166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endParaRPr/>
          </a:p>
        </p:txBody>
      </p:sp>
      <p:sp>
        <p:nvSpPr>
          <p:cNvPr id="941" name="Google Shape;941;p43"/>
          <p:cNvSpPr/>
          <p:nvPr/>
        </p:nvSpPr>
        <p:spPr>
          <a:xfrm>
            <a:off x="7402512" y="4197350"/>
            <a:ext cx="1074737" cy="792162"/>
          </a:xfrm>
          <a:custGeom>
            <a:avLst/>
            <a:gdLst/>
            <a:ahLst/>
            <a:cxnLst/>
            <a:rect l="l" t="t" r="r" b="b"/>
            <a:pathLst>
              <a:path w="1074420" h="791845" extrusionOk="0">
                <a:moveTo>
                  <a:pt x="1073848" y="0"/>
                </a:moveTo>
                <a:lnTo>
                  <a:pt x="1001788" y="82016"/>
                </a:lnTo>
                <a:lnTo>
                  <a:pt x="1001788" y="709726"/>
                </a:lnTo>
                <a:lnTo>
                  <a:pt x="47561" y="709726"/>
                </a:lnTo>
                <a:lnTo>
                  <a:pt x="0" y="791743"/>
                </a:lnTo>
                <a:lnTo>
                  <a:pt x="1073848" y="791743"/>
                </a:lnTo>
                <a:lnTo>
                  <a:pt x="10738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3"/>
          <p:cNvSpPr txBox="1"/>
          <p:nvPr/>
        </p:nvSpPr>
        <p:spPr>
          <a:xfrm>
            <a:off x="5661025" y="2232025"/>
            <a:ext cx="573087" cy="296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7143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</a:t>
            </a:r>
            <a:endParaRPr/>
          </a:p>
        </p:txBody>
      </p:sp>
      <p:sp>
        <p:nvSpPr>
          <p:cNvPr id="943" name="Google Shape;943;p43"/>
          <p:cNvSpPr txBox="1"/>
          <p:nvPr/>
        </p:nvSpPr>
        <p:spPr>
          <a:xfrm>
            <a:off x="7450137" y="2232025"/>
            <a:ext cx="644525" cy="2968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11906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</a:t>
            </a:r>
            <a:endParaRPr/>
          </a:p>
        </p:txBody>
      </p:sp>
      <p:sp>
        <p:nvSpPr>
          <p:cNvPr id="944" name="Google Shape;944;p43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3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3"/>
          <p:cNvSpPr txBox="1"/>
          <p:nvPr/>
        </p:nvSpPr>
        <p:spPr>
          <a:xfrm>
            <a:off x="3389312" y="6180137"/>
            <a:ext cx="27400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9: Control Panel Interface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4"/>
          <p:cNvSpPr txBox="1">
            <a:spLocks noGrp="1"/>
          </p:cNvSpPr>
          <p:nvPr>
            <p:ph type="title"/>
          </p:nvPr>
        </p:nvSpPr>
        <p:spPr>
          <a:xfrm>
            <a:off x="23812" y="90487"/>
            <a:ext cx="3497262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systems</a:t>
            </a:r>
            <a:endParaRPr/>
          </a:p>
        </p:txBody>
      </p:sp>
      <p:sp>
        <p:nvSpPr>
          <p:cNvPr id="952" name="Google Shape;952;p44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sp>
        <p:nvSpPr>
          <p:cNvPr id="953" name="Google Shape;953;p44"/>
          <p:cNvSpPr txBox="1"/>
          <p:nvPr/>
        </p:nvSpPr>
        <p:spPr>
          <a:xfrm>
            <a:off x="122830" y="1419225"/>
            <a:ext cx="9337081" cy="13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rgbClr val="2E2B1F"/>
                </a:solidFill>
                <a:latin typeface="Times" panose="02020603050405020304" pitchFamily="18" charset="0"/>
                <a:ea typeface="Calibri"/>
                <a:cs typeface="Times" panose="02020603050405020304" pitchFamily="18" charset="0"/>
                <a:sym typeface="Calibri"/>
              </a:rPr>
              <a:t>Users make a selection from a list of possibilities.</a:t>
            </a:r>
            <a:endParaRPr sz="2200" b="0" i="0" u="none" dirty="0">
              <a:solidFill>
                <a:srgbClr val="000000"/>
              </a:solidFill>
              <a:latin typeface="Times" panose="02020603050405020304" pitchFamily="18" charset="0"/>
              <a:ea typeface="Calibri"/>
              <a:cs typeface="Times" panose="02020603050405020304" pitchFamily="18" charset="0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rgbClr val="2E2B1F"/>
                </a:solidFill>
                <a:latin typeface="Times" panose="02020603050405020304" pitchFamily="18" charset="0"/>
                <a:ea typeface="Calibri"/>
                <a:cs typeface="Times" panose="02020603050405020304" pitchFamily="18" charset="0"/>
                <a:sym typeface="Calibri"/>
              </a:rPr>
              <a:t>The selection may be made by pointing and clicking with </a:t>
            </a:r>
            <a:r>
              <a:rPr lang="en-US" sz="2200" b="0" i="0" u="none" dirty="0" smtClean="0">
                <a:solidFill>
                  <a:srgbClr val="2E2B1F"/>
                </a:solidFill>
                <a:latin typeface="Times" panose="02020603050405020304" pitchFamily="18" charset="0"/>
                <a:ea typeface="Calibri"/>
                <a:cs typeface="Times" panose="02020603050405020304" pitchFamily="18" charset="0"/>
                <a:sym typeface="Calibri"/>
              </a:rPr>
              <a:t>a</a:t>
            </a:r>
            <a:r>
              <a:rPr lang="en-US" sz="2200" dirty="0">
                <a:latin typeface="Times" panose="02020603050405020304" pitchFamily="18" charset="0"/>
                <a:ea typeface="Calibri"/>
                <a:cs typeface="Times" panose="02020603050405020304" pitchFamily="18" charset="0"/>
                <a:sym typeface="Calibri"/>
              </a:rPr>
              <a:t> </a:t>
            </a:r>
            <a:r>
              <a:rPr lang="en-US" sz="2200" b="0" i="0" u="none" dirty="0" smtClean="0">
                <a:solidFill>
                  <a:srgbClr val="2E2B1F"/>
                </a:solidFill>
                <a:latin typeface="Times" panose="02020603050405020304" pitchFamily="18" charset="0"/>
                <a:ea typeface="Calibri"/>
                <a:cs typeface="Times" panose="02020603050405020304" pitchFamily="18" charset="0"/>
                <a:sym typeface="Calibri"/>
              </a:rPr>
              <a:t>mouse</a:t>
            </a:r>
            <a:r>
              <a:rPr lang="en-US" sz="2200" b="0" i="0" u="none" dirty="0">
                <a:solidFill>
                  <a:srgbClr val="2E2B1F"/>
                </a:solidFill>
                <a:latin typeface="Times" panose="02020603050405020304" pitchFamily="18" charset="0"/>
                <a:ea typeface="Calibri"/>
                <a:cs typeface="Times" panose="02020603050405020304" pitchFamily="18" charset="0"/>
                <a:sym typeface="Calibri"/>
              </a:rPr>
              <a:t>, using cursor keys or </a:t>
            </a:r>
            <a:r>
              <a:rPr lang="en-US" sz="2200" b="0" i="0" u="none" dirty="0" smtClean="0">
                <a:solidFill>
                  <a:srgbClr val="2E2B1F"/>
                </a:solidFill>
                <a:latin typeface="Times" panose="02020603050405020304" pitchFamily="18" charset="0"/>
                <a:ea typeface="Calibri"/>
                <a:cs typeface="Times" panose="02020603050405020304" pitchFamily="18" charset="0"/>
                <a:sym typeface="Calibri"/>
              </a:rPr>
              <a:t>by</a:t>
            </a:r>
            <a:r>
              <a:rPr lang="en-US" sz="2200" dirty="0">
                <a:solidFill>
                  <a:srgbClr val="2E2B1F"/>
                </a:solidFill>
                <a:latin typeface="Times" panose="02020603050405020304" pitchFamily="18" charset="0"/>
                <a:ea typeface="Calibri"/>
                <a:cs typeface="Times" panose="02020603050405020304" pitchFamily="18" charset="0"/>
                <a:sym typeface="Times New Roman"/>
              </a:rPr>
              <a:t> </a:t>
            </a:r>
            <a:r>
              <a:rPr lang="en-US" sz="2200" b="0" i="0" u="none" dirty="0" smtClean="0">
                <a:solidFill>
                  <a:srgbClr val="2E2B1F"/>
                </a:solidFill>
                <a:latin typeface="Times" panose="02020603050405020304" pitchFamily="18" charset="0"/>
                <a:ea typeface="Calibri"/>
                <a:cs typeface="Times" panose="02020603050405020304" pitchFamily="18" charset="0"/>
                <a:sym typeface="Calibri"/>
              </a:rPr>
              <a:t>typing </a:t>
            </a:r>
            <a:r>
              <a:rPr lang="en-US" sz="2200" b="0" i="0" u="none" dirty="0">
                <a:solidFill>
                  <a:srgbClr val="2E2B1F"/>
                </a:solidFill>
                <a:latin typeface="Times" panose="02020603050405020304" pitchFamily="18" charset="0"/>
                <a:ea typeface="Calibri"/>
                <a:cs typeface="Times" panose="02020603050405020304" pitchFamily="18" charset="0"/>
                <a:sym typeface="Calibri"/>
              </a:rPr>
              <a:t>the name of the selection</a:t>
            </a:r>
            <a:endParaRPr sz="2200" b="0" i="0" u="none" dirty="0">
              <a:solidFill>
                <a:srgbClr val="000000"/>
              </a:solidFill>
              <a:latin typeface="Times" panose="02020603050405020304" pitchFamily="18" charset="0"/>
              <a:ea typeface="Calibri"/>
              <a:cs typeface="Times" panose="02020603050405020304" pitchFamily="18" charset="0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rgbClr val="2E2B1F"/>
                </a:solidFill>
                <a:latin typeface="Times" panose="02020603050405020304" pitchFamily="18" charset="0"/>
                <a:ea typeface="Calibri"/>
                <a:cs typeface="Times" panose="02020603050405020304" pitchFamily="18" charset="0"/>
                <a:sym typeface="Calibri"/>
              </a:rPr>
              <a:t>May make use of simple-to-use terminals such as touchscreens</a:t>
            </a:r>
            <a:endParaRPr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54" name="Google Shape;954;p44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44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4412" y="3352800"/>
            <a:ext cx="47244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44"/>
          <p:cNvSpPr txBox="1"/>
          <p:nvPr/>
        </p:nvSpPr>
        <p:spPr>
          <a:xfrm>
            <a:off x="3389312" y="6180137"/>
            <a:ext cx="20304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10: Menu system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5"/>
          <p:cNvSpPr txBox="1">
            <a:spLocks noGrp="1"/>
          </p:cNvSpPr>
          <p:nvPr>
            <p:ph type="title"/>
          </p:nvPr>
        </p:nvSpPr>
        <p:spPr>
          <a:xfrm>
            <a:off x="342900" y="-28575"/>
            <a:ext cx="3827462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systems</a:t>
            </a:r>
            <a:endParaRPr/>
          </a:p>
        </p:txBody>
      </p:sp>
      <p:sp>
        <p:nvSpPr>
          <p:cNvPr id="963" name="Google Shape;963;p45"/>
          <p:cNvSpPr txBox="1"/>
          <p:nvPr/>
        </p:nvSpPr>
        <p:spPr>
          <a:xfrm>
            <a:off x="191070" y="1052512"/>
            <a:ext cx="9444250" cy="308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need not remember command names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Typing effort is minimal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errors are trapped by the interface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Context-dependent help can be provided.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which involve logical conjunction (and)  or disjunction (or) are awkward to represent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systems are best suited to presenting a  small number of choices. </a:t>
            </a: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are many  choices, some menu structuring facility must be  used</a:t>
            </a:r>
            <a:endParaRPr sz="1800" b="1" dirty="0"/>
          </a:p>
        </p:txBody>
      </p:sp>
      <p:sp>
        <p:nvSpPr>
          <p:cNvPr id="964" name="Google Shape;964;p45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45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45"/>
          <p:cNvSpPr txBox="1"/>
          <p:nvPr/>
        </p:nvSpPr>
        <p:spPr>
          <a:xfrm>
            <a:off x="9059862" y="5691187"/>
            <a:ext cx="2540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6"/>
          <p:cNvSpPr txBox="1">
            <a:spLocks noGrp="1"/>
          </p:cNvSpPr>
          <p:nvPr>
            <p:ph type="title"/>
          </p:nvPr>
        </p:nvSpPr>
        <p:spPr>
          <a:xfrm>
            <a:off x="174625" y="1587"/>
            <a:ext cx="5270500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Form-based interface</a:t>
            </a:r>
            <a:endParaRPr/>
          </a:p>
        </p:txBody>
      </p:sp>
      <p:grpSp>
        <p:nvGrpSpPr>
          <p:cNvPr id="972" name="Google Shape;972;p46"/>
          <p:cNvGrpSpPr/>
          <p:nvPr/>
        </p:nvGrpSpPr>
        <p:grpSpPr>
          <a:xfrm>
            <a:off x="876615" y="1532246"/>
            <a:ext cx="8049875" cy="4892261"/>
            <a:chOff x="497024" y="1532162"/>
            <a:chExt cx="8050507" cy="4892577"/>
          </a:xfrm>
        </p:grpSpPr>
        <p:sp>
          <p:nvSpPr>
            <p:cNvPr id="973" name="Google Shape;973;p46"/>
            <p:cNvSpPr/>
            <p:nvPr/>
          </p:nvSpPr>
          <p:spPr>
            <a:xfrm>
              <a:off x="665276" y="1700339"/>
              <a:ext cx="7882255" cy="4724400"/>
            </a:xfrm>
            <a:custGeom>
              <a:avLst/>
              <a:gdLst/>
              <a:ahLst/>
              <a:cxnLst/>
              <a:rect l="l" t="t" r="r" b="b"/>
              <a:pathLst>
                <a:path w="7882255" h="4724400" extrusionOk="0">
                  <a:moveTo>
                    <a:pt x="7881823" y="0"/>
                  </a:moveTo>
                  <a:lnTo>
                    <a:pt x="0" y="0"/>
                  </a:lnTo>
                  <a:lnTo>
                    <a:pt x="0" y="4556176"/>
                  </a:lnTo>
                  <a:lnTo>
                    <a:pt x="0" y="4724349"/>
                  </a:lnTo>
                  <a:lnTo>
                    <a:pt x="7881823" y="4724349"/>
                  </a:lnTo>
                  <a:lnTo>
                    <a:pt x="7881823" y="4556176"/>
                  </a:lnTo>
                  <a:lnTo>
                    <a:pt x="7881823" y="0"/>
                  </a:lnTo>
                  <a:close/>
                </a:path>
              </a:pathLst>
            </a:custGeom>
            <a:solidFill>
              <a:srgbClr val="6D796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497025" y="1532162"/>
              <a:ext cx="7882255" cy="4724400"/>
            </a:xfrm>
            <a:custGeom>
              <a:avLst/>
              <a:gdLst/>
              <a:ahLst/>
              <a:cxnLst/>
              <a:rect l="l" t="t" r="r" b="b"/>
              <a:pathLst>
                <a:path w="7882255" h="4724400" extrusionOk="0">
                  <a:moveTo>
                    <a:pt x="7881823" y="0"/>
                  </a:moveTo>
                  <a:lnTo>
                    <a:pt x="0" y="0"/>
                  </a:lnTo>
                  <a:lnTo>
                    <a:pt x="0" y="4724349"/>
                  </a:lnTo>
                  <a:lnTo>
                    <a:pt x="7881823" y="4724349"/>
                  </a:lnTo>
                  <a:lnTo>
                    <a:pt x="7881823" y="0"/>
                  </a:lnTo>
                  <a:close/>
                </a:path>
              </a:pathLst>
            </a:custGeom>
            <a:solidFill>
              <a:srgbClr val="D2E2C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497024" y="1532169"/>
              <a:ext cx="7882255" cy="4724400"/>
            </a:xfrm>
            <a:custGeom>
              <a:avLst/>
              <a:gdLst/>
              <a:ahLst/>
              <a:cxnLst/>
              <a:rect l="l" t="t" r="r" b="b"/>
              <a:pathLst>
                <a:path w="7882255" h="4724400" extrusionOk="0">
                  <a:moveTo>
                    <a:pt x="0" y="4724341"/>
                  </a:moveTo>
                  <a:lnTo>
                    <a:pt x="7881793" y="4724341"/>
                  </a:lnTo>
                  <a:lnTo>
                    <a:pt x="7881793" y="0"/>
                  </a:lnTo>
                  <a:lnTo>
                    <a:pt x="0" y="0"/>
                  </a:lnTo>
                  <a:lnTo>
                    <a:pt x="0" y="4724341"/>
                  </a:lnTo>
                  <a:close/>
                </a:path>
              </a:pathLst>
            </a:custGeom>
            <a:noFill/>
            <a:ln w="477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6" name="Google Shape;976;p46"/>
          <p:cNvSpPr txBox="1"/>
          <p:nvPr/>
        </p:nvSpPr>
        <p:spPr>
          <a:xfrm>
            <a:off x="1271587" y="2166937"/>
            <a:ext cx="434975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/>
          </a:p>
        </p:txBody>
      </p:sp>
      <p:grpSp>
        <p:nvGrpSpPr>
          <p:cNvPr id="977" name="Google Shape;977;p46"/>
          <p:cNvGrpSpPr/>
          <p:nvPr/>
        </p:nvGrpSpPr>
        <p:grpSpPr>
          <a:xfrm>
            <a:off x="1862183" y="2155866"/>
            <a:ext cx="7120354" cy="3888973"/>
            <a:chOff x="1482625" y="2155913"/>
            <a:chExt cx="7120354" cy="3889287"/>
          </a:xfrm>
        </p:grpSpPr>
        <p:sp>
          <p:nvSpPr>
            <p:cNvPr id="978" name="Google Shape;978;p46"/>
            <p:cNvSpPr/>
            <p:nvPr/>
          </p:nvSpPr>
          <p:spPr>
            <a:xfrm>
              <a:off x="1482636" y="2155913"/>
              <a:ext cx="2763520" cy="360045"/>
            </a:xfrm>
            <a:custGeom>
              <a:avLst/>
              <a:gdLst/>
              <a:ahLst/>
              <a:cxnLst/>
              <a:rect l="l" t="t" r="r" b="b"/>
              <a:pathLst>
                <a:path w="2763520" h="360044" extrusionOk="0">
                  <a:moveTo>
                    <a:pt x="2763380" y="0"/>
                  </a:moveTo>
                  <a:lnTo>
                    <a:pt x="0" y="0"/>
                  </a:lnTo>
                  <a:lnTo>
                    <a:pt x="0" y="359613"/>
                  </a:lnTo>
                  <a:lnTo>
                    <a:pt x="2763380" y="359613"/>
                  </a:lnTo>
                  <a:lnTo>
                    <a:pt x="27633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1482625" y="2155916"/>
              <a:ext cx="2763520" cy="360045"/>
            </a:xfrm>
            <a:custGeom>
              <a:avLst/>
              <a:gdLst/>
              <a:ahLst/>
              <a:cxnLst/>
              <a:rect l="l" t="t" r="r" b="b"/>
              <a:pathLst>
                <a:path w="2763520" h="360044" extrusionOk="0">
                  <a:moveTo>
                    <a:pt x="0" y="359611"/>
                  </a:moveTo>
                  <a:lnTo>
                    <a:pt x="2763373" y="359611"/>
                  </a:lnTo>
                  <a:lnTo>
                    <a:pt x="2763373" y="0"/>
                  </a:lnTo>
                  <a:lnTo>
                    <a:pt x="0" y="0"/>
                  </a:lnTo>
                  <a:lnTo>
                    <a:pt x="0" y="359611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1722742" y="2851196"/>
              <a:ext cx="2523490" cy="335915"/>
            </a:xfrm>
            <a:custGeom>
              <a:avLst/>
              <a:gdLst/>
              <a:ahLst/>
              <a:cxnLst/>
              <a:rect l="l" t="t" r="r" b="b"/>
              <a:pathLst>
                <a:path w="2523490" h="335914" extrusionOk="0">
                  <a:moveTo>
                    <a:pt x="2523172" y="0"/>
                  </a:moveTo>
                  <a:lnTo>
                    <a:pt x="0" y="0"/>
                  </a:lnTo>
                  <a:lnTo>
                    <a:pt x="0" y="335766"/>
                  </a:lnTo>
                  <a:lnTo>
                    <a:pt x="2523172" y="335766"/>
                  </a:lnTo>
                  <a:lnTo>
                    <a:pt x="2523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1722730" y="2851197"/>
              <a:ext cx="2523490" cy="335915"/>
            </a:xfrm>
            <a:custGeom>
              <a:avLst/>
              <a:gdLst/>
              <a:ahLst/>
              <a:cxnLst/>
              <a:rect l="l" t="t" r="r" b="b"/>
              <a:pathLst>
                <a:path w="2523490" h="335914" extrusionOk="0">
                  <a:moveTo>
                    <a:pt x="0" y="335758"/>
                  </a:moveTo>
                  <a:lnTo>
                    <a:pt x="2523166" y="335758"/>
                  </a:lnTo>
                  <a:lnTo>
                    <a:pt x="2523166" y="0"/>
                  </a:lnTo>
                  <a:lnTo>
                    <a:pt x="0" y="0"/>
                  </a:lnTo>
                  <a:lnTo>
                    <a:pt x="0" y="335758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1891004" y="3522866"/>
              <a:ext cx="2355215" cy="335915"/>
            </a:xfrm>
            <a:custGeom>
              <a:avLst/>
              <a:gdLst/>
              <a:ahLst/>
              <a:cxnLst/>
              <a:rect l="l" t="t" r="r" b="b"/>
              <a:pathLst>
                <a:path w="2355215" h="335914" extrusionOk="0">
                  <a:moveTo>
                    <a:pt x="2355037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355037" y="335761"/>
                  </a:lnTo>
                  <a:lnTo>
                    <a:pt x="2355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1890987" y="3522865"/>
              <a:ext cx="2355215" cy="335915"/>
            </a:xfrm>
            <a:custGeom>
              <a:avLst/>
              <a:gdLst/>
              <a:ahLst/>
              <a:cxnLst/>
              <a:rect l="l" t="t" r="r" b="b"/>
              <a:pathLst>
                <a:path w="2355215" h="335914" extrusionOk="0">
                  <a:moveTo>
                    <a:pt x="0" y="335758"/>
                  </a:moveTo>
                  <a:lnTo>
                    <a:pt x="2355037" y="335758"/>
                  </a:lnTo>
                  <a:lnTo>
                    <a:pt x="2355037" y="0"/>
                  </a:lnTo>
                  <a:lnTo>
                    <a:pt x="0" y="0"/>
                  </a:lnTo>
                  <a:lnTo>
                    <a:pt x="0" y="335758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1770659" y="4194277"/>
              <a:ext cx="2475865" cy="335915"/>
            </a:xfrm>
            <a:custGeom>
              <a:avLst/>
              <a:gdLst/>
              <a:ahLst/>
              <a:cxnLst/>
              <a:rect l="l" t="t" r="r" b="b"/>
              <a:pathLst>
                <a:path w="2475865" h="335914" extrusionOk="0">
                  <a:moveTo>
                    <a:pt x="2475280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475280" y="335761"/>
                  </a:lnTo>
                  <a:lnTo>
                    <a:pt x="2475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1770655" y="4194280"/>
              <a:ext cx="2475865" cy="335915"/>
            </a:xfrm>
            <a:custGeom>
              <a:avLst/>
              <a:gdLst/>
              <a:ahLst/>
              <a:cxnLst/>
              <a:rect l="l" t="t" r="r" b="b"/>
              <a:pathLst>
                <a:path w="2475865" h="335914" extrusionOk="0">
                  <a:moveTo>
                    <a:pt x="0" y="335758"/>
                  </a:moveTo>
                  <a:lnTo>
                    <a:pt x="2475267" y="335758"/>
                  </a:lnTo>
                  <a:lnTo>
                    <a:pt x="2475267" y="0"/>
                  </a:lnTo>
                  <a:lnTo>
                    <a:pt x="0" y="0"/>
                  </a:lnTo>
                  <a:lnTo>
                    <a:pt x="0" y="335758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2299385" y="4865777"/>
              <a:ext cx="1946910" cy="335915"/>
            </a:xfrm>
            <a:custGeom>
              <a:avLst/>
              <a:gdLst/>
              <a:ahLst/>
              <a:cxnLst/>
              <a:rect l="l" t="t" r="r" b="b"/>
              <a:pathLst>
                <a:path w="1946910" h="335914" extrusionOk="0">
                  <a:moveTo>
                    <a:pt x="1946656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1946656" y="335761"/>
                  </a:lnTo>
                  <a:lnTo>
                    <a:pt x="1946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2299375" y="4865771"/>
              <a:ext cx="1946910" cy="335915"/>
            </a:xfrm>
            <a:custGeom>
              <a:avLst/>
              <a:gdLst/>
              <a:ahLst/>
              <a:cxnLst/>
              <a:rect l="l" t="t" r="r" b="b"/>
              <a:pathLst>
                <a:path w="1946910" h="335914" extrusionOk="0">
                  <a:moveTo>
                    <a:pt x="0" y="335770"/>
                  </a:moveTo>
                  <a:lnTo>
                    <a:pt x="1946649" y="335770"/>
                  </a:lnTo>
                  <a:lnTo>
                    <a:pt x="1946649" y="0"/>
                  </a:lnTo>
                  <a:lnTo>
                    <a:pt x="0" y="0"/>
                  </a:lnTo>
                  <a:lnTo>
                    <a:pt x="0" y="335770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1891004" y="5537278"/>
              <a:ext cx="2355215" cy="335915"/>
            </a:xfrm>
            <a:custGeom>
              <a:avLst/>
              <a:gdLst/>
              <a:ahLst/>
              <a:cxnLst/>
              <a:rect l="l" t="t" r="r" b="b"/>
              <a:pathLst>
                <a:path w="2355215" h="335914" extrusionOk="0">
                  <a:moveTo>
                    <a:pt x="2355037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355037" y="335761"/>
                  </a:lnTo>
                  <a:lnTo>
                    <a:pt x="2355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1890987" y="5537274"/>
              <a:ext cx="2355215" cy="335915"/>
            </a:xfrm>
            <a:custGeom>
              <a:avLst/>
              <a:gdLst/>
              <a:ahLst/>
              <a:cxnLst/>
              <a:rect l="l" t="t" r="r" b="b"/>
              <a:pathLst>
                <a:path w="2355215" h="335914" extrusionOk="0">
                  <a:moveTo>
                    <a:pt x="0" y="335765"/>
                  </a:moveTo>
                  <a:lnTo>
                    <a:pt x="2355037" y="335765"/>
                  </a:lnTo>
                  <a:lnTo>
                    <a:pt x="2355037" y="0"/>
                  </a:lnTo>
                  <a:lnTo>
                    <a:pt x="0" y="0"/>
                  </a:lnTo>
                  <a:lnTo>
                    <a:pt x="0" y="335765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5327370" y="2155913"/>
              <a:ext cx="2667635" cy="360045"/>
            </a:xfrm>
            <a:custGeom>
              <a:avLst/>
              <a:gdLst/>
              <a:ahLst/>
              <a:cxnLst/>
              <a:rect l="l" t="t" r="r" b="b"/>
              <a:pathLst>
                <a:path w="2667634" h="360044" extrusionOk="0">
                  <a:moveTo>
                    <a:pt x="2667114" y="0"/>
                  </a:moveTo>
                  <a:lnTo>
                    <a:pt x="0" y="0"/>
                  </a:lnTo>
                  <a:lnTo>
                    <a:pt x="0" y="359613"/>
                  </a:lnTo>
                  <a:lnTo>
                    <a:pt x="2667114" y="359613"/>
                  </a:lnTo>
                  <a:lnTo>
                    <a:pt x="26671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5327351" y="2155916"/>
              <a:ext cx="2667635" cy="360045"/>
            </a:xfrm>
            <a:custGeom>
              <a:avLst/>
              <a:gdLst/>
              <a:ahLst/>
              <a:cxnLst/>
              <a:rect l="l" t="t" r="r" b="b"/>
              <a:pathLst>
                <a:path w="2667634" h="360044" extrusionOk="0">
                  <a:moveTo>
                    <a:pt x="0" y="359611"/>
                  </a:moveTo>
                  <a:lnTo>
                    <a:pt x="2667092" y="359611"/>
                  </a:lnTo>
                  <a:lnTo>
                    <a:pt x="2667092" y="0"/>
                  </a:lnTo>
                  <a:lnTo>
                    <a:pt x="0" y="0"/>
                  </a:lnTo>
                  <a:lnTo>
                    <a:pt x="0" y="359611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5278996" y="2851196"/>
              <a:ext cx="2715895" cy="335915"/>
            </a:xfrm>
            <a:custGeom>
              <a:avLst/>
              <a:gdLst/>
              <a:ahLst/>
              <a:cxnLst/>
              <a:rect l="l" t="t" r="r" b="b"/>
              <a:pathLst>
                <a:path w="2715895" h="335914" extrusionOk="0">
                  <a:moveTo>
                    <a:pt x="2715488" y="0"/>
                  </a:moveTo>
                  <a:lnTo>
                    <a:pt x="0" y="0"/>
                  </a:lnTo>
                  <a:lnTo>
                    <a:pt x="0" y="335766"/>
                  </a:lnTo>
                  <a:lnTo>
                    <a:pt x="2715488" y="335766"/>
                  </a:lnTo>
                  <a:lnTo>
                    <a:pt x="27154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5278968" y="2851197"/>
              <a:ext cx="2715895" cy="335915"/>
            </a:xfrm>
            <a:custGeom>
              <a:avLst/>
              <a:gdLst/>
              <a:ahLst/>
              <a:cxnLst/>
              <a:rect l="l" t="t" r="r" b="b"/>
              <a:pathLst>
                <a:path w="2715895" h="335914" extrusionOk="0">
                  <a:moveTo>
                    <a:pt x="0" y="335758"/>
                  </a:moveTo>
                  <a:lnTo>
                    <a:pt x="2715474" y="335758"/>
                  </a:lnTo>
                  <a:lnTo>
                    <a:pt x="2715474" y="0"/>
                  </a:lnTo>
                  <a:lnTo>
                    <a:pt x="0" y="0"/>
                  </a:lnTo>
                  <a:lnTo>
                    <a:pt x="0" y="335758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5856147" y="3522866"/>
              <a:ext cx="2138680" cy="335915"/>
            </a:xfrm>
            <a:custGeom>
              <a:avLst/>
              <a:gdLst/>
              <a:ahLst/>
              <a:cxnLst/>
              <a:rect l="l" t="t" r="r" b="b"/>
              <a:pathLst>
                <a:path w="2138679" h="335914" extrusionOk="0">
                  <a:moveTo>
                    <a:pt x="2138286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138286" y="335761"/>
                  </a:lnTo>
                  <a:lnTo>
                    <a:pt x="2138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5856122" y="3522865"/>
              <a:ext cx="2138680" cy="335915"/>
            </a:xfrm>
            <a:custGeom>
              <a:avLst/>
              <a:gdLst/>
              <a:ahLst/>
              <a:cxnLst/>
              <a:rect l="l" t="t" r="r" b="b"/>
              <a:pathLst>
                <a:path w="2138679" h="335914" extrusionOk="0">
                  <a:moveTo>
                    <a:pt x="0" y="335758"/>
                  </a:moveTo>
                  <a:lnTo>
                    <a:pt x="2138270" y="335758"/>
                  </a:lnTo>
                  <a:lnTo>
                    <a:pt x="2138270" y="0"/>
                  </a:lnTo>
                  <a:lnTo>
                    <a:pt x="0" y="0"/>
                  </a:lnTo>
                  <a:lnTo>
                    <a:pt x="0" y="335758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5856147" y="4194277"/>
              <a:ext cx="2138680" cy="335915"/>
            </a:xfrm>
            <a:custGeom>
              <a:avLst/>
              <a:gdLst/>
              <a:ahLst/>
              <a:cxnLst/>
              <a:rect l="l" t="t" r="r" b="b"/>
              <a:pathLst>
                <a:path w="2138679" h="335914" extrusionOk="0">
                  <a:moveTo>
                    <a:pt x="2138286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138286" y="335761"/>
                  </a:lnTo>
                  <a:lnTo>
                    <a:pt x="2138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5856122" y="4194280"/>
              <a:ext cx="2138680" cy="335915"/>
            </a:xfrm>
            <a:custGeom>
              <a:avLst/>
              <a:gdLst/>
              <a:ahLst/>
              <a:cxnLst/>
              <a:rect l="l" t="t" r="r" b="b"/>
              <a:pathLst>
                <a:path w="2138679" h="335914" extrusionOk="0">
                  <a:moveTo>
                    <a:pt x="0" y="335758"/>
                  </a:moveTo>
                  <a:lnTo>
                    <a:pt x="2138270" y="335758"/>
                  </a:lnTo>
                  <a:lnTo>
                    <a:pt x="2138270" y="0"/>
                  </a:lnTo>
                  <a:lnTo>
                    <a:pt x="0" y="0"/>
                  </a:lnTo>
                  <a:lnTo>
                    <a:pt x="0" y="335758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880087" y="4865777"/>
              <a:ext cx="2114550" cy="335915"/>
            </a:xfrm>
            <a:custGeom>
              <a:avLst/>
              <a:gdLst/>
              <a:ahLst/>
              <a:cxnLst/>
              <a:rect l="l" t="t" r="r" b="b"/>
              <a:pathLst>
                <a:path w="2114550" h="335914" extrusionOk="0">
                  <a:moveTo>
                    <a:pt x="2114334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114334" y="335761"/>
                  </a:lnTo>
                  <a:lnTo>
                    <a:pt x="2114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880071" y="4865771"/>
              <a:ext cx="2114550" cy="335915"/>
            </a:xfrm>
            <a:custGeom>
              <a:avLst/>
              <a:gdLst/>
              <a:ahLst/>
              <a:cxnLst/>
              <a:rect l="l" t="t" r="r" b="b"/>
              <a:pathLst>
                <a:path w="2114550" h="335914" extrusionOk="0">
                  <a:moveTo>
                    <a:pt x="0" y="335770"/>
                  </a:moveTo>
                  <a:lnTo>
                    <a:pt x="2114320" y="335770"/>
                  </a:lnTo>
                  <a:lnTo>
                    <a:pt x="2114320" y="0"/>
                  </a:lnTo>
                  <a:lnTo>
                    <a:pt x="0" y="0"/>
                  </a:lnTo>
                  <a:lnTo>
                    <a:pt x="0" y="335770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951931" y="5537278"/>
              <a:ext cx="2042795" cy="335915"/>
            </a:xfrm>
            <a:custGeom>
              <a:avLst/>
              <a:gdLst/>
              <a:ahLst/>
              <a:cxnLst/>
              <a:rect l="l" t="t" r="r" b="b"/>
              <a:pathLst>
                <a:path w="2042795" h="335914" extrusionOk="0">
                  <a:moveTo>
                    <a:pt x="2042464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042464" y="335761"/>
                  </a:lnTo>
                  <a:lnTo>
                    <a:pt x="20424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5951907" y="5537274"/>
              <a:ext cx="2042795" cy="335915"/>
            </a:xfrm>
            <a:custGeom>
              <a:avLst/>
              <a:gdLst/>
              <a:ahLst/>
              <a:cxnLst/>
              <a:rect l="l" t="t" r="r" b="b"/>
              <a:pathLst>
                <a:path w="2042795" h="335914" extrusionOk="0">
                  <a:moveTo>
                    <a:pt x="0" y="335765"/>
                  </a:moveTo>
                  <a:lnTo>
                    <a:pt x="2042459" y="335765"/>
                  </a:lnTo>
                  <a:lnTo>
                    <a:pt x="2042459" y="0"/>
                  </a:lnTo>
                  <a:lnTo>
                    <a:pt x="0" y="0"/>
                  </a:lnTo>
                  <a:lnTo>
                    <a:pt x="0" y="335765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8531224" y="5648325"/>
              <a:ext cx="71755" cy="396875"/>
            </a:xfrm>
            <a:custGeom>
              <a:avLst/>
              <a:gdLst/>
              <a:ahLst/>
              <a:cxnLst/>
              <a:rect l="l" t="t" r="r" b="b"/>
              <a:pathLst>
                <a:path w="71754" h="396875" extrusionOk="0">
                  <a:moveTo>
                    <a:pt x="71247" y="396875"/>
                  </a:moveTo>
                  <a:lnTo>
                    <a:pt x="43505" y="391277"/>
                  </a:lnTo>
                  <a:lnTo>
                    <a:pt x="20859" y="376012"/>
                  </a:lnTo>
                  <a:lnTo>
                    <a:pt x="5595" y="353370"/>
                  </a:lnTo>
                  <a:lnTo>
                    <a:pt x="0" y="325640"/>
                  </a:lnTo>
                  <a:lnTo>
                    <a:pt x="0" y="71234"/>
                  </a:lnTo>
                  <a:lnTo>
                    <a:pt x="5595" y="43504"/>
                  </a:lnTo>
                  <a:lnTo>
                    <a:pt x="20859" y="20862"/>
                  </a:lnTo>
                  <a:lnTo>
                    <a:pt x="43505" y="5597"/>
                  </a:lnTo>
                  <a:lnTo>
                    <a:pt x="71247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46"/>
          <p:cNvSpPr txBox="1"/>
          <p:nvPr/>
        </p:nvSpPr>
        <p:spPr>
          <a:xfrm>
            <a:off x="1271587" y="2838450"/>
            <a:ext cx="627062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</a:t>
            </a:r>
            <a:endParaRPr/>
          </a:p>
        </p:txBody>
      </p:sp>
      <p:sp>
        <p:nvSpPr>
          <p:cNvPr id="1004" name="Google Shape;1004;p46"/>
          <p:cNvSpPr txBox="1"/>
          <p:nvPr/>
        </p:nvSpPr>
        <p:spPr>
          <a:xfrm>
            <a:off x="1271587" y="3533775"/>
            <a:ext cx="842962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Publisher</a:t>
            </a:r>
            <a:endParaRPr/>
          </a:p>
        </p:txBody>
      </p:sp>
      <p:sp>
        <p:nvSpPr>
          <p:cNvPr id="1005" name="Google Shape;1005;p46"/>
          <p:cNvSpPr txBox="1"/>
          <p:nvPr/>
        </p:nvSpPr>
        <p:spPr>
          <a:xfrm>
            <a:off x="1271587" y="4181475"/>
            <a:ext cx="663575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Edition</a:t>
            </a:r>
            <a:endParaRPr/>
          </a:p>
        </p:txBody>
      </p:sp>
      <p:sp>
        <p:nvSpPr>
          <p:cNvPr id="1006" name="Google Shape;1006;p46"/>
          <p:cNvSpPr txBox="1"/>
          <p:nvPr/>
        </p:nvSpPr>
        <p:spPr>
          <a:xfrm>
            <a:off x="1271587" y="4852987"/>
            <a:ext cx="1216025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1007" name="Google Shape;1007;p46"/>
          <p:cNvSpPr txBox="1"/>
          <p:nvPr/>
        </p:nvSpPr>
        <p:spPr>
          <a:xfrm>
            <a:off x="1271587" y="5429250"/>
            <a:ext cx="7953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175" rIns="0" bIns="0" anchor="t" anchorCtr="0">
            <a:spAutoFit/>
          </a:bodyPr>
          <a:lstStyle/>
          <a:p>
            <a:pPr marL="12700" marR="0" lvl="0" indent="0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of  purchase</a:t>
            </a:r>
            <a:endParaRPr/>
          </a:p>
        </p:txBody>
      </p:sp>
      <p:sp>
        <p:nvSpPr>
          <p:cNvPr id="1008" name="Google Shape;1008;p46"/>
          <p:cNvSpPr txBox="1"/>
          <p:nvPr/>
        </p:nvSpPr>
        <p:spPr>
          <a:xfrm>
            <a:off x="5021262" y="2166937"/>
            <a:ext cx="519112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ISBN</a:t>
            </a:r>
            <a:endParaRPr/>
          </a:p>
        </p:txBody>
      </p:sp>
      <p:sp>
        <p:nvSpPr>
          <p:cNvPr id="1009" name="Google Shape;1009;p46"/>
          <p:cNvSpPr txBox="1"/>
          <p:nvPr/>
        </p:nvSpPr>
        <p:spPr>
          <a:xfrm>
            <a:off x="5021262" y="2838450"/>
            <a:ext cx="458787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endParaRPr/>
          </a:p>
        </p:txBody>
      </p:sp>
      <p:sp>
        <p:nvSpPr>
          <p:cNvPr id="1010" name="Google Shape;1010;p46"/>
          <p:cNvSpPr txBox="1"/>
          <p:nvPr/>
        </p:nvSpPr>
        <p:spPr>
          <a:xfrm>
            <a:off x="5021262" y="3389312"/>
            <a:ext cx="102235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175" rIns="0" bIns="0" anchor="t" anchorCtr="0">
            <a:spAutoFit/>
          </a:bodyPr>
          <a:lstStyle/>
          <a:p>
            <a:pPr marL="12700" marR="0" lvl="0" indent="0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Publication  date</a:t>
            </a:r>
            <a:endParaRPr/>
          </a:p>
          <a:p>
            <a:pPr marL="12700" marR="0" lvl="0" indent="0" algn="l" rtl="0">
              <a:lnSpc>
                <a:spcPct val="105882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 copies</a:t>
            </a:r>
            <a:endParaRPr/>
          </a:p>
        </p:txBody>
      </p:sp>
      <p:sp>
        <p:nvSpPr>
          <p:cNvPr id="1011" name="Google Shape;1011;p46"/>
          <p:cNvSpPr txBox="1"/>
          <p:nvPr/>
        </p:nvSpPr>
        <p:spPr>
          <a:xfrm>
            <a:off x="5021262" y="4900612"/>
            <a:ext cx="517525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175" rIns="0" bIns="0" anchor="t" anchorCtr="0">
            <a:spAutoFit/>
          </a:bodyPr>
          <a:lstStyle/>
          <a:p>
            <a:pPr marL="12700" marR="0" lvl="0" indent="0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  status</a:t>
            </a:r>
            <a:endParaRPr/>
          </a:p>
          <a:p>
            <a:pPr marL="12700" marR="0" lvl="0" indent="0" algn="l" rtl="0">
              <a:lnSpc>
                <a:spcPct val="105882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 status</a:t>
            </a:r>
            <a:endParaRPr/>
          </a:p>
        </p:txBody>
      </p:sp>
      <p:sp>
        <p:nvSpPr>
          <p:cNvPr id="1012" name="Google Shape;1012;p46"/>
          <p:cNvSpPr txBox="1"/>
          <p:nvPr/>
        </p:nvSpPr>
        <p:spPr>
          <a:xfrm>
            <a:off x="4203700" y="1663700"/>
            <a:ext cx="1228725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</a:t>
            </a:r>
            <a:endParaRPr/>
          </a:p>
        </p:txBody>
      </p:sp>
      <p:sp>
        <p:nvSpPr>
          <p:cNvPr id="1013" name="Google Shape;1013;p46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46"/>
          <p:cNvSpPr txBox="1"/>
          <p:nvPr/>
        </p:nvSpPr>
        <p:spPr>
          <a:xfrm>
            <a:off x="9059862" y="5691187"/>
            <a:ext cx="2540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1015" name="Google Shape;1015;p46"/>
          <p:cNvSpPr txBox="1"/>
          <p:nvPr/>
        </p:nvSpPr>
        <p:spPr>
          <a:xfrm>
            <a:off x="3387725" y="6318250"/>
            <a:ext cx="27400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10: Form Based Interface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7"/>
          <p:cNvSpPr txBox="1">
            <a:spLocks noGrp="1"/>
          </p:cNvSpPr>
          <p:nvPr>
            <p:ph type="title"/>
          </p:nvPr>
        </p:nvSpPr>
        <p:spPr>
          <a:xfrm>
            <a:off x="0" y="33337"/>
            <a:ext cx="5335587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interfaces</a:t>
            </a:r>
            <a:endParaRPr/>
          </a:p>
        </p:txBody>
      </p:sp>
      <p:sp>
        <p:nvSpPr>
          <p:cNvPr id="1021" name="Google Shape;1021;p47"/>
          <p:cNvSpPr txBox="1"/>
          <p:nvPr/>
        </p:nvSpPr>
        <p:spPr>
          <a:xfrm>
            <a:off x="218364" y="1173707"/>
            <a:ext cx="9241548" cy="45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types commands to give instructions to the system e.g.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implemented using cheap terminals.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process using compiler techniques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Commands of arbitrary complexity can be created by command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Concise interfaces requiring minimal typing can be created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have to learn and remember a </a:t>
            </a:r>
            <a:r>
              <a:rPr lang="en-US" sz="2000" b="0" i="0" u="none" dirty="0" smtClean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language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Command interfaces are therefore unsuitable for occasional  users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make errors in command. An error detection and recovery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is required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interaction is through a keyboard so typing ability is  required</a:t>
            </a:r>
            <a:endParaRPr sz="1800" dirty="0"/>
          </a:p>
        </p:txBody>
      </p:sp>
      <p:sp>
        <p:nvSpPr>
          <p:cNvPr id="1022" name="Google Shape;1022;p47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7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7"/>
          <p:cNvSpPr txBox="1"/>
          <p:nvPr/>
        </p:nvSpPr>
        <p:spPr>
          <a:xfrm>
            <a:off x="9059862" y="5691187"/>
            <a:ext cx="2540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8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6675437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Commands in UNIX</a:t>
            </a:r>
            <a:endParaRPr/>
          </a:p>
        </p:txBody>
      </p:sp>
      <p:sp>
        <p:nvSpPr>
          <p:cNvPr id="1030" name="Google Shape;1030;p48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1031" name="Google Shape;1031;p48"/>
          <p:cNvSpPr txBox="1"/>
          <p:nvPr/>
        </p:nvSpPr>
        <p:spPr>
          <a:xfrm>
            <a:off x="1030287" y="1616075"/>
            <a:ext cx="6376987" cy="181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1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Find all files in /usr/bin which are not documented in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0" i="1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/usr/man/man1 with source in /usr/src</a:t>
            </a: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cd /usr/bin %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 old.html new.html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gcc file.c -o file</a:t>
            </a:r>
            <a:endParaRPr/>
          </a:p>
        </p:txBody>
      </p:sp>
      <p:sp>
        <p:nvSpPr>
          <p:cNvPr id="1032" name="Google Shape;1032;p48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8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Quality Software</a:t>
            </a:r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body" idx="1"/>
          </p:nvPr>
        </p:nvSpPr>
        <p:spPr>
          <a:xfrm>
            <a:off x="136478" y="791570"/>
            <a:ext cx="9766347" cy="588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>
              <a:buClr>
                <a:srgbClr val="000000"/>
              </a:buClr>
              <a:buSzPts val="200"/>
            </a:pPr>
            <a:r>
              <a:rPr lang="en-US" sz="20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stage where quality is </a:t>
            </a:r>
            <a:r>
              <a:rPr lang="en-US" sz="20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introduced</a:t>
            </a:r>
            <a:endParaRPr sz="1800" dirty="0"/>
          </a:p>
          <a:p>
            <a:pPr marL="342900">
              <a:buClr>
                <a:srgbClr val="000000"/>
              </a:buClr>
              <a:buSzPts val="200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is assessed by formal review or walkthrough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None/>
            </a:pPr>
            <a:endParaRPr lang="en-US" sz="2000" b="1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None/>
            </a:pPr>
            <a:r>
              <a:rPr lang="en-US" sz="2000" b="1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good design:</a:t>
            </a:r>
            <a:endParaRPr sz="1800" b="1" dirty="0"/>
          </a:p>
          <a:p>
            <a:pPr lvl="1">
              <a:lnSpc>
                <a:spcPct val="150000"/>
              </a:lnSpc>
              <a:buClr>
                <a:srgbClr val="000000"/>
              </a:buClr>
              <a:buSzPts val="200"/>
              <a:buFont typeface="Wingdings" panose="05000000000000000000" pitchFamily="2" charset="2"/>
              <a:buChar char="v"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implement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 requirements and accommodate implicit requirements</a:t>
            </a:r>
            <a:endParaRPr sz="1800" dirty="0"/>
          </a:p>
          <a:p>
            <a:pPr lvl="1">
              <a:lnSpc>
                <a:spcPct val="150000"/>
              </a:lnSpc>
              <a:buClr>
                <a:srgbClr val="000000"/>
              </a:buClr>
              <a:buSzPts val="200"/>
              <a:buFont typeface="Wingdings" panose="05000000000000000000" pitchFamily="2" charset="2"/>
              <a:buChar char="v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a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readable and understandable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for coding and testing</a:t>
            </a:r>
            <a:endParaRPr sz="1800" dirty="0"/>
          </a:p>
          <a:p>
            <a:pPr lvl="1">
              <a:lnSpc>
                <a:spcPct val="150000"/>
              </a:lnSpc>
              <a:buClr>
                <a:srgbClr val="000000"/>
              </a:buClr>
              <a:buSzPts val="200"/>
              <a:buFont typeface="Wingdings" panose="05000000000000000000" pitchFamily="2" charset="2"/>
              <a:buChar char="v"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provide a complete picture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software from an implementation perspective</a:t>
            </a:r>
            <a:endParaRPr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56400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interfaces</a:t>
            </a:r>
            <a:endParaRPr/>
          </a:p>
        </p:txBody>
      </p:sp>
      <p:sp>
        <p:nvSpPr>
          <p:cNvPr id="1039" name="Google Shape;1039;p49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1040" name="Google Shape;1040;p49"/>
          <p:cNvSpPr txBox="1"/>
          <p:nvPr/>
        </p:nvSpPr>
        <p:spPr>
          <a:xfrm>
            <a:off x="545910" y="1611312"/>
            <a:ext cx="8842565" cy="162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types a command in a natural language.  </a:t>
            </a:r>
            <a:endParaRPr lang="en-US" sz="2000" b="0" i="0" u="none" dirty="0" smtClean="0">
              <a:solidFill>
                <a:srgbClr val="2E2B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 smtClean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Generally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vocabulary is limited and these  systems are confined to specific application  domains (e.g. timetable enquiries)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 processing technology is now good enough to  make these interfaces effective for casual users  but experienced users find that they require too  much typing</a:t>
            </a:r>
            <a:endParaRPr sz="1800" dirty="0"/>
          </a:p>
        </p:txBody>
      </p:sp>
      <p:sp>
        <p:nvSpPr>
          <p:cNvPr id="1041" name="Google Shape;1041;p49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9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50"/>
          <p:cNvSpPr txBox="1">
            <a:spLocks noGrp="1"/>
          </p:cNvSpPr>
          <p:nvPr>
            <p:ph type="title"/>
          </p:nvPr>
        </p:nvSpPr>
        <p:spPr>
          <a:xfrm>
            <a:off x="271462" y="115887"/>
            <a:ext cx="52927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</a:t>
            </a:r>
            <a:r>
              <a:rPr lang="en-US" sz="3200" b="0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lang="en-US" sz="3200" b="0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</a:t>
            </a:r>
            <a:endParaRPr/>
          </a:p>
        </p:txBody>
      </p:sp>
      <p:sp>
        <p:nvSpPr>
          <p:cNvPr id="1048" name="Google Shape;1048;p50"/>
          <p:cNvSpPr txBox="1"/>
          <p:nvPr/>
        </p:nvSpPr>
        <p:spPr>
          <a:xfrm>
            <a:off x="379412" y="0"/>
            <a:ext cx="0" cy="53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fld>
            <a:endParaRPr/>
          </a:p>
        </p:txBody>
      </p:sp>
      <p:grpSp>
        <p:nvGrpSpPr>
          <p:cNvPr id="1049" name="Google Shape;1049;p50"/>
          <p:cNvGrpSpPr/>
          <p:nvPr/>
        </p:nvGrpSpPr>
        <p:grpSpPr>
          <a:xfrm>
            <a:off x="608012" y="1600200"/>
            <a:ext cx="8229600" cy="4648200"/>
            <a:chOff x="228600" y="1600199"/>
            <a:chExt cx="8229600" cy="4648200"/>
          </a:xfrm>
        </p:grpSpPr>
        <p:sp>
          <p:nvSpPr>
            <p:cNvPr id="1050" name="Google Shape;1050;p50"/>
            <p:cNvSpPr/>
            <p:nvPr/>
          </p:nvSpPr>
          <p:spPr>
            <a:xfrm>
              <a:off x="228600" y="1600199"/>
              <a:ext cx="8229600" cy="4648200"/>
            </a:xfrm>
            <a:custGeom>
              <a:avLst/>
              <a:gdLst/>
              <a:ahLst/>
              <a:cxnLst/>
              <a:rect l="l" t="t" r="r" b="b"/>
              <a:pathLst>
                <a:path w="8229600" h="4648200" extrusionOk="0">
                  <a:moveTo>
                    <a:pt x="8229600" y="0"/>
                  </a:moveTo>
                  <a:lnTo>
                    <a:pt x="0" y="0"/>
                  </a:lnTo>
                  <a:lnTo>
                    <a:pt x="0" y="4648200"/>
                  </a:lnTo>
                  <a:lnTo>
                    <a:pt x="8229600" y="46482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228600" y="1600199"/>
              <a:ext cx="8229600" cy="4648200"/>
            </a:xfrm>
            <a:custGeom>
              <a:avLst/>
              <a:gdLst/>
              <a:ahLst/>
              <a:cxnLst/>
              <a:rect l="l" t="t" r="r" b="b"/>
              <a:pathLst>
                <a:path w="8229600" h="4648200" extrusionOk="0">
                  <a:moveTo>
                    <a:pt x="0" y="4648200"/>
                  </a:moveTo>
                  <a:lnTo>
                    <a:pt x="8229600" y="46482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648200"/>
                  </a:lnTo>
                  <a:close/>
                </a:path>
              </a:pathLst>
            </a:custGeom>
            <a:noFill/>
            <a:ln w="25400" cap="flat" cmpd="sng">
              <a:solidFill>
                <a:srgbClr val="A8A4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2" name="Google Shape;1052;p5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4000" y="1981136"/>
              <a:ext cx="5715000" cy="40275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3" name="Google Shape;1053;p50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50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50"/>
          <p:cNvSpPr txBox="1"/>
          <p:nvPr/>
        </p:nvSpPr>
        <p:spPr>
          <a:xfrm>
            <a:off x="3352800" y="6321425"/>
            <a:ext cx="28114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11: Multiple User Interface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1"/>
          <p:cNvSpPr txBox="1">
            <a:spLocks noGrp="1"/>
          </p:cNvSpPr>
          <p:nvPr>
            <p:ph type="title"/>
          </p:nvPr>
        </p:nvSpPr>
        <p:spPr>
          <a:xfrm>
            <a:off x="271462" y="0"/>
            <a:ext cx="4765675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LIBSYS interaction</a:t>
            </a:r>
            <a:endParaRPr/>
          </a:p>
        </p:txBody>
      </p:sp>
      <p:sp>
        <p:nvSpPr>
          <p:cNvPr id="1061" name="Google Shape;1061;p51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  <p:sp>
        <p:nvSpPr>
          <p:cNvPr id="1062" name="Google Shape;1062;p51"/>
          <p:cNvSpPr txBox="1"/>
          <p:nvPr/>
        </p:nvSpPr>
        <p:spPr>
          <a:xfrm>
            <a:off x="1030287" y="1511300"/>
            <a:ext cx="8493125" cy="25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47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3200"/>
              <a:buFont typeface="Arial"/>
              <a:buChar char="•"/>
            </a:pPr>
            <a:r>
              <a:rPr lang="en-US" sz="2400" b="0" i="0" u="none" dirty="0">
                <a:solidFill>
                  <a:srgbClr val="2E2B1F"/>
                </a:solidFill>
                <a:latin typeface="+mj-lt"/>
                <a:ea typeface="Calibri"/>
                <a:cs typeface="Calibri"/>
                <a:sym typeface="Calibri"/>
              </a:rPr>
              <a:t>Document search</a:t>
            </a:r>
            <a:endParaRPr sz="2400" b="0" i="0" u="non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BBDBC"/>
              </a:buClr>
              <a:buSzPts val="32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E2B1F"/>
                </a:solidFill>
                <a:latin typeface="+mj-lt"/>
                <a:ea typeface="Calibri"/>
                <a:cs typeface="Calibri"/>
                <a:sym typeface="Calibri"/>
              </a:rPr>
              <a:t>Users need to be able to use the search  facilities to find the documents that they  need.</a:t>
            </a:r>
            <a:endParaRPr sz="2400" b="0" i="0" u="none" strike="noStrike" cap="non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A8A47B"/>
              </a:buClr>
              <a:buSzPts val="3200"/>
              <a:buFont typeface="Arial"/>
              <a:buChar char="•"/>
            </a:pPr>
            <a:r>
              <a:rPr lang="en-US" sz="2400" b="0" i="0" u="none" dirty="0">
                <a:solidFill>
                  <a:srgbClr val="2E2B1F"/>
                </a:solidFill>
                <a:latin typeface="+mj-lt"/>
                <a:ea typeface="Calibri"/>
                <a:cs typeface="Calibri"/>
                <a:sym typeface="Calibri"/>
              </a:rPr>
              <a:t>Document request</a:t>
            </a:r>
            <a:endParaRPr sz="2400" b="0" i="0" u="non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BBDBC"/>
              </a:buClr>
              <a:buSzPts val="32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E2B1F"/>
                </a:solidFill>
                <a:latin typeface="+mj-lt"/>
                <a:ea typeface="Calibri"/>
                <a:cs typeface="Calibri"/>
                <a:sym typeface="Calibri"/>
              </a:rPr>
              <a:t>Users request that a document be  delivered to their machine or to a server  for printing</a:t>
            </a:r>
            <a:r>
              <a:rPr lang="en-US" sz="1600" b="0" i="0" u="none" strike="noStrike" cap="none" dirty="0">
                <a:solidFill>
                  <a:srgbClr val="2E2B1F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  <a:endParaRPr sz="1100" dirty="0">
              <a:latin typeface="+mj-lt"/>
            </a:endParaRPr>
          </a:p>
        </p:txBody>
      </p:sp>
      <p:sp>
        <p:nvSpPr>
          <p:cNvPr id="1063" name="Google Shape;1063;p51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51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title"/>
          </p:nvPr>
        </p:nvSpPr>
        <p:spPr>
          <a:xfrm>
            <a:off x="379412" y="190500"/>
            <a:ext cx="4322762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LIBSYS</a:t>
            </a:r>
            <a:r>
              <a:rPr lang="en-US" sz="3200" b="0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lang="en-US" sz="3200" b="0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</a:t>
            </a:r>
            <a:endParaRPr/>
          </a:p>
        </p:txBody>
      </p:sp>
      <p:sp>
        <p:nvSpPr>
          <p:cNvPr id="1070" name="Google Shape;1070;p52"/>
          <p:cNvSpPr txBox="1"/>
          <p:nvPr/>
        </p:nvSpPr>
        <p:spPr>
          <a:xfrm>
            <a:off x="379412" y="0"/>
            <a:ext cx="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1" name="Google Shape;1071;p52"/>
          <p:cNvGrpSpPr/>
          <p:nvPr/>
        </p:nvGrpSpPr>
        <p:grpSpPr>
          <a:xfrm>
            <a:off x="760412" y="1600200"/>
            <a:ext cx="8077200" cy="4648200"/>
            <a:chOff x="381000" y="1600199"/>
            <a:chExt cx="8077200" cy="4648200"/>
          </a:xfrm>
        </p:grpSpPr>
        <p:sp>
          <p:nvSpPr>
            <p:cNvPr id="1072" name="Google Shape;1072;p52"/>
            <p:cNvSpPr/>
            <p:nvPr/>
          </p:nvSpPr>
          <p:spPr>
            <a:xfrm>
              <a:off x="381000" y="1600199"/>
              <a:ext cx="8077200" cy="4648200"/>
            </a:xfrm>
            <a:custGeom>
              <a:avLst/>
              <a:gdLst/>
              <a:ahLst/>
              <a:cxnLst/>
              <a:rect l="l" t="t" r="r" b="b"/>
              <a:pathLst>
                <a:path w="8077200" h="4648200" extrusionOk="0">
                  <a:moveTo>
                    <a:pt x="8077200" y="0"/>
                  </a:moveTo>
                  <a:lnTo>
                    <a:pt x="0" y="0"/>
                  </a:lnTo>
                  <a:lnTo>
                    <a:pt x="0" y="4648200"/>
                  </a:lnTo>
                  <a:lnTo>
                    <a:pt x="8077200" y="46482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381000" y="1600199"/>
              <a:ext cx="8077200" cy="4648200"/>
            </a:xfrm>
            <a:custGeom>
              <a:avLst/>
              <a:gdLst/>
              <a:ahLst/>
              <a:cxnLst/>
              <a:rect l="l" t="t" r="r" b="b"/>
              <a:pathLst>
                <a:path w="8077200" h="4648200" extrusionOk="0">
                  <a:moveTo>
                    <a:pt x="0" y="4648200"/>
                  </a:moveTo>
                  <a:lnTo>
                    <a:pt x="8077200" y="4648200"/>
                  </a:lnTo>
                  <a:lnTo>
                    <a:pt x="8077200" y="0"/>
                  </a:lnTo>
                  <a:lnTo>
                    <a:pt x="0" y="0"/>
                  </a:lnTo>
                  <a:lnTo>
                    <a:pt x="0" y="4648200"/>
                  </a:lnTo>
                  <a:close/>
                </a:path>
              </a:pathLst>
            </a:custGeom>
            <a:noFill/>
            <a:ln w="25400" cap="flat" cmpd="sng">
              <a:solidFill>
                <a:srgbClr val="A8A4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4" name="Google Shape;1074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" y="1904999"/>
              <a:ext cx="7467600" cy="419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5" name="Google Shape;1075;p52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52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52"/>
          <p:cNvSpPr txBox="1"/>
          <p:nvPr/>
        </p:nvSpPr>
        <p:spPr>
          <a:xfrm>
            <a:off x="3389312" y="6180137"/>
            <a:ext cx="26622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11: LIBSYS search Form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3"/>
          <p:cNvSpPr txBox="1">
            <a:spLocks noGrp="1"/>
          </p:cNvSpPr>
          <p:nvPr>
            <p:ph type="title"/>
          </p:nvPr>
        </p:nvSpPr>
        <p:spPr>
          <a:xfrm>
            <a:off x="342900" y="260350"/>
            <a:ext cx="5695950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presentation</a:t>
            </a:r>
            <a:endParaRPr/>
          </a:p>
        </p:txBody>
      </p:sp>
      <p:sp>
        <p:nvSpPr>
          <p:cNvPr id="1083" name="Google Shape;1083;p53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  <p:sp>
        <p:nvSpPr>
          <p:cNvPr id="1084" name="Google Shape;1084;p53"/>
          <p:cNvSpPr txBox="1"/>
          <p:nvPr/>
        </p:nvSpPr>
        <p:spPr>
          <a:xfrm>
            <a:off x="518615" y="1608137"/>
            <a:ext cx="9116704" cy="133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79387" marR="0" lvl="0" indent="-16668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presentation is concerned </a:t>
            </a:r>
            <a:r>
              <a:rPr lang="en-US" sz="2000" b="0" i="0" u="none" dirty="0" smtClean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US" sz="2000" b="1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presenting system information to  system </a:t>
            </a: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users.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9387" marR="0" lvl="0" indent="-1666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2000" b="0" i="0" u="none" dirty="0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information may be presented  directly (e.g. text in a word processor) or  may be transformed in some way for  presentation (e.g. in some graphical  form).</a:t>
            </a:r>
            <a:endParaRPr sz="1800" dirty="0"/>
          </a:p>
        </p:txBody>
      </p:sp>
      <p:sp>
        <p:nvSpPr>
          <p:cNvPr id="1085" name="Google Shape;1085;p53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53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4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41560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Questions</a:t>
            </a:r>
            <a:endParaRPr/>
          </a:p>
        </p:txBody>
      </p:sp>
      <p:sp>
        <p:nvSpPr>
          <p:cNvPr id="1092" name="Google Shape;1092;p54"/>
          <p:cNvSpPr txBox="1">
            <a:spLocks noGrp="1"/>
          </p:cNvSpPr>
          <p:nvPr>
            <p:ph type="body" idx="1"/>
          </p:nvPr>
        </p:nvSpPr>
        <p:spPr>
          <a:xfrm>
            <a:off x="836612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System Design?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load balancing, and why is it important in system design?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are performance and scalability related to each other?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How do you approach system design?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Which is the primary tool for structured design?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name some metrics for measuring system performance?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basic approaches in Integration testing: Top down, bottom up. Discuss each one of them.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pros and cons of bottom-up models versus top-down models? 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Font typeface="+mj-lt"/>
              <a:buAutoNum type="romanLcPeriod"/>
            </a:pPr>
            <a:endParaRPr sz="1600" b="1" i="0" u="none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indent="-400050">
              <a:buFont typeface="+mj-lt"/>
              <a:buAutoNum type="romanLcPeriod"/>
            </a:pPr>
            <a:endParaRPr sz="1600" b="1" i="0" u="none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5"/>
          <p:cNvSpPr txBox="1">
            <a:spLocks noGrp="1"/>
          </p:cNvSpPr>
          <p:nvPr>
            <p:ph type="body" idx="1"/>
          </p:nvPr>
        </p:nvSpPr>
        <p:spPr>
          <a:xfrm>
            <a:off x="495300" y="1604962"/>
            <a:ext cx="89122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330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/>
          </a:p>
        </p:txBody>
      </p:sp>
      <p:sp>
        <p:nvSpPr>
          <p:cNvPr id="1098" name="Google Shape;1098;p55"/>
          <p:cNvSpPr txBox="1"/>
          <p:nvPr/>
        </p:nvSpPr>
        <p:spPr>
          <a:xfrm>
            <a:off x="6553200" y="6629400"/>
            <a:ext cx="2133600" cy="17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Design Process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902825" cy="575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533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process involves:</a:t>
            </a:r>
            <a:endParaRPr sz="1600" b="1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Diversification (acquisition of alternatives)</a:t>
            </a:r>
            <a:endParaRPr sz="1600" dirty="0"/>
          </a:p>
          <a:p>
            <a:pPr marL="2857500" lvl="5" indent="-457200">
              <a:lnSpc>
                <a:spcPct val="150000"/>
              </a:lnSpc>
              <a:buClr>
                <a:srgbClr val="000000"/>
              </a:buClr>
              <a:buSzPts val="200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Followed By</a:t>
            </a:r>
            <a:endParaRPr sz="1600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 (elimination of all but one particular configuration)</a:t>
            </a:r>
            <a:endParaRPr sz="1600" dirty="0"/>
          </a:p>
          <a:p>
            <a:pPr marL="533400" lvl="0" indent="-533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design methods have the following characteristics:</a:t>
            </a:r>
            <a:endParaRPr sz="1600" b="1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mechanism for the translation of the </a:t>
            </a: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model into a design representation</a:t>
            </a:r>
            <a:endParaRPr sz="1600" b="1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notation for </a:t>
            </a: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representing functional components and their interfaces</a:t>
            </a:r>
            <a:endParaRPr sz="1600" b="1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Heuristics 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refinement and partitioning</a:t>
            </a:r>
            <a:endParaRPr sz="1600" b="1" dirty="0"/>
          </a:p>
          <a:p>
            <a:pPr marL="1028700" lvl="1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Guidelines for </a:t>
            </a: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assessment</a:t>
            </a:r>
            <a:endParaRPr sz="1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307975" y="227012"/>
            <a:ext cx="4368800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25" tIns="27925" rIns="69825" bIns="279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Do We Begin?</a:t>
            </a:r>
            <a:endParaRPr/>
          </a:p>
        </p:txBody>
      </p:sp>
      <p:sp>
        <p:nvSpPr>
          <p:cNvPr id="268" name="Google Shape;268;p7"/>
          <p:cNvSpPr/>
          <p:nvPr/>
        </p:nvSpPr>
        <p:spPr>
          <a:xfrm>
            <a:off x="1362075" y="1689100"/>
            <a:ext cx="2786062" cy="16668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3214687" y="2743200"/>
            <a:ext cx="1236662" cy="2024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3201987" y="2728912"/>
            <a:ext cx="1263650" cy="2052637"/>
          </a:xfrm>
          <a:prstGeom prst="rect">
            <a:avLst/>
          </a:prstGeom>
          <a:noFill/>
          <a:ln w="30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3243262" y="2771775"/>
            <a:ext cx="1235075" cy="2024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 txBox="1"/>
          <p:nvPr/>
        </p:nvSpPr>
        <p:spPr>
          <a:xfrm>
            <a:off x="3228975" y="2757487"/>
            <a:ext cx="1263650" cy="2052637"/>
          </a:xfrm>
          <a:prstGeom prst="rect">
            <a:avLst/>
          </a:prstGeom>
          <a:noFill/>
          <a:ln w="30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 txBox="1"/>
          <p:nvPr/>
        </p:nvSpPr>
        <p:spPr>
          <a:xfrm>
            <a:off x="3284537" y="2800350"/>
            <a:ext cx="1235075" cy="2024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 txBox="1"/>
          <p:nvPr/>
        </p:nvSpPr>
        <p:spPr>
          <a:xfrm>
            <a:off x="3270250" y="2786062"/>
            <a:ext cx="1263650" cy="2052637"/>
          </a:xfrm>
          <a:prstGeom prst="rect">
            <a:avLst/>
          </a:prstGeom>
          <a:noFill/>
          <a:ln w="30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 txBox="1"/>
          <p:nvPr/>
        </p:nvSpPr>
        <p:spPr>
          <a:xfrm>
            <a:off x="3311525" y="2843212"/>
            <a:ext cx="1235075" cy="2009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 txBox="1"/>
          <p:nvPr/>
        </p:nvSpPr>
        <p:spPr>
          <a:xfrm>
            <a:off x="3297237" y="2828925"/>
            <a:ext cx="1263650" cy="2038350"/>
          </a:xfrm>
          <a:prstGeom prst="rect">
            <a:avLst/>
          </a:prstGeom>
          <a:noFill/>
          <a:ln w="30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 txBox="1"/>
          <p:nvPr/>
        </p:nvSpPr>
        <p:spPr>
          <a:xfrm>
            <a:off x="3338512" y="2871787"/>
            <a:ext cx="1236662" cy="2024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 txBox="1"/>
          <p:nvPr/>
        </p:nvSpPr>
        <p:spPr>
          <a:xfrm>
            <a:off x="3324225" y="2857500"/>
            <a:ext cx="1262062" cy="2052637"/>
          </a:xfrm>
          <a:prstGeom prst="rect">
            <a:avLst/>
          </a:prstGeom>
          <a:solidFill>
            <a:srgbClr val="FEC4C4"/>
          </a:solidFill>
          <a:ln w="30150" cap="flat" cmpd="sng">
            <a:solidFill>
              <a:srgbClr val="FEC4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 txBox="1"/>
          <p:nvPr/>
        </p:nvSpPr>
        <p:spPr>
          <a:xfrm>
            <a:off x="3589337" y="3633787"/>
            <a:ext cx="754062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</a:t>
            </a:r>
            <a:endParaRPr/>
          </a:p>
        </p:txBody>
      </p:sp>
      <p:sp>
        <p:nvSpPr>
          <p:cNvPr id="280" name="Google Shape;280;p7"/>
          <p:cNvSpPr txBox="1"/>
          <p:nvPr/>
        </p:nvSpPr>
        <p:spPr>
          <a:xfrm>
            <a:off x="6973887" y="1430337"/>
            <a:ext cx="877887" cy="825500"/>
          </a:xfrm>
          <a:prstGeom prst="rect">
            <a:avLst/>
          </a:prstGeom>
          <a:solidFill>
            <a:srgbClr val="FFFFFF"/>
          </a:solidFill>
          <a:ln w="174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7000875" y="1473200"/>
            <a:ext cx="823912" cy="755650"/>
          </a:xfrm>
          <a:prstGeom prst="roundRect">
            <a:avLst>
              <a:gd name="adj" fmla="val 5591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174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 txBox="1"/>
          <p:nvPr/>
        </p:nvSpPr>
        <p:spPr>
          <a:xfrm>
            <a:off x="6973887" y="2270125"/>
            <a:ext cx="877887" cy="228600"/>
          </a:xfrm>
          <a:prstGeom prst="rect">
            <a:avLst/>
          </a:prstGeom>
          <a:solidFill>
            <a:srgbClr val="FFFFFF"/>
          </a:solidFill>
          <a:ln w="174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 txBox="1"/>
          <p:nvPr/>
        </p:nvSpPr>
        <p:spPr>
          <a:xfrm>
            <a:off x="6973887" y="2427287"/>
            <a:ext cx="877887" cy="114300"/>
          </a:xfrm>
          <a:prstGeom prst="rect">
            <a:avLst/>
          </a:prstGeom>
          <a:solidFill>
            <a:srgbClr val="FFFFFF"/>
          </a:solidFill>
          <a:ln w="174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6781800" y="2341562"/>
            <a:ext cx="1001712" cy="584200"/>
          </a:xfrm>
          <a:custGeom>
            <a:avLst/>
            <a:gdLst/>
            <a:ahLst/>
            <a:cxnLst/>
            <a:rect l="l" t="t" r="r" b="b"/>
            <a:pathLst>
              <a:path w="583" h="327" extrusionOk="0">
                <a:moveTo>
                  <a:pt x="64" y="0"/>
                </a:moveTo>
                <a:lnTo>
                  <a:pt x="583" y="176"/>
                </a:lnTo>
                <a:lnTo>
                  <a:pt x="447" y="327"/>
                </a:lnTo>
                <a:lnTo>
                  <a:pt x="0" y="72"/>
                </a:lnTo>
                <a:lnTo>
                  <a:pt x="6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6781800" y="2341562"/>
            <a:ext cx="1001712" cy="584200"/>
          </a:xfrm>
          <a:custGeom>
            <a:avLst/>
            <a:gdLst/>
            <a:ahLst/>
            <a:cxnLst/>
            <a:rect l="l" t="t" r="r" b="b"/>
            <a:pathLst>
              <a:path w="583" h="327" extrusionOk="0">
                <a:moveTo>
                  <a:pt x="64" y="0"/>
                </a:moveTo>
                <a:lnTo>
                  <a:pt x="583" y="176"/>
                </a:lnTo>
                <a:lnTo>
                  <a:pt x="447" y="327"/>
                </a:lnTo>
                <a:lnTo>
                  <a:pt x="0" y="72"/>
                </a:lnTo>
                <a:lnTo>
                  <a:pt x="64" y="0"/>
                </a:lnTo>
                <a:lnTo>
                  <a:pt x="583" y="176"/>
                </a:lnTo>
                <a:lnTo>
                  <a:pt x="447" y="327"/>
                </a:lnTo>
                <a:lnTo>
                  <a:pt x="0" y="72"/>
                </a:lnTo>
                <a:lnTo>
                  <a:pt x="64" y="0"/>
                </a:lnTo>
                <a:close/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6781800" y="2470150"/>
            <a:ext cx="1001712" cy="498475"/>
          </a:xfrm>
          <a:custGeom>
            <a:avLst/>
            <a:gdLst/>
            <a:ahLst/>
            <a:cxnLst/>
            <a:rect l="l" t="t" r="r" b="b"/>
            <a:pathLst>
              <a:path w="583" h="279" extrusionOk="0">
                <a:moveTo>
                  <a:pt x="583" y="104"/>
                </a:moveTo>
                <a:lnTo>
                  <a:pt x="583" y="176"/>
                </a:lnTo>
                <a:lnTo>
                  <a:pt x="447" y="279"/>
                </a:lnTo>
                <a:lnTo>
                  <a:pt x="0" y="0"/>
                </a:lnTo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6781800" y="2470150"/>
            <a:ext cx="1001712" cy="498475"/>
          </a:xfrm>
          <a:custGeom>
            <a:avLst/>
            <a:gdLst/>
            <a:ahLst/>
            <a:cxnLst/>
            <a:rect l="l" t="t" r="r" b="b"/>
            <a:pathLst>
              <a:path w="583" h="279" extrusionOk="0">
                <a:moveTo>
                  <a:pt x="583" y="104"/>
                </a:moveTo>
                <a:lnTo>
                  <a:pt x="583" y="176"/>
                </a:lnTo>
                <a:lnTo>
                  <a:pt x="447" y="279"/>
                </a:lnTo>
                <a:lnTo>
                  <a:pt x="0" y="0"/>
                </a:lnTo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7"/>
          <p:cNvCxnSpPr/>
          <p:nvPr/>
        </p:nvCxnSpPr>
        <p:spPr>
          <a:xfrm>
            <a:off x="7550150" y="2925762"/>
            <a:ext cx="1587" cy="42862"/>
          </a:xfrm>
          <a:prstGeom prst="straightConnector1">
            <a:avLst/>
          </a:prstGeom>
          <a:noFill/>
          <a:ln w="1745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9" name="Google Shape;289;p7"/>
          <p:cNvSpPr/>
          <p:nvPr/>
        </p:nvSpPr>
        <p:spPr>
          <a:xfrm>
            <a:off x="6561137" y="2570162"/>
            <a:ext cx="233362" cy="157162"/>
          </a:xfrm>
          <a:custGeom>
            <a:avLst/>
            <a:gdLst/>
            <a:ahLst/>
            <a:cxnLst/>
            <a:rect l="l" t="t" r="r" b="b"/>
            <a:pathLst>
              <a:path w="136" h="88" extrusionOk="0">
                <a:moveTo>
                  <a:pt x="88" y="0"/>
                </a:moveTo>
                <a:lnTo>
                  <a:pt x="136" y="32"/>
                </a:lnTo>
                <a:lnTo>
                  <a:pt x="40" y="88"/>
                </a:lnTo>
                <a:lnTo>
                  <a:pt x="0" y="64"/>
                </a:lnTo>
                <a:lnTo>
                  <a:pt x="88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6561137" y="2570162"/>
            <a:ext cx="233362" cy="157162"/>
          </a:xfrm>
          <a:custGeom>
            <a:avLst/>
            <a:gdLst/>
            <a:ahLst/>
            <a:cxnLst/>
            <a:rect l="l" t="t" r="r" b="b"/>
            <a:pathLst>
              <a:path w="136" h="88" extrusionOk="0">
                <a:moveTo>
                  <a:pt x="88" y="0"/>
                </a:moveTo>
                <a:lnTo>
                  <a:pt x="136" y="32"/>
                </a:lnTo>
                <a:lnTo>
                  <a:pt x="40" y="88"/>
                </a:lnTo>
                <a:lnTo>
                  <a:pt x="0" y="64"/>
                </a:lnTo>
                <a:lnTo>
                  <a:pt x="88" y="0"/>
                </a:lnTo>
                <a:lnTo>
                  <a:pt x="136" y="32"/>
                </a:lnTo>
                <a:lnTo>
                  <a:pt x="40" y="88"/>
                </a:lnTo>
                <a:lnTo>
                  <a:pt x="0" y="64"/>
                </a:lnTo>
                <a:lnTo>
                  <a:pt x="88" y="0"/>
                </a:lnTo>
                <a:close/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6561137" y="2641600"/>
            <a:ext cx="233362" cy="128587"/>
          </a:xfrm>
          <a:custGeom>
            <a:avLst/>
            <a:gdLst/>
            <a:ahLst/>
            <a:cxnLst/>
            <a:rect l="l" t="t" r="r" b="b"/>
            <a:pathLst>
              <a:path w="136" h="72" extrusionOk="0">
                <a:moveTo>
                  <a:pt x="136" y="0"/>
                </a:moveTo>
                <a:lnTo>
                  <a:pt x="136" y="32"/>
                </a:lnTo>
                <a:lnTo>
                  <a:pt x="32" y="72"/>
                </a:lnTo>
                <a:lnTo>
                  <a:pt x="0" y="40"/>
                </a:lnTo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6561137" y="2641600"/>
            <a:ext cx="233362" cy="128587"/>
          </a:xfrm>
          <a:custGeom>
            <a:avLst/>
            <a:gdLst/>
            <a:ahLst/>
            <a:cxnLst/>
            <a:rect l="l" t="t" r="r" b="b"/>
            <a:pathLst>
              <a:path w="136" h="72" extrusionOk="0">
                <a:moveTo>
                  <a:pt x="136" y="0"/>
                </a:moveTo>
                <a:lnTo>
                  <a:pt x="136" y="32"/>
                </a:lnTo>
                <a:lnTo>
                  <a:pt x="32" y="72"/>
                </a:lnTo>
                <a:lnTo>
                  <a:pt x="0" y="40"/>
                </a:lnTo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7"/>
          <p:cNvCxnSpPr/>
          <p:nvPr/>
        </p:nvCxnSpPr>
        <p:spPr>
          <a:xfrm>
            <a:off x="6616700" y="2727325"/>
            <a:ext cx="1587" cy="42862"/>
          </a:xfrm>
          <a:prstGeom prst="straightConnector1">
            <a:avLst/>
          </a:prstGeom>
          <a:noFill/>
          <a:ln w="1745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4" name="Google Shape;294;p7"/>
          <p:cNvCxnSpPr/>
          <p:nvPr/>
        </p:nvCxnSpPr>
        <p:spPr>
          <a:xfrm>
            <a:off x="6561137" y="2684462"/>
            <a:ext cx="1587" cy="28575"/>
          </a:xfrm>
          <a:prstGeom prst="straightConnector1">
            <a:avLst/>
          </a:prstGeom>
          <a:noFill/>
          <a:ln w="1745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5" name="Google Shape;295;p7"/>
          <p:cNvSpPr/>
          <p:nvPr/>
        </p:nvSpPr>
        <p:spPr>
          <a:xfrm>
            <a:off x="6711950" y="2398712"/>
            <a:ext cx="138112" cy="257175"/>
          </a:xfrm>
          <a:custGeom>
            <a:avLst/>
            <a:gdLst/>
            <a:ahLst/>
            <a:cxnLst/>
            <a:rect l="l" t="t" r="r" b="b"/>
            <a:pathLst>
              <a:path w="80" h="144" extrusionOk="0">
                <a:moveTo>
                  <a:pt x="48" y="144"/>
                </a:moveTo>
                <a:lnTo>
                  <a:pt x="64" y="144"/>
                </a:lnTo>
                <a:lnTo>
                  <a:pt x="80" y="120"/>
                </a:lnTo>
                <a:lnTo>
                  <a:pt x="80" y="104"/>
                </a:lnTo>
                <a:lnTo>
                  <a:pt x="56" y="88"/>
                </a:lnTo>
                <a:lnTo>
                  <a:pt x="40" y="80"/>
                </a:lnTo>
                <a:lnTo>
                  <a:pt x="24" y="64"/>
                </a:lnTo>
                <a:lnTo>
                  <a:pt x="8" y="56"/>
                </a:lnTo>
                <a:lnTo>
                  <a:pt x="0" y="32"/>
                </a:lnTo>
                <a:lnTo>
                  <a:pt x="0" y="16"/>
                </a:lnTo>
                <a:lnTo>
                  <a:pt x="16" y="8"/>
                </a:lnTo>
                <a:lnTo>
                  <a:pt x="32" y="8"/>
                </a:lnTo>
                <a:lnTo>
                  <a:pt x="48" y="0"/>
                </a:lnTo>
                <a:lnTo>
                  <a:pt x="72" y="8"/>
                </a:lnTo>
                <a:lnTo>
                  <a:pt x="80" y="8"/>
                </a:lnTo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6711950" y="2398712"/>
            <a:ext cx="138112" cy="257175"/>
          </a:xfrm>
          <a:custGeom>
            <a:avLst/>
            <a:gdLst/>
            <a:ahLst/>
            <a:cxnLst/>
            <a:rect l="l" t="t" r="r" b="b"/>
            <a:pathLst>
              <a:path w="80" h="144" extrusionOk="0">
                <a:moveTo>
                  <a:pt x="48" y="144"/>
                </a:moveTo>
                <a:lnTo>
                  <a:pt x="64" y="144"/>
                </a:lnTo>
                <a:lnTo>
                  <a:pt x="80" y="120"/>
                </a:lnTo>
                <a:lnTo>
                  <a:pt x="80" y="104"/>
                </a:lnTo>
                <a:lnTo>
                  <a:pt x="56" y="88"/>
                </a:lnTo>
                <a:lnTo>
                  <a:pt x="40" y="80"/>
                </a:lnTo>
                <a:lnTo>
                  <a:pt x="24" y="64"/>
                </a:lnTo>
                <a:lnTo>
                  <a:pt x="8" y="56"/>
                </a:lnTo>
                <a:lnTo>
                  <a:pt x="0" y="32"/>
                </a:lnTo>
                <a:lnTo>
                  <a:pt x="0" y="16"/>
                </a:lnTo>
                <a:lnTo>
                  <a:pt x="16" y="8"/>
                </a:lnTo>
                <a:lnTo>
                  <a:pt x="32" y="8"/>
                </a:lnTo>
                <a:lnTo>
                  <a:pt x="48" y="0"/>
                </a:lnTo>
                <a:lnTo>
                  <a:pt x="72" y="8"/>
                </a:lnTo>
                <a:lnTo>
                  <a:pt x="80" y="8"/>
                </a:lnTo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5972175" y="1785937"/>
            <a:ext cx="2238375" cy="2024062"/>
          </a:xfrm>
          <a:custGeom>
            <a:avLst/>
            <a:gdLst/>
            <a:ahLst/>
            <a:cxnLst/>
            <a:rect l="l" t="t" r="r" b="b"/>
            <a:pathLst>
              <a:path w="1302" h="1133" extrusionOk="0">
                <a:moveTo>
                  <a:pt x="599" y="0"/>
                </a:moveTo>
                <a:lnTo>
                  <a:pt x="0" y="263"/>
                </a:lnTo>
                <a:lnTo>
                  <a:pt x="990" y="1133"/>
                </a:lnTo>
                <a:lnTo>
                  <a:pt x="1302" y="224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6043612" y="1771650"/>
            <a:ext cx="2238375" cy="2024062"/>
          </a:xfrm>
          <a:custGeom>
            <a:avLst/>
            <a:gdLst/>
            <a:ahLst/>
            <a:cxnLst/>
            <a:rect l="l" t="t" r="r" b="b"/>
            <a:pathLst>
              <a:path w="1302" h="1133" extrusionOk="0">
                <a:moveTo>
                  <a:pt x="599" y="0"/>
                </a:moveTo>
                <a:lnTo>
                  <a:pt x="0" y="264"/>
                </a:lnTo>
                <a:lnTo>
                  <a:pt x="990" y="1133"/>
                </a:lnTo>
                <a:lnTo>
                  <a:pt x="1302" y="224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>
            <a:off x="6040437" y="2043112"/>
            <a:ext cx="423862" cy="1339850"/>
          </a:xfrm>
          <a:custGeom>
            <a:avLst/>
            <a:gdLst/>
            <a:ahLst/>
            <a:cxnLst/>
            <a:rect l="l" t="t" r="r" b="b"/>
            <a:pathLst>
              <a:path w="247" h="750" extrusionOk="0">
                <a:moveTo>
                  <a:pt x="8" y="8"/>
                </a:moveTo>
                <a:lnTo>
                  <a:pt x="247" y="56"/>
                </a:lnTo>
                <a:lnTo>
                  <a:pt x="207" y="710"/>
                </a:lnTo>
                <a:lnTo>
                  <a:pt x="32" y="750"/>
                </a:lnTo>
                <a:lnTo>
                  <a:pt x="0" y="0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6026150" y="2028825"/>
            <a:ext cx="438150" cy="1354137"/>
          </a:xfrm>
          <a:custGeom>
            <a:avLst/>
            <a:gdLst/>
            <a:ahLst/>
            <a:cxnLst/>
            <a:rect l="l" t="t" r="r" b="b"/>
            <a:pathLst>
              <a:path w="255" h="758" extrusionOk="0">
                <a:moveTo>
                  <a:pt x="16" y="16"/>
                </a:moveTo>
                <a:lnTo>
                  <a:pt x="255" y="64"/>
                </a:lnTo>
                <a:lnTo>
                  <a:pt x="215" y="718"/>
                </a:lnTo>
                <a:lnTo>
                  <a:pt x="40" y="758"/>
                </a:lnTo>
                <a:lnTo>
                  <a:pt x="8" y="8"/>
                </a:lnTo>
                <a:lnTo>
                  <a:pt x="247" y="56"/>
                </a:lnTo>
                <a:lnTo>
                  <a:pt x="207" y="710"/>
                </a:lnTo>
                <a:lnTo>
                  <a:pt x="32" y="750"/>
                </a:lnTo>
                <a:lnTo>
                  <a:pt x="0" y="0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6122987" y="1344612"/>
            <a:ext cx="246062" cy="74136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6108700" y="1330325"/>
            <a:ext cx="273050" cy="769937"/>
          </a:xfrm>
          <a:prstGeom prst="ellipse">
            <a:avLst/>
          </a:prstGeom>
          <a:noFill/>
          <a:ln w="30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5957887" y="2057400"/>
            <a:ext cx="274637" cy="1082675"/>
          </a:xfrm>
          <a:custGeom>
            <a:avLst/>
            <a:gdLst/>
            <a:ahLst/>
            <a:cxnLst/>
            <a:rect l="l" t="t" r="r" b="b"/>
            <a:pathLst>
              <a:path w="160" h="606" extrusionOk="0">
                <a:moveTo>
                  <a:pt x="40" y="0"/>
                </a:moveTo>
                <a:lnTo>
                  <a:pt x="0" y="319"/>
                </a:lnTo>
                <a:lnTo>
                  <a:pt x="160" y="606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5943600" y="2043112"/>
            <a:ext cx="276225" cy="1082675"/>
          </a:xfrm>
          <a:custGeom>
            <a:avLst/>
            <a:gdLst/>
            <a:ahLst/>
            <a:cxnLst/>
            <a:rect l="l" t="t" r="r" b="b"/>
            <a:pathLst>
              <a:path w="160" h="606" extrusionOk="0">
                <a:moveTo>
                  <a:pt x="40" y="0"/>
                </a:moveTo>
                <a:lnTo>
                  <a:pt x="0" y="319"/>
                </a:lnTo>
                <a:lnTo>
                  <a:pt x="160" y="606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/>
          <p:nvPr/>
        </p:nvSpPr>
        <p:spPr>
          <a:xfrm>
            <a:off x="6451600" y="2157412"/>
            <a:ext cx="865187" cy="512762"/>
          </a:xfrm>
          <a:custGeom>
            <a:avLst/>
            <a:gdLst/>
            <a:ahLst/>
            <a:cxnLst/>
            <a:rect l="l" t="t" r="r" b="b"/>
            <a:pathLst>
              <a:path w="503" h="287" extrusionOk="0">
                <a:moveTo>
                  <a:pt x="0" y="0"/>
                </a:moveTo>
                <a:lnTo>
                  <a:pt x="160" y="191"/>
                </a:lnTo>
                <a:lnTo>
                  <a:pt x="503" y="287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"/>
          <p:cNvSpPr/>
          <p:nvPr/>
        </p:nvSpPr>
        <p:spPr>
          <a:xfrm>
            <a:off x="6437312" y="2143125"/>
            <a:ext cx="865187" cy="512762"/>
          </a:xfrm>
          <a:custGeom>
            <a:avLst/>
            <a:gdLst/>
            <a:ahLst/>
            <a:cxnLst/>
            <a:rect l="l" t="t" r="r" b="b"/>
            <a:pathLst>
              <a:path w="503" h="287" extrusionOk="0">
                <a:moveTo>
                  <a:pt x="0" y="0"/>
                </a:moveTo>
                <a:lnTo>
                  <a:pt x="160" y="191"/>
                </a:lnTo>
                <a:lnTo>
                  <a:pt x="503" y="287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7"/>
          <p:cNvSpPr txBox="1"/>
          <p:nvPr/>
        </p:nvSpPr>
        <p:spPr>
          <a:xfrm>
            <a:off x="8059737" y="2879725"/>
            <a:ext cx="1285875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</a:t>
            </a:r>
            <a:endParaRPr/>
          </a:p>
        </p:txBody>
      </p:sp>
      <p:grpSp>
        <p:nvGrpSpPr>
          <p:cNvPr id="308" name="Google Shape;308;p7"/>
          <p:cNvGrpSpPr/>
          <p:nvPr/>
        </p:nvGrpSpPr>
        <p:grpSpPr>
          <a:xfrm>
            <a:off x="4656137" y="4397375"/>
            <a:ext cx="2292350" cy="1196975"/>
            <a:chOff x="2708" y="2462"/>
            <a:chExt cx="1334" cy="670"/>
          </a:xfrm>
        </p:grpSpPr>
        <p:sp>
          <p:nvSpPr>
            <p:cNvPr id="309" name="Google Shape;309;p7"/>
            <p:cNvSpPr/>
            <p:nvPr/>
          </p:nvSpPr>
          <p:spPr>
            <a:xfrm>
              <a:off x="3818" y="2988"/>
              <a:ext cx="224" cy="144"/>
            </a:xfrm>
            <a:custGeom>
              <a:avLst/>
              <a:gdLst/>
              <a:ahLst/>
              <a:cxnLst/>
              <a:rect l="l" t="t" r="r" b="b"/>
              <a:pathLst>
                <a:path w="224" h="144" extrusionOk="0">
                  <a:moveTo>
                    <a:pt x="224" y="144"/>
                  </a:moveTo>
                  <a:lnTo>
                    <a:pt x="0" y="96"/>
                  </a:lnTo>
                  <a:lnTo>
                    <a:pt x="24" y="48"/>
                  </a:lnTo>
                  <a:lnTo>
                    <a:pt x="56" y="0"/>
                  </a:lnTo>
                  <a:lnTo>
                    <a:pt x="224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0" name="Google Shape;310;p7"/>
            <p:cNvCxnSpPr/>
            <p:nvPr/>
          </p:nvCxnSpPr>
          <p:spPr>
            <a:xfrm>
              <a:off x="2708" y="2462"/>
              <a:ext cx="1110" cy="550"/>
            </a:xfrm>
            <a:prstGeom prst="straightConnector1">
              <a:avLst/>
            </a:prstGeom>
            <a:noFill/>
            <a:ln w="809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11" name="Google Shape;311;p7"/>
          <p:cNvGrpSpPr/>
          <p:nvPr/>
        </p:nvGrpSpPr>
        <p:grpSpPr>
          <a:xfrm>
            <a:off x="6700837" y="3598862"/>
            <a:ext cx="441325" cy="1766887"/>
            <a:chOff x="3898" y="2015"/>
            <a:chExt cx="256" cy="989"/>
          </a:xfrm>
        </p:grpSpPr>
        <p:sp>
          <p:nvSpPr>
            <p:cNvPr id="312" name="Google Shape;312;p7"/>
            <p:cNvSpPr/>
            <p:nvPr/>
          </p:nvSpPr>
          <p:spPr>
            <a:xfrm>
              <a:off x="4050" y="2781"/>
              <a:ext cx="104" cy="223"/>
            </a:xfrm>
            <a:custGeom>
              <a:avLst/>
              <a:gdLst/>
              <a:ahLst/>
              <a:cxnLst/>
              <a:rect l="l" t="t" r="r" b="b"/>
              <a:pathLst>
                <a:path w="104" h="223" extrusionOk="0">
                  <a:moveTo>
                    <a:pt x="104" y="223"/>
                  </a:moveTo>
                  <a:lnTo>
                    <a:pt x="0" y="24"/>
                  </a:lnTo>
                  <a:lnTo>
                    <a:pt x="48" y="8"/>
                  </a:lnTo>
                  <a:lnTo>
                    <a:pt x="104" y="0"/>
                  </a:lnTo>
                  <a:lnTo>
                    <a:pt x="104" y="2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7"/>
            <p:cNvCxnSpPr/>
            <p:nvPr/>
          </p:nvCxnSpPr>
          <p:spPr>
            <a:xfrm>
              <a:off x="3898" y="2015"/>
              <a:ext cx="176" cy="750"/>
            </a:xfrm>
            <a:prstGeom prst="straightConnector1">
              <a:avLst/>
            </a:prstGeom>
            <a:noFill/>
            <a:ln w="809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14" name="Google Shape;314;p7"/>
          <p:cNvSpPr txBox="1"/>
          <p:nvPr/>
        </p:nvSpPr>
        <p:spPr>
          <a:xfrm>
            <a:off x="6456362" y="5546725"/>
            <a:ext cx="204661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dirty="0"/>
          </a:p>
        </p:txBody>
      </p:sp>
      <p:sp>
        <p:nvSpPr>
          <p:cNvPr id="315" name="Google Shape;315;p7"/>
          <p:cNvSpPr txBox="1"/>
          <p:nvPr/>
        </p:nvSpPr>
        <p:spPr>
          <a:xfrm>
            <a:off x="2198687" y="2401887"/>
            <a:ext cx="1030287" cy="255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"/>
          <p:cNvSpPr txBox="1"/>
          <p:nvPr/>
        </p:nvSpPr>
        <p:spPr>
          <a:xfrm>
            <a:off x="2133600" y="2379662"/>
            <a:ext cx="1287462" cy="3286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/>
          </a:p>
        </p:txBody>
      </p:sp>
      <p:sp>
        <p:nvSpPr>
          <p:cNvPr id="317" name="Google Shape;317;p7"/>
          <p:cNvSpPr txBox="1"/>
          <p:nvPr/>
        </p:nvSpPr>
        <p:spPr>
          <a:xfrm>
            <a:off x="3554412" y="6323012"/>
            <a:ext cx="2159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Beginning Steps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Principles</a:t>
            </a:r>
            <a:endParaRPr/>
          </a:p>
        </p:txBody>
      </p:sp>
      <p:sp>
        <p:nvSpPr>
          <p:cNvPr id="323" name="Google Shape;323;p8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902825" cy="566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process and spec should: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‘tunnel vision’  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traceable back to analysis 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reinvent the wheel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“Minimize the intellectual distance” between the problem and the solution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Exhibit uniformity and integration (look like the  work of a single designer)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Accommodate change 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Degrade gently 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assessed for quality as it is being created, not after the fact 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miss the forest (not focus too much on </a:t>
            </a:r>
            <a:r>
              <a:rPr lang="en-US" sz="18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details)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Recognize that design is not coding, coding is not design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and Refinement</a:t>
            </a:r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902825" cy="575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Abstraction:</a:t>
            </a:r>
            <a:endParaRPr sz="1600" b="1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permits one to concentrate on a problem at some level of generalization without regard to irrelevant low level details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..”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is a process of refining abstractions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programming languages allow for abstraction, e.g. abstract data types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Types: data, procedural and control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Stepwise refinement</a:t>
            </a:r>
            <a:endParaRPr sz="1600" b="1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gradual top-down elaboration of detail</a:t>
            </a:r>
            <a:endParaRPr sz="1600" dirty="0"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and refinement are complementary</a:t>
            </a:r>
            <a:r>
              <a:rPr lang="en-US" sz="18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8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suppresses low-level detail while refinement gradually reveals it.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3278</Words>
  <Application>Microsoft Office PowerPoint</Application>
  <PresentationFormat>Custom</PresentationFormat>
  <Paragraphs>617</Paragraphs>
  <Slides>56</Slides>
  <Notes>55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56</vt:i4>
      </vt:variant>
    </vt:vector>
  </HeadingPairs>
  <TitlesOfParts>
    <vt:vector size="72" baseType="lpstr">
      <vt:lpstr>Times New Roman</vt:lpstr>
      <vt:lpstr>Arial</vt:lpstr>
      <vt:lpstr>Cambria</vt:lpstr>
      <vt:lpstr>Wingdings</vt:lpstr>
      <vt:lpstr>Times</vt:lpstr>
      <vt:lpstr>Noto Sans Symbols</vt:lpstr>
      <vt:lpstr>Helvetica Neue</vt:lpstr>
      <vt:lpstr>Calibri</vt:lpstr>
      <vt:lpstr>Symbol</vt:lpstr>
      <vt:lpstr>1_Office Theme</vt:lpstr>
      <vt:lpstr>2_Office Theme</vt:lpstr>
      <vt:lpstr>4_Office Theme</vt:lpstr>
      <vt:lpstr>5_Office Theme</vt:lpstr>
      <vt:lpstr>6_Office Theme</vt:lpstr>
      <vt:lpstr>Office Theme</vt:lpstr>
      <vt:lpstr>3_Office Theme</vt:lpstr>
      <vt:lpstr>PowerPoint Presentation</vt:lpstr>
      <vt:lpstr>PowerPoint Presentation</vt:lpstr>
      <vt:lpstr>Objectives</vt:lpstr>
      <vt:lpstr>Overview of Design</vt:lpstr>
      <vt:lpstr>Designing Quality Software</vt:lpstr>
      <vt:lpstr>Generic Design Process</vt:lpstr>
      <vt:lpstr>Where Do We Begin?</vt:lpstr>
      <vt:lpstr>Design Principles</vt:lpstr>
      <vt:lpstr>Abstraction and Refinement</vt:lpstr>
      <vt:lpstr>Data Abstraction</vt:lpstr>
      <vt:lpstr>Procedural Abstraction</vt:lpstr>
      <vt:lpstr>Stepwise Refinement</vt:lpstr>
      <vt:lpstr>Modularity</vt:lpstr>
      <vt:lpstr>Benefits of Modularity</vt:lpstr>
      <vt:lpstr>Modularity: Trade-offs</vt:lpstr>
      <vt:lpstr>Modularity Support</vt:lpstr>
      <vt:lpstr>Cohesion</vt:lpstr>
      <vt:lpstr>Types of Cohesion</vt:lpstr>
      <vt:lpstr>More Types of Cohesion</vt:lpstr>
      <vt:lpstr>Coupling</vt:lpstr>
      <vt:lpstr>Types of Coupling</vt:lpstr>
      <vt:lpstr>Exercise: Classify the Couplings</vt:lpstr>
      <vt:lpstr>Information Hiding</vt:lpstr>
      <vt:lpstr>Architectural Design</vt:lpstr>
      <vt:lpstr>Topics covered</vt:lpstr>
      <vt:lpstr>Software architecture Definition</vt:lpstr>
      <vt:lpstr>The architecture of a packing robot control system – Box and </vt:lpstr>
      <vt:lpstr>Architectural design decisions – common questions (though a creative process)</vt:lpstr>
      <vt:lpstr>Architecture reuse</vt:lpstr>
      <vt:lpstr>Architecture and system characteristics</vt:lpstr>
      <vt:lpstr>4 + 1 view model of software architecture</vt:lpstr>
      <vt:lpstr>Architectural patterns</vt:lpstr>
      <vt:lpstr>The user interface</vt:lpstr>
      <vt:lpstr>Importance of User Interface</vt:lpstr>
      <vt:lpstr>Graphical user interfaces</vt:lpstr>
      <vt:lpstr>GUI advantages</vt:lpstr>
      <vt:lpstr>Human factors in interface design</vt:lpstr>
      <vt:lpstr>Design Principles</vt:lpstr>
      <vt:lpstr>Design Principles</vt:lpstr>
      <vt:lpstr>Design issues in UIs</vt:lpstr>
      <vt:lpstr>Interaction styles</vt:lpstr>
      <vt:lpstr>Interaction styles</vt:lpstr>
      <vt:lpstr>Direct manipulation</vt:lpstr>
      <vt:lpstr>Control panel interface</vt:lpstr>
      <vt:lpstr>Menu systems</vt:lpstr>
      <vt:lpstr>Menu systems</vt:lpstr>
      <vt:lpstr>Form-based interface</vt:lpstr>
      <vt:lpstr>Command interfaces</vt:lpstr>
      <vt:lpstr>Sample Commands in UNIX</vt:lpstr>
      <vt:lpstr>Natural language interfaces</vt:lpstr>
      <vt:lpstr>Multiple user interfaces</vt:lpstr>
      <vt:lpstr>LIBSYS interaction</vt:lpstr>
      <vt:lpstr>LIBSYS search form</vt:lpstr>
      <vt:lpstr>Information presentation</vt:lpstr>
      <vt:lpstr>Practice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jdp25</dc:creator>
  <cp:lastModifiedBy>DELL</cp:lastModifiedBy>
  <cp:revision>36</cp:revision>
  <dcterms:created xsi:type="dcterms:W3CDTF">1998-11-21T18:35:03Z</dcterms:created>
  <dcterms:modified xsi:type="dcterms:W3CDTF">2024-02-13T13:30:04Z</dcterms:modified>
</cp:coreProperties>
</file>