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76" r:id="rId8"/>
    <p:sldId id="275" r:id="rId9"/>
    <p:sldId id="262" r:id="rId10"/>
    <p:sldId id="277" r:id="rId11"/>
    <p:sldId id="263" r:id="rId12"/>
    <p:sldId id="264" r:id="rId13"/>
    <p:sldId id="265" r:id="rId14"/>
    <p:sldId id="272" r:id="rId15"/>
    <p:sldId id="273" r:id="rId16"/>
    <p:sldId id="274" r:id="rId17"/>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62868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5280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56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877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314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4540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29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633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4941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95215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94875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8142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684887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550217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54550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97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oftware-testing-basic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softwaretestinghelp.com/types-of-software-testing/" TargetMode="External"/><Relationship Id="rId5" Type="http://schemas.openxmlformats.org/officeDocument/2006/relationships/hyperlink" Target="https://www.techtarget.com/searchsoftwarequality/definition/unit-testing" TargetMode="External"/><Relationship Id="rId4" Type="http://schemas.openxmlformats.org/officeDocument/2006/relationships/hyperlink" Target="https://www.tutorialspoint.com/software_engineering/software_design_strategies.ht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algn="ctr">
              <a:spcBef>
                <a:spcPts val="400"/>
              </a:spcBef>
              <a:buSzPts val="2000"/>
            </a:pPr>
            <a:r>
              <a:rPr lang="en-US" sz="2400" b="1" i="0" u="none" strike="noStrike" cap="none" dirty="0">
                <a:solidFill>
                  <a:srgbClr val="0070C0"/>
                </a:solidFill>
                <a:latin typeface="Times New Roman"/>
                <a:ea typeface="Times New Roman"/>
                <a:cs typeface="Times New Roman"/>
                <a:sym typeface="Times New Roman"/>
              </a:rPr>
              <a:t>Introduction to </a:t>
            </a:r>
            <a:r>
              <a:rPr lang="en-US" sz="2400" b="1" dirty="0">
                <a:solidFill>
                  <a:srgbClr val="0070C0"/>
                </a:solidFill>
                <a:latin typeface="Times New Roman"/>
                <a:cs typeface="Times New Roman"/>
                <a:sym typeface="Times New Roman"/>
              </a:rPr>
              <a:t>Software</a:t>
            </a:r>
            <a:r>
              <a:rPr lang="en-US" sz="2400" b="1" dirty="0">
                <a:solidFill>
                  <a:srgbClr val="0070C0"/>
                </a:solidFill>
                <a:latin typeface="Times New Roman"/>
                <a:cs typeface="Times New Roman"/>
                <a:sym typeface="Times"/>
              </a:rPr>
              <a:t> Testing</a:t>
            </a:r>
          </a:p>
          <a:p>
            <a:pPr marL="0" marR="0" lvl="0" indent="0" algn="ctr" rtl="0">
              <a:lnSpc>
                <a:spcPct val="100000"/>
              </a:lnSpc>
              <a:spcBef>
                <a:spcPts val="400"/>
              </a:spcBef>
              <a:spcAft>
                <a:spcPts val="0"/>
              </a:spcAft>
              <a:buClr>
                <a:srgbClr val="000000"/>
              </a:buClr>
              <a:buSzPts val="2000"/>
              <a:buFont typeface="Arial"/>
              <a:buNone/>
            </a:pPr>
            <a:endParaRPr sz="2400" b="1" dirty="0">
              <a:solidFill>
                <a:srgbClr val="0070C0"/>
              </a:solidFill>
              <a:latin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16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451946" y="1482152"/>
            <a:ext cx="8135008" cy="2585283"/>
          </a:xfrm>
          <a:prstGeom prst="rect">
            <a:avLst/>
          </a:prstGeom>
          <a:noFill/>
          <a:ln>
            <a:noFill/>
          </a:ln>
        </p:spPr>
        <p:txBody>
          <a:bodyPr spcFirstLastPara="1" wrap="square" lIns="91425" tIns="45700" rIns="91425" bIns="45700" anchor="t" anchorCtr="0">
            <a:spAutoFit/>
          </a:bodyPr>
          <a:lstStyle/>
          <a:p>
            <a:pPr marL="285750" marR="0" lvl="0" indent="-171450" algn="just" rtl="0">
              <a:lnSpc>
                <a:spcPct val="100000"/>
              </a:lnSpc>
              <a:spcBef>
                <a:spcPts val="0"/>
              </a:spcBef>
              <a:spcAft>
                <a:spcPts val="0"/>
              </a:spcAft>
              <a:buClr>
                <a:srgbClr val="000000"/>
              </a:buClr>
              <a:buSzPts val="1800"/>
              <a:buFont typeface="Arial"/>
              <a:buNone/>
            </a:pPr>
            <a:r>
              <a:rPr lang="en-US" sz="1800" b="1" dirty="0">
                <a:latin typeface="Times" panose="02020603050405020304" pitchFamily="18" charset="0"/>
                <a:cs typeface="Times" panose="02020603050405020304" pitchFamily="18" charset="0"/>
              </a:rPr>
              <a:t>Developers can perform unit tests manually or automatically. </a:t>
            </a:r>
          </a:p>
          <a:p>
            <a:pPr marL="285750" marR="0" lvl="0" indent="-171450" algn="just" rtl="0">
              <a:lnSpc>
                <a:spcPct val="100000"/>
              </a:lnSpc>
              <a:spcBef>
                <a:spcPts val="0"/>
              </a:spcBef>
              <a:spcAft>
                <a:spcPts val="0"/>
              </a:spcAft>
              <a:buClr>
                <a:srgbClr val="000000"/>
              </a:buClr>
              <a:buSzPts val="1800"/>
              <a:buFont typeface="Arial"/>
              <a:buNone/>
            </a:pPr>
            <a:endParaRPr lang="en-US" sz="1800" dirty="0">
              <a:latin typeface="Times" panose="02020603050405020304" pitchFamily="18" charset="0"/>
              <a:cs typeface="Times" panose="02020603050405020304" pitchFamily="18" charset="0"/>
            </a:endParaRPr>
          </a:p>
          <a:p>
            <a:pPr marL="4000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dirty="0">
                <a:latin typeface="Times" panose="02020603050405020304" pitchFamily="18" charset="0"/>
                <a:cs typeface="Times" panose="02020603050405020304" pitchFamily="18" charset="0"/>
              </a:rPr>
              <a:t>Those employing a </a:t>
            </a:r>
            <a:r>
              <a:rPr lang="en-US" sz="1800" b="1" dirty="0">
                <a:latin typeface="Times" panose="02020603050405020304" pitchFamily="18" charset="0"/>
                <a:cs typeface="Times" panose="02020603050405020304" pitchFamily="18" charset="0"/>
              </a:rPr>
              <a:t>manual method </a:t>
            </a:r>
            <a:r>
              <a:rPr lang="en-US" sz="1800" dirty="0">
                <a:latin typeface="Times" panose="02020603050405020304" pitchFamily="18" charset="0"/>
                <a:cs typeface="Times" panose="02020603050405020304" pitchFamily="18" charset="0"/>
              </a:rPr>
              <a:t>may have an </a:t>
            </a:r>
            <a:r>
              <a:rPr lang="en-US" sz="1800" dirty="0" smtClean="0">
                <a:latin typeface="Times" panose="02020603050405020304" pitchFamily="18" charset="0"/>
                <a:cs typeface="Times" panose="02020603050405020304" pitchFamily="18" charset="0"/>
              </a:rPr>
              <a:t>instinctual </a:t>
            </a:r>
            <a:r>
              <a:rPr lang="en-US" sz="1800" dirty="0">
                <a:latin typeface="Times" panose="02020603050405020304" pitchFamily="18" charset="0"/>
                <a:cs typeface="Times" panose="02020603050405020304" pitchFamily="18" charset="0"/>
              </a:rPr>
              <a:t>document made detailing each step in the process; however, automated testing is the more common method for unit testing. </a:t>
            </a:r>
          </a:p>
          <a:p>
            <a:pPr marL="400050" marR="0" lvl="0" indent="-285750" algn="just" rtl="0">
              <a:lnSpc>
                <a:spcPct val="100000"/>
              </a:lnSpc>
              <a:spcBef>
                <a:spcPts val="0"/>
              </a:spcBef>
              <a:spcAft>
                <a:spcPts val="0"/>
              </a:spcAft>
              <a:buClr>
                <a:srgbClr val="000000"/>
              </a:buClr>
              <a:buSzPts val="1800"/>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marL="4000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1" dirty="0">
                <a:latin typeface="Times" panose="02020603050405020304" pitchFamily="18" charset="0"/>
                <a:cs typeface="Times" panose="02020603050405020304" pitchFamily="18" charset="0"/>
              </a:rPr>
              <a:t>Automated approaches </a:t>
            </a:r>
            <a:r>
              <a:rPr lang="en-US" sz="1800" dirty="0">
                <a:latin typeface="Times" panose="02020603050405020304" pitchFamily="18" charset="0"/>
                <a:cs typeface="Times" panose="02020603050405020304" pitchFamily="18" charset="0"/>
              </a:rPr>
              <a:t>commonly use a testing framework to develop test cases. These frameworks are also set to flag and report any failed test cases while also providing a summary of test cases.</a:t>
            </a:r>
            <a:endParaRPr sz="1800" b="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
        <p:nvSpPr>
          <p:cNvPr id="148" name="Google Shape;148;p10"/>
          <p:cNvSpPr txBox="1"/>
          <p:nvPr/>
        </p:nvSpPr>
        <p:spPr>
          <a:xfrm>
            <a:off x="0" y="124636"/>
            <a:ext cx="6957847" cy="584735"/>
          </a:xfrm>
          <a:prstGeom prst="rect">
            <a:avLst/>
          </a:prstGeom>
          <a:noFill/>
          <a:ln>
            <a:noFill/>
          </a:ln>
        </p:spPr>
        <p:txBody>
          <a:bodyPr spcFirstLastPara="1" wrap="square" lIns="91425" tIns="45700" rIns="91425" bIns="45700" anchor="t" anchorCtr="0">
            <a:spAutoFit/>
          </a:bodyPr>
          <a:lstStyle/>
          <a:p>
            <a:r>
              <a:rPr lang="en-US" sz="3200" b="1" dirty="0"/>
              <a:t>Manual vs. automated unit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Unit testing advantages</a:t>
            </a:r>
          </a:p>
        </p:txBody>
      </p:sp>
      <p:sp>
        <p:nvSpPr>
          <p:cNvPr id="3" name="TextBox 2">
            <a:extLst>
              <a:ext uri="{FF2B5EF4-FFF2-40B4-BE49-F238E27FC236}">
                <a16:creationId xmlns:a16="http://schemas.microsoft.com/office/drawing/2014/main" xmlns="" id="{15A3465C-48F5-0E28-98F1-2FF0D1EF5CFF}"/>
              </a:ext>
            </a:extLst>
          </p:cNvPr>
          <p:cNvSpPr txBox="1"/>
          <p:nvPr/>
        </p:nvSpPr>
        <p:spPr>
          <a:xfrm>
            <a:off x="308118" y="1162373"/>
            <a:ext cx="6547944" cy="3693319"/>
          </a:xfrm>
          <a:prstGeom prst="rect">
            <a:avLst/>
          </a:prstGeom>
          <a:noFill/>
        </p:spPr>
        <p:txBody>
          <a:bodyPr wrap="square">
            <a:spAutoFit/>
          </a:bodyPr>
          <a:lstStyle/>
          <a:p>
            <a:r>
              <a:rPr lang="en-US" sz="1800" dirty="0">
                <a:latin typeface="Times" panose="02020603050405020304" pitchFamily="18" charset="0"/>
                <a:cs typeface="Times" panose="02020603050405020304" pitchFamily="18" charset="0"/>
              </a:rPr>
              <a:t>There are many advantages to unit testing, including the following:</a:t>
            </a:r>
          </a:p>
          <a:p>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The </a:t>
            </a:r>
            <a:r>
              <a:rPr lang="en-US" sz="1800" b="1" dirty="0">
                <a:latin typeface="Times" panose="02020603050405020304" pitchFamily="18" charset="0"/>
                <a:cs typeface="Times" panose="02020603050405020304" pitchFamily="18" charset="0"/>
              </a:rPr>
              <a:t>earlier a problem is identified</a:t>
            </a:r>
            <a:r>
              <a:rPr lang="en-US" sz="1800" dirty="0">
                <a:latin typeface="Times" panose="02020603050405020304" pitchFamily="18" charset="0"/>
                <a:cs typeface="Times" panose="02020603050405020304" pitchFamily="18" charset="0"/>
              </a:rPr>
              <a:t>, the fewer compound errors   occur.</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Fixing problems </a:t>
            </a:r>
            <a:r>
              <a:rPr lang="en-US" sz="1800" dirty="0">
                <a:latin typeface="Times" panose="02020603050405020304" pitchFamily="18" charset="0"/>
                <a:cs typeface="Times" panose="02020603050405020304" pitchFamily="18" charset="0"/>
              </a:rPr>
              <a:t>early is usually </a:t>
            </a:r>
            <a:r>
              <a:rPr lang="en-US" sz="1800" dirty="0" smtClean="0">
                <a:latin typeface="Times" panose="02020603050405020304" pitchFamily="18" charset="0"/>
                <a:cs typeface="Times" panose="02020603050405020304" pitchFamily="18" charset="0"/>
              </a:rPr>
              <a:t>cheaper than fixing them </a:t>
            </a:r>
            <a:r>
              <a:rPr lang="en-US" sz="1800" dirty="0">
                <a:latin typeface="Times" panose="02020603050405020304" pitchFamily="18" charset="0"/>
                <a:cs typeface="Times" panose="02020603050405020304" pitchFamily="18" charset="0"/>
              </a:rPr>
              <a:t>later in development</a:t>
            </a:r>
            <a:r>
              <a:rPr lang="en-US" sz="1800" dirty="0" smtClean="0">
                <a:latin typeface="Times" panose="02020603050405020304" pitchFamily="18" charset="0"/>
                <a:cs typeface="Times" panose="02020603050405020304" pitchFamily="18" charset="0"/>
              </a:rPr>
              <a:t>.</a:t>
            </a: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Easier debugging </a:t>
            </a:r>
            <a:r>
              <a:rPr lang="en-US" sz="1800" dirty="0">
                <a:latin typeface="Times" panose="02020603050405020304" pitchFamily="18" charset="0"/>
                <a:cs typeface="Times" panose="02020603050405020304" pitchFamily="18" charset="0"/>
              </a:rPr>
              <a:t>processes.</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Developers </a:t>
            </a:r>
            <a:r>
              <a:rPr lang="en-US" sz="1800" b="1" dirty="0">
                <a:latin typeface="Times" panose="02020603050405020304" pitchFamily="18" charset="0"/>
                <a:cs typeface="Times" panose="02020603050405020304" pitchFamily="18" charset="0"/>
              </a:rPr>
              <a:t>can quickly make changes </a:t>
            </a:r>
            <a:r>
              <a:rPr lang="en-US" sz="1800" dirty="0">
                <a:latin typeface="Times" panose="02020603050405020304" pitchFamily="18" charset="0"/>
                <a:cs typeface="Times" panose="02020603050405020304" pitchFamily="18" charset="0"/>
              </a:rPr>
              <a:t>to the codebase.</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Developers </a:t>
            </a:r>
            <a:r>
              <a:rPr lang="en-US" sz="1800" b="1" dirty="0">
                <a:latin typeface="Times" panose="02020603050405020304" pitchFamily="18" charset="0"/>
                <a:cs typeface="Times" panose="02020603050405020304" pitchFamily="18" charset="0"/>
              </a:rPr>
              <a:t>can reuse code and migrate </a:t>
            </a:r>
            <a:r>
              <a:rPr lang="en-US" sz="1800" dirty="0">
                <a:latin typeface="Times" panose="02020603050405020304" pitchFamily="18" charset="0"/>
                <a:cs typeface="Times" panose="02020603050405020304" pitchFamily="18" charset="0"/>
              </a:rPr>
              <a:t>it to new projects.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Unit testing disadvantages</a:t>
            </a:r>
          </a:p>
        </p:txBody>
      </p:sp>
      <p:sp>
        <p:nvSpPr>
          <p:cNvPr id="169" name="Google Shape;169;p12"/>
          <p:cNvSpPr txBox="1"/>
          <p:nvPr/>
        </p:nvSpPr>
        <p:spPr>
          <a:xfrm>
            <a:off x="374430" y="1043731"/>
            <a:ext cx="8395140" cy="2862282"/>
          </a:xfrm>
          <a:prstGeom prst="rect">
            <a:avLst/>
          </a:prstGeom>
          <a:noFill/>
          <a:ln>
            <a:noFill/>
          </a:ln>
        </p:spPr>
        <p:txBody>
          <a:bodyPr spcFirstLastPara="1" wrap="square" lIns="91425" tIns="45700" rIns="91425" bIns="45700" anchor="t" anchorCtr="0">
            <a:spAutoFit/>
          </a:bodyPr>
          <a:lstStyle/>
          <a:p>
            <a:pPr>
              <a:buFont typeface="Arial" panose="020B0604020202020204" pitchFamily="34" charset="0"/>
              <a:buChar char="•"/>
            </a:pPr>
            <a:r>
              <a:rPr lang="en-US" sz="1800" dirty="0">
                <a:latin typeface="Times" panose="02020603050405020304" pitchFamily="18" charset="0"/>
                <a:cs typeface="Times" panose="02020603050405020304" pitchFamily="18" charset="0"/>
              </a:rPr>
              <a:t>Tests </a:t>
            </a:r>
            <a:r>
              <a:rPr lang="en-US" sz="1800" b="1" dirty="0">
                <a:latin typeface="Times" panose="02020603050405020304" pitchFamily="18" charset="0"/>
                <a:cs typeface="Times" panose="02020603050405020304" pitchFamily="18" charset="0"/>
              </a:rPr>
              <a:t>will not uncover every bug</a:t>
            </a:r>
            <a:r>
              <a:rPr lang="en-US" sz="1800" dirty="0">
                <a:latin typeface="Times" panose="02020603050405020304" pitchFamily="18" charset="0"/>
                <a:cs typeface="Times" panose="02020603050405020304" pitchFamily="18" charset="0"/>
              </a:rPr>
              <a:t>.</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Unit tests only test sets of data and its functionality -- </a:t>
            </a:r>
            <a:r>
              <a:rPr lang="en-US" sz="1800" b="1" dirty="0">
                <a:latin typeface="Times" panose="02020603050405020304" pitchFamily="18" charset="0"/>
                <a:cs typeface="Times" panose="02020603050405020304" pitchFamily="18" charset="0"/>
              </a:rPr>
              <a:t>it will not catch errors in integration.</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More lines of test code may need to be written to test one line of code </a:t>
            </a:r>
            <a:r>
              <a:rPr lang="en-US" sz="1800" b="1" dirty="0">
                <a:latin typeface="Times" panose="02020603050405020304" pitchFamily="18" charset="0"/>
                <a:cs typeface="Times" panose="02020603050405020304" pitchFamily="18" charset="0"/>
              </a:rPr>
              <a:t>-- creating a potential time investment.</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Developers may </a:t>
            </a:r>
            <a:r>
              <a:rPr lang="en-US" sz="1800" b="1" dirty="0">
                <a:latin typeface="Times" panose="02020603050405020304" pitchFamily="18" charset="0"/>
                <a:cs typeface="Times" panose="02020603050405020304" pitchFamily="18" charset="0"/>
              </a:rPr>
              <a:t>have to learn new skills to implement unit testing correctly</a:t>
            </a:r>
            <a:r>
              <a:rPr lang="en-US" sz="1800" dirty="0">
                <a:latin typeface="Times" panose="02020603050405020304" pitchFamily="18" charset="0"/>
                <a:cs typeface="Times" panose="02020603050405020304" pitchFamily="18" charset="0"/>
              </a:rPr>
              <a:t>; for example, having to learn how to use specific automated software tools.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819807" y="1638126"/>
            <a:ext cx="7815146" cy="48936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IN" sz="2400" dirty="0">
                <a:solidFill>
                  <a:schemeClr val="dk1"/>
                </a:solidFill>
                <a:latin typeface="Times" panose="02020603050405020304" pitchFamily="18" charset="0"/>
                <a:ea typeface="Times"/>
                <a:cs typeface="Times" panose="02020603050405020304" pitchFamily="18" charset="0"/>
                <a:sym typeface="Times"/>
              </a:rPr>
              <a:t>What are the</a:t>
            </a:r>
            <a:r>
              <a:rPr lang="en-IN" sz="2400" i="0" u="none" strike="noStrike" cap="none" dirty="0">
                <a:solidFill>
                  <a:schemeClr val="dk1"/>
                </a:solidFill>
                <a:latin typeface="Times" panose="02020603050405020304" pitchFamily="18" charset="0"/>
                <a:ea typeface="Times"/>
                <a:cs typeface="Times" panose="02020603050405020304" pitchFamily="18" charset="0"/>
                <a:sym typeface="Times"/>
              </a:rPr>
              <a:t> types of Software testing?</a:t>
            </a:r>
            <a:endParaRPr sz="2400" dirty="0">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r>
              <a:rPr lang="en-IN" sz="2400" i="0" u="none" strike="noStrike" cap="none" dirty="0">
                <a:solidFill>
                  <a:schemeClr val="dk1"/>
                </a:solidFill>
                <a:latin typeface="Times" panose="02020603050405020304" pitchFamily="18" charset="0"/>
                <a:ea typeface="Times"/>
                <a:cs typeface="Times" panose="02020603050405020304" pitchFamily="18" charset="0"/>
                <a:sym typeface="Times"/>
              </a:rPr>
              <a:t>What is difference between Unit testing and functional testing?</a:t>
            </a:r>
            <a:endParaRPr sz="2400" dirty="0">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r>
              <a:rPr lang="en-IN" sz="2400" dirty="0">
                <a:solidFill>
                  <a:schemeClr val="dk1"/>
                </a:solidFill>
                <a:latin typeface="Times" panose="02020603050405020304" pitchFamily="18" charset="0"/>
                <a:cs typeface="Times" panose="02020603050405020304" pitchFamily="18" charset="0"/>
                <a:sym typeface="Times"/>
              </a:rPr>
              <a:t>Give the real time scenario where unit testing is used?</a:t>
            </a: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Explain the difference between functional testing and non-functional testing.</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the purpose of test cases and test scenarios?</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a defect, and how do you report it effectively?</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the difference between manual testing and automated testing?</a:t>
            </a:r>
            <a:endParaRPr lang="en-US" sz="2400" i="0" dirty="0">
              <a:solidFill>
                <a:srgbClr val="000000"/>
              </a:solidFill>
              <a:effectLst/>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endParaRPr sz="2400" dirty="0">
              <a:latin typeface="Times" panose="02020603050405020304" pitchFamily="18" charset="0"/>
              <a:cs typeface="Times" panose="02020603050405020304" pitchFamily="18" charset="0"/>
            </a:endParaRPr>
          </a:p>
          <a:p>
            <a:pPr marL="285750" marR="0" lvl="0" indent="-133350" algn="l" rtl="0">
              <a:lnSpc>
                <a:spcPct val="100000"/>
              </a:lnSpc>
              <a:spcBef>
                <a:spcPts val="0"/>
              </a:spcBef>
              <a:spcAft>
                <a:spcPts val="0"/>
              </a:spcAft>
              <a:buClr>
                <a:srgbClr val="000000"/>
              </a:buClr>
              <a:buSzPts val="2400"/>
              <a:buFont typeface="Arial"/>
              <a:buNone/>
            </a:pPr>
            <a:endParaRPr sz="2400" i="0" u="none" strike="noStrike" cap="none" dirty="0">
              <a:solidFill>
                <a:schemeClr val="dk1"/>
              </a:solidFill>
              <a:latin typeface="Times" panose="02020603050405020304" pitchFamily="18" charset="0"/>
              <a:ea typeface="Times"/>
              <a:cs typeface="Times" panose="02020603050405020304" pitchFamily="18" charset="0"/>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rPr>
              <a:t>https://www.geeksforgeeks.org/software-testing-basics/</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5"/>
              </a:rPr>
              <a:t>https://www.techtarget.com/searchsoftwarequality/definition/unit-testing</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endParaRPr lang="en-US" sz="1800" b="0" i="0" u="sng" strike="noStrike" cap="none" dirty="0">
              <a:solidFill>
                <a:srgbClr val="000000"/>
              </a:solidFill>
              <a:latin typeface="Times New Roman"/>
              <a:ea typeface="Times New Roman"/>
              <a:cs typeface="Times New Roman"/>
              <a:sym typeface="Times New Roman"/>
            </a:endParaRPr>
          </a:p>
          <a:p>
            <a:pPr marR="0" lvl="0" algn="l" rtl="0">
              <a:lnSpc>
                <a:spcPct val="100000"/>
              </a:lnSpc>
              <a:spcBef>
                <a:spcPts val="0"/>
              </a:spcBef>
              <a:spcAft>
                <a:spcPts val="0"/>
              </a:spcAft>
              <a:buClr>
                <a:srgbClr val="000000"/>
              </a:buClr>
              <a:buSzPts val="1800"/>
            </a:pPr>
            <a:endParaRPr lang="en-US" sz="1800" u="sng" dirty="0">
              <a:latin typeface="Times New Roman"/>
              <a:ea typeface="Times New Roman"/>
              <a:cs typeface="Times New Roman"/>
              <a:sym typeface="Times New Roman"/>
              <a:hlinkClick r:id="rId6">
                <a:extLst>
                  <a:ext uri="{A12FA001-AC4F-418D-AE19-62706E023703}">
                    <ahyp:hlinkClr xmlns:ahyp="http://schemas.microsoft.com/office/drawing/2018/hyperlinkcolor" xmlns="" val="tx"/>
                  </a:ext>
                </a:extLst>
              </a:hlinkCli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Software Testing</a:t>
            </a:r>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Types of Software Testing</a:t>
            </a:r>
          </a:p>
          <a:p>
            <a:pPr marL="342900" lvl="0" indent="-342900" algn="l" rtl="0">
              <a:lnSpc>
                <a:spcPct val="150000"/>
              </a:lnSpc>
              <a:spcBef>
                <a:spcPts val="0"/>
              </a:spcBef>
              <a:spcAft>
                <a:spcPts val="0"/>
              </a:spcAft>
              <a:buSzPts val="2800"/>
              <a:buChar char="•"/>
            </a:pPr>
            <a:r>
              <a:rPr lang="en-US" sz="2000" b="1" dirty="0">
                <a:latin typeface="Times"/>
                <a:ea typeface="Times"/>
                <a:cs typeface="Times"/>
                <a:sym typeface="Times"/>
              </a:rPr>
              <a:t>Unit Testing</a:t>
            </a:r>
            <a:endParaRPr lang="en-US" sz="2000" b="1" dirty="0">
              <a:solidFill>
                <a:schemeClr val="dk1"/>
              </a:solidFill>
              <a:latin typeface="Times"/>
              <a:ea typeface="Times"/>
              <a:cs typeface="Times"/>
              <a:sym typeface="Times"/>
            </a:endParaRPr>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Practice Questions</a:t>
            </a:r>
            <a:endParaRPr dirty="0"/>
          </a:p>
          <a:p>
            <a:pPr marL="0" lvl="0" indent="0" algn="l" rtl="0">
              <a:lnSpc>
                <a:spcPct val="150000"/>
              </a:lnSpc>
              <a:spcBef>
                <a:spcPts val="0"/>
              </a:spcBef>
              <a:spcAft>
                <a:spcPts val="0"/>
              </a:spcAft>
              <a:buSzPts val="2800"/>
              <a:buNone/>
            </a:pPr>
            <a:r>
              <a:rPr lang="en-US" sz="2000" b="1" i="0" dirty="0">
                <a:solidFill>
                  <a:schemeClr val="dk1"/>
                </a:solidFill>
                <a:latin typeface="Times"/>
                <a:ea typeface="Times"/>
                <a:cs typeface="Times"/>
                <a:sym typeface="Times"/>
              </a:rPr>
              <a:t> </a:t>
            </a:r>
            <a:endParaRPr sz="2000" b="1" dirty="0">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260415" y="-9191"/>
            <a:ext cx="4711045" cy="584735"/>
          </a:xfrm>
          <a:prstGeom prst="rect">
            <a:avLst/>
          </a:prstGeom>
          <a:noFill/>
          <a:ln>
            <a:noFill/>
          </a:ln>
        </p:spPr>
        <p:txBody>
          <a:bodyPr spcFirstLastPara="1" wrap="square" lIns="91425" tIns="45700" rIns="91425" bIns="45700" anchor="t" anchorCtr="0">
            <a:spAutoFit/>
          </a:bodyPr>
          <a:lstStyle/>
          <a:p>
            <a:r>
              <a:rPr lang="en-IN" sz="3200" b="1" dirty="0"/>
              <a:t>Software Testing</a:t>
            </a: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84841" y="823668"/>
            <a:ext cx="8764868" cy="3000781"/>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Software Testing is a method </a:t>
            </a:r>
            <a:r>
              <a:rPr lang="en-US" sz="1800" b="1" dirty="0">
                <a:latin typeface="Times" panose="02020603050405020304" pitchFamily="18" charset="0"/>
                <a:cs typeface="Times" panose="02020603050405020304" pitchFamily="18" charset="0"/>
              </a:rPr>
              <a:t>to assess the functionality </a:t>
            </a:r>
            <a:r>
              <a:rPr lang="en-US" sz="1800" dirty="0">
                <a:latin typeface="Times" panose="02020603050405020304" pitchFamily="18" charset="0"/>
                <a:cs typeface="Times" panose="02020603050405020304" pitchFamily="18" charset="0"/>
              </a:rPr>
              <a:t>of the software program. </a:t>
            </a:r>
          </a:p>
          <a:p>
            <a:pPr marL="285750" marR="0" lvl="0" indent="-285750" algn="just" rtl="0">
              <a:lnSpc>
                <a:spcPct val="15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The process </a:t>
            </a:r>
            <a:r>
              <a:rPr lang="en-US" sz="1800" b="1" dirty="0">
                <a:latin typeface="Times" panose="02020603050405020304" pitchFamily="18" charset="0"/>
                <a:cs typeface="Times" panose="02020603050405020304" pitchFamily="18" charset="0"/>
              </a:rPr>
              <a:t>checks whether the actual software matches the expected requirements </a:t>
            </a:r>
            <a:r>
              <a:rPr lang="en-US" sz="1800" dirty="0">
                <a:latin typeface="Times" panose="02020603050405020304" pitchFamily="18" charset="0"/>
                <a:cs typeface="Times" panose="02020603050405020304" pitchFamily="18" charset="0"/>
              </a:rPr>
              <a:t>and ensures the software is bug-free. </a:t>
            </a:r>
          </a:p>
          <a:p>
            <a:pPr marL="285750" marR="0" lvl="0" indent="-285750" algn="just" rtl="0">
              <a:lnSpc>
                <a:spcPct val="15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The purpose of software testing is </a:t>
            </a:r>
            <a:r>
              <a:rPr lang="en-US" sz="1800" b="1" dirty="0">
                <a:latin typeface="Times" panose="02020603050405020304" pitchFamily="18" charset="0"/>
                <a:cs typeface="Times" panose="02020603050405020304" pitchFamily="18" charset="0"/>
              </a:rPr>
              <a:t>to identify the errors, faults, or missing requirements </a:t>
            </a:r>
            <a:r>
              <a:rPr lang="en-US" sz="1800" dirty="0">
                <a:latin typeface="Times" panose="02020603050405020304" pitchFamily="18" charset="0"/>
                <a:cs typeface="Times" panose="02020603050405020304" pitchFamily="18" charset="0"/>
              </a:rPr>
              <a:t>in contrast to actual requirements. </a:t>
            </a:r>
          </a:p>
          <a:p>
            <a:pPr marL="285750" marR="0" lvl="0" indent="-285750" algn="just" rtl="0">
              <a:lnSpc>
                <a:spcPct val="15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It mainly </a:t>
            </a:r>
            <a:r>
              <a:rPr lang="en-US" sz="1800" b="1" dirty="0">
                <a:latin typeface="Times" panose="02020603050405020304" pitchFamily="18" charset="0"/>
                <a:cs typeface="Times" panose="02020603050405020304" pitchFamily="18" charset="0"/>
              </a:rPr>
              <a:t>aims at measuring the specification, functionality, and performance </a:t>
            </a:r>
            <a:r>
              <a:rPr lang="en-US" sz="1800" dirty="0">
                <a:latin typeface="Times" panose="02020603050405020304" pitchFamily="18" charset="0"/>
                <a:cs typeface="Times" panose="02020603050405020304" pitchFamily="18" charset="0"/>
              </a:rPr>
              <a:t>of a software program or application. </a:t>
            </a:r>
            <a:endParaRPr sz="1800" dirty="0">
              <a:latin typeface="Times" panose="02020603050405020304" pitchFamily="18" charset="0"/>
              <a:cs typeface="Times" panose="02020603050405020304" pitchFamily="18" charset="0"/>
            </a:endParaRPr>
          </a:p>
        </p:txBody>
      </p:sp>
      <p:sp>
        <p:nvSpPr>
          <p:cNvPr id="2" name="Rectangle 1">
            <a:extLst>
              <a:ext uri="{FF2B5EF4-FFF2-40B4-BE49-F238E27FC236}">
                <a16:creationId xmlns:a16="http://schemas.microsoft.com/office/drawing/2014/main" xmlns="" id="{2507606A-FFF1-A8D5-0BD8-93DFEFF42DC7}"/>
              </a:ext>
            </a:extLst>
          </p:cNvPr>
          <p:cNvSpPr>
            <a:spLocks noChangeArrowheads="1"/>
          </p:cNvSpPr>
          <p:nvPr/>
        </p:nvSpPr>
        <p:spPr bwMode="auto">
          <a:xfrm>
            <a:off x="84841" y="405213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Software </a:t>
            </a:r>
            <a:r>
              <a:rPr kumimoji="0" lang="en-US" altLang="en-US" sz="1800" b="1" i="0" u="none" strike="noStrike" cap="none" normalizeH="0" baseline="0" dirty="0">
                <a:ln>
                  <a:noFill/>
                </a:ln>
                <a:solidFill>
                  <a:schemeClr val="tx1"/>
                </a:solidFill>
                <a:effectLst/>
                <a:latin typeface="Arial" panose="020B0604020202020204" pitchFamily="34" charset="0"/>
              </a:rPr>
              <a:t>testing can be divided into two steps: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E8E827F2-1882-DE1A-50E7-680F02C544AD}"/>
              </a:ext>
            </a:extLst>
          </p:cNvPr>
          <p:cNvSpPr txBox="1"/>
          <p:nvPr/>
        </p:nvSpPr>
        <p:spPr>
          <a:xfrm>
            <a:off x="260415" y="4464088"/>
            <a:ext cx="8413719" cy="2120068"/>
          </a:xfrm>
          <a:prstGeom prst="rect">
            <a:avLst/>
          </a:prstGeom>
          <a:noFill/>
        </p:spPr>
        <p:txBody>
          <a:bodyPr wrap="square">
            <a:spAutoFit/>
          </a:bodyPr>
          <a:lstStyle/>
          <a:p>
            <a:pPr algn="just">
              <a:lnSpc>
                <a:spcPct val="150000"/>
              </a:lnSpc>
              <a:buFont typeface="+mj-lt"/>
              <a:buAutoNum type="arabicPeriod"/>
            </a:pPr>
            <a:r>
              <a:rPr lang="en-US" sz="1800" b="1" dirty="0">
                <a:latin typeface="Times" panose="02020603050405020304" pitchFamily="18" charset="0"/>
                <a:cs typeface="Times" panose="02020603050405020304" pitchFamily="18" charset="0"/>
              </a:rPr>
              <a:t>Verification:</a:t>
            </a:r>
            <a:r>
              <a:rPr lang="en-US" sz="1800" dirty="0">
                <a:latin typeface="Times" panose="02020603050405020304" pitchFamily="18" charset="0"/>
                <a:cs typeface="Times" panose="02020603050405020304" pitchFamily="18" charset="0"/>
              </a:rPr>
              <a:t> It refers to the set of tasks that ensure that the software correctly implements a specific function. It means “</a:t>
            </a:r>
            <a:r>
              <a:rPr lang="en-US" sz="1800" b="1" dirty="0">
                <a:latin typeface="Times" panose="02020603050405020304" pitchFamily="18" charset="0"/>
                <a:cs typeface="Times" panose="02020603050405020304" pitchFamily="18" charset="0"/>
              </a:rPr>
              <a:t>Are we building the product right?”.</a:t>
            </a:r>
          </a:p>
          <a:p>
            <a:pPr algn="just">
              <a:lnSpc>
                <a:spcPct val="150000"/>
              </a:lnSpc>
              <a:buFont typeface="+mj-lt"/>
              <a:buAutoNum type="arabicPeriod" startAt="2"/>
            </a:pPr>
            <a:r>
              <a:rPr lang="en-US" sz="1800" b="1" dirty="0">
                <a:latin typeface="Times" panose="02020603050405020304" pitchFamily="18" charset="0"/>
                <a:cs typeface="Times" panose="02020603050405020304" pitchFamily="18" charset="0"/>
              </a:rPr>
              <a:t>Validation:</a:t>
            </a:r>
            <a:r>
              <a:rPr lang="en-US" sz="1800" dirty="0">
                <a:latin typeface="Times" panose="02020603050405020304" pitchFamily="18" charset="0"/>
                <a:cs typeface="Times" panose="02020603050405020304" pitchFamily="18" charset="0"/>
              </a:rPr>
              <a:t> It refers to a different set of tasks that ensure that the software that has been built is traceable to customer requirements. It means </a:t>
            </a:r>
            <a:r>
              <a:rPr lang="en-US" sz="1800" b="1" dirty="0">
                <a:latin typeface="Times" panose="02020603050405020304" pitchFamily="18" charset="0"/>
                <a:cs typeface="Times" panose="02020603050405020304" pitchFamily="18" charset="0"/>
              </a:rPr>
              <a:t>“Are we building the right 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6" name="Google Shape;116;p6"/>
          <p:cNvSpPr txBox="1"/>
          <p:nvPr/>
        </p:nvSpPr>
        <p:spPr>
          <a:xfrm>
            <a:off x="0" y="236469"/>
            <a:ext cx="660819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t>Importance of Software Testing:</a:t>
            </a:r>
            <a:endParaRPr sz="3200" dirty="0"/>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xmlns="" id="{E78C6D93-09E1-36B1-3F39-18574AF7AA1A}"/>
              </a:ext>
            </a:extLst>
          </p:cNvPr>
          <p:cNvSpPr txBox="1"/>
          <p:nvPr/>
        </p:nvSpPr>
        <p:spPr>
          <a:xfrm>
            <a:off x="191069" y="1057673"/>
            <a:ext cx="8952930" cy="4662815"/>
          </a:xfrm>
          <a:prstGeom prst="rect">
            <a:avLst/>
          </a:prstGeom>
          <a:noFill/>
        </p:spPr>
        <p:txBody>
          <a:bodyPr wrap="square">
            <a:spAutoFit/>
          </a:bodyPr>
          <a:lstStyle/>
          <a:p>
            <a:pPr algn="just">
              <a:lnSpc>
                <a:spcPct val="150000"/>
              </a:lnSpc>
              <a:buFont typeface="Arial" panose="020B0604020202020204" pitchFamily="34" charset="0"/>
              <a:buChar char="•"/>
            </a:pPr>
            <a:r>
              <a:rPr lang="en-US" sz="1800" b="1" dirty="0">
                <a:latin typeface="Times" panose="02020603050405020304" pitchFamily="18" charset="0"/>
                <a:cs typeface="Times" panose="02020603050405020304" pitchFamily="18" charset="0"/>
              </a:rPr>
              <a:t>Defects can be identified early: </a:t>
            </a:r>
            <a:r>
              <a:rPr lang="en-US" sz="1800" dirty="0">
                <a:latin typeface="Times" panose="02020603050405020304" pitchFamily="18" charset="0"/>
                <a:cs typeface="Times" panose="02020603050405020304" pitchFamily="18" charset="0"/>
              </a:rPr>
              <a:t>Software testing is important because if there are any bugs they can be identified early and can be fixed before the delivery of the software.</a:t>
            </a:r>
          </a:p>
          <a:p>
            <a:pPr algn="just">
              <a:lnSpc>
                <a:spcPct val="150000"/>
              </a:lnSpc>
              <a:buFont typeface="Arial" panose="020B0604020202020204" pitchFamily="34" charset="0"/>
              <a:buChar char="•"/>
            </a:pPr>
            <a:r>
              <a:rPr lang="en-US" sz="1800" b="1" dirty="0">
                <a:latin typeface="Times" panose="02020603050405020304" pitchFamily="18" charset="0"/>
                <a:cs typeface="Times" panose="02020603050405020304" pitchFamily="18" charset="0"/>
              </a:rPr>
              <a:t>Improves quality of software: </a:t>
            </a:r>
            <a:r>
              <a:rPr lang="en-US" sz="1800" dirty="0">
                <a:latin typeface="Times" panose="02020603050405020304" pitchFamily="18" charset="0"/>
                <a:cs typeface="Times" panose="02020603050405020304" pitchFamily="18" charset="0"/>
              </a:rPr>
              <a:t>Software Testing uncovers the defects in the software and fixing them improves the quality of the software.</a:t>
            </a:r>
          </a:p>
          <a:p>
            <a:pPr algn="just">
              <a:lnSpc>
                <a:spcPct val="150000"/>
              </a:lnSpc>
              <a:buFont typeface="Arial" panose="020B0604020202020204" pitchFamily="34" charset="0"/>
              <a:buChar char="•"/>
            </a:pPr>
            <a:r>
              <a:rPr lang="en-US" sz="1800" b="1" dirty="0">
                <a:latin typeface="Times" panose="02020603050405020304" pitchFamily="18" charset="0"/>
                <a:cs typeface="Times" panose="02020603050405020304" pitchFamily="18" charset="0"/>
              </a:rPr>
              <a:t>Increased customer satisfaction: </a:t>
            </a:r>
            <a:r>
              <a:rPr lang="en-US" sz="1800" dirty="0">
                <a:latin typeface="Times" panose="02020603050405020304" pitchFamily="18" charset="0"/>
                <a:cs typeface="Times" panose="02020603050405020304" pitchFamily="18" charset="0"/>
              </a:rPr>
              <a:t>Software testing ensures reliability, security, and high performance which results in saving time, costs, and customer satisfaction. </a:t>
            </a:r>
          </a:p>
          <a:p>
            <a:pPr algn="just">
              <a:lnSpc>
                <a:spcPct val="150000"/>
              </a:lnSpc>
              <a:buFont typeface="Arial" panose="020B0604020202020204" pitchFamily="34" charset="0"/>
              <a:buChar char="•"/>
            </a:pPr>
            <a:r>
              <a:rPr lang="en-US" sz="1800" b="1" dirty="0">
                <a:latin typeface="Times" panose="02020603050405020304" pitchFamily="18" charset="0"/>
                <a:cs typeface="Times" panose="02020603050405020304" pitchFamily="18" charset="0"/>
              </a:rPr>
              <a:t>Helps with scalability: </a:t>
            </a:r>
            <a:r>
              <a:rPr lang="en-US" sz="1800" dirty="0">
                <a:latin typeface="Times" panose="02020603050405020304" pitchFamily="18" charset="0"/>
                <a:cs typeface="Times" panose="02020603050405020304" pitchFamily="18" charset="0"/>
              </a:rPr>
              <a:t>Software testing type non-functional testing helps to identify the scalability issues and the point where an application might stop working.</a:t>
            </a:r>
          </a:p>
          <a:p>
            <a:pPr algn="just">
              <a:lnSpc>
                <a:spcPct val="150000"/>
              </a:lnSpc>
              <a:buFont typeface="Arial" panose="020B0604020202020204" pitchFamily="34" charset="0"/>
              <a:buChar char="•"/>
            </a:pPr>
            <a:r>
              <a:rPr lang="en-US" sz="1800" b="1" dirty="0">
                <a:latin typeface="Times" panose="02020603050405020304" pitchFamily="18" charset="0"/>
                <a:cs typeface="Times" panose="02020603050405020304" pitchFamily="18" charset="0"/>
              </a:rPr>
              <a:t>Saves time and money: </a:t>
            </a:r>
            <a:r>
              <a:rPr lang="en-US" sz="1800" dirty="0">
                <a:latin typeface="Times" panose="02020603050405020304" pitchFamily="18" charset="0"/>
                <a:cs typeface="Times" panose="02020603050405020304" pitchFamily="18" charset="0"/>
              </a:rPr>
              <a:t>After the application is launched it will be very difficult to trace and resolve the issues, as performing this activity will incur more costs and time. Thus, it is better to conduct software testing at regular intervals during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7"/>
          <p:cNvSpPr txBox="1"/>
          <p:nvPr/>
        </p:nvSpPr>
        <p:spPr>
          <a:xfrm>
            <a:off x="216976" y="148914"/>
            <a:ext cx="6456779" cy="584735"/>
          </a:xfrm>
          <a:prstGeom prst="rect">
            <a:avLst/>
          </a:prstGeom>
          <a:noFill/>
          <a:ln>
            <a:noFill/>
          </a:ln>
        </p:spPr>
        <p:txBody>
          <a:bodyPr spcFirstLastPara="1" wrap="square" lIns="91425" tIns="45700" rIns="91425" bIns="45700" anchor="t" anchorCtr="0">
            <a:spAutoFit/>
          </a:bodyPr>
          <a:lstStyle/>
          <a:p>
            <a:r>
              <a:rPr lang="en-US" sz="2800" b="1" dirty="0"/>
              <a:t>Different Types Of Software Testing</a:t>
            </a:r>
            <a:r>
              <a:rPr lang="en-US" sz="3200" b="1" dirty="0"/>
              <a:t> </a:t>
            </a: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xmlns="" id="{F5EC2948-E363-6B87-F341-90A7E2390A36}"/>
              </a:ext>
            </a:extLst>
          </p:cNvPr>
          <p:cNvPicPr>
            <a:picLocks noChangeAspect="1"/>
          </p:cNvPicPr>
          <p:nvPr/>
        </p:nvPicPr>
        <p:blipFill>
          <a:blip r:embed="rId3"/>
          <a:stretch>
            <a:fillRect/>
          </a:stretch>
        </p:blipFill>
        <p:spPr>
          <a:xfrm>
            <a:off x="0" y="874663"/>
            <a:ext cx="9261328" cy="53623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txBox="1"/>
          <p:nvPr/>
        </p:nvSpPr>
        <p:spPr>
          <a:xfrm>
            <a:off x="22441" y="204816"/>
            <a:ext cx="6556603" cy="584735"/>
          </a:xfrm>
          <a:prstGeom prst="rect">
            <a:avLst/>
          </a:prstGeom>
          <a:noFill/>
          <a:ln>
            <a:noFill/>
          </a:ln>
        </p:spPr>
        <p:txBody>
          <a:bodyPr spcFirstLastPara="1" wrap="square" lIns="91425" tIns="45700" rIns="91425" bIns="45700" anchor="t" anchorCtr="0">
            <a:spAutoFit/>
          </a:bodyPr>
          <a:lstStyle/>
          <a:p>
            <a:r>
              <a:rPr lang="en-IN" sz="3200" b="1" dirty="0" smtClean="0"/>
              <a:t>Black box vs Whit box Testing</a:t>
            </a:r>
            <a:endParaRPr lang="en-IN" sz="3200" b="1" dirty="0"/>
          </a:p>
        </p:txBody>
      </p:sp>
      <p:sp>
        <p:nvSpPr>
          <p:cNvPr id="136" name="Google Shape;136;p8"/>
          <p:cNvSpPr txBox="1"/>
          <p:nvPr/>
        </p:nvSpPr>
        <p:spPr>
          <a:xfrm>
            <a:off x="22441" y="789552"/>
            <a:ext cx="9121559" cy="5078273"/>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800" b="1" dirty="0">
                <a:latin typeface="Times" panose="02020603050405020304" pitchFamily="18" charset="0"/>
                <a:cs typeface="Times" panose="02020603050405020304" pitchFamily="18" charset="0"/>
              </a:rPr>
              <a:t>Black Box Testing </a:t>
            </a:r>
            <a:endParaRPr lang="en-US" sz="1800" b="1" dirty="0" smtClean="0">
              <a:latin typeface="Times" panose="02020603050405020304" pitchFamily="18" charset="0"/>
              <a:cs typeface="Times" panose="02020603050405020304" pitchFamily="18" charset="0"/>
            </a:endParaRPr>
          </a:p>
          <a:p>
            <a:pPr marL="285750" lvl="0" indent="-285750" algn="just">
              <a:lnSpc>
                <a:spcPct val="150000"/>
              </a:lnSpc>
              <a:buFont typeface="Arial" panose="020B0604020202020204" pitchFamily="34" charset="0"/>
              <a:buChar char="•"/>
            </a:pPr>
            <a:r>
              <a:rPr lang="en-US" sz="1800" dirty="0" smtClean="0">
                <a:latin typeface="Times" panose="02020603050405020304" pitchFamily="18" charset="0"/>
                <a:cs typeface="Times" panose="02020603050405020304" pitchFamily="18" charset="0"/>
              </a:rPr>
              <a:t>is </a:t>
            </a:r>
            <a:r>
              <a:rPr lang="en-US" sz="1800" dirty="0">
                <a:latin typeface="Times" panose="02020603050405020304" pitchFamily="18" charset="0"/>
                <a:cs typeface="Times" panose="02020603050405020304" pitchFamily="18" charset="0"/>
              </a:rPr>
              <a:t>a software testing method in which the internal structure/design/implementation of the item being tested is not known to the tester. </a:t>
            </a:r>
            <a:r>
              <a:rPr lang="en-US" sz="1800" b="1" dirty="0">
                <a:latin typeface="Times" panose="02020603050405020304" pitchFamily="18" charset="0"/>
                <a:cs typeface="Times" panose="02020603050405020304" pitchFamily="18" charset="0"/>
              </a:rPr>
              <a:t>Only the external design and structure are tested</a:t>
            </a:r>
            <a:r>
              <a:rPr lang="en-US" sz="1800" b="1" dirty="0" smtClean="0">
                <a:latin typeface="Times" panose="02020603050405020304" pitchFamily="18" charset="0"/>
                <a:cs typeface="Times" panose="02020603050405020304" pitchFamily="18" charset="0"/>
              </a:rPr>
              <a:t>.</a:t>
            </a:r>
          </a:p>
          <a:p>
            <a:pPr lvl="0" algn="just">
              <a:lnSpc>
                <a:spcPct val="150000"/>
              </a:lnSpc>
            </a:pPr>
            <a:r>
              <a:rPr lang="en-US" sz="1800" b="1" dirty="0" smtClean="0">
                <a:latin typeface="Times" panose="02020603050405020304" pitchFamily="18" charset="0"/>
                <a:cs typeface="Times" panose="02020603050405020304" pitchFamily="18" charset="0"/>
              </a:rPr>
              <a:t>White </a:t>
            </a:r>
            <a:r>
              <a:rPr lang="en-US" sz="1800" b="1" dirty="0">
                <a:latin typeface="Times" panose="02020603050405020304" pitchFamily="18" charset="0"/>
                <a:cs typeface="Times" panose="02020603050405020304" pitchFamily="18" charset="0"/>
              </a:rPr>
              <a:t>Box Testing </a:t>
            </a:r>
            <a:endParaRPr lang="en-US" sz="1800" b="1" dirty="0" smtClean="0">
              <a:latin typeface="Times" panose="02020603050405020304" pitchFamily="18" charset="0"/>
              <a:cs typeface="Times" panose="02020603050405020304" pitchFamily="18" charset="0"/>
            </a:endParaRPr>
          </a:p>
          <a:p>
            <a:pPr marL="285750" lvl="0" indent="-285750" algn="just">
              <a:lnSpc>
                <a:spcPct val="150000"/>
              </a:lnSpc>
              <a:buFont typeface="Arial" panose="020B0604020202020204" pitchFamily="34" charset="0"/>
              <a:buChar char="•"/>
            </a:pPr>
            <a:r>
              <a:rPr lang="en-US" sz="1800" dirty="0" smtClean="0">
                <a:latin typeface="Times" panose="02020603050405020304" pitchFamily="18" charset="0"/>
                <a:cs typeface="Times" panose="02020603050405020304" pitchFamily="18" charset="0"/>
              </a:rPr>
              <a:t>is </a:t>
            </a:r>
            <a:r>
              <a:rPr lang="en-US" sz="1800" dirty="0">
                <a:latin typeface="Times" panose="02020603050405020304" pitchFamily="18" charset="0"/>
                <a:cs typeface="Times" panose="02020603050405020304" pitchFamily="18" charset="0"/>
              </a:rPr>
              <a:t>a software testing method in which the internal structure/design/implementation of the item being tested is known to the tester. </a:t>
            </a:r>
            <a:r>
              <a:rPr lang="en-US" sz="1800" b="1" dirty="0">
                <a:latin typeface="Times" panose="02020603050405020304" pitchFamily="18" charset="0"/>
                <a:cs typeface="Times" panose="02020603050405020304" pitchFamily="18" charset="0"/>
              </a:rPr>
              <a:t>Implementation and impact of the code are tested</a:t>
            </a:r>
            <a:r>
              <a:rPr lang="en-US" sz="1800" b="1" dirty="0" smtClean="0">
                <a:latin typeface="Times" panose="02020603050405020304" pitchFamily="18" charset="0"/>
                <a:cs typeface="Times" panose="02020603050405020304" pitchFamily="18" charset="0"/>
              </a:rPr>
              <a:t>.</a:t>
            </a:r>
          </a:p>
          <a:p>
            <a:pPr lvl="0" algn="just">
              <a:lnSpc>
                <a:spcPct val="150000"/>
              </a:lnSpc>
            </a:pPr>
            <a:endParaRPr lang="en-US" sz="1800" dirty="0" smtClean="0">
              <a:latin typeface="Times" panose="02020603050405020304" pitchFamily="18" charset="0"/>
              <a:cs typeface="Times" panose="02020603050405020304" pitchFamily="18" charset="0"/>
            </a:endParaRPr>
          </a:p>
          <a:p>
            <a:pPr marL="285750" lvl="0" indent="-285750" algn="just">
              <a:lnSpc>
                <a:spcPct val="150000"/>
              </a:lnSpc>
              <a:buFont typeface="Arial" panose="020B0604020202020204" pitchFamily="34" charset="0"/>
              <a:buChar char="•"/>
            </a:pPr>
            <a:r>
              <a:rPr lang="en-US" sz="1800" dirty="0" smtClean="0">
                <a:latin typeface="Times" panose="02020603050405020304" pitchFamily="18" charset="0"/>
                <a:cs typeface="Times" panose="02020603050405020304" pitchFamily="18" charset="0"/>
              </a:rPr>
              <a:t>Black </a:t>
            </a:r>
            <a:r>
              <a:rPr lang="en-US" sz="1800" dirty="0">
                <a:latin typeface="Times" panose="02020603050405020304" pitchFamily="18" charset="0"/>
                <a:cs typeface="Times" panose="02020603050405020304" pitchFamily="18" charset="0"/>
              </a:rPr>
              <a:t>box testing is a testing technique in which the internal workings of the software are not known to the tester. The tester only </a:t>
            </a:r>
            <a:r>
              <a:rPr lang="en-US" sz="1800" b="1" dirty="0">
                <a:latin typeface="Times" panose="02020603050405020304" pitchFamily="18" charset="0"/>
                <a:cs typeface="Times" panose="02020603050405020304" pitchFamily="18" charset="0"/>
              </a:rPr>
              <a:t>focuses on the input and output of the </a:t>
            </a:r>
            <a:r>
              <a:rPr lang="en-US" sz="1800" b="1" dirty="0" smtClean="0">
                <a:latin typeface="Times" panose="02020603050405020304" pitchFamily="18" charset="0"/>
                <a:cs typeface="Times" panose="02020603050405020304" pitchFamily="18" charset="0"/>
              </a:rPr>
              <a:t>software</a:t>
            </a:r>
            <a:r>
              <a:rPr lang="en-US" sz="1800" dirty="0" smtClean="0">
                <a:latin typeface="Times" panose="02020603050405020304" pitchFamily="18" charset="0"/>
                <a:cs typeface="Times" panose="02020603050405020304" pitchFamily="18" charset="0"/>
              </a:rPr>
              <a:t>.</a:t>
            </a:r>
          </a:p>
          <a:p>
            <a:pPr marL="285750" lvl="0" indent="-285750" algn="just">
              <a:lnSpc>
                <a:spcPct val="150000"/>
              </a:lnSpc>
              <a:buFont typeface="Arial" panose="020B0604020202020204" pitchFamily="34" charset="0"/>
              <a:buChar char="•"/>
            </a:pPr>
            <a:r>
              <a:rPr lang="en-US" sz="1800" dirty="0" smtClean="0">
                <a:latin typeface="Times" panose="02020603050405020304" pitchFamily="18" charset="0"/>
                <a:cs typeface="Times" panose="02020603050405020304" pitchFamily="18" charset="0"/>
              </a:rPr>
              <a:t>Whereas, White </a:t>
            </a:r>
            <a:r>
              <a:rPr lang="en-US" sz="1800" dirty="0">
                <a:latin typeface="Times" panose="02020603050405020304" pitchFamily="18" charset="0"/>
                <a:cs typeface="Times" panose="02020603050405020304" pitchFamily="18" charset="0"/>
              </a:rPr>
              <a:t>box testing is a testing technique in which the tester </a:t>
            </a:r>
            <a:r>
              <a:rPr lang="en-US" sz="1800" b="1" dirty="0">
                <a:latin typeface="Times" panose="02020603050405020304" pitchFamily="18" charset="0"/>
                <a:cs typeface="Times" panose="02020603050405020304" pitchFamily="18" charset="0"/>
              </a:rPr>
              <a:t>has knowledge of the internal workings of the software</a:t>
            </a:r>
            <a:r>
              <a:rPr lang="en-US" sz="1800" dirty="0">
                <a:latin typeface="Times" panose="02020603050405020304" pitchFamily="18" charset="0"/>
                <a:cs typeface="Times" panose="02020603050405020304" pitchFamily="18" charset="0"/>
              </a:rPr>
              <a:t>, and </a:t>
            </a:r>
            <a:r>
              <a:rPr lang="en-US" sz="1800" b="1" dirty="0">
                <a:latin typeface="Times" panose="02020603050405020304" pitchFamily="18" charset="0"/>
                <a:cs typeface="Times" panose="02020603050405020304" pitchFamily="18" charset="0"/>
              </a:rPr>
              <a:t>can test individual code </a:t>
            </a:r>
            <a:r>
              <a:rPr lang="en-US" sz="1800" dirty="0">
                <a:latin typeface="Times" panose="02020603050405020304" pitchFamily="18" charset="0"/>
                <a:cs typeface="Times" panose="02020603050405020304" pitchFamily="18" charset="0"/>
              </a:rPr>
              <a:t>snippets, algorithms and methods.</a:t>
            </a:r>
            <a:endParaRPr sz="1800" dirty="0">
              <a:latin typeface="Times" panose="02020603050405020304" pitchFamily="18" charset="0"/>
              <a:cs typeface="Times"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txBox="1"/>
          <p:nvPr/>
        </p:nvSpPr>
        <p:spPr>
          <a:xfrm>
            <a:off x="22441" y="204816"/>
            <a:ext cx="6556603" cy="584735"/>
          </a:xfrm>
          <a:prstGeom prst="rect">
            <a:avLst/>
          </a:prstGeom>
          <a:noFill/>
          <a:ln>
            <a:noFill/>
          </a:ln>
        </p:spPr>
        <p:txBody>
          <a:bodyPr spcFirstLastPara="1" wrap="square" lIns="91425" tIns="45700" rIns="91425" bIns="45700" anchor="t" anchorCtr="0">
            <a:spAutoFit/>
          </a:bodyPr>
          <a:lstStyle/>
          <a:p>
            <a:r>
              <a:rPr lang="en-IN" sz="3200" b="1" dirty="0" smtClean="0"/>
              <a:t>Gray </a:t>
            </a:r>
            <a:r>
              <a:rPr lang="en-IN" sz="3200" b="1" dirty="0" smtClean="0"/>
              <a:t>Box </a:t>
            </a:r>
            <a:r>
              <a:rPr lang="en-IN" sz="3200" b="1" dirty="0" smtClean="0"/>
              <a:t>Testing</a:t>
            </a:r>
            <a:endParaRPr lang="en-IN" sz="3200" b="1" dirty="0"/>
          </a:p>
        </p:txBody>
      </p:sp>
      <p:sp>
        <p:nvSpPr>
          <p:cNvPr id="136" name="Google Shape;136;p8"/>
          <p:cNvSpPr txBox="1"/>
          <p:nvPr/>
        </p:nvSpPr>
        <p:spPr>
          <a:xfrm>
            <a:off x="22441" y="789552"/>
            <a:ext cx="9121559" cy="6740266"/>
          </a:xfrm>
          <a:prstGeom prst="rect">
            <a:avLst/>
          </a:prstGeom>
          <a:noFill/>
          <a:ln>
            <a:noFill/>
          </a:ln>
        </p:spPr>
        <p:txBody>
          <a:bodyPr spcFirstLastPara="1" wrap="square" lIns="91425" tIns="45700" rIns="91425" bIns="45700" anchor="t" anchorCtr="0">
            <a:spAutoFit/>
          </a:bodyPr>
          <a:lstStyle/>
          <a:p>
            <a:pPr lvl="0" algn="just">
              <a:lnSpc>
                <a:spcPct val="150000"/>
              </a:lnSpc>
            </a:pPr>
            <a:endParaRPr lang="en-US" sz="1800" b="1" dirty="0" smtClean="0">
              <a:latin typeface="Times" panose="02020603050405020304" pitchFamily="18" charset="0"/>
              <a:cs typeface="Times" panose="02020603050405020304" pitchFamily="18" charset="0"/>
            </a:endParaRPr>
          </a:p>
          <a:p>
            <a:pPr lvl="0" algn="just">
              <a:lnSpc>
                <a:spcPct val="150000"/>
              </a:lnSpc>
            </a:pPr>
            <a:endParaRPr lang="en-US" sz="1800" b="1" dirty="0">
              <a:latin typeface="Times" panose="02020603050405020304" pitchFamily="18" charset="0"/>
              <a:cs typeface="Times" panose="02020603050405020304" pitchFamily="18" charset="0"/>
            </a:endParaRPr>
          </a:p>
          <a:p>
            <a:pPr lvl="0" algn="just">
              <a:lnSpc>
                <a:spcPct val="150000"/>
              </a:lnSpc>
            </a:pPr>
            <a:endParaRPr lang="en-US" sz="1800" b="1" dirty="0" smtClean="0">
              <a:latin typeface="Times" panose="02020603050405020304" pitchFamily="18" charset="0"/>
              <a:cs typeface="Times" panose="02020603050405020304" pitchFamily="18" charset="0"/>
            </a:endParaRPr>
          </a:p>
          <a:p>
            <a:pPr lvl="0" algn="just">
              <a:lnSpc>
                <a:spcPct val="150000"/>
              </a:lnSpc>
            </a:pPr>
            <a:endParaRPr lang="en-US" sz="1800" b="1" dirty="0">
              <a:latin typeface="Times" panose="02020603050405020304" pitchFamily="18" charset="0"/>
              <a:cs typeface="Times" panose="02020603050405020304" pitchFamily="18" charset="0"/>
            </a:endParaRPr>
          </a:p>
          <a:p>
            <a:pPr lvl="0" algn="just">
              <a:lnSpc>
                <a:spcPct val="150000"/>
              </a:lnSpc>
            </a:pPr>
            <a:endParaRPr lang="en-US" sz="1800" b="1" dirty="0" smtClean="0">
              <a:latin typeface="Times" panose="02020603050405020304" pitchFamily="18" charset="0"/>
              <a:cs typeface="Times" panose="02020603050405020304" pitchFamily="18" charset="0"/>
            </a:endParaRPr>
          </a:p>
          <a:p>
            <a:pPr lvl="0" algn="just">
              <a:lnSpc>
                <a:spcPct val="150000"/>
              </a:lnSpc>
            </a:pPr>
            <a:endParaRPr lang="en-US" sz="1800" b="1" dirty="0">
              <a:latin typeface="Times" panose="02020603050405020304" pitchFamily="18" charset="0"/>
              <a:cs typeface="Times" panose="02020603050405020304" pitchFamily="18" charset="0"/>
            </a:endParaRPr>
          </a:p>
          <a:p>
            <a:pPr lvl="0" algn="just">
              <a:lnSpc>
                <a:spcPct val="150000"/>
              </a:lnSpc>
            </a:pPr>
            <a:r>
              <a:rPr lang="en-US" sz="1800" b="1" dirty="0" smtClean="0">
                <a:latin typeface="Times" panose="02020603050405020304" pitchFamily="18" charset="0"/>
                <a:cs typeface="Times" panose="02020603050405020304" pitchFamily="18" charset="0"/>
              </a:rPr>
              <a:t>Objectives </a:t>
            </a:r>
            <a:r>
              <a:rPr lang="en-US" sz="1800" b="1" dirty="0">
                <a:latin typeface="Times" panose="02020603050405020304" pitchFamily="18" charset="0"/>
                <a:cs typeface="Times" panose="02020603050405020304" pitchFamily="18" charset="0"/>
              </a:rPr>
              <a:t>of Gray Box Testing</a:t>
            </a:r>
          </a:p>
          <a:p>
            <a:pPr marL="285750" lvl="0" indent="-285750" algn="just">
              <a:lnSpc>
                <a:spcPct val="150000"/>
              </a:lnSpc>
              <a:buFont typeface="Arial" panose="020B0604020202020204" pitchFamily="34" charset="0"/>
              <a:buChar char="•"/>
            </a:pPr>
            <a:r>
              <a:rPr lang="en-US" sz="1800" dirty="0">
                <a:latin typeface="Times" panose="02020603050405020304" pitchFamily="18" charset="0"/>
                <a:cs typeface="Times" panose="02020603050405020304" pitchFamily="18" charset="0"/>
              </a:rPr>
              <a:t>To provide combined advantages of both black box testing and white box testing.</a:t>
            </a:r>
          </a:p>
          <a:p>
            <a:pPr marL="285750" lvl="0" indent="-285750" algn="just">
              <a:lnSpc>
                <a:spcPct val="150000"/>
              </a:lnSpc>
              <a:buFont typeface="Arial" panose="020B0604020202020204" pitchFamily="34" charset="0"/>
              <a:buChar char="•"/>
            </a:pPr>
            <a:r>
              <a:rPr lang="en-US" sz="1800" dirty="0">
                <a:latin typeface="Times" panose="02020603050405020304" pitchFamily="18" charset="0"/>
                <a:cs typeface="Times" panose="02020603050405020304" pitchFamily="18" charset="0"/>
              </a:rPr>
              <a:t>To combine the input of developers as well as testers.</a:t>
            </a:r>
          </a:p>
          <a:p>
            <a:pPr marL="285750" lvl="0" indent="-285750" algn="just">
              <a:lnSpc>
                <a:spcPct val="150000"/>
              </a:lnSpc>
              <a:buFont typeface="Arial" panose="020B0604020202020204" pitchFamily="34" charset="0"/>
              <a:buChar char="•"/>
            </a:pPr>
            <a:r>
              <a:rPr lang="en-US" sz="1800" dirty="0">
                <a:latin typeface="Times" panose="02020603050405020304" pitchFamily="18" charset="0"/>
                <a:cs typeface="Times" panose="02020603050405020304" pitchFamily="18" charset="0"/>
              </a:rPr>
              <a:t>To improve overall product quality.</a:t>
            </a:r>
          </a:p>
          <a:p>
            <a:pPr marL="285750" lvl="0" indent="-285750" algn="just">
              <a:lnSpc>
                <a:spcPct val="150000"/>
              </a:lnSpc>
              <a:buFont typeface="Arial" panose="020B0604020202020204" pitchFamily="34" charset="0"/>
              <a:buChar char="•"/>
            </a:pPr>
            <a:r>
              <a:rPr lang="en-US" sz="1800" dirty="0">
                <a:latin typeface="Times" panose="02020603050405020304" pitchFamily="18" charset="0"/>
                <a:cs typeface="Times" panose="02020603050405020304" pitchFamily="18" charset="0"/>
              </a:rPr>
              <a:t>To reduce the overhead of long process of functional and non-functional </a:t>
            </a:r>
            <a:r>
              <a:rPr lang="en-US" sz="1800" dirty="0" smtClean="0">
                <a:latin typeface="Times" panose="02020603050405020304" pitchFamily="18" charset="0"/>
                <a:cs typeface="Times" panose="02020603050405020304" pitchFamily="18" charset="0"/>
              </a:rPr>
              <a:t>testing.</a:t>
            </a:r>
            <a:endParaRPr lang="en-US" sz="1800" dirty="0">
              <a:latin typeface="Times" panose="02020603050405020304" pitchFamily="18" charset="0"/>
              <a:cs typeface="Times" panose="02020603050405020304" pitchFamily="18" charset="0"/>
            </a:endParaRPr>
          </a:p>
          <a:p>
            <a:pPr marL="285750" lvl="0" indent="-285750" algn="just">
              <a:lnSpc>
                <a:spcPct val="150000"/>
              </a:lnSpc>
              <a:buFont typeface="Arial" panose="020B0604020202020204" pitchFamily="34" charset="0"/>
              <a:buChar char="•"/>
            </a:pPr>
            <a:r>
              <a:rPr lang="en-US" sz="1800" dirty="0">
                <a:latin typeface="Times" panose="02020603050405020304" pitchFamily="18" charset="0"/>
                <a:cs typeface="Times" panose="02020603050405020304" pitchFamily="18" charset="0"/>
              </a:rPr>
              <a:t>To provide enough free time to developers to fix defects.</a:t>
            </a:r>
          </a:p>
          <a:p>
            <a:pPr marL="285750" lvl="0" indent="-285750" algn="just">
              <a:lnSpc>
                <a:spcPct val="150000"/>
              </a:lnSpc>
              <a:buFont typeface="Arial" panose="020B0604020202020204" pitchFamily="34" charset="0"/>
              <a:buChar char="•"/>
            </a:pPr>
            <a:r>
              <a:rPr lang="en-US" sz="1800" dirty="0">
                <a:latin typeface="Times" panose="02020603050405020304" pitchFamily="18" charset="0"/>
                <a:cs typeface="Times" panose="02020603050405020304" pitchFamily="18" charset="0"/>
              </a:rPr>
              <a:t>To test from the user point of view rather than a designer point of view.</a:t>
            </a:r>
          </a:p>
          <a:p>
            <a:pPr marL="285750" lvl="0" indent="-285750" algn="just">
              <a:lnSpc>
                <a:spcPct val="150000"/>
              </a:lnSpc>
              <a:buFont typeface="Arial" panose="020B0604020202020204" pitchFamily="34" charset="0"/>
              <a:buChar char="•"/>
            </a:pPr>
            <a:endParaRPr lang="en-US" sz="1800" b="1" dirty="0">
              <a:latin typeface="Times" panose="02020603050405020304" pitchFamily="18" charset="0"/>
              <a:cs typeface="Times" panose="02020603050405020304" pitchFamily="18" charset="0"/>
            </a:endParaRPr>
          </a:p>
          <a:p>
            <a:pPr marL="285750" lvl="0" indent="-285750" algn="just">
              <a:lnSpc>
                <a:spcPct val="150000"/>
              </a:lnSpc>
              <a:buFont typeface="Arial" panose="020B0604020202020204" pitchFamily="34" charset="0"/>
              <a:buChar char="•"/>
            </a:pPr>
            <a:endParaRPr lang="en-US" sz="1800" b="1" dirty="0" smtClean="0">
              <a:latin typeface="Times" panose="02020603050405020304" pitchFamily="18" charset="0"/>
              <a:cs typeface="Times" panose="02020603050405020304" pitchFamily="18" charset="0"/>
            </a:endParaRPr>
          </a:p>
          <a:p>
            <a:pPr marL="285750" lvl="0" indent="-285750" algn="just">
              <a:lnSpc>
                <a:spcPct val="150000"/>
              </a:lnSpc>
              <a:buFont typeface="Arial" panose="020B0604020202020204" pitchFamily="34" charset="0"/>
              <a:buChar char="•"/>
            </a:pPr>
            <a:endParaRPr lang="en-US" sz="1800" b="1" dirty="0" smtClean="0">
              <a:latin typeface="Times" panose="02020603050405020304" pitchFamily="18" charset="0"/>
              <a:cs typeface="Times" panose="02020603050405020304" pitchFamily="18" charset="0"/>
            </a:endParaRPr>
          </a:p>
        </p:txBody>
      </p:sp>
      <p:pic>
        <p:nvPicPr>
          <p:cNvPr id="1028" name="Picture 4" descr="gray-box-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19" y="1036630"/>
            <a:ext cx="8095402" cy="204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23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35" name="Google Shape;135;p8"/>
          <p:cNvSpPr txBox="1"/>
          <p:nvPr/>
        </p:nvSpPr>
        <p:spPr>
          <a:xfrm>
            <a:off x="22441" y="204816"/>
            <a:ext cx="6556603" cy="584735"/>
          </a:xfrm>
          <a:prstGeom prst="rect">
            <a:avLst/>
          </a:prstGeom>
          <a:noFill/>
          <a:ln>
            <a:noFill/>
          </a:ln>
        </p:spPr>
        <p:txBody>
          <a:bodyPr spcFirstLastPara="1" wrap="square" lIns="91425" tIns="45700" rIns="91425" bIns="45700" anchor="t" anchorCtr="0">
            <a:spAutoFit/>
          </a:bodyPr>
          <a:lstStyle/>
          <a:p>
            <a:r>
              <a:rPr lang="en-IN" sz="3200" b="1" dirty="0"/>
              <a:t>What is unit testing?</a:t>
            </a:r>
          </a:p>
        </p:txBody>
      </p:sp>
      <p:sp>
        <p:nvSpPr>
          <p:cNvPr id="136" name="Google Shape;136;p8"/>
          <p:cNvSpPr txBox="1"/>
          <p:nvPr/>
        </p:nvSpPr>
        <p:spPr>
          <a:xfrm>
            <a:off x="163772" y="994367"/>
            <a:ext cx="8871045" cy="519368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700" b="1" dirty="0">
                <a:latin typeface="Times" panose="02020603050405020304" pitchFamily="18" charset="0"/>
                <a:cs typeface="Times" panose="02020603050405020304" pitchFamily="18" charset="0"/>
              </a:rPr>
              <a:t>Unit testing </a:t>
            </a:r>
            <a:r>
              <a:rPr lang="en-US" sz="1700" dirty="0">
                <a:latin typeface="Times" panose="02020603050405020304" pitchFamily="18" charset="0"/>
                <a:cs typeface="Times" panose="02020603050405020304" pitchFamily="18" charset="0"/>
              </a:rPr>
              <a:t>is a software development process in which the </a:t>
            </a:r>
            <a:r>
              <a:rPr lang="en-US" sz="1700" b="1" dirty="0">
                <a:latin typeface="Times" panose="02020603050405020304" pitchFamily="18" charset="0"/>
                <a:cs typeface="Times" panose="02020603050405020304" pitchFamily="18" charset="0"/>
              </a:rPr>
              <a:t>smallest testable parts of an application</a:t>
            </a:r>
            <a:r>
              <a:rPr lang="en-US" sz="1700" dirty="0">
                <a:latin typeface="Times" panose="02020603050405020304" pitchFamily="18" charset="0"/>
                <a:cs typeface="Times" panose="02020603050405020304" pitchFamily="18" charset="0"/>
              </a:rPr>
              <a:t>, called units, are individually scrutinized for proper operation. </a:t>
            </a:r>
            <a:endParaRPr lang="en-US" sz="1700" dirty="0" smtClean="0">
              <a:latin typeface="Times" panose="02020603050405020304" pitchFamily="18" charset="0"/>
              <a:cs typeface="Times" panose="02020603050405020304" pitchFamily="18" charset="0"/>
            </a:endParaRPr>
          </a:p>
          <a:p>
            <a:pPr marL="285750" marR="0" lvl="0" indent="-285750" algn="just" rtl="0">
              <a:lnSpc>
                <a:spcPct val="150000"/>
              </a:lnSpc>
              <a:spcBef>
                <a:spcPts val="0"/>
              </a:spcBef>
              <a:spcAft>
                <a:spcPts val="0"/>
              </a:spcAft>
              <a:buFont typeface="Arial" panose="020B0604020202020204" pitchFamily="34" charset="0"/>
              <a:buChar char="•"/>
            </a:pPr>
            <a:r>
              <a:rPr lang="en-US" sz="1700" dirty="0" smtClean="0">
                <a:latin typeface="Times" panose="02020603050405020304" pitchFamily="18" charset="0"/>
                <a:cs typeface="Times" panose="02020603050405020304" pitchFamily="18" charset="0"/>
              </a:rPr>
              <a:t>Software </a:t>
            </a:r>
            <a:r>
              <a:rPr lang="en-US" sz="1700" dirty="0">
                <a:latin typeface="Times" panose="02020603050405020304" pitchFamily="18" charset="0"/>
                <a:cs typeface="Times" panose="02020603050405020304" pitchFamily="18" charset="0"/>
              </a:rPr>
              <a:t>developers and sometimes </a:t>
            </a:r>
            <a:r>
              <a:rPr lang="en-US" sz="1700" b="1" dirty="0">
                <a:latin typeface="Times" panose="02020603050405020304" pitchFamily="18" charset="0"/>
                <a:cs typeface="Times" panose="02020603050405020304" pitchFamily="18" charset="0"/>
              </a:rPr>
              <a:t>QA staff complete unit tests during the development process</a:t>
            </a:r>
            <a:r>
              <a:rPr lang="en-US" sz="1700" dirty="0">
                <a:latin typeface="Times" panose="02020603050405020304" pitchFamily="18" charset="0"/>
                <a:cs typeface="Times" panose="02020603050405020304" pitchFamily="18" charset="0"/>
              </a:rPr>
              <a:t>. The main objective of unit testing is to isolate written code to test and determine if it works as intended.</a:t>
            </a:r>
          </a:p>
          <a:p>
            <a:pPr marL="285750" marR="0" lvl="0" indent="-285750" algn="just" rtl="0">
              <a:lnSpc>
                <a:spcPct val="150000"/>
              </a:lnSpc>
              <a:spcBef>
                <a:spcPts val="0"/>
              </a:spcBef>
              <a:spcAft>
                <a:spcPts val="0"/>
              </a:spcAft>
              <a:buFont typeface="Arial" panose="020B0604020202020204" pitchFamily="34" charset="0"/>
              <a:buChar char="•"/>
            </a:pPr>
            <a:r>
              <a:rPr lang="en-US" sz="1700" dirty="0" smtClean="0">
                <a:latin typeface="Times" panose="02020603050405020304" pitchFamily="18" charset="0"/>
                <a:cs typeface="Times" panose="02020603050405020304" pitchFamily="18" charset="0"/>
              </a:rPr>
              <a:t>Unit </a:t>
            </a:r>
            <a:r>
              <a:rPr lang="en-US" sz="1700" dirty="0">
                <a:latin typeface="Times" panose="02020603050405020304" pitchFamily="18" charset="0"/>
                <a:cs typeface="Times" panose="02020603050405020304" pitchFamily="18" charset="0"/>
              </a:rPr>
              <a:t>testing is an important step in the development process. If done correctly, unit tests can detect </a:t>
            </a:r>
            <a:r>
              <a:rPr lang="en-US" sz="1700" b="1" dirty="0">
                <a:latin typeface="Times" panose="02020603050405020304" pitchFamily="18" charset="0"/>
                <a:cs typeface="Times" panose="02020603050405020304" pitchFamily="18" charset="0"/>
              </a:rPr>
              <a:t>early flaws in code </a:t>
            </a:r>
            <a:r>
              <a:rPr lang="en-US" sz="1700" dirty="0">
                <a:latin typeface="Times" panose="02020603050405020304" pitchFamily="18" charset="0"/>
                <a:cs typeface="Times" panose="02020603050405020304" pitchFamily="18" charset="0"/>
              </a:rPr>
              <a:t>which may be more difficult to find in later testing stages.</a:t>
            </a:r>
          </a:p>
          <a:p>
            <a:pPr marL="285750" marR="0" lvl="0" indent="-285750" algn="just" rtl="0">
              <a:lnSpc>
                <a:spcPct val="150000"/>
              </a:lnSpc>
              <a:spcBef>
                <a:spcPts val="0"/>
              </a:spcBef>
              <a:spcAft>
                <a:spcPts val="0"/>
              </a:spcAft>
              <a:buFont typeface="Arial" panose="020B0604020202020204" pitchFamily="34" charset="0"/>
              <a:buChar char="•"/>
            </a:pPr>
            <a:r>
              <a:rPr lang="en-US" sz="1700" dirty="0" smtClean="0">
                <a:latin typeface="Times" panose="02020603050405020304" pitchFamily="18" charset="0"/>
                <a:cs typeface="Times" panose="02020603050405020304" pitchFamily="18" charset="0"/>
              </a:rPr>
              <a:t>Unit </a:t>
            </a:r>
            <a:r>
              <a:rPr lang="en-US" sz="1700" dirty="0">
                <a:latin typeface="Times" panose="02020603050405020304" pitchFamily="18" charset="0"/>
                <a:cs typeface="Times" panose="02020603050405020304" pitchFamily="18" charset="0"/>
              </a:rPr>
              <a:t>testing is a </a:t>
            </a:r>
            <a:r>
              <a:rPr lang="en-US" sz="1700" b="1" dirty="0">
                <a:latin typeface="Times" panose="02020603050405020304" pitchFamily="18" charset="0"/>
                <a:cs typeface="Times" panose="02020603050405020304" pitchFamily="18" charset="0"/>
              </a:rPr>
              <a:t>component of test-driven development (TDD)</a:t>
            </a:r>
            <a:r>
              <a:rPr lang="en-US" sz="1700" dirty="0">
                <a:latin typeface="Times" panose="02020603050405020304" pitchFamily="18" charset="0"/>
                <a:cs typeface="Times" panose="02020603050405020304" pitchFamily="18" charset="0"/>
              </a:rPr>
              <a:t>, a pragmatic methodology that takes a meticulous approach </a:t>
            </a:r>
            <a:r>
              <a:rPr lang="en-US" sz="1700" b="1" dirty="0">
                <a:latin typeface="Times" panose="02020603050405020304" pitchFamily="18" charset="0"/>
                <a:cs typeface="Times" panose="02020603050405020304" pitchFamily="18" charset="0"/>
              </a:rPr>
              <a:t>to building a product by means of continual testing </a:t>
            </a:r>
            <a:r>
              <a:rPr lang="en-US" sz="1700" dirty="0">
                <a:latin typeface="Times" panose="02020603050405020304" pitchFamily="18" charset="0"/>
                <a:cs typeface="Times" panose="02020603050405020304" pitchFamily="18" charset="0"/>
              </a:rPr>
              <a:t>and revision. </a:t>
            </a:r>
            <a:endParaRPr lang="en-US" sz="1700" dirty="0" smtClean="0">
              <a:latin typeface="Times" panose="02020603050405020304" pitchFamily="18" charset="0"/>
              <a:cs typeface="Times" panose="02020603050405020304" pitchFamily="18" charset="0"/>
            </a:endParaRPr>
          </a:p>
          <a:p>
            <a:pPr marL="285750" marR="0" lvl="0" indent="-285750" algn="just" rtl="0">
              <a:lnSpc>
                <a:spcPct val="150000"/>
              </a:lnSpc>
              <a:spcBef>
                <a:spcPts val="0"/>
              </a:spcBef>
              <a:spcAft>
                <a:spcPts val="0"/>
              </a:spcAft>
              <a:buFont typeface="Arial" panose="020B0604020202020204" pitchFamily="34" charset="0"/>
              <a:buChar char="•"/>
            </a:pPr>
            <a:r>
              <a:rPr lang="en-US" sz="1700" dirty="0" smtClean="0">
                <a:latin typeface="Times" panose="02020603050405020304" pitchFamily="18" charset="0"/>
                <a:cs typeface="Times" panose="02020603050405020304" pitchFamily="18" charset="0"/>
              </a:rPr>
              <a:t>This </a:t>
            </a:r>
            <a:r>
              <a:rPr lang="en-US" sz="1700" dirty="0">
                <a:latin typeface="Times" panose="02020603050405020304" pitchFamily="18" charset="0"/>
                <a:cs typeface="Times" panose="02020603050405020304" pitchFamily="18" charset="0"/>
              </a:rPr>
              <a:t>testing method is also the </a:t>
            </a:r>
            <a:r>
              <a:rPr lang="en-US" sz="1700" b="1" dirty="0">
                <a:latin typeface="Times" panose="02020603050405020304" pitchFamily="18" charset="0"/>
                <a:cs typeface="Times" panose="02020603050405020304" pitchFamily="18" charset="0"/>
              </a:rPr>
              <a:t>first level of software testing</a:t>
            </a:r>
            <a:r>
              <a:rPr lang="en-US" sz="1700" dirty="0">
                <a:latin typeface="Times" panose="02020603050405020304" pitchFamily="18" charset="0"/>
                <a:cs typeface="Times" panose="02020603050405020304" pitchFamily="18" charset="0"/>
              </a:rPr>
              <a:t>, which is performed before other testing methods such as integration testing. </a:t>
            </a:r>
            <a:endParaRPr lang="en-US" sz="1700" dirty="0" smtClean="0">
              <a:latin typeface="Times" panose="02020603050405020304" pitchFamily="18" charset="0"/>
              <a:cs typeface="Times" panose="02020603050405020304" pitchFamily="18" charset="0"/>
            </a:endParaRPr>
          </a:p>
          <a:p>
            <a:pPr marL="285750" marR="0" lvl="0" indent="-285750" algn="just" rtl="0">
              <a:lnSpc>
                <a:spcPct val="150000"/>
              </a:lnSpc>
              <a:spcBef>
                <a:spcPts val="0"/>
              </a:spcBef>
              <a:spcAft>
                <a:spcPts val="0"/>
              </a:spcAft>
              <a:buFont typeface="Arial" panose="020B0604020202020204" pitchFamily="34" charset="0"/>
              <a:buChar char="•"/>
            </a:pPr>
            <a:r>
              <a:rPr lang="en-US" sz="1700" dirty="0" smtClean="0">
                <a:latin typeface="Times" panose="02020603050405020304" pitchFamily="18" charset="0"/>
                <a:cs typeface="Times" panose="02020603050405020304" pitchFamily="18" charset="0"/>
              </a:rPr>
              <a:t>Unit </a:t>
            </a:r>
            <a:r>
              <a:rPr lang="en-US" sz="1700" dirty="0">
                <a:latin typeface="Times" panose="02020603050405020304" pitchFamily="18" charset="0"/>
                <a:cs typeface="Times" panose="02020603050405020304" pitchFamily="18" charset="0"/>
              </a:rPr>
              <a:t>tests are typically isolated </a:t>
            </a:r>
            <a:r>
              <a:rPr lang="en-US" sz="1700" b="1" dirty="0">
                <a:latin typeface="Times" panose="02020603050405020304" pitchFamily="18" charset="0"/>
                <a:cs typeface="Times" panose="02020603050405020304" pitchFamily="18" charset="0"/>
              </a:rPr>
              <a:t>to ensure a unit does not rely on any external code </a:t>
            </a:r>
            <a:r>
              <a:rPr lang="en-US" sz="1700" dirty="0">
                <a:latin typeface="Times" panose="02020603050405020304" pitchFamily="18" charset="0"/>
                <a:cs typeface="Times" panose="02020603050405020304" pitchFamily="18" charset="0"/>
              </a:rPr>
              <a:t>or functions. Teams should perform unit tests frequently, either manually or more often automated.</a:t>
            </a:r>
            <a:endParaRPr sz="17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1086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22441" y="563403"/>
            <a:ext cx="8460828" cy="6740266"/>
          </a:xfrm>
          <a:prstGeom prst="rect">
            <a:avLst/>
          </a:prstGeom>
          <a:noFill/>
          <a:ln>
            <a:noFill/>
          </a:ln>
        </p:spPr>
        <p:txBody>
          <a:bodyPr spcFirstLastPara="1" wrap="square" lIns="91425" tIns="45700" rIns="91425" bIns="45700" anchor="t" anchorCtr="0">
            <a:spAutoFit/>
          </a:bodyPr>
          <a:lstStyle/>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A unit test comprises three stages</a:t>
            </a:r>
            <a:r>
              <a:rPr lang="en-US" sz="1800" dirty="0" smtClean="0">
                <a:latin typeface="Times" panose="02020603050405020304" pitchFamily="18" charset="0"/>
                <a:cs typeface="Times" panose="02020603050405020304" pitchFamily="18" charset="0"/>
              </a:rPr>
              <a:t>:</a:t>
            </a:r>
          </a:p>
          <a:p>
            <a:pPr marL="285750" indent="-285750" algn="just">
              <a:buFont typeface="Arial" panose="020B0604020202020204" pitchFamily="34" charset="0"/>
              <a:buChar char="•"/>
            </a:pPr>
            <a:r>
              <a:rPr lang="en-US" sz="1800" dirty="0" smtClean="0">
                <a:latin typeface="Times" panose="02020603050405020304" pitchFamily="18" charset="0"/>
                <a:cs typeface="Times" panose="02020603050405020304" pitchFamily="18" charset="0"/>
              </a:rPr>
              <a:t>planning</a:t>
            </a:r>
            <a:r>
              <a:rPr lang="en-US" sz="1800" dirty="0">
                <a:latin typeface="Times" panose="02020603050405020304" pitchFamily="18" charset="0"/>
                <a:cs typeface="Times" panose="02020603050405020304" pitchFamily="18" charset="0"/>
              </a:rPr>
              <a:t>, </a:t>
            </a:r>
            <a:endParaRPr lang="en-US" sz="1800" dirty="0" smtClean="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800" dirty="0" smtClean="0">
                <a:latin typeface="Times" panose="02020603050405020304" pitchFamily="18" charset="0"/>
                <a:cs typeface="Times" panose="02020603050405020304" pitchFamily="18" charset="0"/>
              </a:rPr>
              <a:t>writing </a:t>
            </a:r>
            <a:r>
              <a:rPr lang="en-US" sz="1800" dirty="0">
                <a:latin typeface="Times" panose="02020603050405020304" pitchFamily="18" charset="0"/>
                <a:cs typeface="Times" panose="02020603050405020304" pitchFamily="18" charset="0"/>
              </a:rPr>
              <a:t>test cases and </a:t>
            </a:r>
            <a:endParaRPr lang="en-US" sz="1800" dirty="0" smtClean="0">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800" dirty="0" smtClean="0">
                <a:latin typeface="Times" panose="02020603050405020304" pitchFamily="18" charset="0"/>
                <a:cs typeface="Times" panose="02020603050405020304" pitchFamily="18" charset="0"/>
              </a:rPr>
              <a:t>performing </a:t>
            </a:r>
            <a:r>
              <a:rPr lang="en-US" sz="1800" dirty="0">
                <a:latin typeface="Times" panose="02020603050405020304" pitchFamily="18" charset="0"/>
                <a:cs typeface="Times" panose="02020603050405020304" pitchFamily="18" charset="0"/>
              </a:rPr>
              <a:t>the unit test itself. </a:t>
            </a:r>
            <a:endParaRPr lang="en-US" sz="1800" dirty="0" smtClean="0">
              <a:latin typeface="Times" panose="02020603050405020304" pitchFamily="18" charset="0"/>
              <a:cs typeface="Times" panose="02020603050405020304" pitchFamily="18" charset="0"/>
            </a:endParaRPr>
          </a:p>
          <a:p>
            <a:pPr algn="just"/>
            <a:r>
              <a:rPr lang="en-US" sz="1800" dirty="0" smtClean="0">
                <a:latin typeface="Times" panose="02020603050405020304" pitchFamily="18" charset="0"/>
                <a:cs typeface="Times" panose="02020603050405020304" pitchFamily="18" charset="0"/>
              </a:rPr>
              <a:t>In </a:t>
            </a:r>
            <a:r>
              <a:rPr lang="en-US" sz="1800" dirty="0">
                <a:latin typeface="Times" panose="02020603050405020304" pitchFamily="18" charset="0"/>
                <a:cs typeface="Times" panose="02020603050405020304" pitchFamily="18" charset="0"/>
              </a:rPr>
              <a:t>the first step, developers or QA professionals </a:t>
            </a:r>
            <a:r>
              <a:rPr lang="en-US" sz="1800" b="1" dirty="0">
                <a:latin typeface="Times" panose="02020603050405020304" pitchFamily="18" charset="0"/>
                <a:cs typeface="Times" panose="02020603050405020304" pitchFamily="18" charset="0"/>
              </a:rPr>
              <a:t>prepare and review the unit test</a:t>
            </a:r>
            <a:r>
              <a:rPr lang="en-US" sz="1800" dirty="0">
                <a:latin typeface="Times" panose="02020603050405020304" pitchFamily="18" charset="0"/>
                <a:cs typeface="Times" panose="02020603050405020304" pitchFamily="18" charset="0"/>
              </a:rPr>
              <a:t>. In the next step, they </a:t>
            </a:r>
            <a:r>
              <a:rPr lang="en-US" sz="1800" b="1" dirty="0">
                <a:latin typeface="Times" panose="02020603050405020304" pitchFamily="18" charset="0"/>
                <a:cs typeface="Times" panose="02020603050405020304" pitchFamily="18" charset="0"/>
              </a:rPr>
              <a:t>write test cases and scripts</a:t>
            </a:r>
            <a:r>
              <a:rPr lang="en-US" sz="1800" dirty="0">
                <a:latin typeface="Times" panose="02020603050405020304" pitchFamily="18" charset="0"/>
                <a:cs typeface="Times" panose="02020603050405020304" pitchFamily="18" charset="0"/>
              </a:rPr>
              <a:t>. In the third step the </a:t>
            </a:r>
            <a:r>
              <a:rPr lang="en-US" sz="1800" b="1" dirty="0">
                <a:latin typeface="Times" panose="02020603050405020304" pitchFamily="18" charset="0"/>
                <a:cs typeface="Times" panose="02020603050405020304" pitchFamily="18" charset="0"/>
              </a:rPr>
              <a:t>code is tested</a:t>
            </a:r>
            <a:r>
              <a:rPr lang="en-US" sz="1800" dirty="0">
                <a:latin typeface="Times" panose="02020603050405020304" pitchFamily="18" charset="0"/>
                <a:cs typeface="Times" panose="02020603050405020304" pitchFamily="18" charset="0"/>
              </a:rPr>
              <a:t>.</a:t>
            </a:r>
          </a:p>
          <a:p>
            <a:pPr algn="just"/>
            <a:r>
              <a:rPr lang="en-US" sz="1800" dirty="0">
                <a:latin typeface="Times" panose="02020603050405020304" pitchFamily="18" charset="0"/>
                <a:cs typeface="Times" panose="02020603050405020304" pitchFamily="18" charset="0"/>
              </a:rPr>
              <a:t>Test-driven development requires that developers first write failing unit tests. Then they write code and refactor the application until the test passes. TDD typically results in an explicit and predictable codebase.</a:t>
            </a:r>
          </a:p>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Each test case is tested independently in an isolated environment to ensure a lack of dependencies in the code. The software developer should code criteria to verify each test case and use a testing framework to report any failed tests. Developers should not make a test for every line of code, as this may take up too much time. Developers should create tests focusing on code which could affect the behavior of the software being developed.</a:t>
            </a:r>
          </a:p>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Unit testing involves only those characteristics that are vital to the performance of the unit being tested. This encourages developers to modify the source code without immediate concerns about how such changes might affect the functioning of other units or the program as a whole. Once all the units in a program work in the most efficient and error-free manner possible, teams can evaluate larger components of the program by means of integration testing.</a:t>
            </a:r>
          </a:p>
          <a:p>
            <a:endParaRPr lang="en-US" sz="1800" dirty="0">
              <a:latin typeface="Times" panose="02020603050405020304" pitchFamily="18" charset="0"/>
              <a:cs typeface="Times" panose="02020603050405020304" pitchFamily="18" charset="0"/>
            </a:endParaRPr>
          </a:p>
        </p:txBody>
      </p:sp>
      <p:sp>
        <p:nvSpPr>
          <p:cNvPr id="142" name="Google Shape;142;p9"/>
          <p:cNvSpPr txBox="1"/>
          <p:nvPr/>
        </p:nvSpPr>
        <p:spPr>
          <a:xfrm>
            <a:off x="22441" y="204816"/>
            <a:ext cx="6556603" cy="584735"/>
          </a:xfrm>
          <a:prstGeom prst="rect">
            <a:avLst/>
          </a:prstGeom>
          <a:noFill/>
          <a:ln>
            <a:noFill/>
          </a:ln>
        </p:spPr>
        <p:txBody>
          <a:bodyPr spcFirstLastPara="1" wrap="square" lIns="91425" tIns="45700" rIns="91425" bIns="45700" anchor="t" anchorCtr="0">
            <a:spAutoFit/>
          </a:bodyPr>
          <a:lstStyle/>
          <a:p>
            <a:r>
              <a:rPr lang="en-IN" sz="3200" b="1" dirty="0"/>
              <a:t>How unit tests work</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1200</Words>
  <Application>Microsoft Office PowerPoint</Application>
  <PresentationFormat>On-screen Show (4:3)</PresentationFormat>
  <Paragraphs>132</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20</cp:revision>
  <dcterms:created xsi:type="dcterms:W3CDTF">2010-04-09T07:36:15Z</dcterms:created>
  <dcterms:modified xsi:type="dcterms:W3CDTF">2024-03-04T14:10:11Z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