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5" r:id="rId18"/>
    <p:sldId id="276" r:id="rId19"/>
    <p:sldId id="272" r:id="rId20"/>
    <p:sldId id="273" r:id="rId21"/>
    <p:sldId id="274" r:id="rId22"/>
  </p:sldIdLst>
  <p:sldSz cx="9144000" cy="6858000" type="screen4x3"/>
  <p:notesSz cx="7559675" cy="10691813"/>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5" roundtripDataSignature="AMtx7mijYiJu3JpWkoQOFqtJBDz3TC5Re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138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customschemas.google.com/relationships/presentationmetadata" Target="meta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276600" cy="53657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4281488" y="0"/>
            <a:ext cx="3276600" cy="536575"/>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10155238"/>
            <a:ext cx="3276600" cy="536575"/>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4281488" y="10155238"/>
            <a:ext cx="3276600" cy="536575"/>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4506414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1: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0" name="Google Shape;90;p1: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2790636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2: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6" name="Google Shape;166;p12: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571932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13: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2" name="Google Shape;172;p13: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283096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14: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8" name="Google Shape;178;p14: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062024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15: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4" name="Google Shape;184;p15: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256368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16: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0" name="Google Shape;190;p16: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071370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17: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6" name="Google Shape;196;p17: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27510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18: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2" name="Google Shape;202;p18: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818776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9: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8" name="Google Shape;208;p19: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314831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20: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4" name="Google Shape;214;p20: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556289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27: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0" name="Google Shape;220;p27: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338730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2: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2: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316458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4:notes"/>
          <p:cNvSpPr txBox="1">
            <a:spLocks noGrp="1"/>
          </p:cNvSpPr>
          <p:nvPr>
            <p:ph type="sldNum" idx="12"/>
          </p:nvPr>
        </p:nvSpPr>
        <p:spPr>
          <a:xfrm>
            <a:off x="4281488" y="10155238"/>
            <a:ext cx="3276600" cy="53657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3</a:t>
            </a:fld>
            <a:endParaRPr/>
          </a:p>
        </p:txBody>
      </p:sp>
      <p:sp>
        <p:nvSpPr>
          <p:cNvPr id="103" name="Google Shape;103;p4: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04" name="Google Shape;104;p4: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Clr>
                <a:srgbClr val="000000"/>
              </a:buClr>
              <a:buSzPts val="1400"/>
              <a:buFont typeface="Arial"/>
              <a:buNone/>
            </a:pPr>
            <a:endParaRPr/>
          </a:p>
        </p:txBody>
      </p:sp>
    </p:spTree>
    <p:extLst>
      <p:ext uri="{BB962C8B-B14F-4D97-AF65-F5344CB8AC3E}">
        <p14:creationId xmlns:p14="http://schemas.microsoft.com/office/powerpoint/2010/main" val="18330079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6:notes"/>
          <p:cNvSpPr txBox="1">
            <a:spLocks noGrp="1"/>
          </p:cNvSpPr>
          <p:nvPr>
            <p:ph type="sldNum" idx="12"/>
          </p:nvPr>
        </p:nvSpPr>
        <p:spPr>
          <a:xfrm>
            <a:off x="4281488" y="10155238"/>
            <a:ext cx="3276600" cy="53657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4</a:t>
            </a:fld>
            <a:endParaRPr/>
          </a:p>
        </p:txBody>
      </p:sp>
      <p:sp>
        <p:nvSpPr>
          <p:cNvPr id="112" name="Google Shape;112;p6: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13" name="Google Shape;113;p6: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Clr>
                <a:srgbClr val="000000"/>
              </a:buClr>
              <a:buSzPts val="1400"/>
              <a:buFont typeface="Arial"/>
              <a:buNone/>
            </a:pPr>
            <a:endParaRPr/>
          </a:p>
        </p:txBody>
      </p:sp>
    </p:spTree>
    <p:extLst>
      <p:ext uri="{BB962C8B-B14F-4D97-AF65-F5344CB8AC3E}">
        <p14:creationId xmlns:p14="http://schemas.microsoft.com/office/powerpoint/2010/main" val="12646521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7:notes"/>
          <p:cNvSpPr txBox="1">
            <a:spLocks noGrp="1"/>
          </p:cNvSpPr>
          <p:nvPr>
            <p:ph type="sldNum" idx="12"/>
          </p:nvPr>
        </p:nvSpPr>
        <p:spPr>
          <a:xfrm>
            <a:off x="4281488" y="10155238"/>
            <a:ext cx="3276600" cy="53657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5</a:t>
            </a:fld>
            <a:endParaRPr/>
          </a:p>
        </p:txBody>
      </p:sp>
      <p:sp>
        <p:nvSpPr>
          <p:cNvPr id="122" name="Google Shape;122;p7: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23" name="Google Shape;123;p7: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Clr>
                <a:srgbClr val="000000"/>
              </a:buClr>
              <a:buSzPts val="1400"/>
              <a:buFont typeface="Arial"/>
              <a:buNone/>
            </a:pPr>
            <a:endParaRPr/>
          </a:p>
        </p:txBody>
      </p:sp>
    </p:spTree>
    <p:extLst>
      <p:ext uri="{BB962C8B-B14F-4D97-AF65-F5344CB8AC3E}">
        <p14:creationId xmlns:p14="http://schemas.microsoft.com/office/powerpoint/2010/main" val="25292842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8:notes"/>
          <p:cNvSpPr txBox="1">
            <a:spLocks noGrp="1"/>
          </p:cNvSpPr>
          <p:nvPr>
            <p:ph type="sldNum" idx="12"/>
          </p:nvPr>
        </p:nvSpPr>
        <p:spPr>
          <a:xfrm>
            <a:off x="4281488" y="10155238"/>
            <a:ext cx="3276600" cy="53657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6</a:t>
            </a:fld>
            <a:endParaRPr/>
          </a:p>
        </p:txBody>
      </p:sp>
      <p:sp>
        <p:nvSpPr>
          <p:cNvPr id="131" name="Google Shape;131;p8: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2" name="Google Shape;132;p8: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Clr>
                <a:srgbClr val="000000"/>
              </a:buClr>
              <a:buSzPts val="1400"/>
              <a:buFont typeface="Arial"/>
              <a:buNone/>
            </a:pPr>
            <a:endParaRPr/>
          </a:p>
        </p:txBody>
      </p:sp>
    </p:spTree>
    <p:extLst>
      <p:ext uri="{BB962C8B-B14F-4D97-AF65-F5344CB8AC3E}">
        <p14:creationId xmlns:p14="http://schemas.microsoft.com/office/powerpoint/2010/main" val="41754464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9: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9" name="Google Shape;139;p9: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388574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10: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5" name="Google Shape;145;p10: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813034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11: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1" name="Google Shape;151;p11: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528555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Slide">
  <p:cSld name="Blank Slide">
    <p:spTree>
      <p:nvGrpSpPr>
        <p:cNvPr id="1" name="Shape 28"/>
        <p:cNvGrpSpPr/>
        <p:nvPr/>
      </p:nvGrpSpPr>
      <p:grpSpPr>
        <a:xfrm>
          <a:off x="0" y="0"/>
          <a:ext cx="0" cy="0"/>
          <a:chOff x="0" y="0"/>
          <a:chExt cx="0" cy="0"/>
        </a:xfrm>
      </p:grpSpPr>
      <p:sp>
        <p:nvSpPr>
          <p:cNvPr id="29" name="Google Shape;29;p29"/>
          <p:cNvSpPr txBox="1">
            <a:spLocks noGrp="1"/>
          </p:cNvSpPr>
          <p:nvPr>
            <p:ph type="ftr" idx="11"/>
          </p:nvPr>
        </p:nvSpPr>
        <p:spPr>
          <a:xfrm>
            <a:off x="457559" y="6356520"/>
            <a:ext cx="8499154" cy="36468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solidFill>
                  <a:srgbClr val="0070C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61"/>
        <p:cNvGrpSpPr/>
        <p:nvPr/>
      </p:nvGrpSpPr>
      <p:grpSpPr>
        <a:xfrm>
          <a:off x="0" y="0"/>
          <a:ext cx="0" cy="0"/>
          <a:chOff x="0" y="0"/>
          <a:chExt cx="0" cy="0"/>
        </a:xfrm>
      </p:grpSpPr>
      <p:sp>
        <p:nvSpPr>
          <p:cNvPr id="62" name="Google Shape;62;p38"/>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38"/>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4" name="Google Shape;64;p38"/>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5" name="Google Shape;65;p38"/>
          <p:cNvSpPr txBox="1">
            <a:spLocks noGrp="1"/>
          </p:cNvSpPr>
          <p:nvPr>
            <p:ph type="body" idx="3"/>
          </p:nvPr>
        </p:nvSpPr>
        <p:spPr>
          <a:xfrm>
            <a:off x="457200" y="3682080"/>
            <a:ext cx="82292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6" name="Google Shape;66;p38"/>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67"/>
        <p:cNvGrpSpPr/>
        <p:nvPr/>
      </p:nvGrpSpPr>
      <p:grpSpPr>
        <a:xfrm>
          <a:off x="0" y="0"/>
          <a:ext cx="0" cy="0"/>
          <a:chOff x="0" y="0"/>
          <a:chExt cx="0" cy="0"/>
        </a:xfrm>
      </p:grpSpPr>
      <p:sp>
        <p:nvSpPr>
          <p:cNvPr id="68" name="Google Shape;68;p39"/>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39"/>
          <p:cNvSpPr txBox="1">
            <a:spLocks noGrp="1"/>
          </p:cNvSpPr>
          <p:nvPr>
            <p:ph type="body" idx="1"/>
          </p:nvPr>
        </p:nvSpPr>
        <p:spPr>
          <a:xfrm>
            <a:off x="457200" y="1604520"/>
            <a:ext cx="82292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0" name="Google Shape;70;p39"/>
          <p:cNvSpPr txBox="1">
            <a:spLocks noGrp="1"/>
          </p:cNvSpPr>
          <p:nvPr>
            <p:ph type="body" idx="2"/>
          </p:nvPr>
        </p:nvSpPr>
        <p:spPr>
          <a:xfrm>
            <a:off x="457200" y="3682080"/>
            <a:ext cx="82292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39"/>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72"/>
        <p:cNvGrpSpPr/>
        <p:nvPr/>
      </p:nvGrpSpPr>
      <p:grpSpPr>
        <a:xfrm>
          <a:off x="0" y="0"/>
          <a:ext cx="0" cy="0"/>
          <a:chOff x="0" y="0"/>
          <a:chExt cx="0" cy="0"/>
        </a:xfrm>
      </p:grpSpPr>
      <p:sp>
        <p:nvSpPr>
          <p:cNvPr id="73" name="Google Shape;73;p40"/>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40"/>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40"/>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 name="Google Shape;76;p40"/>
          <p:cNvSpPr txBox="1">
            <a:spLocks noGrp="1"/>
          </p:cNvSpPr>
          <p:nvPr>
            <p:ph type="body" idx="3"/>
          </p:nvPr>
        </p:nvSpPr>
        <p:spPr>
          <a:xfrm>
            <a:off x="45720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40"/>
          <p:cNvSpPr txBox="1">
            <a:spLocks noGrp="1"/>
          </p:cNvSpPr>
          <p:nvPr>
            <p:ph type="body" idx="4"/>
          </p:nvPr>
        </p:nvSpPr>
        <p:spPr>
          <a:xfrm>
            <a:off x="467424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8" name="Google Shape;78;p40"/>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6 Content">
  <p:cSld name="BLANK 2">
    <p:spTree>
      <p:nvGrpSpPr>
        <p:cNvPr id="1" name="Shape 79"/>
        <p:cNvGrpSpPr/>
        <p:nvPr/>
      </p:nvGrpSpPr>
      <p:grpSpPr>
        <a:xfrm>
          <a:off x="0" y="0"/>
          <a:ext cx="0" cy="0"/>
          <a:chOff x="0" y="0"/>
          <a:chExt cx="0" cy="0"/>
        </a:xfrm>
      </p:grpSpPr>
      <p:sp>
        <p:nvSpPr>
          <p:cNvPr id="80" name="Google Shape;80;p41"/>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41"/>
          <p:cNvSpPr txBox="1">
            <a:spLocks noGrp="1"/>
          </p:cNvSpPr>
          <p:nvPr>
            <p:ph type="body" idx="1"/>
          </p:nvPr>
        </p:nvSpPr>
        <p:spPr>
          <a:xfrm>
            <a:off x="457200" y="160452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2" name="Google Shape;82;p41"/>
          <p:cNvSpPr txBox="1">
            <a:spLocks noGrp="1"/>
          </p:cNvSpPr>
          <p:nvPr>
            <p:ph type="body" idx="2"/>
          </p:nvPr>
        </p:nvSpPr>
        <p:spPr>
          <a:xfrm>
            <a:off x="3239640" y="160452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3" name="Google Shape;83;p41"/>
          <p:cNvSpPr txBox="1">
            <a:spLocks noGrp="1"/>
          </p:cNvSpPr>
          <p:nvPr>
            <p:ph type="body" idx="3"/>
          </p:nvPr>
        </p:nvSpPr>
        <p:spPr>
          <a:xfrm>
            <a:off x="6022080" y="160452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41"/>
          <p:cNvSpPr txBox="1">
            <a:spLocks noGrp="1"/>
          </p:cNvSpPr>
          <p:nvPr>
            <p:ph type="body" idx="4"/>
          </p:nvPr>
        </p:nvSpPr>
        <p:spPr>
          <a:xfrm>
            <a:off x="457200" y="368208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5" name="Google Shape;85;p41"/>
          <p:cNvSpPr txBox="1">
            <a:spLocks noGrp="1"/>
          </p:cNvSpPr>
          <p:nvPr>
            <p:ph type="body" idx="5"/>
          </p:nvPr>
        </p:nvSpPr>
        <p:spPr>
          <a:xfrm>
            <a:off x="3239640" y="368208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6" name="Google Shape;86;p41"/>
          <p:cNvSpPr txBox="1">
            <a:spLocks noGrp="1"/>
          </p:cNvSpPr>
          <p:nvPr>
            <p:ph type="body" idx="6"/>
          </p:nvPr>
        </p:nvSpPr>
        <p:spPr>
          <a:xfrm>
            <a:off x="6022080" y="368208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7" name="Google Shape;87;p41"/>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30"/>
        <p:cNvGrpSpPr/>
        <p:nvPr/>
      </p:nvGrpSpPr>
      <p:grpSpPr>
        <a:xfrm>
          <a:off x="0" y="0"/>
          <a:ext cx="0" cy="0"/>
          <a:chOff x="0" y="0"/>
          <a:chExt cx="0" cy="0"/>
        </a:xfrm>
      </p:grpSpPr>
      <p:sp>
        <p:nvSpPr>
          <p:cNvPr id="31" name="Google Shape;31;p30"/>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30"/>
          <p:cNvSpPr txBox="1">
            <a:spLocks noGrp="1"/>
          </p:cNvSpPr>
          <p:nvPr>
            <p:ph type="body" idx="1"/>
          </p:nvPr>
        </p:nvSpPr>
        <p:spPr>
          <a:xfrm>
            <a:off x="457200" y="1604520"/>
            <a:ext cx="822924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30"/>
          <p:cNvSpPr txBox="1">
            <a:spLocks noGrp="1"/>
          </p:cNvSpPr>
          <p:nvPr>
            <p:ph type="ftr" idx="11"/>
          </p:nvPr>
        </p:nvSpPr>
        <p:spPr>
          <a:xfrm>
            <a:off x="352540" y="6356520"/>
            <a:ext cx="8333900" cy="36468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4"/>
        <p:cNvGrpSpPr/>
        <p:nvPr/>
      </p:nvGrpSpPr>
      <p:grpSpPr>
        <a:xfrm>
          <a:off x="0" y="0"/>
          <a:ext cx="0" cy="0"/>
          <a:chOff x="0" y="0"/>
          <a:chExt cx="0" cy="0"/>
        </a:xfrm>
      </p:grpSpPr>
      <p:sp>
        <p:nvSpPr>
          <p:cNvPr id="35" name="Google Shape;35;p21"/>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US"/>
              <a:t>12.</a:t>
            </a: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36"/>
        <p:cNvGrpSpPr/>
        <p:nvPr/>
      </p:nvGrpSpPr>
      <p:grpSpPr>
        <a:xfrm>
          <a:off x="0" y="0"/>
          <a:ext cx="0" cy="0"/>
          <a:chOff x="0" y="0"/>
          <a:chExt cx="0" cy="0"/>
        </a:xfrm>
      </p:grpSpPr>
      <p:sp>
        <p:nvSpPr>
          <p:cNvPr id="37" name="Google Shape;37;p32"/>
          <p:cNvSpPr txBox="1">
            <a:spLocks noGrp="1"/>
          </p:cNvSpPr>
          <p:nvPr>
            <p:ph type="title"/>
          </p:nvPr>
        </p:nvSpPr>
        <p:spPr>
          <a:xfrm>
            <a:off x="0" y="0"/>
            <a:ext cx="6476760" cy="83772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32"/>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39"/>
        <p:cNvGrpSpPr/>
        <p:nvPr/>
      </p:nvGrpSpPr>
      <p:grpSpPr>
        <a:xfrm>
          <a:off x="0" y="0"/>
          <a:ext cx="0" cy="0"/>
          <a:chOff x="0" y="0"/>
          <a:chExt cx="0" cy="0"/>
        </a:xfrm>
      </p:grpSpPr>
      <p:sp>
        <p:nvSpPr>
          <p:cNvPr id="40" name="Google Shape;40;p33"/>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33"/>
          <p:cNvSpPr txBox="1">
            <a:spLocks noGrp="1"/>
          </p:cNvSpPr>
          <p:nvPr>
            <p:ph type="subTitle" idx="1"/>
          </p:nvPr>
        </p:nvSpPr>
        <p:spPr>
          <a:xfrm>
            <a:off x="457200" y="1604520"/>
            <a:ext cx="8229240" cy="3977280"/>
          </a:xfrm>
          <a:prstGeom prst="rect">
            <a:avLst/>
          </a:prstGeom>
          <a:noFill/>
          <a:ln>
            <a:noFill/>
          </a:ln>
        </p:spPr>
        <p:txBody>
          <a:bodyPr spcFirstLastPara="1" wrap="square" lIns="0" tIns="0" rIns="0" bIns="0" anchor="ctr" anchorCtr="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
        <p:nvSpPr>
          <p:cNvPr id="42" name="Google Shape;42;p33"/>
          <p:cNvSpPr txBox="1">
            <a:spLocks noGrp="1"/>
          </p:cNvSpPr>
          <p:nvPr>
            <p:ph type="ftr" idx="11"/>
          </p:nvPr>
        </p:nvSpPr>
        <p:spPr>
          <a:xfrm>
            <a:off x="457199" y="6356520"/>
            <a:ext cx="8229239" cy="36468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34"/>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34"/>
          <p:cNvSpPr txBox="1">
            <a:spLocks noGrp="1"/>
          </p:cNvSpPr>
          <p:nvPr>
            <p:ph type="ftr" idx="11"/>
          </p:nvPr>
        </p:nvSpPr>
        <p:spPr>
          <a:xfrm>
            <a:off x="352540" y="6356520"/>
            <a:ext cx="8361802" cy="36468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entered Text">
  <p:cSld name="Centered Text">
    <p:spTree>
      <p:nvGrpSpPr>
        <p:cNvPr id="1" name="Shape 46"/>
        <p:cNvGrpSpPr/>
        <p:nvPr/>
      </p:nvGrpSpPr>
      <p:grpSpPr>
        <a:xfrm>
          <a:off x="0" y="0"/>
          <a:ext cx="0" cy="0"/>
          <a:chOff x="0" y="0"/>
          <a:chExt cx="0" cy="0"/>
        </a:xfrm>
      </p:grpSpPr>
      <p:sp>
        <p:nvSpPr>
          <p:cNvPr id="47" name="Google Shape;47;p35"/>
          <p:cNvSpPr txBox="1">
            <a:spLocks noGrp="1"/>
          </p:cNvSpPr>
          <p:nvPr>
            <p:ph type="subTitle" idx="1"/>
          </p:nvPr>
        </p:nvSpPr>
        <p:spPr>
          <a:xfrm>
            <a:off x="0" y="0"/>
            <a:ext cx="5486040" cy="4238280"/>
          </a:xfrm>
          <a:prstGeom prst="rect">
            <a:avLst/>
          </a:prstGeom>
          <a:noFill/>
          <a:ln>
            <a:noFill/>
          </a:ln>
        </p:spPr>
        <p:txBody>
          <a:bodyPr spcFirstLastPara="1" wrap="square" lIns="0" tIns="0" rIns="0" bIns="0" anchor="ctr" anchorCtr="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
        <p:nvSpPr>
          <p:cNvPr id="48" name="Google Shape;48;p35"/>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49"/>
        <p:cNvGrpSpPr/>
        <p:nvPr/>
      </p:nvGrpSpPr>
      <p:grpSpPr>
        <a:xfrm>
          <a:off x="0" y="0"/>
          <a:ext cx="0" cy="0"/>
          <a:chOff x="0" y="0"/>
          <a:chExt cx="0" cy="0"/>
        </a:xfrm>
      </p:grpSpPr>
      <p:sp>
        <p:nvSpPr>
          <p:cNvPr id="50" name="Google Shape;50;p36"/>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36"/>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2" name="Google Shape;52;p36"/>
          <p:cNvSpPr txBox="1">
            <a:spLocks noGrp="1"/>
          </p:cNvSpPr>
          <p:nvPr>
            <p:ph type="body" idx="2"/>
          </p:nvPr>
        </p:nvSpPr>
        <p:spPr>
          <a:xfrm>
            <a:off x="4674240" y="1604520"/>
            <a:ext cx="401580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3" name="Google Shape;53;p36"/>
          <p:cNvSpPr txBox="1">
            <a:spLocks noGrp="1"/>
          </p:cNvSpPr>
          <p:nvPr>
            <p:ph type="body" idx="3"/>
          </p:nvPr>
        </p:nvSpPr>
        <p:spPr>
          <a:xfrm>
            <a:off x="45720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4" name="Google Shape;54;p36"/>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55"/>
        <p:cNvGrpSpPr/>
        <p:nvPr/>
      </p:nvGrpSpPr>
      <p:grpSpPr>
        <a:xfrm>
          <a:off x="0" y="0"/>
          <a:ext cx="0" cy="0"/>
          <a:chOff x="0" y="0"/>
          <a:chExt cx="0" cy="0"/>
        </a:xfrm>
      </p:grpSpPr>
      <p:sp>
        <p:nvSpPr>
          <p:cNvPr id="56" name="Google Shape;56;p37"/>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37"/>
          <p:cNvSpPr txBox="1">
            <a:spLocks noGrp="1"/>
          </p:cNvSpPr>
          <p:nvPr>
            <p:ph type="body" idx="1"/>
          </p:nvPr>
        </p:nvSpPr>
        <p:spPr>
          <a:xfrm>
            <a:off x="457200" y="1604520"/>
            <a:ext cx="401580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 name="Google Shape;58;p37"/>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37"/>
          <p:cNvSpPr txBox="1">
            <a:spLocks noGrp="1"/>
          </p:cNvSpPr>
          <p:nvPr>
            <p:ph type="body" idx="3"/>
          </p:nvPr>
        </p:nvSpPr>
        <p:spPr>
          <a:xfrm>
            <a:off x="467424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0" name="Google Shape;60;p37"/>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
        <p:cNvGrpSpPr/>
        <p:nvPr/>
      </p:nvGrpSpPr>
      <p:grpSpPr>
        <a:xfrm>
          <a:off x="0" y="0"/>
          <a:ext cx="0" cy="0"/>
          <a:chOff x="0" y="0"/>
          <a:chExt cx="0" cy="0"/>
        </a:xfrm>
      </p:grpSpPr>
      <p:sp>
        <p:nvSpPr>
          <p:cNvPr id="10" name="Google Shape;10;p28"/>
          <p:cNvSpPr/>
          <p:nvPr/>
        </p:nvSpPr>
        <p:spPr>
          <a:xfrm>
            <a:off x="0" y="0"/>
            <a:ext cx="9143640" cy="837720"/>
          </a:xfrm>
          <a:prstGeom prst="rect">
            <a:avLst/>
          </a:prstGeom>
          <a:solidFill>
            <a:srgbClr val="FF33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 name="Google Shape;11;p28"/>
          <p:cNvSpPr/>
          <p:nvPr/>
        </p:nvSpPr>
        <p:spPr>
          <a:xfrm rot="10800000" flipH="1">
            <a:off x="0" y="6704640"/>
            <a:ext cx="9143640" cy="197640"/>
          </a:xfrm>
          <a:prstGeom prst="rect">
            <a:avLst/>
          </a:prstGeom>
          <a:solidFill>
            <a:srgbClr val="FF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2" name="Google Shape;12;p28" descr="LOGO.gif"/>
          <p:cNvPicPr preferRelativeResize="0"/>
          <p:nvPr/>
        </p:nvPicPr>
        <p:blipFill rotWithShape="1">
          <a:blip r:embed="rId15">
            <a:alphaModFix/>
          </a:blip>
          <a:srcRect b="10718"/>
          <a:stretch/>
        </p:blipFill>
        <p:spPr>
          <a:xfrm>
            <a:off x="6553080" y="228600"/>
            <a:ext cx="2057040" cy="634680"/>
          </a:xfrm>
          <a:prstGeom prst="rect">
            <a:avLst/>
          </a:prstGeom>
          <a:noFill/>
          <a:ln>
            <a:noFill/>
          </a:ln>
        </p:spPr>
      </p:pic>
      <p:pic>
        <p:nvPicPr>
          <p:cNvPr id="13" name="Google Shape;13;p28" descr="LOGO.gif"/>
          <p:cNvPicPr preferRelativeResize="0"/>
          <p:nvPr/>
        </p:nvPicPr>
        <p:blipFill rotWithShape="1">
          <a:blip r:embed="rId15">
            <a:alphaModFix/>
          </a:blip>
          <a:srcRect b="10718"/>
          <a:stretch/>
        </p:blipFill>
        <p:spPr>
          <a:xfrm>
            <a:off x="6553080" y="228600"/>
            <a:ext cx="2057040" cy="634680"/>
          </a:xfrm>
          <a:prstGeom prst="rect">
            <a:avLst/>
          </a:prstGeom>
          <a:noFill/>
          <a:ln>
            <a:noFill/>
          </a:ln>
        </p:spPr>
      </p:pic>
      <p:grpSp>
        <p:nvGrpSpPr>
          <p:cNvPr id="14" name="Google Shape;14;p28"/>
          <p:cNvGrpSpPr/>
          <p:nvPr/>
        </p:nvGrpSpPr>
        <p:grpSpPr>
          <a:xfrm>
            <a:off x="6146640" y="0"/>
            <a:ext cx="2997000" cy="875880"/>
            <a:chOff x="6146640" y="0"/>
            <a:chExt cx="2997000" cy="875880"/>
          </a:xfrm>
        </p:grpSpPr>
        <p:sp>
          <p:nvSpPr>
            <p:cNvPr id="15" name="Google Shape;15;p28"/>
            <p:cNvSpPr/>
            <p:nvPr/>
          </p:nvSpPr>
          <p:spPr>
            <a:xfrm>
              <a:off x="6146640" y="0"/>
              <a:ext cx="2997000" cy="837720"/>
            </a:xfrm>
            <a:prstGeom prst="rect">
              <a:avLst/>
            </a:prstGeom>
            <a:solidFill>
              <a:srgbClr val="FF33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6" name="Google Shape;16;p28" descr="LOGO.gif"/>
            <p:cNvPicPr preferRelativeResize="0"/>
            <p:nvPr/>
          </p:nvPicPr>
          <p:blipFill rotWithShape="1">
            <a:blip r:embed="rId15">
              <a:alphaModFix/>
            </a:blip>
            <a:srcRect b="10718"/>
            <a:stretch/>
          </p:blipFill>
          <p:spPr>
            <a:xfrm>
              <a:off x="6553080" y="228600"/>
              <a:ext cx="2057040" cy="634680"/>
            </a:xfrm>
            <a:prstGeom prst="rect">
              <a:avLst/>
            </a:prstGeom>
            <a:noFill/>
            <a:ln>
              <a:noFill/>
            </a:ln>
          </p:spPr>
        </p:pic>
        <p:sp>
          <p:nvSpPr>
            <p:cNvPr id="17" name="Google Shape;17;p28"/>
            <p:cNvSpPr/>
            <p:nvPr/>
          </p:nvSpPr>
          <p:spPr>
            <a:xfrm>
              <a:off x="6527880" y="190440"/>
              <a:ext cx="2076120" cy="68544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18" name="Google Shape;18;p28" descr="logo.jpg"/>
          <p:cNvPicPr preferRelativeResize="0"/>
          <p:nvPr/>
        </p:nvPicPr>
        <p:blipFill rotWithShape="1">
          <a:blip r:embed="rId16">
            <a:alphaModFix/>
          </a:blip>
          <a:srcRect/>
          <a:stretch/>
        </p:blipFill>
        <p:spPr>
          <a:xfrm>
            <a:off x="6553080" y="228600"/>
            <a:ext cx="1920600" cy="609120"/>
          </a:xfrm>
          <a:prstGeom prst="rect">
            <a:avLst/>
          </a:prstGeom>
          <a:noFill/>
          <a:ln>
            <a:noFill/>
          </a:ln>
        </p:spPr>
      </p:pic>
      <p:pic>
        <p:nvPicPr>
          <p:cNvPr id="19" name="Google Shape;19;p28" descr="LOGO.gif"/>
          <p:cNvPicPr preferRelativeResize="0"/>
          <p:nvPr/>
        </p:nvPicPr>
        <p:blipFill rotWithShape="1">
          <a:blip r:embed="rId15">
            <a:alphaModFix/>
          </a:blip>
          <a:srcRect b="10718"/>
          <a:stretch/>
        </p:blipFill>
        <p:spPr>
          <a:xfrm>
            <a:off x="6553080" y="228600"/>
            <a:ext cx="2057040" cy="634680"/>
          </a:xfrm>
          <a:prstGeom prst="rect">
            <a:avLst/>
          </a:prstGeom>
          <a:noFill/>
          <a:ln>
            <a:noFill/>
          </a:ln>
        </p:spPr>
      </p:pic>
      <p:grpSp>
        <p:nvGrpSpPr>
          <p:cNvPr id="20" name="Google Shape;20;p28"/>
          <p:cNvGrpSpPr/>
          <p:nvPr/>
        </p:nvGrpSpPr>
        <p:grpSpPr>
          <a:xfrm>
            <a:off x="6146640" y="0"/>
            <a:ext cx="2997000" cy="875880"/>
            <a:chOff x="6146640" y="0"/>
            <a:chExt cx="2997000" cy="875880"/>
          </a:xfrm>
        </p:grpSpPr>
        <p:sp>
          <p:nvSpPr>
            <p:cNvPr id="21" name="Google Shape;21;p28"/>
            <p:cNvSpPr/>
            <p:nvPr/>
          </p:nvSpPr>
          <p:spPr>
            <a:xfrm>
              <a:off x="6146640" y="0"/>
              <a:ext cx="2997000" cy="837720"/>
            </a:xfrm>
            <a:prstGeom prst="rect">
              <a:avLst/>
            </a:prstGeom>
            <a:solidFill>
              <a:srgbClr val="FF33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2" name="Google Shape;22;p28" descr="LOGO.gif"/>
            <p:cNvPicPr preferRelativeResize="0"/>
            <p:nvPr/>
          </p:nvPicPr>
          <p:blipFill rotWithShape="1">
            <a:blip r:embed="rId15">
              <a:alphaModFix/>
            </a:blip>
            <a:srcRect b="10718"/>
            <a:stretch/>
          </p:blipFill>
          <p:spPr>
            <a:xfrm>
              <a:off x="6553080" y="228600"/>
              <a:ext cx="2057040" cy="634680"/>
            </a:xfrm>
            <a:prstGeom prst="rect">
              <a:avLst/>
            </a:prstGeom>
            <a:noFill/>
            <a:ln>
              <a:noFill/>
            </a:ln>
          </p:spPr>
        </p:pic>
        <p:sp>
          <p:nvSpPr>
            <p:cNvPr id="23" name="Google Shape;23;p28"/>
            <p:cNvSpPr/>
            <p:nvPr/>
          </p:nvSpPr>
          <p:spPr>
            <a:xfrm>
              <a:off x="6527880" y="190440"/>
              <a:ext cx="2076120" cy="68544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24" name="Google Shape;24;p28" descr="logo.jpg"/>
          <p:cNvPicPr preferRelativeResize="0"/>
          <p:nvPr/>
        </p:nvPicPr>
        <p:blipFill rotWithShape="1">
          <a:blip r:embed="rId16">
            <a:alphaModFix/>
          </a:blip>
          <a:srcRect/>
          <a:stretch/>
        </p:blipFill>
        <p:spPr>
          <a:xfrm>
            <a:off x="6553080" y="228600"/>
            <a:ext cx="1920600" cy="609120"/>
          </a:xfrm>
          <a:prstGeom prst="rect">
            <a:avLst/>
          </a:prstGeom>
          <a:noFill/>
          <a:ln>
            <a:noFill/>
          </a:ln>
        </p:spPr>
      </p:pic>
      <p:sp>
        <p:nvSpPr>
          <p:cNvPr id="25" name="Google Shape;25;p28"/>
          <p:cNvSpPr txBox="1">
            <a:spLocks noGrp="1"/>
          </p:cNvSpPr>
          <p:nvPr>
            <p:ph type="title"/>
          </p:nvPr>
        </p:nvSpPr>
        <p:spPr>
          <a:xfrm>
            <a:off x="0" y="0"/>
            <a:ext cx="6476760" cy="837720"/>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2800"/>
              <a:buFont typeface="Times New Roman"/>
              <a:buNone/>
              <a:defRPr sz="2800" b="0"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6" name="Google Shape;26;p28"/>
          <p:cNvSpPr txBox="1">
            <a:spLocks noGrp="1"/>
          </p:cNvSpPr>
          <p:nvPr>
            <p:ph type="body" idx="1"/>
          </p:nvPr>
        </p:nvSpPr>
        <p:spPr>
          <a:xfrm>
            <a:off x="457200" y="1371600"/>
            <a:ext cx="8229240" cy="4525560"/>
          </a:xfrm>
          <a:prstGeom prst="rect">
            <a:avLst/>
          </a:prstGeom>
          <a:noFill/>
          <a:ln>
            <a:noFill/>
          </a:ln>
        </p:spPr>
        <p:txBody>
          <a:bodyPr spcFirstLastPara="1" wrap="square" lIns="91425" tIns="45700" rIns="91425" bIns="45700" anchor="t" anchorCtr="0">
            <a:noAutofit/>
          </a:bodyPr>
          <a:lstStyle>
            <a:lvl1pPr marL="457200" marR="0" lvl="0" indent="-33020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04800" algn="l" rtl="0">
              <a:lnSpc>
                <a:spcPct val="9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292100" algn="l" rtl="0">
              <a:lnSpc>
                <a:spcPct val="90000"/>
              </a:lnSpc>
              <a:spcBef>
                <a:spcPts val="500"/>
              </a:spcBef>
              <a:spcAft>
                <a:spcPts val="0"/>
              </a:spcAft>
              <a:buClr>
                <a:schemeClr val="dk1"/>
              </a:buClr>
              <a:buSzPts val="1000"/>
              <a:buFont typeface="Arial"/>
              <a:buChar char="•"/>
              <a:defRPr sz="10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7" name="Google Shape;27;p28"/>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www.itinfo.am/eng/software-development-methodologies/" TargetMode="External"/><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
          <p:cNvSpPr txBox="1"/>
          <p:nvPr/>
        </p:nvSpPr>
        <p:spPr>
          <a:xfrm>
            <a:off x="947786" y="2932386"/>
            <a:ext cx="7564618" cy="2940513"/>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0" u="none" strike="noStrike" cap="none" dirty="0">
              <a:solidFill>
                <a:schemeClr val="dk1"/>
              </a:solidFill>
              <a:latin typeface="Times New Roman"/>
              <a:ea typeface="Times New Roman"/>
              <a:cs typeface="Times New Roman"/>
              <a:sym typeface="Times New Roman"/>
            </a:endParaRPr>
          </a:p>
          <a:p>
            <a:pPr marL="0" marR="0" lvl="0" indent="0" algn="ctr" rtl="0">
              <a:lnSpc>
                <a:spcPct val="100000"/>
              </a:lnSpc>
              <a:spcBef>
                <a:spcPts val="400"/>
              </a:spcBef>
              <a:spcAft>
                <a:spcPts val="0"/>
              </a:spcAft>
              <a:buClr>
                <a:srgbClr val="000000"/>
              </a:buClr>
              <a:buSzPts val="2000"/>
              <a:buFont typeface="Arial"/>
              <a:buNone/>
            </a:pPr>
            <a:endParaRPr sz="2400" b="1" i="0" u="none" strike="noStrike" cap="none" dirty="0">
              <a:solidFill>
                <a:srgbClr val="0070C0"/>
              </a:solidFill>
              <a:latin typeface="Times New Roman"/>
              <a:ea typeface="Times New Roman"/>
              <a:cs typeface="Times New Roman"/>
              <a:sym typeface="Times New Roman"/>
            </a:endParaRPr>
          </a:p>
          <a:p>
            <a:pPr algn="ctr">
              <a:spcBef>
                <a:spcPts val="400"/>
              </a:spcBef>
              <a:buSzPts val="2000"/>
            </a:pPr>
            <a:r>
              <a:rPr lang="en-US" sz="2400" b="1" i="0" u="none" strike="noStrike" cap="none" dirty="0">
                <a:solidFill>
                  <a:srgbClr val="0070C0"/>
                </a:solidFill>
                <a:latin typeface="Times New Roman"/>
                <a:ea typeface="Times New Roman"/>
                <a:cs typeface="Times New Roman"/>
                <a:sym typeface="Times New Roman"/>
              </a:rPr>
              <a:t>Introduction to Software Engineering / </a:t>
            </a:r>
            <a:r>
              <a:rPr lang="en-IN" sz="2400" b="1" dirty="0">
                <a:solidFill>
                  <a:srgbClr val="0070C0"/>
                </a:solidFill>
                <a:latin typeface="Times New Roman"/>
                <a:cs typeface="Times New Roman"/>
                <a:sym typeface="Times"/>
              </a:rPr>
              <a:t>Integration Testing</a:t>
            </a:r>
          </a:p>
          <a:p>
            <a:pPr marL="0" marR="0" lvl="0" indent="0" algn="ctr" rtl="0">
              <a:lnSpc>
                <a:spcPct val="100000"/>
              </a:lnSpc>
              <a:spcBef>
                <a:spcPts val="400"/>
              </a:spcBef>
              <a:spcAft>
                <a:spcPts val="0"/>
              </a:spcAft>
              <a:buClr>
                <a:srgbClr val="000000"/>
              </a:buClr>
              <a:buSzPts val="2000"/>
              <a:buFont typeface="Arial"/>
              <a:buNone/>
            </a:pPr>
            <a:endParaRPr dirty="0"/>
          </a:p>
          <a:p>
            <a:pPr marL="0" marR="0" lvl="0" indent="0" algn="ctr" rtl="0">
              <a:lnSpc>
                <a:spcPct val="100000"/>
              </a:lnSpc>
              <a:spcBef>
                <a:spcPts val="400"/>
              </a:spcBef>
              <a:spcAft>
                <a:spcPts val="0"/>
              </a:spcAft>
              <a:buClr>
                <a:srgbClr val="000000"/>
              </a:buClr>
              <a:buSzPts val="2000"/>
              <a:buFont typeface="Arial"/>
              <a:buNone/>
            </a:pPr>
            <a:endParaRPr sz="2400" b="1" i="0" u="none" strike="noStrike" cap="none" dirty="0">
              <a:solidFill>
                <a:srgbClr val="0070C0"/>
              </a:solidFill>
              <a:latin typeface="Times New Roman"/>
              <a:ea typeface="Times New Roman"/>
              <a:cs typeface="Times New Roman"/>
              <a:sym typeface="Times New Roman"/>
            </a:endParaRPr>
          </a:p>
          <a:p>
            <a:pPr marL="0" marR="0" lvl="0" indent="0" algn="ctr" rtl="0">
              <a:lnSpc>
                <a:spcPct val="100000"/>
              </a:lnSpc>
              <a:spcBef>
                <a:spcPts val="400"/>
              </a:spcBef>
              <a:spcAft>
                <a:spcPts val="0"/>
              </a:spcAft>
              <a:buClr>
                <a:srgbClr val="000000"/>
              </a:buClr>
              <a:buSzPts val="2000"/>
              <a:buFont typeface="Arial"/>
              <a:buNone/>
            </a:pPr>
            <a:endParaRPr sz="3600" b="1" i="0" u="none" strike="noStrike" cap="none" dirty="0">
              <a:solidFill>
                <a:srgbClr val="0070C0"/>
              </a:solidFill>
              <a:latin typeface="Times New Roman"/>
              <a:ea typeface="Times New Roman"/>
              <a:cs typeface="Times New Roman"/>
              <a:sym typeface="Times New Roman"/>
            </a:endParaRPr>
          </a:p>
          <a:p>
            <a:pPr marL="0" marR="0" lvl="0" indent="0" algn="ctr" rtl="0">
              <a:lnSpc>
                <a:spcPct val="100000"/>
              </a:lnSpc>
              <a:spcBef>
                <a:spcPts val="400"/>
              </a:spcBef>
              <a:spcAft>
                <a:spcPts val="0"/>
              </a:spcAft>
              <a:buClr>
                <a:srgbClr val="000000"/>
              </a:buClr>
              <a:buSzPts val="2000"/>
              <a:buFont typeface="Arial"/>
              <a:buNone/>
            </a:pPr>
            <a:endParaRPr sz="2000" b="1" i="0" u="none" strike="noStrike" cap="none" dirty="0">
              <a:solidFill>
                <a:srgbClr val="0070C0"/>
              </a:solidFill>
              <a:latin typeface="Times New Roman"/>
              <a:ea typeface="Times New Roman"/>
              <a:cs typeface="Times New Roman"/>
              <a:sym typeface="Times New Roman"/>
            </a:endParaRPr>
          </a:p>
          <a:p>
            <a:pPr marL="0" marR="0" lvl="0" indent="0" algn="ctr" rtl="0">
              <a:lnSpc>
                <a:spcPct val="100000"/>
              </a:lnSpc>
              <a:spcBef>
                <a:spcPts val="400"/>
              </a:spcBef>
              <a:spcAft>
                <a:spcPts val="0"/>
              </a:spcAft>
              <a:buClr>
                <a:srgbClr val="000000"/>
              </a:buClr>
              <a:buSzPts val="2000"/>
              <a:buFont typeface="Arial"/>
              <a:buNone/>
            </a:pPr>
            <a:endParaRPr sz="2000" b="1" i="0" u="none" strike="noStrike" cap="none" dirty="0">
              <a:solidFill>
                <a:srgbClr val="0070C0"/>
              </a:solidFill>
              <a:latin typeface="Times New Roman"/>
              <a:ea typeface="Times New Roman"/>
              <a:cs typeface="Times New Roman"/>
              <a:sym typeface="Times New Roman"/>
            </a:endParaRPr>
          </a:p>
          <a:p>
            <a:pPr marL="0" marR="0" lvl="0" indent="0" algn="ctr" rtl="0">
              <a:lnSpc>
                <a:spcPct val="150000"/>
              </a:lnSpc>
              <a:spcBef>
                <a:spcPts val="400"/>
              </a:spcBef>
              <a:spcAft>
                <a:spcPts val="0"/>
              </a:spcAft>
              <a:buClr>
                <a:srgbClr val="000000"/>
              </a:buClr>
              <a:buSzPts val="2000"/>
              <a:buFont typeface="Arial"/>
              <a:buNone/>
            </a:pPr>
            <a:endParaRPr sz="20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641"/>
              </a:spcBef>
              <a:spcAft>
                <a:spcPts val="0"/>
              </a:spcAft>
              <a:buClr>
                <a:srgbClr val="000000"/>
              </a:buClr>
              <a:buSzPts val="2000"/>
              <a:buFont typeface="Arial"/>
              <a:buNone/>
            </a:pPr>
            <a:endParaRPr sz="2000" b="0" i="0" u="none" strike="noStrike" cap="none" dirty="0">
              <a:solidFill>
                <a:srgbClr val="000000"/>
              </a:solidFill>
              <a:latin typeface="Calibri"/>
              <a:ea typeface="Calibri"/>
              <a:cs typeface="Calibri"/>
              <a:sym typeface="Calibri"/>
            </a:endParaRPr>
          </a:p>
        </p:txBody>
      </p:sp>
      <p:sp>
        <p:nvSpPr>
          <p:cNvPr id="93" name="Google Shape;93;p1"/>
          <p:cNvSpPr txBox="1"/>
          <p:nvPr/>
        </p:nvSpPr>
        <p:spPr>
          <a:xfrm>
            <a:off x="1398799" y="2102069"/>
            <a:ext cx="6346401" cy="143629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2800" b="1" i="0" u="none" strike="noStrike" cap="none">
                <a:solidFill>
                  <a:schemeClr val="dk1"/>
                </a:solidFill>
                <a:latin typeface="Times New Roman"/>
                <a:ea typeface="Times New Roman"/>
                <a:cs typeface="Times New Roman"/>
                <a:sym typeface="Times New Roman"/>
              </a:rPr>
              <a:t>Object Oriented Software Engineering (OOSE)</a:t>
            </a:r>
            <a:endParaRPr/>
          </a:p>
          <a:p>
            <a:pPr marL="0" marR="0" lvl="0" indent="0" algn="ctr" rtl="0">
              <a:lnSpc>
                <a:spcPct val="100000"/>
              </a:lnSpc>
              <a:spcBef>
                <a:spcPts val="400"/>
              </a:spcBef>
              <a:spcAft>
                <a:spcPts val="0"/>
              </a:spcAft>
              <a:buClr>
                <a:srgbClr val="000000"/>
              </a:buClr>
              <a:buSzPts val="2000"/>
              <a:buFont typeface="Arial"/>
              <a:buNone/>
            </a:pPr>
            <a:r>
              <a:rPr lang="en-US" sz="2800" b="1" i="0" u="none" strike="noStrike" cap="none">
                <a:solidFill>
                  <a:schemeClr val="dk1"/>
                </a:solidFill>
                <a:latin typeface="Times New Roman"/>
                <a:ea typeface="Times New Roman"/>
                <a:cs typeface="Times New Roman"/>
                <a:sym typeface="Times New Roman"/>
              </a:rPr>
              <a:t>22CS017</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2"/>
          <p:cNvSpPr txBox="1"/>
          <p:nvPr/>
        </p:nvSpPr>
        <p:spPr>
          <a:xfrm>
            <a:off x="0" y="177421"/>
            <a:ext cx="6547944" cy="523180"/>
          </a:xfrm>
          <a:prstGeom prst="rect">
            <a:avLst/>
          </a:prstGeom>
          <a:noFill/>
          <a:ln>
            <a:noFill/>
          </a:ln>
        </p:spPr>
        <p:txBody>
          <a:bodyPr spcFirstLastPara="1" wrap="square" lIns="91425" tIns="45700" rIns="91425" bIns="45700" anchor="t" anchorCtr="0">
            <a:spAutoFit/>
          </a:bodyPr>
          <a:lstStyle/>
          <a:p>
            <a:r>
              <a:rPr lang="en-IN" sz="2800" b="1" dirty="0"/>
              <a:t>Software Testing - Validation Testing</a:t>
            </a:r>
          </a:p>
        </p:txBody>
      </p:sp>
      <p:sp>
        <p:nvSpPr>
          <p:cNvPr id="169" name="Google Shape;169;p12"/>
          <p:cNvSpPr txBox="1"/>
          <p:nvPr/>
        </p:nvSpPr>
        <p:spPr>
          <a:xfrm>
            <a:off x="156065" y="948197"/>
            <a:ext cx="8796865" cy="2862282"/>
          </a:xfrm>
          <a:prstGeom prst="rect">
            <a:avLst/>
          </a:prstGeom>
          <a:noFill/>
          <a:ln>
            <a:noFill/>
          </a:ln>
        </p:spPr>
        <p:txBody>
          <a:bodyPr spcFirstLastPara="1" wrap="square" lIns="91425" tIns="45700" rIns="91425" bIns="45700" anchor="t" anchorCtr="0">
            <a:spAutoFit/>
          </a:bodyPr>
          <a:lstStyle/>
          <a:p>
            <a:pPr algn="just"/>
            <a:endParaRPr lang="en-US" sz="1800" dirty="0">
              <a:latin typeface="Times" panose="02020603050405020304" pitchFamily="18" charset="0"/>
              <a:cs typeface="Times" panose="02020603050405020304" pitchFamily="18" charset="0"/>
            </a:endParaRPr>
          </a:p>
          <a:p>
            <a:pPr marL="285750" indent="-285750" algn="just">
              <a:lnSpc>
                <a:spcPct val="150000"/>
              </a:lnSpc>
              <a:buFont typeface="Arial" panose="020B0604020202020204" pitchFamily="34" charset="0"/>
              <a:buChar char="•"/>
            </a:pPr>
            <a:r>
              <a:rPr lang="en-US" sz="1800" dirty="0">
                <a:latin typeface="Times" panose="02020603050405020304" pitchFamily="18" charset="0"/>
                <a:cs typeface="Times" panose="02020603050405020304" pitchFamily="18" charset="0"/>
              </a:rPr>
              <a:t>The </a:t>
            </a:r>
            <a:r>
              <a:rPr lang="en-US" sz="1800" b="1" dirty="0">
                <a:latin typeface="Times" panose="02020603050405020304" pitchFamily="18" charset="0"/>
                <a:cs typeface="Times" panose="02020603050405020304" pitchFamily="18" charset="0"/>
              </a:rPr>
              <a:t>process of evaluating software during the development process or at the end of the development process</a:t>
            </a:r>
            <a:r>
              <a:rPr lang="en-US" sz="1800" dirty="0">
                <a:latin typeface="Times" panose="02020603050405020304" pitchFamily="18" charset="0"/>
                <a:cs typeface="Times" panose="02020603050405020304" pitchFamily="18" charset="0"/>
              </a:rPr>
              <a:t> to determine whether it satisfies specified business requirements.</a:t>
            </a:r>
          </a:p>
          <a:p>
            <a:pPr marL="285750" indent="-285750" algn="just">
              <a:lnSpc>
                <a:spcPct val="150000"/>
              </a:lnSpc>
              <a:buFont typeface="Arial" panose="020B0604020202020204" pitchFamily="34" charset="0"/>
              <a:buChar char="•"/>
            </a:pPr>
            <a:r>
              <a:rPr lang="en-US" sz="1800" dirty="0" smtClean="0">
                <a:latin typeface="Times" panose="02020603050405020304" pitchFamily="18" charset="0"/>
                <a:cs typeface="Times" panose="02020603050405020304" pitchFamily="18" charset="0"/>
              </a:rPr>
              <a:t>Validation </a:t>
            </a:r>
            <a:r>
              <a:rPr lang="en-US" sz="1800" dirty="0">
                <a:latin typeface="Times" panose="02020603050405020304" pitchFamily="18" charset="0"/>
                <a:cs typeface="Times" panose="02020603050405020304" pitchFamily="18" charset="0"/>
              </a:rPr>
              <a:t>Testing </a:t>
            </a:r>
            <a:r>
              <a:rPr lang="en-US" sz="1800" b="1" dirty="0">
                <a:latin typeface="Times" panose="02020603050405020304" pitchFamily="18" charset="0"/>
                <a:cs typeface="Times" panose="02020603050405020304" pitchFamily="18" charset="0"/>
              </a:rPr>
              <a:t>ensures that the product actually meets the client's needs</a:t>
            </a:r>
            <a:r>
              <a:rPr lang="en-US" sz="1800" dirty="0">
                <a:latin typeface="Times" panose="02020603050405020304" pitchFamily="18" charset="0"/>
                <a:cs typeface="Times" panose="02020603050405020304" pitchFamily="18" charset="0"/>
              </a:rPr>
              <a:t>. </a:t>
            </a:r>
            <a:endParaRPr lang="en-US" sz="1800" dirty="0" smtClean="0">
              <a:latin typeface="Times" panose="02020603050405020304" pitchFamily="18" charset="0"/>
              <a:cs typeface="Times" panose="02020603050405020304" pitchFamily="18" charset="0"/>
            </a:endParaRPr>
          </a:p>
          <a:p>
            <a:pPr marL="285750" indent="-285750" algn="just">
              <a:lnSpc>
                <a:spcPct val="150000"/>
              </a:lnSpc>
              <a:buFont typeface="Arial" panose="020B0604020202020204" pitchFamily="34" charset="0"/>
              <a:buChar char="•"/>
            </a:pPr>
            <a:r>
              <a:rPr lang="en-US" sz="1800" dirty="0" smtClean="0">
                <a:latin typeface="Times" panose="02020603050405020304" pitchFamily="18" charset="0"/>
                <a:cs typeface="Times" panose="02020603050405020304" pitchFamily="18" charset="0"/>
              </a:rPr>
              <a:t>It </a:t>
            </a:r>
            <a:r>
              <a:rPr lang="en-US" sz="1800" dirty="0">
                <a:latin typeface="Times" panose="02020603050405020304" pitchFamily="18" charset="0"/>
                <a:cs typeface="Times" panose="02020603050405020304" pitchFamily="18" charset="0"/>
              </a:rPr>
              <a:t>can also be defined as to demonstrate that the product fulfills its intended use when deployed on appropriate environment.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13"/>
          <p:cNvSpPr txBox="1"/>
          <p:nvPr/>
        </p:nvSpPr>
        <p:spPr>
          <a:xfrm>
            <a:off x="147145" y="145656"/>
            <a:ext cx="6547944" cy="584735"/>
          </a:xfrm>
          <a:prstGeom prst="rect">
            <a:avLst/>
          </a:prstGeom>
          <a:noFill/>
          <a:ln>
            <a:noFill/>
          </a:ln>
        </p:spPr>
        <p:txBody>
          <a:bodyPr spcFirstLastPara="1" wrap="square" lIns="91425" tIns="45700" rIns="91425" bIns="45700" anchor="t" anchorCtr="0">
            <a:spAutoFit/>
          </a:bodyPr>
          <a:lstStyle/>
          <a:p>
            <a:r>
              <a:rPr lang="en-IN" sz="3200" b="1" dirty="0"/>
              <a:t>Validation Testing - Workflow:</a:t>
            </a:r>
          </a:p>
        </p:txBody>
      </p:sp>
      <p:pic>
        <p:nvPicPr>
          <p:cNvPr id="3" name="Picture 2">
            <a:extLst>
              <a:ext uri="{FF2B5EF4-FFF2-40B4-BE49-F238E27FC236}">
                <a16:creationId xmlns:a16="http://schemas.microsoft.com/office/drawing/2014/main" xmlns="" id="{1A50BEA5-22EE-D7E6-C394-D9FF38B12013}"/>
              </a:ext>
            </a:extLst>
          </p:cNvPr>
          <p:cNvPicPr>
            <a:picLocks noChangeAspect="1"/>
          </p:cNvPicPr>
          <p:nvPr/>
        </p:nvPicPr>
        <p:blipFill>
          <a:blip r:embed="rId3"/>
          <a:stretch>
            <a:fillRect/>
          </a:stretch>
        </p:blipFill>
        <p:spPr>
          <a:xfrm>
            <a:off x="641023" y="1376362"/>
            <a:ext cx="7150427" cy="443054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14"/>
          <p:cNvSpPr txBox="1"/>
          <p:nvPr/>
        </p:nvSpPr>
        <p:spPr>
          <a:xfrm>
            <a:off x="147145" y="145656"/>
            <a:ext cx="6547944" cy="584735"/>
          </a:xfrm>
          <a:prstGeom prst="rect">
            <a:avLst/>
          </a:prstGeom>
          <a:noFill/>
          <a:ln>
            <a:noFill/>
          </a:ln>
        </p:spPr>
        <p:txBody>
          <a:bodyPr spcFirstLastPara="1" wrap="square" lIns="91425" tIns="45700" rIns="91425" bIns="45700" anchor="t" anchorCtr="0">
            <a:spAutoFit/>
          </a:bodyPr>
          <a:lstStyle/>
          <a:p>
            <a:r>
              <a:rPr lang="en-IN" sz="3200" b="1" dirty="0"/>
              <a:t>System Testing</a:t>
            </a:r>
          </a:p>
        </p:txBody>
      </p:sp>
      <p:sp>
        <p:nvSpPr>
          <p:cNvPr id="181" name="Google Shape;181;p14"/>
          <p:cNvSpPr txBox="1"/>
          <p:nvPr/>
        </p:nvSpPr>
        <p:spPr>
          <a:xfrm>
            <a:off x="0" y="959723"/>
            <a:ext cx="8911988" cy="5632271"/>
          </a:xfrm>
          <a:prstGeom prst="rect">
            <a:avLst/>
          </a:prstGeom>
          <a:noFill/>
          <a:ln>
            <a:noFill/>
          </a:ln>
        </p:spPr>
        <p:txBody>
          <a:bodyPr spcFirstLastPara="1" wrap="square" lIns="91425" tIns="45700" rIns="91425" bIns="45700" anchor="t" anchorCtr="0">
            <a:spAutoFit/>
          </a:bodyPr>
          <a:lstStyle/>
          <a:p>
            <a:pPr marL="285750" marR="0" lvl="0" indent="-285750" algn="just" rtl="0">
              <a:lnSpc>
                <a:spcPct val="100000"/>
              </a:lnSpc>
              <a:spcBef>
                <a:spcPts val="0"/>
              </a:spcBef>
              <a:spcAft>
                <a:spcPts val="0"/>
              </a:spcAft>
              <a:buClr>
                <a:srgbClr val="000000"/>
              </a:buClr>
              <a:buSzPts val="2000"/>
              <a:buFont typeface="Arial" panose="020B0604020202020204" pitchFamily="34" charset="0"/>
              <a:buChar char="•"/>
            </a:pPr>
            <a:r>
              <a:rPr lang="en-US" sz="1800" dirty="0">
                <a:latin typeface="Times" panose="02020603050405020304" pitchFamily="18" charset="0"/>
                <a:cs typeface="Times" panose="02020603050405020304" pitchFamily="18" charset="0"/>
              </a:rPr>
              <a:t>System testing is a type of software testing that </a:t>
            </a:r>
            <a:r>
              <a:rPr lang="en-US" sz="1800" b="1" dirty="0">
                <a:latin typeface="Times" panose="02020603050405020304" pitchFamily="18" charset="0"/>
                <a:cs typeface="Times" panose="02020603050405020304" pitchFamily="18" charset="0"/>
              </a:rPr>
              <a:t>evaluates the overall functionality and performance of a complete and fully integrated software solution</a:t>
            </a:r>
            <a:r>
              <a:rPr lang="en-US" sz="1800" dirty="0">
                <a:latin typeface="Times" panose="02020603050405020304" pitchFamily="18" charset="0"/>
                <a:cs typeface="Times" panose="02020603050405020304" pitchFamily="18" charset="0"/>
              </a:rPr>
              <a:t>. </a:t>
            </a:r>
            <a:endParaRPr lang="en-US" sz="1800" dirty="0" smtClean="0">
              <a:latin typeface="Times" panose="02020603050405020304" pitchFamily="18" charset="0"/>
              <a:cs typeface="Times" panose="02020603050405020304" pitchFamily="18" charset="0"/>
            </a:endParaRPr>
          </a:p>
          <a:p>
            <a:pPr marL="285750" marR="0" lvl="0" indent="-285750" algn="just" rtl="0">
              <a:lnSpc>
                <a:spcPct val="100000"/>
              </a:lnSpc>
              <a:spcBef>
                <a:spcPts val="0"/>
              </a:spcBef>
              <a:spcAft>
                <a:spcPts val="0"/>
              </a:spcAft>
              <a:buClr>
                <a:srgbClr val="000000"/>
              </a:buClr>
              <a:buSzPts val="2000"/>
              <a:buFont typeface="Arial" panose="020B0604020202020204" pitchFamily="34" charset="0"/>
              <a:buChar char="•"/>
            </a:pPr>
            <a:r>
              <a:rPr lang="en-US" sz="1800" dirty="0" smtClean="0">
                <a:latin typeface="Times" panose="02020603050405020304" pitchFamily="18" charset="0"/>
                <a:cs typeface="Times" panose="02020603050405020304" pitchFamily="18" charset="0"/>
              </a:rPr>
              <a:t>It </a:t>
            </a:r>
            <a:r>
              <a:rPr lang="en-US" sz="1800" dirty="0">
                <a:latin typeface="Times" panose="02020603050405020304" pitchFamily="18" charset="0"/>
                <a:cs typeface="Times" panose="02020603050405020304" pitchFamily="18" charset="0"/>
              </a:rPr>
              <a:t>tests </a:t>
            </a:r>
            <a:r>
              <a:rPr lang="en-US" sz="1800" b="1" dirty="0">
                <a:latin typeface="Times" panose="02020603050405020304" pitchFamily="18" charset="0"/>
                <a:cs typeface="Times" panose="02020603050405020304" pitchFamily="18" charset="0"/>
              </a:rPr>
              <a:t>if the system meets the specified requirements and if it is suitable for delivery to the end-users</a:t>
            </a:r>
            <a:r>
              <a:rPr lang="en-US" sz="1800" dirty="0">
                <a:latin typeface="Times" panose="02020603050405020304" pitchFamily="18" charset="0"/>
                <a:cs typeface="Times" panose="02020603050405020304" pitchFamily="18" charset="0"/>
              </a:rPr>
              <a:t>. This type of testing is performed after the integration testing and before the acceptance testing.</a:t>
            </a:r>
          </a:p>
          <a:p>
            <a:pPr marL="285750" marR="0" lvl="0" indent="-285750" algn="just" rtl="0">
              <a:lnSpc>
                <a:spcPct val="100000"/>
              </a:lnSpc>
              <a:spcBef>
                <a:spcPts val="0"/>
              </a:spcBef>
              <a:spcAft>
                <a:spcPts val="0"/>
              </a:spcAft>
              <a:buClr>
                <a:srgbClr val="000000"/>
              </a:buClr>
              <a:buSzPts val="2000"/>
              <a:buFont typeface="Arial" panose="020B0604020202020204" pitchFamily="34" charset="0"/>
              <a:buChar char="•"/>
            </a:pPr>
            <a:r>
              <a:rPr lang="en-US" sz="1800" dirty="0" smtClean="0">
                <a:latin typeface="Times" panose="02020603050405020304" pitchFamily="18" charset="0"/>
                <a:cs typeface="Times" panose="02020603050405020304" pitchFamily="18" charset="0"/>
              </a:rPr>
              <a:t>In </a:t>
            </a:r>
            <a:r>
              <a:rPr lang="en-US" sz="1800" dirty="0">
                <a:latin typeface="Times" panose="02020603050405020304" pitchFamily="18" charset="0"/>
                <a:cs typeface="Times" panose="02020603050405020304" pitchFamily="18" charset="0"/>
              </a:rPr>
              <a:t>system testing, integration testing </a:t>
            </a:r>
            <a:r>
              <a:rPr lang="en-US" sz="1800" b="1" dirty="0">
                <a:latin typeface="Times" panose="02020603050405020304" pitchFamily="18" charset="0"/>
                <a:cs typeface="Times" panose="02020603050405020304" pitchFamily="18" charset="0"/>
              </a:rPr>
              <a:t>passed components are taken as input</a:t>
            </a:r>
            <a:r>
              <a:rPr lang="en-US" sz="1800" dirty="0">
                <a:latin typeface="Times" panose="02020603050405020304" pitchFamily="18" charset="0"/>
                <a:cs typeface="Times" panose="02020603050405020304" pitchFamily="18" charset="0"/>
              </a:rPr>
              <a:t>. The goal of integration testing is </a:t>
            </a:r>
            <a:r>
              <a:rPr lang="en-US" sz="1800" b="1" dirty="0">
                <a:latin typeface="Times" panose="02020603050405020304" pitchFamily="18" charset="0"/>
                <a:cs typeface="Times" panose="02020603050405020304" pitchFamily="18" charset="0"/>
              </a:rPr>
              <a:t>to detect any irregularity between the units</a:t>
            </a:r>
            <a:r>
              <a:rPr lang="en-US" sz="1800" dirty="0">
                <a:latin typeface="Times" panose="02020603050405020304" pitchFamily="18" charset="0"/>
                <a:cs typeface="Times" panose="02020603050405020304" pitchFamily="18" charset="0"/>
              </a:rPr>
              <a:t> that are integrated together. System testing detects defects within both the integrated units and the whole </a:t>
            </a:r>
            <a:r>
              <a:rPr lang="en-US" sz="1800" dirty="0" err="1" smtClean="0">
                <a:latin typeface="Times" panose="02020603050405020304" pitchFamily="18" charset="0"/>
                <a:cs typeface="Times" panose="02020603050405020304" pitchFamily="18" charset="0"/>
              </a:rPr>
              <a:t>system.The</a:t>
            </a:r>
            <a:r>
              <a:rPr lang="en-US" sz="1800" dirty="0" smtClean="0">
                <a:latin typeface="Times" panose="02020603050405020304" pitchFamily="18" charset="0"/>
                <a:cs typeface="Times" panose="02020603050405020304" pitchFamily="18" charset="0"/>
              </a:rPr>
              <a:t> </a:t>
            </a:r>
            <a:r>
              <a:rPr lang="en-US" sz="1800" dirty="0">
                <a:latin typeface="Times" panose="02020603050405020304" pitchFamily="18" charset="0"/>
                <a:cs typeface="Times" panose="02020603050405020304" pitchFamily="18" charset="0"/>
              </a:rPr>
              <a:t>result of system testing is the observed </a:t>
            </a:r>
            <a:r>
              <a:rPr lang="en-US" sz="1800" b="1" dirty="0">
                <a:latin typeface="Times" panose="02020603050405020304" pitchFamily="18" charset="0"/>
                <a:cs typeface="Times" panose="02020603050405020304" pitchFamily="18" charset="0"/>
              </a:rPr>
              <a:t>behavior of a component or a system when it is tested</a:t>
            </a:r>
            <a:r>
              <a:rPr lang="en-US" sz="1800" dirty="0">
                <a:latin typeface="Times" panose="02020603050405020304" pitchFamily="18" charset="0"/>
                <a:cs typeface="Times" panose="02020603050405020304" pitchFamily="18" charset="0"/>
              </a:rPr>
              <a:t>. </a:t>
            </a:r>
            <a:endParaRPr lang="en-US" sz="1800" dirty="0" smtClean="0">
              <a:latin typeface="Times" panose="02020603050405020304" pitchFamily="18" charset="0"/>
              <a:cs typeface="Times" panose="02020603050405020304" pitchFamily="18" charset="0"/>
            </a:endParaRPr>
          </a:p>
          <a:p>
            <a:pPr marL="285750" marR="0" lvl="0" indent="-285750" algn="just" rtl="0">
              <a:lnSpc>
                <a:spcPct val="100000"/>
              </a:lnSpc>
              <a:spcBef>
                <a:spcPts val="0"/>
              </a:spcBef>
              <a:spcAft>
                <a:spcPts val="0"/>
              </a:spcAft>
              <a:buClr>
                <a:srgbClr val="000000"/>
              </a:buClr>
              <a:buSzPts val="2000"/>
              <a:buFont typeface="Arial" panose="020B0604020202020204" pitchFamily="34" charset="0"/>
              <a:buChar char="•"/>
            </a:pPr>
            <a:r>
              <a:rPr lang="en-US" sz="1800" b="1" dirty="0" smtClean="0">
                <a:latin typeface="Times" panose="02020603050405020304" pitchFamily="18" charset="0"/>
                <a:cs typeface="Times" panose="02020603050405020304" pitchFamily="18" charset="0"/>
              </a:rPr>
              <a:t>System </a:t>
            </a:r>
            <a:r>
              <a:rPr lang="en-US" sz="1800" b="1" dirty="0">
                <a:latin typeface="Times" panose="02020603050405020304" pitchFamily="18" charset="0"/>
                <a:cs typeface="Times" panose="02020603050405020304" pitchFamily="18" charset="0"/>
              </a:rPr>
              <a:t>Testing</a:t>
            </a:r>
            <a:r>
              <a:rPr lang="en-US" sz="1800" dirty="0">
                <a:latin typeface="Times" panose="02020603050405020304" pitchFamily="18" charset="0"/>
                <a:cs typeface="Times" panose="02020603050405020304" pitchFamily="18" charset="0"/>
              </a:rPr>
              <a:t> is carried out on the whole system in the context of either system requirement specifications or functional requirement specifications or in the context of both. System testing tests the design and </a:t>
            </a:r>
            <a:r>
              <a:rPr lang="en-US" sz="1800" b="1" dirty="0">
                <a:latin typeface="Times" panose="02020603050405020304" pitchFamily="18" charset="0"/>
                <a:cs typeface="Times" panose="02020603050405020304" pitchFamily="18" charset="0"/>
              </a:rPr>
              <a:t>behavior of the system and also the expectations of the customer</a:t>
            </a:r>
            <a:r>
              <a:rPr lang="en-US" sz="1800" dirty="0" smtClean="0">
                <a:latin typeface="Times" panose="02020603050405020304" pitchFamily="18" charset="0"/>
                <a:cs typeface="Times" panose="02020603050405020304" pitchFamily="18" charset="0"/>
              </a:rPr>
              <a:t>.</a:t>
            </a:r>
          </a:p>
          <a:p>
            <a:pPr marL="285750" marR="0" lvl="0" indent="-285750" algn="just" rtl="0">
              <a:lnSpc>
                <a:spcPct val="100000"/>
              </a:lnSpc>
              <a:spcBef>
                <a:spcPts val="0"/>
              </a:spcBef>
              <a:spcAft>
                <a:spcPts val="0"/>
              </a:spcAft>
              <a:buClr>
                <a:srgbClr val="000000"/>
              </a:buClr>
              <a:buSzPts val="2000"/>
              <a:buFont typeface="Arial" panose="020B0604020202020204" pitchFamily="34" charset="0"/>
              <a:buChar char="•"/>
            </a:pPr>
            <a:r>
              <a:rPr lang="en-US" sz="1800" dirty="0" smtClean="0">
                <a:latin typeface="Times" panose="02020603050405020304" pitchFamily="18" charset="0"/>
                <a:cs typeface="Times" panose="02020603050405020304" pitchFamily="18" charset="0"/>
              </a:rPr>
              <a:t> </a:t>
            </a:r>
            <a:r>
              <a:rPr lang="en-US" sz="1800" dirty="0">
                <a:latin typeface="Times" panose="02020603050405020304" pitchFamily="18" charset="0"/>
                <a:cs typeface="Times" panose="02020603050405020304" pitchFamily="18" charset="0"/>
              </a:rPr>
              <a:t>It is performed to test the system beyond the bounds mentioned in the </a:t>
            </a:r>
            <a:r>
              <a:rPr lang="en-US" sz="1800" b="1" dirty="0">
                <a:latin typeface="Times" panose="02020603050405020304" pitchFamily="18" charset="0"/>
                <a:cs typeface="Times" panose="02020603050405020304" pitchFamily="18" charset="0"/>
              </a:rPr>
              <a:t>software requirements specification (SRS). </a:t>
            </a:r>
            <a:r>
              <a:rPr lang="en-US" sz="1800" dirty="0">
                <a:latin typeface="Times" panose="02020603050405020304" pitchFamily="18" charset="0"/>
                <a:cs typeface="Times" panose="02020603050405020304" pitchFamily="18" charset="0"/>
              </a:rPr>
              <a:t>System Testing is basically performed by a testing team that is independent of the development team that helps to test the quality of the system impartial. It has both functional and non-functional testing. </a:t>
            </a:r>
            <a:endParaRPr lang="en-US" sz="1800" dirty="0" smtClean="0">
              <a:latin typeface="Times" panose="02020603050405020304" pitchFamily="18" charset="0"/>
              <a:cs typeface="Times" panose="02020603050405020304" pitchFamily="18" charset="0"/>
            </a:endParaRPr>
          </a:p>
          <a:p>
            <a:pPr marL="285750" marR="0" lvl="0" indent="-285750" algn="just" rtl="0">
              <a:lnSpc>
                <a:spcPct val="100000"/>
              </a:lnSpc>
              <a:spcBef>
                <a:spcPts val="0"/>
              </a:spcBef>
              <a:spcAft>
                <a:spcPts val="0"/>
              </a:spcAft>
              <a:buClr>
                <a:srgbClr val="000000"/>
              </a:buClr>
              <a:buSzPts val="2000"/>
              <a:buFont typeface="Arial" panose="020B0604020202020204" pitchFamily="34" charset="0"/>
              <a:buChar char="•"/>
            </a:pPr>
            <a:r>
              <a:rPr lang="en-US" sz="1800" b="1" dirty="0" smtClean="0">
                <a:latin typeface="Times" panose="02020603050405020304" pitchFamily="18" charset="0"/>
                <a:cs typeface="Times" panose="02020603050405020304" pitchFamily="18" charset="0"/>
              </a:rPr>
              <a:t>System </a:t>
            </a:r>
            <a:r>
              <a:rPr lang="en-US" sz="1800" b="1" dirty="0">
                <a:latin typeface="Times" panose="02020603050405020304" pitchFamily="18" charset="0"/>
                <a:cs typeface="Times" panose="02020603050405020304" pitchFamily="18" charset="0"/>
              </a:rPr>
              <a:t>Testing is a black-box testing</a:t>
            </a:r>
            <a:r>
              <a:rPr lang="en-US" sz="1800" dirty="0">
                <a:latin typeface="Times" panose="02020603050405020304" pitchFamily="18" charset="0"/>
                <a:cs typeface="Times" panose="02020603050405020304" pitchFamily="18" charset="0"/>
              </a:rPr>
              <a:t>. System Testing is performed after the integration testing and before the acceptance testing. </a:t>
            </a:r>
            <a:endParaRPr sz="1800" b="0" i="0" u="none" strike="noStrike" cap="none" dirty="0">
              <a:solidFill>
                <a:schemeClr val="dk1"/>
              </a:solidFill>
              <a:latin typeface="Times" panose="02020603050405020304" pitchFamily="18" charset="0"/>
              <a:ea typeface="Times"/>
              <a:cs typeface="Times" panose="02020603050405020304" pitchFamily="18" charset="0"/>
              <a:sym typeface="Time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15"/>
          <p:cNvSpPr txBox="1"/>
          <p:nvPr/>
        </p:nvSpPr>
        <p:spPr>
          <a:xfrm>
            <a:off x="304800" y="2113820"/>
            <a:ext cx="8639503" cy="2862322"/>
          </a:xfrm>
          <a:prstGeom prst="rect">
            <a:avLst/>
          </a:prstGeom>
          <a:noFill/>
          <a:ln>
            <a:noFill/>
          </a:ln>
        </p:spPr>
        <p:txBody>
          <a:bodyPr spcFirstLastPara="1" wrap="square" lIns="91425" tIns="45700" rIns="91425" bIns="45700" anchor="t" anchorCtr="0">
            <a:spAutoFit/>
          </a:bodyPr>
          <a:lstStyle/>
          <a:p>
            <a:pPr marL="0" marR="0" lvl="0" indent="-127000" algn="just" rtl="0">
              <a:lnSpc>
                <a:spcPct val="100000"/>
              </a:lnSpc>
              <a:spcBef>
                <a:spcPts val="0"/>
              </a:spcBef>
              <a:spcAft>
                <a:spcPts val="0"/>
              </a:spcAft>
              <a:buClr>
                <a:srgbClr val="000000"/>
              </a:buClr>
              <a:buSzPts val="2000"/>
              <a:buFont typeface="Arial"/>
              <a:buAutoNum type="arabicPeriod" startAt="5"/>
            </a:pPr>
            <a:r>
              <a:rPr lang="en-US" sz="2000" b="1" i="0" u="none" strike="noStrike" cap="none" dirty="0">
                <a:solidFill>
                  <a:schemeClr val="dk1"/>
                </a:solidFill>
                <a:latin typeface="Times"/>
                <a:ea typeface="Times"/>
                <a:cs typeface="Times"/>
                <a:sym typeface="Times"/>
              </a:rPr>
              <a:t>Development Model:</a:t>
            </a:r>
            <a:r>
              <a:rPr lang="en-US" sz="2000" b="0" i="0" u="none" strike="noStrike" cap="none" dirty="0">
                <a:solidFill>
                  <a:schemeClr val="dk1"/>
                </a:solidFill>
                <a:latin typeface="Times"/>
                <a:ea typeface="Times"/>
                <a:cs typeface="Times"/>
                <a:sym typeface="Times"/>
              </a:rPr>
              <a:t> Software can be classified as traditional software (developed using a waterfall model) or agile software (developed using an iterative and adaptive approach).</a:t>
            </a:r>
            <a:endParaRPr dirty="0"/>
          </a:p>
          <a:p>
            <a:pPr marL="0" marR="0" lvl="0" indent="0" algn="just" rtl="0">
              <a:lnSpc>
                <a:spcPct val="100000"/>
              </a:lnSpc>
              <a:spcBef>
                <a:spcPts val="0"/>
              </a:spcBef>
              <a:spcAft>
                <a:spcPts val="0"/>
              </a:spcAft>
              <a:buClr>
                <a:srgbClr val="000000"/>
              </a:buClr>
              <a:buSzPts val="2000"/>
              <a:buFont typeface="Arial"/>
              <a:buNone/>
            </a:pPr>
            <a:endParaRPr sz="2000" b="0" i="0" u="none" strike="noStrike" cap="none" dirty="0">
              <a:solidFill>
                <a:schemeClr val="dk1"/>
              </a:solidFill>
              <a:latin typeface="Times"/>
              <a:ea typeface="Times"/>
              <a:cs typeface="Times"/>
              <a:sym typeface="Times"/>
            </a:endParaRPr>
          </a:p>
          <a:p>
            <a:pPr marL="0" marR="0" lvl="0" indent="-127000" algn="just" rtl="0">
              <a:lnSpc>
                <a:spcPct val="100000"/>
              </a:lnSpc>
              <a:spcBef>
                <a:spcPts val="0"/>
              </a:spcBef>
              <a:spcAft>
                <a:spcPts val="0"/>
              </a:spcAft>
              <a:buClr>
                <a:srgbClr val="000000"/>
              </a:buClr>
              <a:buSzPts val="2000"/>
              <a:buFont typeface="Arial"/>
              <a:buAutoNum type="arabicPeriod" startAt="5"/>
            </a:pPr>
            <a:r>
              <a:rPr lang="en-US" sz="2000" b="1" i="0" u="none" strike="noStrike" cap="none" dirty="0">
                <a:solidFill>
                  <a:schemeClr val="dk1"/>
                </a:solidFill>
                <a:latin typeface="Times"/>
                <a:ea typeface="Times"/>
                <a:cs typeface="Times"/>
                <a:sym typeface="Times"/>
              </a:rPr>
              <a:t>Size:</a:t>
            </a:r>
            <a:r>
              <a:rPr lang="en-US" sz="2000" b="0" i="0" u="none" strike="noStrike" cap="none" dirty="0">
                <a:solidFill>
                  <a:schemeClr val="dk1"/>
                </a:solidFill>
                <a:latin typeface="Times"/>
                <a:ea typeface="Times"/>
                <a:cs typeface="Times"/>
                <a:sym typeface="Times"/>
              </a:rPr>
              <a:t> Software can be classified as small-scale software (designed for a single user or small group) or enterprise software (designed for large organizations).</a:t>
            </a:r>
            <a:endParaRPr dirty="0"/>
          </a:p>
          <a:p>
            <a:pPr marL="0" marR="0" lvl="0" indent="0" algn="just" rtl="0">
              <a:lnSpc>
                <a:spcPct val="100000"/>
              </a:lnSpc>
              <a:spcBef>
                <a:spcPts val="0"/>
              </a:spcBef>
              <a:spcAft>
                <a:spcPts val="0"/>
              </a:spcAft>
              <a:buClr>
                <a:srgbClr val="000000"/>
              </a:buClr>
              <a:buSzPts val="2000"/>
              <a:buFont typeface="Arial"/>
              <a:buNone/>
            </a:pPr>
            <a:endParaRPr sz="2000" b="0" i="0" u="none" strike="noStrike" cap="none" dirty="0">
              <a:solidFill>
                <a:schemeClr val="dk1"/>
              </a:solidFill>
              <a:latin typeface="Times"/>
              <a:ea typeface="Times"/>
              <a:cs typeface="Times"/>
              <a:sym typeface="Times"/>
            </a:endParaRPr>
          </a:p>
          <a:p>
            <a:pPr marL="0" marR="0" lvl="0" indent="-127000" algn="just" rtl="0">
              <a:lnSpc>
                <a:spcPct val="100000"/>
              </a:lnSpc>
              <a:spcBef>
                <a:spcPts val="0"/>
              </a:spcBef>
              <a:spcAft>
                <a:spcPts val="0"/>
              </a:spcAft>
              <a:buClr>
                <a:srgbClr val="000000"/>
              </a:buClr>
              <a:buSzPts val="2000"/>
              <a:buFont typeface="Arial"/>
              <a:buAutoNum type="arabicPeriod" startAt="5"/>
            </a:pPr>
            <a:r>
              <a:rPr lang="en-US" sz="2000" b="1" i="0" u="none" strike="noStrike" cap="none" dirty="0">
                <a:solidFill>
                  <a:schemeClr val="dk1"/>
                </a:solidFill>
                <a:latin typeface="Times"/>
                <a:ea typeface="Times"/>
                <a:cs typeface="Times"/>
                <a:sym typeface="Times"/>
              </a:rPr>
              <a:t>User Interface:</a:t>
            </a:r>
            <a:r>
              <a:rPr lang="en-US" sz="2000" b="0" i="0" u="none" strike="noStrike" cap="none" dirty="0">
                <a:solidFill>
                  <a:schemeClr val="dk1"/>
                </a:solidFill>
                <a:latin typeface="Times"/>
                <a:ea typeface="Times"/>
                <a:cs typeface="Times"/>
                <a:sym typeface="Times"/>
              </a:rPr>
              <a:t> Software can be classified as Graphical User Interface (GUI) software or Command-Line Interface (CLI) software.</a:t>
            </a:r>
            <a:endParaRPr dirty="0"/>
          </a:p>
        </p:txBody>
      </p:sp>
      <p:sp>
        <p:nvSpPr>
          <p:cNvPr id="187" name="Google Shape;187;p15"/>
          <p:cNvSpPr txBox="1"/>
          <p:nvPr/>
        </p:nvSpPr>
        <p:spPr>
          <a:xfrm>
            <a:off x="147145" y="145656"/>
            <a:ext cx="6547944" cy="58473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IN" sz="3200" b="1" dirty="0"/>
              <a:t>System Testing Process:</a:t>
            </a:r>
            <a:endParaRPr sz="3200" b="0" i="0" u="none" strike="noStrike" cap="none" dirty="0">
              <a:solidFill>
                <a:schemeClr val="dk1"/>
              </a:solidFill>
              <a:latin typeface="Times"/>
              <a:ea typeface="Times"/>
              <a:cs typeface="Times"/>
              <a:sym typeface="Times"/>
            </a:endParaRPr>
          </a:p>
        </p:txBody>
      </p:sp>
      <p:pic>
        <p:nvPicPr>
          <p:cNvPr id="3" name="Picture 2">
            <a:extLst>
              <a:ext uri="{FF2B5EF4-FFF2-40B4-BE49-F238E27FC236}">
                <a16:creationId xmlns:a16="http://schemas.microsoft.com/office/drawing/2014/main" xmlns="" id="{F1878AF1-A184-951B-A18D-E0ACD738AD46}"/>
              </a:ext>
            </a:extLst>
          </p:cNvPr>
          <p:cNvPicPr>
            <a:picLocks noChangeAspect="1"/>
          </p:cNvPicPr>
          <p:nvPr/>
        </p:nvPicPr>
        <p:blipFill>
          <a:blip r:embed="rId3"/>
          <a:stretch>
            <a:fillRect/>
          </a:stretch>
        </p:blipFill>
        <p:spPr>
          <a:xfrm>
            <a:off x="0" y="1617372"/>
            <a:ext cx="9144000" cy="3623256"/>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16"/>
          <p:cNvSpPr txBox="1"/>
          <p:nvPr/>
        </p:nvSpPr>
        <p:spPr>
          <a:xfrm>
            <a:off x="215460" y="1367613"/>
            <a:ext cx="8778415" cy="4093388"/>
          </a:xfrm>
          <a:prstGeom prst="rect">
            <a:avLst/>
          </a:prstGeom>
          <a:noFill/>
          <a:ln>
            <a:noFill/>
          </a:ln>
        </p:spPr>
        <p:txBody>
          <a:bodyPr spcFirstLastPara="1" wrap="square" lIns="91425" tIns="45700" rIns="91425" bIns="45700" anchor="t" anchorCtr="0">
            <a:spAutoFit/>
          </a:bodyPr>
          <a:lstStyle/>
          <a:p>
            <a:pPr algn="just">
              <a:buFont typeface="Arial" panose="020B0604020202020204" pitchFamily="34" charset="0"/>
              <a:buChar char="•"/>
            </a:pPr>
            <a:r>
              <a:rPr lang="en-US" sz="2000" b="1" dirty="0">
                <a:latin typeface="Times" panose="02020603050405020304" pitchFamily="18" charset="0"/>
                <a:cs typeface="Times" panose="02020603050405020304" pitchFamily="18" charset="0"/>
              </a:rPr>
              <a:t>Performance Testing:</a:t>
            </a:r>
            <a:r>
              <a:rPr lang="en-US" sz="2000" dirty="0">
                <a:latin typeface="Times" panose="02020603050405020304" pitchFamily="18" charset="0"/>
                <a:cs typeface="Times" panose="02020603050405020304" pitchFamily="18" charset="0"/>
              </a:rPr>
              <a:t> Performance Testing is a type of software testing that is carried out </a:t>
            </a:r>
            <a:r>
              <a:rPr lang="en-US" sz="2000" b="1" dirty="0">
                <a:latin typeface="Times" panose="02020603050405020304" pitchFamily="18" charset="0"/>
                <a:cs typeface="Times" panose="02020603050405020304" pitchFamily="18" charset="0"/>
              </a:rPr>
              <a:t>to test the speed, scalability, stability and reliability </a:t>
            </a:r>
            <a:r>
              <a:rPr lang="en-US" sz="2000" dirty="0">
                <a:latin typeface="Times" panose="02020603050405020304" pitchFamily="18" charset="0"/>
                <a:cs typeface="Times" panose="02020603050405020304" pitchFamily="18" charset="0"/>
              </a:rPr>
              <a:t>of the software product or application.</a:t>
            </a:r>
          </a:p>
          <a:p>
            <a:pPr algn="just">
              <a:buFont typeface="Arial" panose="020B0604020202020204" pitchFamily="34" charset="0"/>
              <a:buChar char="•"/>
            </a:pPr>
            <a:endParaRPr lang="en-US" sz="2000" dirty="0">
              <a:latin typeface="Times" panose="02020603050405020304" pitchFamily="18" charset="0"/>
              <a:cs typeface="Times" panose="02020603050405020304" pitchFamily="18" charset="0"/>
            </a:endParaRPr>
          </a:p>
          <a:p>
            <a:pPr algn="just">
              <a:buFont typeface="Arial" panose="020B0604020202020204" pitchFamily="34" charset="0"/>
              <a:buChar char="•"/>
            </a:pPr>
            <a:r>
              <a:rPr lang="en-US" sz="2000" b="1" dirty="0">
                <a:latin typeface="Times" panose="02020603050405020304" pitchFamily="18" charset="0"/>
                <a:cs typeface="Times" panose="02020603050405020304" pitchFamily="18" charset="0"/>
              </a:rPr>
              <a:t>Load Testing:</a:t>
            </a:r>
            <a:r>
              <a:rPr lang="en-US" sz="2000" dirty="0">
                <a:latin typeface="Times" panose="02020603050405020304" pitchFamily="18" charset="0"/>
                <a:cs typeface="Times" panose="02020603050405020304" pitchFamily="18" charset="0"/>
              </a:rPr>
              <a:t> Load Testing is a type of software Testing which is carried out </a:t>
            </a:r>
            <a:r>
              <a:rPr lang="en-US" sz="2000" b="1" dirty="0">
                <a:latin typeface="Times" panose="02020603050405020304" pitchFamily="18" charset="0"/>
                <a:cs typeface="Times" panose="02020603050405020304" pitchFamily="18" charset="0"/>
              </a:rPr>
              <a:t>to determine the behavior of a system or software product </a:t>
            </a:r>
            <a:r>
              <a:rPr lang="en-US" sz="2000" dirty="0">
                <a:latin typeface="Times" panose="02020603050405020304" pitchFamily="18" charset="0"/>
                <a:cs typeface="Times" panose="02020603050405020304" pitchFamily="18" charset="0"/>
              </a:rPr>
              <a:t>under extreme load.</a:t>
            </a:r>
          </a:p>
          <a:p>
            <a:pPr algn="just">
              <a:buFont typeface="Arial" panose="020B0604020202020204" pitchFamily="34" charset="0"/>
              <a:buChar char="•"/>
            </a:pPr>
            <a:endParaRPr lang="en-US" sz="2000" b="1" dirty="0">
              <a:latin typeface="Times" panose="02020603050405020304" pitchFamily="18" charset="0"/>
              <a:cs typeface="Times" panose="02020603050405020304" pitchFamily="18" charset="0"/>
            </a:endParaRPr>
          </a:p>
          <a:p>
            <a:pPr algn="just">
              <a:buFont typeface="Arial" panose="020B0604020202020204" pitchFamily="34" charset="0"/>
              <a:buChar char="•"/>
            </a:pPr>
            <a:r>
              <a:rPr lang="en-US" sz="2000" b="1" dirty="0">
                <a:latin typeface="Times" panose="02020603050405020304" pitchFamily="18" charset="0"/>
                <a:cs typeface="Times" panose="02020603050405020304" pitchFamily="18" charset="0"/>
              </a:rPr>
              <a:t>Stress Testing:</a:t>
            </a:r>
            <a:r>
              <a:rPr lang="en-US" sz="2000" dirty="0">
                <a:latin typeface="Times" panose="02020603050405020304" pitchFamily="18" charset="0"/>
                <a:cs typeface="Times" panose="02020603050405020304" pitchFamily="18" charset="0"/>
              </a:rPr>
              <a:t> Stress Testing is a type of software testing performed </a:t>
            </a:r>
            <a:r>
              <a:rPr lang="en-US" sz="2000" b="1" dirty="0">
                <a:latin typeface="Times" panose="02020603050405020304" pitchFamily="18" charset="0"/>
                <a:cs typeface="Times" panose="02020603050405020304" pitchFamily="18" charset="0"/>
              </a:rPr>
              <a:t>to check the robustness of the system </a:t>
            </a:r>
            <a:r>
              <a:rPr lang="en-US" sz="2000" dirty="0">
                <a:latin typeface="Times" panose="02020603050405020304" pitchFamily="18" charset="0"/>
                <a:cs typeface="Times" panose="02020603050405020304" pitchFamily="18" charset="0"/>
              </a:rPr>
              <a:t>under the varying loads.</a:t>
            </a:r>
          </a:p>
          <a:p>
            <a:pPr algn="just">
              <a:buFont typeface="Arial" panose="020B0604020202020204" pitchFamily="34" charset="0"/>
              <a:buChar char="•"/>
            </a:pPr>
            <a:endParaRPr lang="en-US" sz="2000" b="1" dirty="0">
              <a:latin typeface="Times" panose="02020603050405020304" pitchFamily="18" charset="0"/>
              <a:cs typeface="Times" panose="02020603050405020304" pitchFamily="18" charset="0"/>
            </a:endParaRPr>
          </a:p>
          <a:p>
            <a:pPr algn="just">
              <a:buFont typeface="Arial" panose="020B0604020202020204" pitchFamily="34" charset="0"/>
              <a:buChar char="•"/>
            </a:pPr>
            <a:r>
              <a:rPr lang="en-US" sz="2000" b="1" dirty="0">
                <a:latin typeface="Times" panose="02020603050405020304" pitchFamily="18" charset="0"/>
                <a:cs typeface="Times" panose="02020603050405020304" pitchFamily="18" charset="0"/>
              </a:rPr>
              <a:t>Scalability Testing:</a:t>
            </a:r>
            <a:r>
              <a:rPr lang="en-US" sz="2000" dirty="0">
                <a:latin typeface="Times" panose="02020603050405020304" pitchFamily="18" charset="0"/>
                <a:cs typeface="Times" panose="02020603050405020304" pitchFamily="18" charset="0"/>
              </a:rPr>
              <a:t> Scalability Testing is a type of software testing which is carried out </a:t>
            </a:r>
            <a:r>
              <a:rPr lang="en-US" sz="2000" b="1" dirty="0">
                <a:latin typeface="Times" panose="02020603050405020304" pitchFamily="18" charset="0"/>
                <a:cs typeface="Times" panose="02020603050405020304" pitchFamily="18" charset="0"/>
              </a:rPr>
              <a:t>to check the performance of a software application or system </a:t>
            </a:r>
            <a:r>
              <a:rPr lang="en-US" sz="2000" dirty="0">
                <a:latin typeface="Times" panose="02020603050405020304" pitchFamily="18" charset="0"/>
                <a:cs typeface="Times" panose="02020603050405020304" pitchFamily="18" charset="0"/>
              </a:rPr>
              <a:t>in terms of its capability to scale up or scale down the number of user request load.</a:t>
            </a:r>
          </a:p>
        </p:txBody>
      </p:sp>
      <p:sp>
        <p:nvSpPr>
          <p:cNvPr id="193" name="Google Shape;193;p16"/>
          <p:cNvSpPr txBox="1"/>
          <p:nvPr/>
        </p:nvSpPr>
        <p:spPr>
          <a:xfrm>
            <a:off x="120869" y="103614"/>
            <a:ext cx="6374524" cy="58473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IN" sz="3200" b="1" dirty="0"/>
              <a:t>Types of System Testing:</a:t>
            </a:r>
            <a:endParaRPr sz="32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17"/>
          <p:cNvSpPr txBox="1"/>
          <p:nvPr/>
        </p:nvSpPr>
        <p:spPr>
          <a:xfrm>
            <a:off x="263951" y="1357460"/>
            <a:ext cx="8743415" cy="3724569"/>
          </a:xfrm>
          <a:prstGeom prst="rect">
            <a:avLst/>
          </a:prstGeom>
          <a:noFill/>
          <a:ln>
            <a:noFill/>
          </a:ln>
        </p:spPr>
        <p:txBody>
          <a:bodyPr spcFirstLastPara="1" wrap="square" lIns="91425" tIns="45700" rIns="91425" bIns="45700" anchor="t" anchorCtr="0">
            <a:spAutoFit/>
          </a:bodyPr>
          <a:lstStyle/>
          <a:p>
            <a:pPr marL="342900" lvl="0" indent="-342900" algn="just">
              <a:lnSpc>
                <a:spcPct val="115000"/>
              </a:lnSpc>
              <a:buFont typeface="Wingdings" panose="05000000000000000000" pitchFamily="2" charset="2"/>
              <a:buChar char=""/>
            </a:pPr>
            <a:r>
              <a:rPr lang="en-US" sz="1800" dirty="0">
                <a:effectLst/>
                <a:latin typeface="Times New Roman" panose="02020603050405020304" pitchFamily="18" charset="0"/>
                <a:ea typeface="Calibri" panose="020F0502020204030204" pitchFamily="34" charset="0"/>
                <a:cs typeface="Arial" panose="020B0604020202020204" pitchFamily="34" charset="0"/>
              </a:rPr>
              <a:t>The classical strategy for testing computer software begins with “</a:t>
            </a:r>
            <a:r>
              <a:rPr lang="en-US" sz="1800" b="1" dirty="0">
                <a:effectLst/>
                <a:latin typeface="Times New Roman" panose="02020603050405020304" pitchFamily="18" charset="0"/>
                <a:ea typeface="Calibri" panose="020F0502020204030204" pitchFamily="34" charset="0"/>
                <a:cs typeface="Arial" panose="020B0604020202020204" pitchFamily="34" charset="0"/>
              </a:rPr>
              <a:t>testing in the small</a:t>
            </a:r>
            <a:r>
              <a:rPr lang="en-US" sz="1800" dirty="0">
                <a:effectLst/>
                <a:latin typeface="Times New Roman" panose="02020603050405020304" pitchFamily="18" charset="0"/>
                <a:ea typeface="Calibri" panose="020F0502020204030204" pitchFamily="34" charset="0"/>
                <a:cs typeface="Arial" panose="020B0604020202020204" pitchFamily="34" charset="0"/>
              </a:rPr>
              <a:t>” and works outward toward “</a:t>
            </a:r>
            <a:r>
              <a:rPr lang="en-US" sz="1800" b="1" dirty="0">
                <a:effectLst/>
                <a:latin typeface="Times New Roman" panose="02020603050405020304" pitchFamily="18" charset="0"/>
                <a:ea typeface="Calibri" panose="020F0502020204030204" pitchFamily="34" charset="0"/>
                <a:cs typeface="Arial" panose="020B0604020202020204" pitchFamily="34" charset="0"/>
              </a:rPr>
              <a:t>testing in the large</a:t>
            </a:r>
            <a:r>
              <a:rPr lang="en-US" sz="1800" dirty="0">
                <a:effectLst/>
                <a:latin typeface="Times New Roman" panose="02020603050405020304" pitchFamily="18" charset="0"/>
                <a:ea typeface="Calibri" panose="020F0502020204030204" pitchFamily="34" charset="0"/>
                <a:cs typeface="Arial" panose="020B0604020202020204" pitchFamily="34" charset="0"/>
              </a:rPr>
              <a:t>.” Stated in the jargon of software testing, we begin with </a:t>
            </a:r>
            <a:r>
              <a:rPr lang="en-US" sz="1800" b="1" dirty="0">
                <a:effectLst/>
                <a:latin typeface="Times New Roman" panose="02020603050405020304" pitchFamily="18" charset="0"/>
                <a:ea typeface="Calibri" panose="020F0502020204030204" pitchFamily="34" charset="0"/>
                <a:cs typeface="Arial" panose="020B0604020202020204" pitchFamily="34" charset="0"/>
              </a:rPr>
              <a:t>unit testing</a:t>
            </a:r>
            <a:r>
              <a:rPr lang="en-US" sz="1800" dirty="0">
                <a:effectLst/>
                <a:latin typeface="Times New Roman" panose="02020603050405020304" pitchFamily="18" charset="0"/>
                <a:ea typeface="Calibri" panose="020F0502020204030204" pitchFamily="34" charset="0"/>
                <a:cs typeface="Arial" panose="020B0604020202020204" pitchFamily="34" charset="0"/>
              </a:rPr>
              <a:t>, then progress toward </a:t>
            </a:r>
            <a:r>
              <a:rPr lang="en-US" sz="1800" b="1" dirty="0">
                <a:effectLst/>
                <a:latin typeface="Times New Roman" panose="02020603050405020304" pitchFamily="18" charset="0"/>
                <a:ea typeface="Calibri" panose="020F0502020204030204" pitchFamily="34" charset="0"/>
                <a:cs typeface="Arial" panose="020B0604020202020204" pitchFamily="34" charset="0"/>
              </a:rPr>
              <a:t>integration testing</a:t>
            </a:r>
            <a:r>
              <a:rPr lang="en-US" sz="1800" dirty="0">
                <a:effectLst/>
                <a:latin typeface="Times New Roman" panose="02020603050405020304" pitchFamily="18" charset="0"/>
                <a:ea typeface="Calibri" panose="020F0502020204030204" pitchFamily="34" charset="0"/>
                <a:cs typeface="Arial" panose="020B0604020202020204" pitchFamily="34" charset="0"/>
              </a:rPr>
              <a:t>, and culminate with </a:t>
            </a:r>
            <a:r>
              <a:rPr lang="en-US" sz="1800" b="1" dirty="0">
                <a:effectLst/>
                <a:latin typeface="Times New Roman" panose="02020603050405020304" pitchFamily="18" charset="0"/>
                <a:ea typeface="Calibri" panose="020F0502020204030204" pitchFamily="34" charset="0"/>
                <a:cs typeface="Arial" panose="020B0604020202020204" pitchFamily="34" charset="0"/>
              </a:rPr>
              <a:t>validation and system testing</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p>
          <a:p>
            <a:pPr marL="342900" lvl="0" indent="-342900" algn="just">
              <a:lnSpc>
                <a:spcPct val="115000"/>
              </a:lnSpc>
              <a:buFont typeface="Wingdings" panose="05000000000000000000" pitchFamily="2" charset="2"/>
              <a:buChar char=""/>
            </a:pP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lnSpc>
                <a:spcPct val="115000"/>
              </a:lnSpc>
              <a:spcAft>
                <a:spcPts val="1000"/>
              </a:spcAft>
              <a:buFont typeface="Wingdings" panose="05000000000000000000" pitchFamily="2" charset="2"/>
              <a:buChar char=""/>
            </a:pPr>
            <a:r>
              <a:rPr lang="en-US" sz="1800" dirty="0">
                <a:effectLst/>
                <a:latin typeface="Times New Roman" panose="02020603050405020304" pitchFamily="18" charset="0"/>
                <a:ea typeface="Calibri" panose="020F0502020204030204" pitchFamily="34" charset="0"/>
                <a:cs typeface="Arial" panose="020B0604020202020204" pitchFamily="34" charset="0"/>
              </a:rPr>
              <a:t>In conventional applications, unit testing focuses on the smallest </a:t>
            </a:r>
            <a:r>
              <a:rPr lang="en-US" sz="1800" dirty="0" smtClean="0">
                <a:effectLst/>
                <a:latin typeface="Times New Roman" panose="02020603050405020304" pitchFamily="18" charset="0"/>
                <a:ea typeface="Calibri" panose="020F0502020204030204" pitchFamily="34" charset="0"/>
                <a:cs typeface="Arial" panose="020B0604020202020204" pitchFamily="34" charset="0"/>
              </a:rPr>
              <a:t>compliable </a:t>
            </a:r>
            <a:r>
              <a:rPr lang="en-US" sz="1800" dirty="0">
                <a:effectLst/>
                <a:latin typeface="Times New Roman" panose="02020603050405020304" pitchFamily="18" charset="0"/>
                <a:ea typeface="Calibri" panose="020F0502020204030204" pitchFamily="34" charset="0"/>
                <a:cs typeface="Arial" panose="020B0604020202020204" pitchFamily="34" charset="0"/>
              </a:rPr>
              <a:t>program unit - the subprogram (e.g., module, subroutine, procedure, component). Once each of these units has been tested individually, it is integrated into a program structure while a series of regression tests are run to uncover errors due to interfacing between the modules and side effects caused by the addition of new units. Finally, the system as a whole is tested to ensure that errors in requirements are uncovered.</a:t>
            </a:r>
            <a:endParaRPr lang="en-IN" sz="1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199" name="Google Shape;199;p17"/>
          <p:cNvSpPr txBox="1"/>
          <p:nvPr/>
        </p:nvSpPr>
        <p:spPr>
          <a:xfrm>
            <a:off x="120869" y="103614"/>
            <a:ext cx="6374524" cy="58473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800" b="1" dirty="0">
                <a:solidFill>
                  <a:srgbClr val="000000"/>
                </a:solidFill>
                <a:effectLst/>
                <a:latin typeface="+mj-lt"/>
                <a:ea typeface="Calibri" panose="020F0502020204030204" pitchFamily="34" charset="0"/>
              </a:rPr>
              <a:t>Object-Oriented</a:t>
            </a:r>
            <a:r>
              <a:rPr lang="en-US" sz="3200" b="1" dirty="0">
                <a:solidFill>
                  <a:srgbClr val="000000"/>
                </a:solidFill>
                <a:effectLst/>
                <a:latin typeface="+mj-lt"/>
                <a:ea typeface="Calibri" panose="020F0502020204030204" pitchFamily="34" charset="0"/>
              </a:rPr>
              <a:t> Testing </a:t>
            </a:r>
            <a:r>
              <a:rPr lang="en-US" sz="2800" b="1" dirty="0">
                <a:solidFill>
                  <a:srgbClr val="000000"/>
                </a:solidFill>
                <a:effectLst/>
                <a:latin typeface="+mj-lt"/>
                <a:ea typeface="Calibri" panose="020F0502020204030204" pitchFamily="34" charset="0"/>
              </a:rPr>
              <a:t>Strategies </a:t>
            </a:r>
            <a:endParaRPr sz="2800" dirty="0">
              <a:latin typeface="+mj-l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18"/>
          <p:cNvSpPr txBox="1"/>
          <p:nvPr/>
        </p:nvSpPr>
        <p:spPr>
          <a:xfrm>
            <a:off x="0" y="763133"/>
            <a:ext cx="9144000" cy="5826170"/>
          </a:xfrm>
          <a:prstGeom prst="rect">
            <a:avLst/>
          </a:prstGeom>
          <a:noFill/>
          <a:ln>
            <a:noFill/>
          </a:ln>
        </p:spPr>
        <p:txBody>
          <a:bodyPr spcFirstLastPara="1" wrap="square" lIns="91425" tIns="45700" rIns="91425" bIns="45700" anchor="t" anchorCtr="0">
            <a:spAutoFit/>
          </a:bodyPr>
          <a:lstStyle/>
          <a:p>
            <a:pPr marL="342900" lvl="0" indent="-342900" algn="just">
              <a:lnSpc>
                <a:spcPct val="115000"/>
              </a:lnSpc>
              <a:buFont typeface="Wingdings" panose="05000000000000000000" pitchFamily="2" charset="2"/>
              <a:buChar char=""/>
            </a:pPr>
            <a:r>
              <a:rPr lang="en-US" sz="1800" dirty="0">
                <a:effectLst/>
                <a:latin typeface="Times" panose="02020603050405020304" pitchFamily="18" charset="0"/>
                <a:ea typeface="Calibri" panose="020F0502020204030204" pitchFamily="34" charset="0"/>
                <a:cs typeface="Times" panose="02020603050405020304" pitchFamily="18" charset="0"/>
              </a:rPr>
              <a:t>When object-oriented software is considered, the concept of the unit changes. </a:t>
            </a:r>
            <a:r>
              <a:rPr lang="en-US" sz="1800" b="1" dirty="0">
                <a:effectLst/>
                <a:latin typeface="Times" panose="02020603050405020304" pitchFamily="18" charset="0"/>
                <a:ea typeface="Calibri" panose="020F0502020204030204" pitchFamily="34" charset="0"/>
                <a:cs typeface="Times" panose="02020603050405020304" pitchFamily="18" charset="0"/>
              </a:rPr>
              <a:t>Encapsulation drives the definition of classes and objects. </a:t>
            </a:r>
            <a:endParaRPr lang="en-IN" sz="1800" b="1" dirty="0">
              <a:effectLst/>
              <a:latin typeface="Times" panose="02020603050405020304" pitchFamily="18" charset="0"/>
              <a:ea typeface="Calibri" panose="020F0502020204030204" pitchFamily="34" charset="0"/>
              <a:cs typeface="Times" panose="02020603050405020304" pitchFamily="18" charset="0"/>
            </a:endParaRPr>
          </a:p>
          <a:p>
            <a:pPr marL="342900" lvl="0" indent="-342900" algn="just">
              <a:lnSpc>
                <a:spcPct val="115000"/>
              </a:lnSpc>
              <a:buFont typeface="Wingdings" panose="05000000000000000000" pitchFamily="2" charset="2"/>
              <a:buChar char=""/>
            </a:pPr>
            <a:r>
              <a:rPr lang="en-US" sz="1800" dirty="0">
                <a:effectLst/>
                <a:latin typeface="Times" panose="02020603050405020304" pitchFamily="18" charset="0"/>
                <a:ea typeface="Calibri" panose="020F0502020204030204" pitchFamily="34" charset="0"/>
                <a:cs typeface="Times" panose="02020603050405020304" pitchFamily="18" charset="0"/>
              </a:rPr>
              <a:t>This means that each class and each instance of a class (object) packages attributes (data) and the operations (also known as methods or services) that manipulate these data. </a:t>
            </a:r>
            <a:r>
              <a:rPr lang="en-US" sz="1800" b="1" dirty="0">
                <a:effectLst/>
                <a:latin typeface="Times" panose="02020603050405020304" pitchFamily="18" charset="0"/>
                <a:ea typeface="Calibri" panose="020F0502020204030204" pitchFamily="34" charset="0"/>
                <a:cs typeface="Times" panose="02020603050405020304" pitchFamily="18" charset="0"/>
              </a:rPr>
              <a:t>Rather than testing an individual module, the smallest testable unit is the encapsulated class or object</a:t>
            </a:r>
            <a:r>
              <a:rPr lang="en-US" sz="1800" dirty="0">
                <a:effectLst/>
                <a:latin typeface="Times" panose="02020603050405020304" pitchFamily="18" charset="0"/>
                <a:ea typeface="Calibri" panose="020F0502020204030204" pitchFamily="34" charset="0"/>
                <a:cs typeface="Times" panose="02020603050405020304" pitchFamily="18" charset="0"/>
              </a:rPr>
              <a:t>.</a:t>
            </a:r>
            <a:endParaRPr lang="en-IN" sz="1800" dirty="0">
              <a:effectLst/>
              <a:latin typeface="Times" panose="02020603050405020304" pitchFamily="18" charset="0"/>
              <a:ea typeface="Calibri" panose="020F0502020204030204" pitchFamily="34" charset="0"/>
              <a:cs typeface="Times" panose="02020603050405020304" pitchFamily="18" charset="0"/>
            </a:endParaRPr>
          </a:p>
          <a:p>
            <a:pPr marL="342900" lvl="0" indent="-342900" algn="just">
              <a:lnSpc>
                <a:spcPct val="115000"/>
              </a:lnSpc>
              <a:buFont typeface="Wingdings" panose="05000000000000000000" pitchFamily="2" charset="2"/>
              <a:buChar char=""/>
            </a:pPr>
            <a:r>
              <a:rPr lang="en-US" sz="1800" dirty="0">
                <a:effectLst/>
                <a:latin typeface="Times" panose="02020603050405020304" pitchFamily="18" charset="0"/>
                <a:ea typeface="Calibri" panose="020F0502020204030204" pitchFamily="34" charset="0"/>
                <a:cs typeface="Times" panose="02020603050405020304" pitchFamily="18" charset="0"/>
              </a:rPr>
              <a:t>Because </a:t>
            </a:r>
            <a:r>
              <a:rPr lang="en-US" sz="1800" b="1" dirty="0">
                <a:effectLst/>
                <a:latin typeface="Times" panose="02020603050405020304" pitchFamily="18" charset="0"/>
                <a:ea typeface="Calibri" panose="020F0502020204030204" pitchFamily="34" charset="0"/>
                <a:cs typeface="Times" panose="02020603050405020304" pitchFamily="18" charset="0"/>
              </a:rPr>
              <a:t>a class can contain a number of different operations and a particular operation </a:t>
            </a:r>
            <a:r>
              <a:rPr lang="en-US" sz="1800" dirty="0">
                <a:effectLst/>
                <a:latin typeface="Times" panose="02020603050405020304" pitchFamily="18" charset="0"/>
                <a:ea typeface="Calibri" panose="020F0502020204030204" pitchFamily="34" charset="0"/>
                <a:cs typeface="Times" panose="02020603050405020304" pitchFamily="18" charset="0"/>
              </a:rPr>
              <a:t>may exist as part of a number of different classes, the meaning of unit testing changes dramatically.</a:t>
            </a:r>
            <a:endParaRPr lang="en-IN" sz="1800" dirty="0">
              <a:effectLst/>
              <a:latin typeface="Times" panose="02020603050405020304" pitchFamily="18" charset="0"/>
              <a:ea typeface="Calibri" panose="020F0502020204030204" pitchFamily="34" charset="0"/>
              <a:cs typeface="Times" panose="02020603050405020304" pitchFamily="18" charset="0"/>
            </a:endParaRPr>
          </a:p>
          <a:p>
            <a:pPr marL="342900" lvl="0" indent="-342900" algn="just">
              <a:lnSpc>
                <a:spcPct val="115000"/>
              </a:lnSpc>
              <a:buFont typeface="Wingdings" panose="05000000000000000000" pitchFamily="2" charset="2"/>
              <a:buChar char=""/>
            </a:pPr>
            <a:r>
              <a:rPr lang="en-US" sz="1800" dirty="0">
                <a:effectLst/>
                <a:latin typeface="Times" panose="02020603050405020304" pitchFamily="18" charset="0"/>
                <a:ea typeface="Calibri" panose="020F0502020204030204" pitchFamily="34" charset="0"/>
                <a:cs typeface="Times" panose="02020603050405020304" pitchFamily="18" charset="0"/>
              </a:rPr>
              <a:t>We can no longer test a single operation in isolation (the conventional view of unit testing) but rather as part of a class. </a:t>
            </a:r>
            <a:endParaRPr lang="en-IN" sz="1800" dirty="0">
              <a:effectLst/>
              <a:latin typeface="Times" panose="02020603050405020304" pitchFamily="18" charset="0"/>
              <a:ea typeface="Calibri" panose="020F0502020204030204" pitchFamily="34" charset="0"/>
              <a:cs typeface="Times" panose="02020603050405020304" pitchFamily="18" charset="0"/>
            </a:endParaRPr>
          </a:p>
          <a:p>
            <a:pPr marL="342900" lvl="0" indent="-342900" algn="just">
              <a:lnSpc>
                <a:spcPct val="115000"/>
              </a:lnSpc>
              <a:buFont typeface="Wingdings" panose="05000000000000000000" pitchFamily="2" charset="2"/>
              <a:buChar char=""/>
            </a:pPr>
            <a:r>
              <a:rPr lang="en-US" sz="1800" dirty="0">
                <a:effectLst/>
                <a:latin typeface="Times" panose="02020603050405020304" pitchFamily="18" charset="0"/>
                <a:ea typeface="Calibri" panose="020F0502020204030204" pitchFamily="34" charset="0"/>
                <a:cs typeface="Times" panose="02020603050405020304" pitchFamily="18" charset="0"/>
              </a:rPr>
              <a:t>To illustrate, consider a class hierarchy in which an operation X is defined for the superclass and is inherited by a number of subclasses. Each subclass uses operation X, but it is applied within the context of the private attributes and operations that have been defined for the subclass. Because the context in which operation X is used varies in </a:t>
            </a:r>
            <a:r>
              <a:rPr lang="en-US" sz="1800" dirty="0" smtClean="0">
                <a:effectLst/>
                <a:latin typeface="Times" panose="02020603050405020304" pitchFamily="18" charset="0"/>
                <a:ea typeface="Calibri" panose="020F0502020204030204" pitchFamily="34" charset="0"/>
                <a:cs typeface="Times" panose="02020603050405020304" pitchFamily="18" charset="0"/>
              </a:rPr>
              <a:t>indirect </a:t>
            </a:r>
            <a:r>
              <a:rPr lang="en-US" sz="1800" dirty="0">
                <a:effectLst/>
                <a:latin typeface="Times" panose="02020603050405020304" pitchFamily="18" charset="0"/>
                <a:ea typeface="Calibri" panose="020F0502020204030204" pitchFamily="34" charset="0"/>
                <a:cs typeface="Times" panose="02020603050405020304" pitchFamily="18" charset="0"/>
              </a:rPr>
              <a:t>ways, it is necessary to test operation X in the context of each of the subclasses. This means that testing operation X in a vacuum (the traditional unit testing approach) is ineffective in the object-oriented context.</a:t>
            </a:r>
            <a:endParaRPr lang="en-IN" sz="1800" dirty="0">
              <a:effectLst/>
              <a:latin typeface="Times" panose="02020603050405020304" pitchFamily="18" charset="0"/>
              <a:ea typeface="Calibri" panose="020F0502020204030204" pitchFamily="34" charset="0"/>
              <a:cs typeface="Times" panose="02020603050405020304" pitchFamily="18" charset="0"/>
            </a:endParaRPr>
          </a:p>
        </p:txBody>
      </p:sp>
      <p:sp>
        <p:nvSpPr>
          <p:cNvPr id="205" name="Google Shape;205;p18"/>
          <p:cNvSpPr txBox="1"/>
          <p:nvPr/>
        </p:nvSpPr>
        <p:spPr>
          <a:xfrm>
            <a:off x="120869" y="103614"/>
            <a:ext cx="6374524" cy="58473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3200" b="1" dirty="0">
                <a:solidFill>
                  <a:srgbClr val="000000"/>
                </a:solidFill>
                <a:effectLst/>
                <a:latin typeface="+mj-lt"/>
                <a:ea typeface="Calibri" panose="020F0502020204030204" pitchFamily="34" charset="0"/>
              </a:rPr>
              <a:t> Unit Testing in the OO Context</a:t>
            </a:r>
            <a:endParaRPr sz="3200" dirty="0">
              <a:latin typeface="+mj-l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4A54BAA1-002F-CE89-5104-9AF4146634B4}"/>
              </a:ext>
            </a:extLst>
          </p:cNvPr>
          <p:cNvSpPr txBox="1"/>
          <p:nvPr/>
        </p:nvSpPr>
        <p:spPr>
          <a:xfrm>
            <a:off x="0" y="953660"/>
            <a:ext cx="8484124" cy="1659557"/>
          </a:xfrm>
          <a:prstGeom prst="rect">
            <a:avLst/>
          </a:prstGeom>
          <a:noFill/>
        </p:spPr>
        <p:txBody>
          <a:bodyPr wrap="square">
            <a:spAutoFit/>
          </a:bodyPr>
          <a:lstStyle/>
          <a:p>
            <a:pPr marL="342900" lvl="0" indent="-342900" algn="just">
              <a:lnSpc>
                <a:spcPct val="115000"/>
              </a:lnSpc>
              <a:spcAft>
                <a:spcPts val="1000"/>
              </a:spcAft>
              <a:buFont typeface="Wingdings" panose="05000000000000000000" pitchFamily="2" charset="2"/>
              <a:buChar char=""/>
            </a:pPr>
            <a:r>
              <a:rPr lang="en-US" sz="1800" b="1" dirty="0">
                <a:effectLst/>
                <a:latin typeface="Times" panose="02020603050405020304" pitchFamily="18" charset="0"/>
                <a:ea typeface="Calibri" panose="020F0502020204030204" pitchFamily="34" charset="0"/>
                <a:cs typeface="Times" panose="02020603050405020304" pitchFamily="18" charset="0"/>
              </a:rPr>
              <a:t>Class testing for OO</a:t>
            </a:r>
            <a:r>
              <a:rPr lang="en-US" sz="1800" dirty="0">
                <a:effectLst/>
                <a:latin typeface="Times" panose="02020603050405020304" pitchFamily="18" charset="0"/>
                <a:ea typeface="Calibri" panose="020F0502020204030204" pitchFamily="34" charset="0"/>
                <a:cs typeface="Times" panose="02020603050405020304" pitchFamily="18" charset="0"/>
              </a:rPr>
              <a:t> software is the equivalent of unit testing for conventional software.  Unlike unit testing of conventional software, which tends to focus on the algorithmic detail of a module and the data that flow across the module interface, class testing for OO software is </a:t>
            </a:r>
            <a:r>
              <a:rPr lang="en-US" sz="1800" b="1" dirty="0">
                <a:effectLst/>
                <a:latin typeface="Times" panose="02020603050405020304" pitchFamily="18" charset="0"/>
                <a:ea typeface="Calibri" panose="020F0502020204030204" pitchFamily="34" charset="0"/>
                <a:cs typeface="Times" panose="02020603050405020304" pitchFamily="18" charset="0"/>
              </a:rPr>
              <a:t>driven by</a:t>
            </a:r>
            <a:r>
              <a:rPr lang="en-US" sz="1800" dirty="0">
                <a:effectLst/>
                <a:latin typeface="Times" panose="02020603050405020304" pitchFamily="18" charset="0"/>
                <a:ea typeface="Calibri" panose="020F0502020204030204" pitchFamily="34" charset="0"/>
                <a:cs typeface="Times" panose="02020603050405020304" pitchFamily="18" charset="0"/>
              </a:rPr>
              <a:t> the </a:t>
            </a:r>
            <a:r>
              <a:rPr lang="en-US" sz="1800" b="1" dirty="0">
                <a:effectLst/>
                <a:latin typeface="Times" panose="02020603050405020304" pitchFamily="18" charset="0"/>
                <a:ea typeface="Calibri" panose="020F0502020204030204" pitchFamily="34" charset="0"/>
                <a:cs typeface="Times" panose="02020603050405020304" pitchFamily="18" charset="0"/>
              </a:rPr>
              <a:t>operations</a:t>
            </a:r>
            <a:r>
              <a:rPr lang="en-US" sz="1800" dirty="0">
                <a:effectLst/>
                <a:latin typeface="Times" panose="02020603050405020304" pitchFamily="18" charset="0"/>
                <a:ea typeface="Calibri" panose="020F0502020204030204" pitchFamily="34" charset="0"/>
                <a:cs typeface="Times" panose="02020603050405020304" pitchFamily="18" charset="0"/>
              </a:rPr>
              <a:t> encapsulated by the class and the </a:t>
            </a:r>
            <a:r>
              <a:rPr lang="en-US" sz="1800" b="1" dirty="0">
                <a:effectLst/>
                <a:latin typeface="Times" panose="02020603050405020304" pitchFamily="18" charset="0"/>
                <a:ea typeface="Calibri" panose="020F0502020204030204" pitchFamily="34" charset="0"/>
                <a:cs typeface="Times" panose="02020603050405020304" pitchFamily="18" charset="0"/>
              </a:rPr>
              <a:t>state behavior</a:t>
            </a:r>
            <a:r>
              <a:rPr lang="en-US" sz="1800" dirty="0">
                <a:effectLst/>
                <a:latin typeface="Times" panose="02020603050405020304" pitchFamily="18" charset="0"/>
                <a:ea typeface="Calibri" panose="020F0502020204030204" pitchFamily="34" charset="0"/>
                <a:cs typeface="Times" panose="02020603050405020304" pitchFamily="18" charset="0"/>
              </a:rPr>
              <a:t> of the class.</a:t>
            </a:r>
            <a:endParaRPr lang="en-IN" sz="1800" dirty="0">
              <a:effectLst/>
              <a:latin typeface="Times" panose="02020603050405020304" pitchFamily="18" charset="0"/>
              <a:ea typeface="Calibri" panose="020F0502020204030204" pitchFamily="34" charset="0"/>
              <a:cs typeface="Times" panose="02020603050405020304" pitchFamily="18" charset="0"/>
            </a:endParaRPr>
          </a:p>
        </p:txBody>
      </p:sp>
    </p:spTree>
    <p:extLst>
      <p:ext uri="{BB962C8B-B14F-4D97-AF65-F5344CB8AC3E}">
        <p14:creationId xmlns:p14="http://schemas.microsoft.com/office/powerpoint/2010/main" val="36945373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938AB89A-CCF9-0878-49F5-7AA691ED608E}"/>
              </a:ext>
            </a:extLst>
          </p:cNvPr>
          <p:cNvSpPr txBox="1"/>
          <p:nvPr/>
        </p:nvSpPr>
        <p:spPr>
          <a:xfrm>
            <a:off x="75414" y="179848"/>
            <a:ext cx="6815579" cy="523220"/>
          </a:xfrm>
          <a:prstGeom prst="rect">
            <a:avLst/>
          </a:prstGeom>
          <a:noFill/>
        </p:spPr>
        <p:txBody>
          <a:bodyPr wrap="square">
            <a:spAutoFit/>
          </a:bodyPr>
          <a:lstStyle/>
          <a:p>
            <a:r>
              <a:rPr lang="en-US" sz="2800" b="1" dirty="0">
                <a:solidFill>
                  <a:srgbClr val="000000"/>
                </a:solidFill>
                <a:effectLst/>
                <a:latin typeface="+mj-lt"/>
                <a:ea typeface="Calibri" panose="020F0502020204030204" pitchFamily="34" charset="0"/>
              </a:rPr>
              <a:t>Integration Testing in the OO Context </a:t>
            </a:r>
            <a:endParaRPr lang="en-IN" sz="2800" dirty="0">
              <a:latin typeface="+mj-lt"/>
            </a:endParaRPr>
          </a:p>
        </p:txBody>
      </p:sp>
      <p:sp>
        <p:nvSpPr>
          <p:cNvPr id="5" name="TextBox 4">
            <a:extLst>
              <a:ext uri="{FF2B5EF4-FFF2-40B4-BE49-F238E27FC236}">
                <a16:creationId xmlns:a16="http://schemas.microsoft.com/office/drawing/2014/main" xmlns="" id="{FA8045DB-0FAF-9B8F-44D8-7F2AE0C22B2C}"/>
              </a:ext>
            </a:extLst>
          </p:cNvPr>
          <p:cNvSpPr txBox="1"/>
          <p:nvPr/>
        </p:nvSpPr>
        <p:spPr>
          <a:xfrm>
            <a:off x="75414" y="1025364"/>
            <a:ext cx="9068586" cy="4905958"/>
          </a:xfrm>
          <a:prstGeom prst="rect">
            <a:avLst/>
          </a:prstGeom>
          <a:noFill/>
        </p:spPr>
        <p:txBody>
          <a:bodyPr wrap="square">
            <a:spAutoFit/>
          </a:bodyPr>
          <a:lstStyle/>
          <a:p>
            <a:pPr marL="342900" lvl="0" indent="-342900" algn="just">
              <a:lnSpc>
                <a:spcPct val="115000"/>
              </a:lnSpc>
              <a:buFont typeface="Wingdings" panose="05000000000000000000" pitchFamily="2" charset="2"/>
              <a:buChar char=""/>
            </a:pPr>
            <a:r>
              <a:rPr lang="en-US" sz="1600" dirty="0">
                <a:effectLst/>
                <a:latin typeface="Times" panose="02020603050405020304" pitchFamily="18" charset="0"/>
                <a:ea typeface="Calibri" panose="020F0502020204030204" pitchFamily="34" charset="0"/>
                <a:cs typeface="Times" panose="02020603050405020304" pitchFamily="18" charset="0"/>
              </a:rPr>
              <a:t>Because object-oriented software does not have a hierarchical control structure, conventional top-down and bottom-up integration strategies have little meaning. In addition, integrating operations one at a time into a class (the conventional incremental integration approach) is often impossible because of the “direct and indirect interactions of the components that make up the class”.</a:t>
            </a:r>
            <a:endParaRPr lang="en-IN" sz="1600" dirty="0">
              <a:effectLst/>
              <a:latin typeface="Times" panose="02020603050405020304" pitchFamily="18" charset="0"/>
              <a:ea typeface="Calibri" panose="020F0502020204030204" pitchFamily="34" charset="0"/>
              <a:cs typeface="Times" panose="02020603050405020304" pitchFamily="18" charset="0"/>
            </a:endParaRPr>
          </a:p>
          <a:p>
            <a:pPr marL="342900" lvl="0" indent="-342900" algn="just">
              <a:lnSpc>
                <a:spcPct val="115000"/>
              </a:lnSpc>
              <a:buFont typeface="Wingdings" panose="05000000000000000000" pitchFamily="2" charset="2"/>
              <a:buChar char=""/>
            </a:pPr>
            <a:r>
              <a:rPr lang="en-US" sz="1600" dirty="0">
                <a:effectLst/>
                <a:latin typeface="Times" panose="02020603050405020304" pitchFamily="18" charset="0"/>
                <a:ea typeface="Calibri" panose="020F0502020204030204" pitchFamily="34" charset="0"/>
                <a:cs typeface="Times" panose="02020603050405020304" pitchFamily="18" charset="0"/>
              </a:rPr>
              <a:t>There are two different strategies for integration testing of OO systems:</a:t>
            </a:r>
            <a:endParaRPr lang="en-IN" sz="1600" dirty="0">
              <a:effectLst/>
              <a:latin typeface="Times" panose="02020603050405020304" pitchFamily="18" charset="0"/>
              <a:ea typeface="Calibri" panose="020F0502020204030204" pitchFamily="34" charset="0"/>
              <a:cs typeface="Times" panose="02020603050405020304" pitchFamily="18" charset="0"/>
            </a:endParaRPr>
          </a:p>
          <a:p>
            <a:pPr marL="742950" lvl="1" indent="-285750" algn="just">
              <a:lnSpc>
                <a:spcPct val="115000"/>
              </a:lnSpc>
              <a:buFont typeface="Courier New" panose="02070309020205020404" pitchFamily="49" charset="0"/>
              <a:buChar char="o"/>
            </a:pPr>
            <a:r>
              <a:rPr lang="en-US" sz="1600" b="1" dirty="0">
                <a:effectLst/>
                <a:latin typeface="Times" panose="02020603050405020304" pitchFamily="18" charset="0"/>
                <a:ea typeface="Calibri" panose="020F0502020204030204" pitchFamily="34" charset="0"/>
                <a:cs typeface="Times" panose="02020603050405020304" pitchFamily="18" charset="0"/>
              </a:rPr>
              <a:t>The first, thread-based testing</a:t>
            </a:r>
            <a:r>
              <a:rPr lang="en-US" sz="1600" dirty="0">
                <a:effectLst/>
                <a:latin typeface="Times" panose="02020603050405020304" pitchFamily="18" charset="0"/>
                <a:ea typeface="Calibri" panose="020F0502020204030204" pitchFamily="34" charset="0"/>
                <a:cs typeface="Times" panose="02020603050405020304" pitchFamily="18" charset="0"/>
              </a:rPr>
              <a:t>, integrates the set of classes required to respond to one input or event for the system. Each thread is integrated and tested individually. Regression testing is applied to ensure that no side effects occur. </a:t>
            </a:r>
            <a:endParaRPr lang="en-IN" sz="1600" dirty="0">
              <a:effectLst/>
              <a:latin typeface="Times" panose="02020603050405020304" pitchFamily="18" charset="0"/>
              <a:ea typeface="Calibri" panose="020F0502020204030204" pitchFamily="34" charset="0"/>
              <a:cs typeface="Times" panose="02020603050405020304" pitchFamily="18" charset="0"/>
            </a:endParaRPr>
          </a:p>
          <a:p>
            <a:pPr marL="742950" lvl="1" indent="-285750" algn="just">
              <a:lnSpc>
                <a:spcPct val="115000"/>
              </a:lnSpc>
              <a:buFont typeface="Courier New" panose="02070309020205020404" pitchFamily="49" charset="0"/>
              <a:buChar char="o"/>
            </a:pPr>
            <a:r>
              <a:rPr lang="en-US" sz="1600" b="1" dirty="0">
                <a:effectLst/>
                <a:latin typeface="Times" panose="02020603050405020304" pitchFamily="18" charset="0"/>
                <a:ea typeface="Calibri" panose="020F0502020204030204" pitchFamily="34" charset="0"/>
                <a:cs typeface="Times" panose="02020603050405020304" pitchFamily="18" charset="0"/>
              </a:rPr>
              <a:t>The second integration approach, use-based testing</a:t>
            </a:r>
            <a:r>
              <a:rPr lang="en-US" sz="1600" dirty="0">
                <a:effectLst/>
                <a:latin typeface="Times" panose="02020603050405020304" pitchFamily="18" charset="0"/>
                <a:ea typeface="Calibri" panose="020F0502020204030204" pitchFamily="34" charset="0"/>
                <a:cs typeface="Times" panose="02020603050405020304" pitchFamily="18" charset="0"/>
              </a:rPr>
              <a:t>, begins the construction of the system by testing those classes (called independent classes) that use very few (if any) of server classes. After the independent classes are tested, the next layer of classes, called dependent classes, that use the independent classes are tested. </a:t>
            </a:r>
            <a:endParaRPr lang="en-IN" sz="1600" dirty="0">
              <a:effectLst/>
              <a:latin typeface="Times" panose="02020603050405020304" pitchFamily="18" charset="0"/>
              <a:ea typeface="Calibri" panose="020F0502020204030204" pitchFamily="34" charset="0"/>
              <a:cs typeface="Times" panose="02020603050405020304" pitchFamily="18" charset="0"/>
            </a:endParaRPr>
          </a:p>
          <a:p>
            <a:pPr marL="342900" lvl="0" indent="-342900" algn="just">
              <a:lnSpc>
                <a:spcPct val="115000"/>
              </a:lnSpc>
              <a:buFont typeface="Wingdings" panose="05000000000000000000" pitchFamily="2" charset="2"/>
              <a:buChar char=""/>
            </a:pPr>
            <a:r>
              <a:rPr lang="en-US" sz="1600" dirty="0">
                <a:effectLst/>
                <a:latin typeface="Times" panose="02020603050405020304" pitchFamily="18" charset="0"/>
                <a:ea typeface="Calibri" panose="020F0502020204030204" pitchFamily="34" charset="0"/>
                <a:cs typeface="Times" panose="02020603050405020304" pitchFamily="18" charset="0"/>
              </a:rPr>
              <a:t>This sequence of testing layers of dependent classes continues until the entire system is constructed. Unlike conventional integration, the use of drivers and stubs as replacement operations is to be avoided, when possible.</a:t>
            </a:r>
            <a:endParaRPr lang="en-IN" sz="1600" dirty="0">
              <a:effectLst/>
              <a:latin typeface="Times" panose="02020603050405020304" pitchFamily="18" charset="0"/>
              <a:ea typeface="Calibri" panose="020F0502020204030204" pitchFamily="34" charset="0"/>
              <a:cs typeface="Times" panose="02020603050405020304" pitchFamily="18" charset="0"/>
            </a:endParaRPr>
          </a:p>
          <a:p>
            <a:pPr marL="342900" lvl="0" indent="-342900" algn="just">
              <a:lnSpc>
                <a:spcPct val="115000"/>
              </a:lnSpc>
              <a:spcAft>
                <a:spcPts val="1000"/>
              </a:spcAft>
              <a:buFont typeface="Wingdings" panose="05000000000000000000" pitchFamily="2" charset="2"/>
              <a:buChar char=""/>
            </a:pPr>
            <a:r>
              <a:rPr lang="en-US" sz="1600" b="1" dirty="0">
                <a:effectLst/>
                <a:latin typeface="Times" panose="02020603050405020304" pitchFamily="18" charset="0"/>
                <a:ea typeface="Calibri" panose="020F0502020204030204" pitchFamily="34" charset="0"/>
                <a:cs typeface="Times" panose="02020603050405020304" pitchFamily="18" charset="0"/>
              </a:rPr>
              <a:t>Cluster testing </a:t>
            </a:r>
            <a:r>
              <a:rPr lang="en-US" sz="1600" dirty="0">
                <a:effectLst/>
                <a:latin typeface="Times" panose="02020603050405020304" pitchFamily="18" charset="0"/>
                <a:ea typeface="Calibri" panose="020F0502020204030204" pitchFamily="34" charset="0"/>
                <a:cs typeface="Times" panose="02020603050405020304" pitchFamily="18" charset="0"/>
              </a:rPr>
              <a:t>is one step in the integration testing of OO software. Here, a </a:t>
            </a:r>
            <a:r>
              <a:rPr lang="en-US" sz="1600" b="1" dirty="0">
                <a:effectLst/>
                <a:latin typeface="Times" panose="02020603050405020304" pitchFamily="18" charset="0"/>
                <a:ea typeface="Calibri" panose="020F0502020204030204" pitchFamily="34" charset="0"/>
                <a:cs typeface="Times" panose="02020603050405020304" pitchFamily="18" charset="0"/>
              </a:rPr>
              <a:t>cluster of collaborating classes </a:t>
            </a:r>
            <a:r>
              <a:rPr lang="en-US" sz="1600" b="1" dirty="0" smtClean="0">
                <a:effectLst/>
                <a:latin typeface="Times" panose="02020603050405020304" pitchFamily="18" charset="0"/>
                <a:ea typeface="Calibri" panose="020F0502020204030204" pitchFamily="34" charset="0"/>
                <a:cs typeface="Times" panose="02020603050405020304" pitchFamily="18" charset="0"/>
              </a:rPr>
              <a:t>is </a:t>
            </a:r>
            <a:r>
              <a:rPr lang="en-US" sz="1600" b="1" dirty="0">
                <a:effectLst/>
                <a:latin typeface="Times" panose="02020603050405020304" pitchFamily="18" charset="0"/>
                <a:ea typeface="Calibri" panose="020F0502020204030204" pitchFamily="34" charset="0"/>
                <a:cs typeface="Times" panose="02020603050405020304" pitchFamily="18" charset="0"/>
              </a:rPr>
              <a:t>exercised by designing test cases</a:t>
            </a:r>
            <a:r>
              <a:rPr lang="en-US" sz="1600" dirty="0">
                <a:effectLst/>
                <a:latin typeface="Times" panose="02020603050405020304" pitchFamily="18" charset="0"/>
                <a:ea typeface="Calibri" panose="020F0502020204030204" pitchFamily="34" charset="0"/>
                <a:cs typeface="Times" panose="02020603050405020304" pitchFamily="18" charset="0"/>
              </a:rPr>
              <a:t> that attempt to uncover errors in the collaborations.</a:t>
            </a:r>
            <a:endParaRPr lang="en-IN" sz="1600" dirty="0">
              <a:effectLst/>
              <a:latin typeface="Times" panose="02020603050405020304" pitchFamily="18" charset="0"/>
              <a:ea typeface="Calibri" panose="020F0502020204030204" pitchFamily="34" charset="0"/>
              <a:cs typeface="Times" panose="02020603050405020304" pitchFamily="18" charset="0"/>
            </a:endParaRPr>
          </a:p>
        </p:txBody>
      </p:sp>
    </p:spTree>
    <p:extLst>
      <p:ext uri="{BB962C8B-B14F-4D97-AF65-F5344CB8AC3E}">
        <p14:creationId xmlns:p14="http://schemas.microsoft.com/office/powerpoint/2010/main" val="12783130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19"/>
          <p:cNvSpPr txBox="1"/>
          <p:nvPr/>
        </p:nvSpPr>
        <p:spPr>
          <a:xfrm>
            <a:off x="147145" y="145656"/>
            <a:ext cx="6547944"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3600" b="1" i="0" u="none" strike="noStrike" cap="none">
                <a:solidFill>
                  <a:schemeClr val="dk1"/>
                </a:solidFill>
                <a:latin typeface="Times"/>
                <a:ea typeface="Times"/>
                <a:cs typeface="Times"/>
                <a:sym typeface="Times"/>
              </a:rPr>
              <a:t>Practice Questions</a:t>
            </a:r>
            <a:endParaRPr sz="3600" b="0" i="0" u="none" strike="noStrike" cap="none">
              <a:solidFill>
                <a:schemeClr val="dk1"/>
              </a:solidFill>
              <a:latin typeface="Times"/>
              <a:ea typeface="Times"/>
              <a:cs typeface="Times"/>
              <a:sym typeface="Times"/>
            </a:endParaRPr>
          </a:p>
        </p:txBody>
      </p:sp>
      <p:sp>
        <p:nvSpPr>
          <p:cNvPr id="211" name="Google Shape;211;p19"/>
          <p:cNvSpPr txBox="1"/>
          <p:nvPr/>
        </p:nvSpPr>
        <p:spPr>
          <a:xfrm>
            <a:off x="819807" y="1638126"/>
            <a:ext cx="7556938" cy="2677616"/>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ts val="2400"/>
              <a:buFont typeface="Arial"/>
              <a:buChar char="•"/>
            </a:pPr>
            <a:r>
              <a:rPr lang="en-US" sz="2400" dirty="0">
                <a:solidFill>
                  <a:schemeClr val="dk1"/>
                </a:solidFill>
                <a:latin typeface="Times"/>
                <a:ea typeface="Times"/>
                <a:cs typeface="Times"/>
                <a:sym typeface="Times"/>
              </a:rPr>
              <a:t>What is object-oriented software engineering?</a:t>
            </a:r>
            <a:endParaRPr dirty="0"/>
          </a:p>
          <a:p>
            <a:pPr marL="285750" marR="0" lvl="0" indent="-285750" algn="l" rtl="0">
              <a:lnSpc>
                <a:spcPct val="100000"/>
              </a:lnSpc>
              <a:spcBef>
                <a:spcPts val="0"/>
              </a:spcBef>
              <a:spcAft>
                <a:spcPts val="0"/>
              </a:spcAft>
              <a:buClr>
                <a:srgbClr val="000000"/>
              </a:buClr>
              <a:buSzPts val="2400"/>
              <a:buFont typeface="Arial"/>
              <a:buChar char="•"/>
            </a:pPr>
            <a:r>
              <a:rPr lang="en-US" sz="2400" b="0" i="0" u="none" strike="noStrike" cap="none" dirty="0">
                <a:solidFill>
                  <a:schemeClr val="dk1"/>
                </a:solidFill>
                <a:latin typeface="Times"/>
                <a:ea typeface="Times"/>
                <a:cs typeface="Times"/>
                <a:sym typeface="Times"/>
              </a:rPr>
              <a:t>What is threa</a:t>
            </a:r>
            <a:r>
              <a:rPr lang="en-US" sz="2400" dirty="0">
                <a:solidFill>
                  <a:schemeClr val="dk1"/>
                </a:solidFill>
                <a:latin typeface="Times"/>
                <a:ea typeface="Times"/>
                <a:cs typeface="Times"/>
                <a:sym typeface="Times"/>
              </a:rPr>
              <a:t>d-</a:t>
            </a:r>
            <a:r>
              <a:rPr lang="en-US" sz="2400" b="0" i="0" u="none" strike="noStrike" cap="none" dirty="0">
                <a:solidFill>
                  <a:schemeClr val="dk1"/>
                </a:solidFill>
                <a:latin typeface="Times"/>
                <a:ea typeface="Times"/>
                <a:cs typeface="Times"/>
                <a:sym typeface="Times"/>
              </a:rPr>
              <a:t>based testing?</a:t>
            </a:r>
            <a:endParaRPr dirty="0"/>
          </a:p>
          <a:p>
            <a:pPr marL="285750" marR="0" lvl="0" indent="-285750" algn="l" rtl="0">
              <a:lnSpc>
                <a:spcPct val="100000"/>
              </a:lnSpc>
              <a:spcBef>
                <a:spcPts val="0"/>
              </a:spcBef>
              <a:spcAft>
                <a:spcPts val="0"/>
              </a:spcAft>
              <a:buClr>
                <a:srgbClr val="000000"/>
              </a:buClr>
              <a:buSzPts val="2400"/>
              <a:buFont typeface="Arial"/>
              <a:buChar char="•"/>
            </a:pPr>
            <a:r>
              <a:rPr lang="en-US" sz="2400" b="0" i="0" u="none" strike="noStrike" cap="none" dirty="0">
                <a:solidFill>
                  <a:schemeClr val="dk1"/>
                </a:solidFill>
                <a:latin typeface="Times"/>
                <a:ea typeface="Times"/>
                <a:cs typeface="Times"/>
                <a:sym typeface="Times"/>
              </a:rPr>
              <a:t>What is </a:t>
            </a:r>
            <a:r>
              <a:rPr lang="en-IN" sz="2400" b="0" i="0" u="none" strike="noStrike" cap="none" dirty="0">
                <a:solidFill>
                  <a:schemeClr val="dk1"/>
                </a:solidFill>
                <a:latin typeface="Times"/>
                <a:ea typeface="Times"/>
                <a:cs typeface="Times"/>
                <a:sym typeface="Times"/>
              </a:rPr>
              <a:t>use-based testing?</a:t>
            </a:r>
            <a:endParaRPr dirty="0"/>
          </a:p>
          <a:p>
            <a:pPr marL="285750" marR="0" lvl="0" indent="-285750" algn="l" rtl="0">
              <a:lnSpc>
                <a:spcPct val="100000"/>
              </a:lnSpc>
              <a:spcBef>
                <a:spcPts val="0"/>
              </a:spcBef>
              <a:spcAft>
                <a:spcPts val="0"/>
              </a:spcAft>
              <a:buClr>
                <a:srgbClr val="000000"/>
              </a:buClr>
              <a:buSzPts val="2400"/>
              <a:buFont typeface="Arial"/>
              <a:buChar char="•"/>
            </a:pPr>
            <a:r>
              <a:rPr lang="en-US" sz="2400" b="0" i="0" u="none" strike="noStrike" cap="none" dirty="0">
                <a:solidFill>
                  <a:schemeClr val="dk1"/>
                </a:solidFill>
                <a:latin typeface="Times"/>
                <a:ea typeface="Times"/>
                <a:cs typeface="Times"/>
                <a:sym typeface="Times"/>
              </a:rPr>
              <a:t>What is state behavior of the class?</a:t>
            </a:r>
            <a:endParaRPr dirty="0"/>
          </a:p>
          <a:p>
            <a:pPr marL="285750" marR="0" lvl="0" indent="-285750" algn="l" rtl="0">
              <a:lnSpc>
                <a:spcPct val="100000"/>
              </a:lnSpc>
              <a:spcBef>
                <a:spcPts val="0"/>
              </a:spcBef>
              <a:spcAft>
                <a:spcPts val="0"/>
              </a:spcAft>
              <a:buClr>
                <a:srgbClr val="000000"/>
              </a:buClr>
              <a:buSzPts val="2400"/>
              <a:buFont typeface="Arial"/>
              <a:buChar char="•"/>
            </a:pPr>
            <a:r>
              <a:rPr lang="en-IN" sz="2400" b="0" i="0" u="none" strike="noStrike" cap="none" dirty="0">
                <a:solidFill>
                  <a:schemeClr val="dk1"/>
                </a:solidFill>
                <a:latin typeface="Times"/>
                <a:ea typeface="Times"/>
                <a:cs typeface="Times"/>
                <a:sym typeface="Times"/>
              </a:rPr>
              <a:t>Difference between Unit testing and Integrating testing?</a:t>
            </a:r>
            <a:endParaRPr dirty="0"/>
          </a:p>
          <a:p>
            <a:pPr marL="285750" marR="0" lvl="0" indent="-133350" algn="l" rtl="0">
              <a:lnSpc>
                <a:spcPct val="100000"/>
              </a:lnSpc>
              <a:spcBef>
                <a:spcPts val="0"/>
              </a:spcBef>
              <a:spcAft>
                <a:spcPts val="0"/>
              </a:spcAft>
              <a:buClr>
                <a:srgbClr val="000000"/>
              </a:buClr>
              <a:buSzPts val="2400"/>
              <a:buFont typeface="Arial"/>
              <a:buNone/>
            </a:pPr>
            <a:endParaRPr sz="2400" b="0" i="0" u="none" strike="noStrike" cap="none" dirty="0">
              <a:solidFill>
                <a:schemeClr val="dk1"/>
              </a:solidFill>
              <a:latin typeface="Times"/>
              <a:ea typeface="Times"/>
              <a:cs typeface="Times"/>
              <a:sym typeface="Times"/>
            </a:endParaRPr>
          </a:p>
          <a:p>
            <a:pPr marL="285750" marR="0" lvl="0" indent="-133350" algn="l" rtl="0">
              <a:lnSpc>
                <a:spcPct val="100000"/>
              </a:lnSpc>
              <a:spcBef>
                <a:spcPts val="0"/>
              </a:spcBef>
              <a:spcAft>
                <a:spcPts val="0"/>
              </a:spcAft>
              <a:buClr>
                <a:srgbClr val="000000"/>
              </a:buClr>
              <a:buSzPts val="2400"/>
              <a:buFont typeface="Arial"/>
              <a:buNone/>
            </a:pPr>
            <a:endParaRPr sz="2400" b="0" i="0" u="none" strike="noStrike" cap="none" dirty="0">
              <a:solidFill>
                <a:schemeClr val="dk1"/>
              </a:solidFill>
              <a:latin typeface="Times"/>
              <a:ea typeface="Times"/>
              <a:cs typeface="Times"/>
              <a:sym typeface="Time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
          <p:cNvSpPr txBox="1"/>
          <p:nvPr/>
        </p:nvSpPr>
        <p:spPr>
          <a:xfrm>
            <a:off x="381786" y="292407"/>
            <a:ext cx="6019560" cy="89764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000"/>
              <a:buFont typeface="Arial"/>
              <a:buNone/>
            </a:pPr>
            <a:r>
              <a:rPr lang="en-US" sz="3200" b="1" i="0" u="none" strike="noStrike" cap="none">
                <a:solidFill>
                  <a:srgbClr val="000000"/>
                </a:solidFill>
                <a:latin typeface="Times New Roman"/>
                <a:ea typeface="Times New Roman"/>
                <a:cs typeface="Times New Roman"/>
                <a:sym typeface="Times New Roman"/>
              </a:rPr>
              <a:t>Index</a:t>
            </a:r>
            <a:endParaRPr/>
          </a:p>
          <a:p>
            <a:pPr marL="0" marR="0" lvl="0" indent="0" algn="l" rtl="0">
              <a:lnSpc>
                <a:spcPct val="100000"/>
              </a:lnSpc>
              <a:spcBef>
                <a:spcPts val="0"/>
              </a:spcBef>
              <a:spcAft>
                <a:spcPts val="0"/>
              </a:spcAft>
              <a:buClr>
                <a:srgbClr val="000000"/>
              </a:buClr>
              <a:buSzPts val="3000"/>
              <a:buFont typeface="Arial"/>
              <a:buNone/>
            </a:pPr>
            <a:endParaRPr sz="3200" b="0" i="0" u="none" strike="noStrike" cap="none">
              <a:solidFill>
                <a:srgbClr val="000000"/>
              </a:solidFill>
              <a:latin typeface="Arial"/>
              <a:ea typeface="Arial"/>
              <a:cs typeface="Arial"/>
              <a:sym typeface="Arial"/>
            </a:endParaRPr>
          </a:p>
        </p:txBody>
      </p:sp>
      <p:sp>
        <p:nvSpPr>
          <p:cNvPr id="99" name="Google Shape;99;p2"/>
          <p:cNvSpPr txBox="1"/>
          <p:nvPr/>
        </p:nvSpPr>
        <p:spPr>
          <a:xfrm>
            <a:off x="168990" y="963516"/>
            <a:ext cx="8838720" cy="4945966"/>
          </a:xfrm>
          <a:prstGeom prst="rect">
            <a:avLst/>
          </a:prstGeom>
          <a:noFill/>
          <a:ln>
            <a:noFill/>
          </a:ln>
        </p:spPr>
        <p:txBody>
          <a:bodyPr spcFirstLastPara="1" wrap="square" lIns="91425" tIns="45700" rIns="91425" bIns="45700" anchor="t" anchorCtr="0">
            <a:noAutofit/>
          </a:bodyPr>
          <a:lstStyle/>
          <a:p>
            <a:pPr marL="342900" marR="0" lvl="0" indent="-222250" algn="l" rtl="0">
              <a:lnSpc>
                <a:spcPct val="150000"/>
              </a:lnSpc>
              <a:spcBef>
                <a:spcPts val="0"/>
              </a:spcBef>
              <a:spcAft>
                <a:spcPts val="0"/>
              </a:spcAft>
              <a:buClr>
                <a:schemeClr val="dk1"/>
              </a:buClr>
              <a:buSzPts val="1900"/>
              <a:buFont typeface="Arial"/>
              <a:buNone/>
            </a:pPr>
            <a:endParaRPr sz="1900" b="0" i="0" u="none" strike="noStrike" cap="none">
              <a:solidFill>
                <a:srgbClr val="000000"/>
              </a:solidFill>
              <a:latin typeface="Calibri"/>
              <a:ea typeface="Calibri"/>
              <a:cs typeface="Calibri"/>
              <a:sym typeface="Calibri"/>
            </a:endParaRPr>
          </a:p>
          <a:p>
            <a:pPr marL="0" marR="0" lvl="0" indent="0" algn="l" rtl="0">
              <a:lnSpc>
                <a:spcPct val="150000"/>
              </a:lnSpc>
              <a:spcBef>
                <a:spcPts val="400"/>
              </a:spcBef>
              <a:spcAft>
                <a:spcPts val="0"/>
              </a:spcAft>
              <a:buClr>
                <a:srgbClr val="000000"/>
              </a:buClr>
              <a:buSzPts val="1900"/>
              <a:buFont typeface="Arial"/>
              <a:buNone/>
            </a:pPr>
            <a:endParaRPr sz="1900" b="0" i="0" u="none" strike="noStrike" cap="none">
              <a:solidFill>
                <a:srgbClr val="000000"/>
              </a:solidFill>
              <a:latin typeface="Calibri"/>
              <a:ea typeface="Calibri"/>
              <a:cs typeface="Calibri"/>
              <a:sym typeface="Calibri"/>
            </a:endParaRPr>
          </a:p>
          <a:p>
            <a:pPr marL="0" marR="0" lvl="0" indent="0" algn="l" rtl="0">
              <a:lnSpc>
                <a:spcPct val="150000"/>
              </a:lnSpc>
              <a:spcBef>
                <a:spcPts val="400"/>
              </a:spcBef>
              <a:spcAft>
                <a:spcPts val="0"/>
              </a:spcAft>
              <a:buClr>
                <a:srgbClr val="000000"/>
              </a:buClr>
              <a:buSzPts val="1900"/>
              <a:buFont typeface="Arial"/>
              <a:buNone/>
            </a:pPr>
            <a:endParaRPr sz="1900" b="0" i="0" u="none" strike="noStrike" cap="none">
              <a:solidFill>
                <a:srgbClr val="000000"/>
              </a:solidFill>
              <a:latin typeface="Calibri"/>
              <a:ea typeface="Calibri"/>
              <a:cs typeface="Calibri"/>
              <a:sym typeface="Calibri"/>
            </a:endParaRPr>
          </a:p>
          <a:p>
            <a:pPr marL="0" marR="0" lvl="0" indent="0" algn="l" rtl="0">
              <a:lnSpc>
                <a:spcPct val="150000"/>
              </a:lnSpc>
              <a:spcBef>
                <a:spcPts val="400"/>
              </a:spcBef>
              <a:spcAft>
                <a:spcPts val="0"/>
              </a:spcAft>
              <a:buClr>
                <a:srgbClr val="000000"/>
              </a:buClr>
              <a:buSzPts val="1900"/>
              <a:buFont typeface="Arial"/>
              <a:buNone/>
            </a:pPr>
            <a:endParaRPr sz="1900" b="0" i="0" u="none" strike="noStrike" cap="none">
              <a:solidFill>
                <a:srgbClr val="000000"/>
              </a:solidFill>
              <a:latin typeface="Calibri"/>
              <a:ea typeface="Calibri"/>
              <a:cs typeface="Calibri"/>
              <a:sym typeface="Calibri"/>
            </a:endParaRPr>
          </a:p>
          <a:p>
            <a:pPr marL="0" marR="0" lvl="0" indent="0" algn="l" rtl="0">
              <a:lnSpc>
                <a:spcPct val="150000"/>
              </a:lnSpc>
              <a:spcBef>
                <a:spcPts val="400"/>
              </a:spcBef>
              <a:spcAft>
                <a:spcPts val="0"/>
              </a:spcAft>
              <a:buClr>
                <a:srgbClr val="000000"/>
              </a:buClr>
              <a:buSzPts val="1900"/>
              <a:buFont typeface="Arial"/>
              <a:buNone/>
            </a:pPr>
            <a:endParaRPr sz="1900" b="0" i="0" u="none" strike="noStrike" cap="none">
              <a:solidFill>
                <a:srgbClr val="000000"/>
              </a:solidFill>
              <a:latin typeface="Calibri"/>
              <a:ea typeface="Calibri"/>
              <a:cs typeface="Calibri"/>
              <a:sym typeface="Calibri"/>
            </a:endParaRPr>
          </a:p>
          <a:p>
            <a:pPr marL="0" marR="0" lvl="0" indent="0" algn="l" rtl="0">
              <a:lnSpc>
                <a:spcPct val="150000"/>
              </a:lnSpc>
              <a:spcBef>
                <a:spcPts val="400"/>
              </a:spcBef>
              <a:spcAft>
                <a:spcPts val="0"/>
              </a:spcAft>
              <a:buClr>
                <a:srgbClr val="000000"/>
              </a:buClr>
              <a:buSzPts val="1900"/>
              <a:buFont typeface="Arial"/>
              <a:buNone/>
            </a:pPr>
            <a:endParaRPr sz="1900" b="0" i="0" u="none" strike="noStrike" cap="none">
              <a:solidFill>
                <a:srgbClr val="000000"/>
              </a:solidFill>
              <a:latin typeface="Calibri"/>
              <a:ea typeface="Calibri"/>
              <a:cs typeface="Calibri"/>
              <a:sym typeface="Calibri"/>
            </a:endParaRPr>
          </a:p>
          <a:p>
            <a:pPr marL="0" marR="0" lvl="0" indent="0" algn="l" rtl="0">
              <a:lnSpc>
                <a:spcPct val="100000"/>
              </a:lnSpc>
              <a:spcBef>
                <a:spcPts val="400"/>
              </a:spcBef>
              <a:spcAft>
                <a:spcPts val="0"/>
              </a:spcAft>
              <a:buClr>
                <a:srgbClr val="000000"/>
              </a:buClr>
              <a:buSzPts val="1900"/>
              <a:buFont typeface="Arial"/>
              <a:buNone/>
            </a:pPr>
            <a:endParaRPr sz="1900" b="0" i="0" u="none" strike="noStrike" cap="none">
              <a:solidFill>
                <a:srgbClr val="000000"/>
              </a:solidFill>
              <a:latin typeface="Calibri"/>
              <a:ea typeface="Calibri"/>
              <a:cs typeface="Calibri"/>
              <a:sym typeface="Calibri"/>
            </a:endParaRPr>
          </a:p>
          <a:p>
            <a:pPr marL="0" marR="0" lvl="0" indent="0" algn="l" rtl="0">
              <a:lnSpc>
                <a:spcPct val="100000"/>
              </a:lnSpc>
              <a:spcBef>
                <a:spcPts val="400"/>
              </a:spcBef>
              <a:spcAft>
                <a:spcPts val="0"/>
              </a:spcAft>
              <a:buClr>
                <a:srgbClr val="000000"/>
              </a:buClr>
              <a:buSzPts val="1900"/>
              <a:buFont typeface="Arial"/>
              <a:buNone/>
            </a:pPr>
            <a:endParaRPr sz="1900" b="0" i="0" u="none" strike="noStrike" cap="none">
              <a:solidFill>
                <a:srgbClr val="000000"/>
              </a:solidFill>
              <a:latin typeface="Calibri"/>
              <a:ea typeface="Calibri"/>
              <a:cs typeface="Calibri"/>
              <a:sym typeface="Calibri"/>
            </a:endParaRPr>
          </a:p>
          <a:p>
            <a:pPr marL="0" marR="0" lvl="0" indent="0" algn="l" rtl="0">
              <a:lnSpc>
                <a:spcPct val="100000"/>
              </a:lnSpc>
              <a:spcBef>
                <a:spcPts val="400"/>
              </a:spcBef>
              <a:spcAft>
                <a:spcPts val="0"/>
              </a:spcAft>
              <a:buClr>
                <a:srgbClr val="000000"/>
              </a:buClr>
              <a:buSzPts val="1900"/>
              <a:buFont typeface="Arial"/>
              <a:buNone/>
            </a:pPr>
            <a:endParaRPr sz="1900" b="0" i="0" u="none" strike="noStrike" cap="none">
              <a:solidFill>
                <a:srgbClr val="000000"/>
              </a:solidFill>
              <a:latin typeface="Calibri"/>
              <a:ea typeface="Calibri"/>
              <a:cs typeface="Calibri"/>
              <a:sym typeface="Calibri"/>
            </a:endParaRPr>
          </a:p>
          <a:p>
            <a:pPr marL="0" marR="0" lvl="0" indent="0" algn="l" rtl="0">
              <a:lnSpc>
                <a:spcPct val="100000"/>
              </a:lnSpc>
              <a:spcBef>
                <a:spcPts val="400"/>
              </a:spcBef>
              <a:spcAft>
                <a:spcPts val="0"/>
              </a:spcAft>
              <a:buClr>
                <a:srgbClr val="000000"/>
              </a:buClr>
              <a:buSzPts val="1900"/>
              <a:buFont typeface="Arial"/>
              <a:buNone/>
            </a:pPr>
            <a:endParaRPr sz="1900" b="0" i="0" u="none" strike="noStrike" cap="none">
              <a:solidFill>
                <a:srgbClr val="000000"/>
              </a:solidFill>
              <a:latin typeface="Calibri"/>
              <a:ea typeface="Calibri"/>
              <a:cs typeface="Calibri"/>
              <a:sym typeface="Calibri"/>
            </a:endParaRPr>
          </a:p>
          <a:p>
            <a:pPr marL="0" marR="0" lvl="0" indent="0" algn="l" rtl="0">
              <a:lnSpc>
                <a:spcPct val="100000"/>
              </a:lnSpc>
              <a:spcBef>
                <a:spcPts val="400"/>
              </a:spcBef>
              <a:spcAft>
                <a:spcPts val="0"/>
              </a:spcAft>
              <a:buClr>
                <a:srgbClr val="000000"/>
              </a:buClr>
              <a:buSzPts val="1900"/>
              <a:buFont typeface="Arial"/>
              <a:buNone/>
            </a:pPr>
            <a:endParaRPr sz="1900" b="0" i="0" u="none" strike="noStrike" cap="none">
              <a:solidFill>
                <a:srgbClr val="000000"/>
              </a:solidFill>
              <a:latin typeface="Calibri"/>
              <a:ea typeface="Calibri"/>
              <a:cs typeface="Calibri"/>
              <a:sym typeface="Calibri"/>
            </a:endParaRPr>
          </a:p>
          <a:p>
            <a:pPr marL="0" marR="0" lvl="0" indent="0" algn="l" rtl="0">
              <a:lnSpc>
                <a:spcPct val="100000"/>
              </a:lnSpc>
              <a:spcBef>
                <a:spcPts val="400"/>
              </a:spcBef>
              <a:spcAft>
                <a:spcPts val="0"/>
              </a:spcAft>
              <a:buClr>
                <a:srgbClr val="000000"/>
              </a:buClr>
              <a:buSzPts val="1900"/>
              <a:buFont typeface="Arial"/>
              <a:buNone/>
            </a:pPr>
            <a:endParaRPr sz="1900" b="0" i="0" u="none" strike="noStrike" cap="none">
              <a:solidFill>
                <a:srgbClr val="000000"/>
              </a:solidFill>
              <a:latin typeface="Calibri"/>
              <a:ea typeface="Calibri"/>
              <a:cs typeface="Calibri"/>
              <a:sym typeface="Calibri"/>
            </a:endParaRPr>
          </a:p>
        </p:txBody>
      </p:sp>
      <p:sp>
        <p:nvSpPr>
          <p:cNvPr id="100" name="Google Shape;100;p2"/>
          <p:cNvSpPr txBox="1">
            <a:spLocks noGrp="1"/>
          </p:cNvSpPr>
          <p:nvPr>
            <p:ph type="body" idx="1"/>
          </p:nvPr>
        </p:nvSpPr>
        <p:spPr>
          <a:xfrm>
            <a:off x="675349" y="1190052"/>
            <a:ext cx="7826002" cy="4039737"/>
          </a:xfrm>
          <a:prstGeom prst="rect">
            <a:avLst/>
          </a:prstGeom>
          <a:noFill/>
          <a:ln>
            <a:noFill/>
          </a:ln>
        </p:spPr>
        <p:txBody>
          <a:bodyPr spcFirstLastPara="1" wrap="square" lIns="0" tIns="0" rIns="0" bIns="0" anchor="t" anchorCtr="0">
            <a:noAutofit/>
          </a:bodyPr>
          <a:lstStyle/>
          <a:p>
            <a:pPr marL="342900" lvl="0" indent="-342900" algn="l" rtl="0">
              <a:lnSpc>
                <a:spcPct val="150000"/>
              </a:lnSpc>
              <a:spcBef>
                <a:spcPts val="0"/>
              </a:spcBef>
              <a:spcAft>
                <a:spcPts val="0"/>
              </a:spcAft>
              <a:buSzPts val="2800"/>
              <a:buChar char="•"/>
            </a:pPr>
            <a:r>
              <a:rPr lang="en-IN" sz="2000" b="1" i="0" u="none" strike="noStrike" cap="none" dirty="0">
                <a:solidFill>
                  <a:schemeClr val="dk1"/>
                </a:solidFill>
                <a:latin typeface="Times"/>
                <a:ea typeface="Times"/>
                <a:cs typeface="Times"/>
                <a:sym typeface="Times"/>
              </a:rPr>
              <a:t>Integration Testing</a:t>
            </a:r>
          </a:p>
          <a:p>
            <a:pPr marL="342900" lvl="0" indent="-342900" algn="l" rtl="0">
              <a:lnSpc>
                <a:spcPct val="150000"/>
              </a:lnSpc>
              <a:spcBef>
                <a:spcPts val="0"/>
              </a:spcBef>
              <a:spcAft>
                <a:spcPts val="0"/>
              </a:spcAft>
              <a:buSzPts val="2800"/>
              <a:buChar char="•"/>
            </a:pPr>
            <a:r>
              <a:rPr lang="en-IN" sz="2000" b="1" dirty="0">
                <a:latin typeface="Times"/>
                <a:cs typeface="Times"/>
                <a:sym typeface="Times"/>
              </a:rPr>
              <a:t>Validation Testing</a:t>
            </a:r>
          </a:p>
          <a:p>
            <a:pPr marL="342900" lvl="0" indent="-342900" algn="l" rtl="0">
              <a:lnSpc>
                <a:spcPct val="150000"/>
              </a:lnSpc>
              <a:spcBef>
                <a:spcPts val="0"/>
              </a:spcBef>
              <a:spcAft>
                <a:spcPts val="0"/>
              </a:spcAft>
              <a:buSzPts val="2800"/>
              <a:buChar char="•"/>
            </a:pPr>
            <a:r>
              <a:rPr lang="en-IN" sz="2000" b="1" dirty="0">
                <a:latin typeface="Times"/>
                <a:cs typeface="Times"/>
                <a:sym typeface="Times"/>
              </a:rPr>
              <a:t>System Testing</a:t>
            </a:r>
          </a:p>
          <a:p>
            <a:pPr marL="342900" lvl="0" indent="-342900" algn="l" rtl="0">
              <a:lnSpc>
                <a:spcPct val="150000"/>
              </a:lnSpc>
              <a:spcBef>
                <a:spcPts val="0"/>
              </a:spcBef>
              <a:spcAft>
                <a:spcPts val="0"/>
              </a:spcAft>
              <a:buSzPts val="2800"/>
              <a:buChar char="•"/>
            </a:pPr>
            <a:r>
              <a:rPr lang="en-IN" sz="2000" b="1" dirty="0">
                <a:latin typeface="Times"/>
                <a:cs typeface="Times"/>
                <a:sym typeface="Times"/>
              </a:rPr>
              <a:t>Object Oriented Strategies </a:t>
            </a:r>
          </a:p>
          <a:p>
            <a:pPr marL="342900" lvl="0" indent="-342900" algn="l" rtl="0">
              <a:lnSpc>
                <a:spcPct val="150000"/>
              </a:lnSpc>
              <a:spcBef>
                <a:spcPts val="0"/>
              </a:spcBef>
              <a:spcAft>
                <a:spcPts val="0"/>
              </a:spcAft>
              <a:buSzPts val="2800"/>
              <a:buChar char="•"/>
            </a:pPr>
            <a:r>
              <a:rPr lang="en-IN" sz="2000" b="1" dirty="0">
                <a:latin typeface="Times"/>
                <a:cs typeface="Times"/>
                <a:sym typeface="Times"/>
              </a:rPr>
              <a:t>Unit Testing in OO Context</a:t>
            </a:r>
            <a:endParaRPr dirty="0"/>
          </a:p>
          <a:p>
            <a:pPr marL="342900" lvl="0" indent="-342900" algn="l" rtl="0">
              <a:lnSpc>
                <a:spcPct val="150000"/>
              </a:lnSpc>
              <a:spcBef>
                <a:spcPts val="0"/>
              </a:spcBef>
              <a:spcAft>
                <a:spcPts val="0"/>
              </a:spcAft>
              <a:buSzPts val="2800"/>
              <a:buChar char="•"/>
            </a:pPr>
            <a:r>
              <a:rPr lang="en-US" sz="2000" b="1" dirty="0">
                <a:solidFill>
                  <a:schemeClr val="dk1"/>
                </a:solidFill>
                <a:latin typeface="Times"/>
                <a:ea typeface="Times"/>
                <a:cs typeface="Times"/>
                <a:sym typeface="Times"/>
              </a:rPr>
              <a:t>Integration Testing in OO Context </a:t>
            </a:r>
          </a:p>
          <a:p>
            <a:pPr marL="342900" lvl="0" indent="-342900" algn="l" rtl="0">
              <a:lnSpc>
                <a:spcPct val="150000"/>
              </a:lnSpc>
              <a:spcBef>
                <a:spcPts val="0"/>
              </a:spcBef>
              <a:spcAft>
                <a:spcPts val="0"/>
              </a:spcAft>
              <a:buSzPts val="2800"/>
              <a:buChar char="•"/>
            </a:pPr>
            <a:r>
              <a:rPr lang="en-US" sz="2000" b="1" dirty="0">
                <a:solidFill>
                  <a:schemeClr val="dk1"/>
                </a:solidFill>
                <a:latin typeface="Times"/>
                <a:ea typeface="Times"/>
                <a:cs typeface="Times"/>
                <a:sym typeface="Times"/>
              </a:rPr>
              <a:t>Practice Questions</a:t>
            </a:r>
            <a:endParaRPr dirty="0"/>
          </a:p>
          <a:p>
            <a:pPr marL="0" lvl="0" indent="0" algn="l" rtl="0">
              <a:lnSpc>
                <a:spcPct val="150000"/>
              </a:lnSpc>
              <a:spcBef>
                <a:spcPts val="0"/>
              </a:spcBef>
              <a:spcAft>
                <a:spcPts val="0"/>
              </a:spcAft>
              <a:buSzPts val="2800"/>
              <a:buNone/>
            </a:pPr>
            <a:r>
              <a:rPr lang="en-US" sz="2000" b="1" i="0" dirty="0">
                <a:solidFill>
                  <a:schemeClr val="dk1"/>
                </a:solidFill>
                <a:latin typeface="Times"/>
                <a:ea typeface="Times"/>
                <a:cs typeface="Times"/>
                <a:sym typeface="Times"/>
              </a:rPr>
              <a:t> </a:t>
            </a:r>
            <a:endParaRPr sz="2000" b="1" dirty="0">
              <a:solidFill>
                <a:schemeClr val="dk1"/>
              </a:solidFill>
              <a:latin typeface="Times"/>
              <a:ea typeface="Times"/>
              <a:cs typeface="Times"/>
              <a:sym typeface="Times"/>
            </a:endParaRPr>
          </a:p>
          <a:p>
            <a:pPr marL="342900" marR="0" lvl="0" indent="-165100" algn="l" rtl="0">
              <a:lnSpc>
                <a:spcPct val="150000"/>
              </a:lnSpc>
              <a:spcBef>
                <a:spcPts val="0"/>
              </a:spcBef>
              <a:spcAft>
                <a:spcPts val="0"/>
              </a:spcAft>
              <a:buClr>
                <a:schemeClr val="dk1"/>
              </a:buClr>
              <a:buSzPts val="2800"/>
              <a:buNone/>
            </a:pPr>
            <a:endParaRPr sz="1800" dirty="0">
              <a:latin typeface="Times New Roman"/>
              <a:ea typeface="Times New Roman"/>
              <a:cs typeface="Times New Roman"/>
              <a:sym typeface="Times New Roman"/>
            </a:endParaRPr>
          </a:p>
          <a:p>
            <a:pPr marL="342900" marR="0" lvl="0" indent="-165100" algn="l" rtl="0">
              <a:lnSpc>
                <a:spcPct val="150000"/>
              </a:lnSpc>
              <a:spcBef>
                <a:spcPts val="0"/>
              </a:spcBef>
              <a:spcAft>
                <a:spcPts val="0"/>
              </a:spcAft>
              <a:buClr>
                <a:schemeClr val="dk1"/>
              </a:buClr>
              <a:buSzPts val="2800"/>
              <a:buNone/>
            </a:pPr>
            <a:endParaRPr sz="1800" dirty="0">
              <a:latin typeface="Times New Roman"/>
              <a:ea typeface="Times New Roman"/>
              <a:cs typeface="Times New Roman"/>
              <a:sym typeface="Times New Roman"/>
            </a:endParaRPr>
          </a:p>
          <a:p>
            <a:pPr marL="342900" marR="0" lvl="0" indent="-165100" algn="l" rtl="0">
              <a:lnSpc>
                <a:spcPct val="150000"/>
              </a:lnSpc>
              <a:spcBef>
                <a:spcPts val="0"/>
              </a:spcBef>
              <a:spcAft>
                <a:spcPts val="0"/>
              </a:spcAft>
              <a:buClr>
                <a:schemeClr val="dk1"/>
              </a:buClr>
              <a:buSzPts val="2800"/>
              <a:buNone/>
            </a:pPr>
            <a:endParaRPr sz="1600" dirty="0">
              <a:latin typeface="Times"/>
              <a:ea typeface="Times"/>
              <a:cs typeface="Times"/>
              <a:sym typeface="Times"/>
            </a:endParaRPr>
          </a:p>
          <a:p>
            <a:pPr marL="342900" marR="0" lvl="0" indent="-165100" algn="l" rtl="0">
              <a:lnSpc>
                <a:spcPct val="150000"/>
              </a:lnSpc>
              <a:spcBef>
                <a:spcPts val="0"/>
              </a:spcBef>
              <a:spcAft>
                <a:spcPts val="0"/>
              </a:spcAft>
              <a:buClr>
                <a:schemeClr val="dk1"/>
              </a:buClr>
              <a:buSzPts val="2800"/>
              <a:buFont typeface="Times New Roman"/>
              <a:buNone/>
            </a:pPr>
            <a:endParaRPr sz="1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20"/>
          <p:cNvSpPr txBox="1"/>
          <p:nvPr/>
        </p:nvSpPr>
        <p:spPr>
          <a:xfrm>
            <a:off x="89554" y="275717"/>
            <a:ext cx="7395300" cy="5850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3200" b="1" i="0" u="none" strike="noStrike" cap="none">
                <a:solidFill>
                  <a:srgbClr val="000000"/>
                </a:solidFill>
                <a:latin typeface="Times"/>
                <a:ea typeface="Times"/>
                <a:cs typeface="Times"/>
                <a:sym typeface="Times"/>
              </a:rPr>
              <a:t>Bibliography</a:t>
            </a:r>
            <a:endParaRPr/>
          </a:p>
        </p:txBody>
      </p:sp>
      <p:sp>
        <p:nvSpPr>
          <p:cNvPr id="217" name="Google Shape;217;p20"/>
          <p:cNvSpPr txBox="1"/>
          <p:nvPr/>
        </p:nvSpPr>
        <p:spPr>
          <a:xfrm>
            <a:off x="763571" y="2111382"/>
            <a:ext cx="7395327" cy="3416279"/>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ts val="1800"/>
              <a:buFont typeface="Arial"/>
              <a:buChar char="•"/>
            </a:pPr>
            <a:r>
              <a:rPr lang="en-US" sz="1800" b="0" i="0" u="sng" strike="noStrike" cap="none" dirty="0">
                <a:solidFill>
                  <a:srgbClr val="000000"/>
                </a:solidFill>
                <a:latin typeface="Times New Roman"/>
                <a:ea typeface="Times New Roman"/>
                <a:cs typeface="Times New Roman"/>
                <a:sym typeface="Times New Roman"/>
                <a:hlinkClick r:id="rId3">
                  <a:extLst>
                    <a:ext uri="{A12FA001-AC4F-418D-AE19-62706E023703}">
                      <ahyp:hlinkClr xmlns:ahyp="http://schemas.microsoft.com/office/drawing/2018/hyperlinkcolor" xmlns="" val="tx"/>
                    </a:ext>
                  </a:extLst>
                </a:hlinkClick>
              </a:rPr>
              <a:t>https://www.geeksforgeeks.org/software-engineering-integration-testing/</a:t>
            </a:r>
          </a:p>
          <a:p>
            <a:pPr marL="285750" marR="0" lvl="0" indent="-285750" algn="l" rtl="0">
              <a:lnSpc>
                <a:spcPct val="100000"/>
              </a:lnSpc>
              <a:spcBef>
                <a:spcPts val="0"/>
              </a:spcBef>
              <a:spcAft>
                <a:spcPts val="0"/>
              </a:spcAft>
              <a:buClr>
                <a:srgbClr val="000000"/>
              </a:buClr>
              <a:buSzPts val="1800"/>
              <a:buFont typeface="Arial"/>
              <a:buChar char="•"/>
            </a:pPr>
            <a:endParaRPr lang="en-US" sz="1800" u="sng" dirty="0">
              <a:latin typeface="Times New Roman"/>
              <a:ea typeface="Times New Roman"/>
              <a:cs typeface="Times New Roman"/>
              <a:sym typeface="Times New Roman"/>
              <a:hlinkClick r:id="rId3">
                <a:extLst>
                  <a:ext uri="{A12FA001-AC4F-418D-AE19-62706E023703}">
                    <ahyp:hlinkClr xmlns:ahyp="http://schemas.microsoft.com/office/drawing/2018/hyperlinkcolor" xmlns="" val="tx"/>
                  </a:ext>
                </a:extLst>
              </a:hlinkClick>
            </a:endParaRPr>
          </a:p>
          <a:p>
            <a:pPr marL="285750" marR="0" lvl="0" indent="-285750" algn="l" rtl="0">
              <a:lnSpc>
                <a:spcPct val="100000"/>
              </a:lnSpc>
              <a:spcBef>
                <a:spcPts val="0"/>
              </a:spcBef>
              <a:spcAft>
                <a:spcPts val="0"/>
              </a:spcAft>
              <a:buClr>
                <a:srgbClr val="000000"/>
              </a:buClr>
              <a:buSzPts val="1800"/>
              <a:buFont typeface="Arial"/>
              <a:buChar char="•"/>
            </a:pPr>
            <a:r>
              <a:rPr lang="en-US" sz="1800" b="0" i="0" u="sng" strike="noStrike" cap="none" dirty="0">
                <a:solidFill>
                  <a:srgbClr val="000000"/>
                </a:solidFill>
                <a:latin typeface="Times New Roman"/>
                <a:ea typeface="Times New Roman"/>
                <a:cs typeface="Times New Roman"/>
                <a:sym typeface="Times New Roman"/>
                <a:hlinkClick r:id="rId3">
                  <a:extLst>
                    <a:ext uri="{A12FA001-AC4F-418D-AE19-62706E023703}">
                      <ahyp:hlinkClr xmlns:ahyp="http://schemas.microsoft.com/office/drawing/2018/hyperlinkcolor" xmlns="" val="tx"/>
                    </a:ext>
                  </a:extLst>
                </a:hlinkClick>
              </a:rPr>
              <a:t>https://www.tutorialspoint.com/software_testing_dictionary/validation_testing.htm</a:t>
            </a:r>
          </a:p>
          <a:p>
            <a:pPr marL="285750" marR="0" lvl="0" indent="-285750" algn="l" rtl="0">
              <a:lnSpc>
                <a:spcPct val="100000"/>
              </a:lnSpc>
              <a:spcBef>
                <a:spcPts val="0"/>
              </a:spcBef>
              <a:spcAft>
                <a:spcPts val="0"/>
              </a:spcAft>
              <a:buClr>
                <a:srgbClr val="000000"/>
              </a:buClr>
              <a:buSzPts val="1800"/>
              <a:buFont typeface="Arial"/>
              <a:buChar char="•"/>
            </a:pPr>
            <a:endParaRPr lang="en-US" sz="1800" u="sng" dirty="0">
              <a:latin typeface="Times New Roman"/>
              <a:ea typeface="Times New Roman"/>
              <a:cs typeface="Times New Roman"/>
              <a:sym typeface="Times New Roman"/>
              <a:hlinkClick r:id="rId3">
                <a:extLst>
                  <a:ext uri="{A12FA001-AC4F-418D-AE19-62706E023703}">
                    <ahyp:hlinkClr xmlns:ahyp="http://schemas.microsoft.com/office/drawing/2018/hyperlinkcolor" xmlns="" val="tx"/>
                  </a:ext>
                </a:extLst>
              </a:hlinkClick>
            </a:endParaRPr>
          </a:p>
          <a:p>
            <a:pPr marL="285750" marR="0" lvl="0" indent="-285750" algn="l" rtl="0">
              <a:lnSpc>
                <a:spcPct val="100000"/>
              </a:lnSpc>
              <a:spcBef>
                <a:spcPts val="0"/>
              </a:spcBef>
              <a:spcAft>
                <a:spcPts val="0"/>
              </a:spcAft>
              <a:buClr>
                <a:srgbClr val="000000"/>
              </a:buClr>
              <a:buSzPts val="1800"/>
              <a:buFont typeface="Arial"/>
              <a:buChar char="•"/>
            </a:pPr>
            <a:r>
              <a:rPr lang="en-US" sz="1800" b="0" i="0" u="sng" strike="noStrike" cap="none" dirty="0">
                <a:solidFill>
                  <a:srgbClr val="000000"/>
                </a:solidFill>
                <a:latin typeface="Times New Roman"/>
                <a:ea typeface="Times New Roman"/>
                <a:cs typeface="Times New Roman"/>
                <a:sym typeface="Times New Roman"/>
                <a:hlinkClick r:id="rId3">
                  <a:extLst>
                    <a:ext uri="{A12FA001-AC4F-418D-AE19-62706E023703}">
                      <ahyp:hlinkClr xmlns:ahyp="http://schemas.microsoft.com/office/drawing/2018/hyperlinkcolor" xmlns="" val="tx"/>
                    </a:ext>
                  </a:extLst>
                </a:hlinkClick>
              </a:rPr>
              <a:t>https://www.geeksforgeeks.org/system-testing/</a:t>
            </a:r>
          </a:p>
          <a:p>
            <a:pPr marL="285750" marR="0" lvl="0" indent="-285750" algn="l" rtl="0">
              <a:lnSpc>
                <a:spcPct val="100000"/>
              </a:lnSpc>
              <a:spcBef>
                <a:spcPts val="0"/>
              </a:spcBef>
              <a:spcAft>
                <a:spcPts val="0"/>
              </a:spcAft>
              <a:buClr>
                <a:srgbClr val="000000"/>
              </a:buClr>
              <a:buSzPts val="1800"/>
              <a:buFont typeface="Arial"/>
              <a:buChar char="•"/>
            </a:pPr>
            <a:endParaRPr lang="en-US" sz="1800" u="sng" dirty="0">
              <a:latin typeface="Times New Roman"/>
              <a:ea typeface="Times New Roman"/>
              <a:cs typeface="Times New Roman"/>
              <a:sym typeface="Times New Roman"/>
              <a:hlinkClick r:id="rId3">
                <a:extLst>
                  <a:ext uri="{A12FA001-AC4F-418D-AE19-62706E023703}">
                    <ahyp:hlinkClr xmlns:ahyp="http://schemas.microsoft.com/office/drawing/2018/hyperlinkcolor" xmlns="" val="tx"/>
                  </a:ext>
                </a:extLst>
              </a:hlinkClick>
            </a:endParaRPr>
          </a:p>
          <a:p>
            <a:pPr marL="285750" marR="0" lvl="0" indent="-285750" algn="l" rtl="0">
              <a:lnSpc>
                <a:spcPct val="100000"/>
              </a:lnSpc>
              <a:spcBef>
                <a:spcPts val="0"/>
              </a:spcBef>
              <a:spcAft>
                <a:spcPts val="0"/>
              </a:spcAft>
              <a:buClr>
                <a:srgbClr val="000000"/>
              </a:buClr>
              <a:buSzPts val="1800"/>
              <a:buFont typeface="Arial"/>
              <a:buChar char="•"/>
            </a:pPr>
            <a:r>
              <a:rPr lang="en-US" sz="1800" b="0" i="0" u="sng" strike="noStrike" cap="none" dirty="0">
                <a:solidFill>
                  <a:srgbClr val="000000"/>
                </a:solidFill>
                <a:latin typeface="Times New Roman"/>
                <a:ea typeface="Times New Roman"/>
                <a:cs typeface="Times New Roman"/>
                <a:sym typeface="Times New Roman"/>
                <a:hlinkClick r:id="rId3">
                  <a:extLst>
                    <a:ext uri="{A12FA001-AC4F-418D-AE19-62706E023703}">
                      <ahyp:hlinkClr xmlns:ahyp="http://schemas.microsoft.com/office/drawing/2018/hyperlinkcolor" xmlns="" val="tx"/>
                    </a:ext>
                  </a:extLst>
                </a:hlinkClick>
              </a:rPr>
              <a:t>https://www.google.com/url?sa=t&amp;rct=j&amp;q=&amp;esrc=s&amp;source=web&amp;cd=&amp;ved=2ahUKEwjp2ICHtOKDAxUUZfUHHZMxCBUQFnoECAgQAw&amp;url=https%3A%2F%2Fwww.uobabylon.edu.iq%2Feprints%2Fpubdoc_3_18579_6175.docx&amp;usg=AOvVaw04H2kfQ99T3dIwHNZ2tuYT&amp;opi=89978449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27"/>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2800"/>
              <a:buFont typeface="Times New Roman"/>
              <a:buNone/>
            </a:pPr>
            <a:endParaRPr/>
          </a:p>
        </p:txBody>
      </p:sp>
      <p:sp>
        <p:nvSpPr>
          <p:cNvPr id="223" name="Google Shape;223;p27"/>
          <p:cNvSpPr txBox="1">
            <a:spLocks noGrp="1"/>
          </p:cNvSpPr>
          <p:nvPr>
            <p:ph type="ftr" idx="11"/>
          </p:nvPr>
        </p:nvSpPr>
        <p:spPr>
          <a:xfrm>
            <a:off x="352540" y="6356520"/>
            <a:ext cx="8333900" cy="36468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latin typeface="Times New Roman"/>
                <a:ea typeface="Times New Roman"/>
                <a:cs typeface="Times New Roman"/>
                <a:sym typeface="Times New Roman"/>
              </a:rPr>
              <a:t>Computer Networks               </a:t>
            </a:r>
            <a:endParaRPr>
              <a:latin typeface="Times New Roman"/>
              <a:ea typeface="Times New Roman"/>
              <a:cs typeface="Times New Roman"/>
              <a:sym typeface="Times New Roman"/>
            </a:endParaRPr>
          </a:p>
        </p:txBody>
      </p:sp>
      <p:pic>
        <p:nvPicPr>
          <p:cNvPr id="224" name="Google Shape;224;p27" descr="See the source image"/>
          <p:cNvPicPr preferRelativeResize="0"/>
          <p:nvPr/>
        </p:nvPicPr>
        <p:blipFill rotWithShape="1">
          <a:blip r:embed="rId3">
            <a:alphaModFix/>
          </a:blip>
          <a:srcRect/>
          <a:stretch/>
        </p:blipFill>
        <p:spPr>
          <a:xfrm>
            <a:off x="0" y="163513"/>
            <a:ext cx="9144000" cy="65309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7" name="Google Shape;107;p4"/>
          <p:cNvSpPr txBox="1"/>
          <p:nvPr/>
        </p:nvSpPr>
        <p:spPr>
          <a:xfrm>
            <a:off x="325820" y="-75807"/>
            <a:ext cx="6181626" cy="954067"/>
          </a:xfrm>
          <a:prstGeom prst="rect">
            <a:avLst/>
          </a:prstGeom>
          <a:noFill/>
          <a:ln>
            <a:noFill/>
          </a:ln>
        </p:spPr>
        <p:txBody>
          <a:bodyPr spcFirstLastPara="1" wrap="square" lIns="91425" tIns="45700" rIns="91425" bIns="45700" anchor="t" anchorCtr="0">
            <a:spAutoFit/>
          </a:bodyPr>
          <a:lstStyle/>
          <a:p>
            <a:r>
              <a:rPr lang="en-IN" sz="2800" b="1" dirty="0"/>
              <a:t>Integration Testing – Software Engineering</a:t>
            </a:r>
          </a:p>
        </p:txBody>
      </p:sp>
      <p:sp>
        <p:nvSpPr>
          <p:cNvPr id="108" name="Google Shape;108;p4"/>
          <p:cNvSpPr txBox="1"/>
          <p:nvPr/>
        </p:nvSpPr>
        <p:spPr>
          <a:xfrm>
            <a:off x="8229600" y="6400800"/>
            <a:ext cx="184150" cy="3667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09" name="Google Shape;109;p4"/>
          <p:cNvSpPr/>
          <p:nvPr/>
        </p:nvSpPr>
        <p:spPr>
          <a:xfrm>
            <a:off x="0" y="442745"/>
            <a:ext cx="9144000" cy="6324768"/>
          </a:xfrm>
          <a:prstGeom prst="rect">
            <a:avLst/>
          </a:prstGeom>
          <a:noFill/>
          <a:ln>
            <a:noFill/>
          </a:ln>
        </p:spPr>
        <p:txBody>
          <a:bodyPr spcFirstLastPara="1" wrap="square" lIns="91425" tIns="45700" rIns="91425" bIns="45700" anchor="ctr" anchorCtr="0">
            <a:spAutoFit/>
          </a:bodyPr>
          <a:lstStyle/>
          <a:p>
            <a:pPr algn="just" rtl="0">
              <a:lnSpc>
                <a:spcPct val="150000"/>
              </a:lnSpc>
            </a:pPr>
            <a:endParaRPr lang="en-US" sz="1800" b="1" dirty="0">
              <a:effectLst/>
              <a:latin typeface="Times" panose="02020603050405020304" pitchFamily="18" charset="0"/>
              <a:cs typeface="Times" panose="02020603050405020304" pitchFamily="18" charset="0"/>
            </a:endParaRPr>
          </a:p>
          <a:p>
            <a:pPr marL="285750" indent="-285750" algn="just" rtl="0">
              <a:lnSpc>
                <a:spcPct val="150000"/>
              </a:lnSpc>
              <a:buFont typeface="Arial" panose="020B0604020202020204" pitchFamily="34" charset="0"/>
              <a:buChar char="•"/>
            </a:pPr>
            <a:r>
              <a:rPr lang="en-US" sz="1800" b="1" dirty="0">
                <a:effectLst/>
                <a:latin typeface="Times" panose="02020603050405020304" pitchFamily="18" charset="0"/>
                <a:cs typeface="Times" panose="02020603050405020304" pitchFamily="18" charset="0"/>
              </a:rPr>
              <a:t>Integration testing</a:t>
            </a:r>
            <a:r>
              <a:rPr lang="en-US" sz="1800" dirty="0">
                <a:effectLst/>
                <a:latin typeface="Times" panose="02020603050405020304" pitchFamily="18" charset="0"/>
                <a:cs typeface="Times" panose="02020603050405020304" pitchFamily="18" charset="0"/>
              </a:rPr>
              <a:t> is the process of testing the interface between two software units or modules. </a:t>
            </a:r>
            <a:endParaRPr lang="en-US" sz="1800" dirty="0" smtClean="0">
              <a:effectLst/>
              <a:latin typeface="Times" panose="02020603050405020304" pitchFamily="18" charset="0"/>
              <a:cs typeface="Times" panose="02020603050405020304" pitchFamily="18" charset="0"/>
            </a:endParaRPr>
          </a:p>
          <a:p>
            <a:pPr marL="285750" indent="-285750" algn="just" rtl="0">
              <a:lnSpc>
                <a:spcPct val="150000"/>
              </a:lnSpc>
              <a:buFont typeface="Arial" panose="020B0604020202020204" pitchFamily="34" charset="0"/>
              <a:buChar char="•"/>
            </a:pPr>
            <a:r>
              <a:rPr lang="en-US" sz="1800" dirty="0" smtClean="0">
                <a:effectLst/>
                <a:latin typeface="Times" panose="02020603050405020304" pitchFamily="18" charset="0"/>
                <a:cs typeface="Times" panose="02020603050405020304" pitchFamily="18" charset="0"/>
              </a:rPr>
              <a:t>It </a:t>
            </a:r>
            <a:r>
              <a:rPr lang="en-US" sz="1800" dirty="0">
                <a:effectLst/>
                <a:latin typeface="Times" panose="02020603050405020304" pitchFamily="18" charset="0"/>
                <a:cs typeface="Times" panose="02020603050405020304" pitchFamily="18" charset="0"/>
              </a:rPr>
              <a:t>focuses on </a:t>
            </a:r>
            <a:r>
              <a:rPr lang="en-US" sz="1800" b="1" dirty="0">
                <a:effectLst/>
                <a:latin typeface="Times" panose="02020603050405020304" pitchFamily="18" charset="0"/>
                <a:cs typeface="Times" panose="02020603050405020304" pitchFamily="18" charset="0"/>
              </a:rPr>
              <a:t>determining the correctness of the interface</a:t>
            </a:r>
            <a:r>
              <a:rPr lang="en-US" sz="1800" dirty="0">
                <a:effectLst/>
                <a:latin typeface="Times" panose="02020603050405020304" pitchFamily="18" charset="0"/>
                <a:cs typeface="Times" panose="02020603050405020304" pitchFamily="18" charset="0"/>
              </a:rPr>
              <a:t>. </a:t>
            </a:r>
            <a:endParaRPr lang="en-US" sz="1800" dirty="0" smtClean="0">
              <a:effectLst/>
              <a:latin typeface="Times" panose="02020603050405020304" pitchFamily="18" charset="0"/>
              <a:cs typeface="Times" panose="02020603050405020304" pitchFamily="18" charset="0"/>
            </a:endParaRPr>
          </a:p>
          <a:p>
            <a:pPr marL="285750" indent="-285750" algn="just" rtl="0">
              <a:lnSpc>
                <a:spcPct val="150000"/>
              </a:lnSpc>
              <a:buFont typeface="Arial" panose="020B0604020202020204" pitchFamily="34" charset="0"/>
              <a:buChar char="•"/>
            </a:pPr>
            <a:r>
              <a:rPr lang="en-US" sz="1800" dirty="0" smtClean="0">
                <a:effectLst/>
                <a:latin typeface="Times" panose="02020603050405020304" pitchFamily="18" charset="0"/>
                <a:cs typeface="Times" panose="02020603050405020304" pitchFamily="18" charset="0"/>
              </a:rPr>
              <a:t>The </a:t>
            </a:r>
            <a:r>
              <a:rPr lang="en-US" sz="1800" dirty="0">
                <a:effectLst/>
                <a:latin typeface="Times" panose="02020603050405020304" pitchFamily="18" charset="0"/>
                <a:cs typeface="Times" panose="02020603050405020304" pitchFamily="18" charset="0"/>
              </a:rPr>
              <a:t>purpose of integration testing is </a:t>
            </a:r>
            <a:r>
              <a:rPr lang="en-US" sz="1800" b="1" dirty="0">
                <a:effectLst/>
                <a:latin typeface="Times" panose="02020603050405020304" pitchFamily="18" charset="0"/>
                <a:cs typeface="Times" panose="02020603050405020304" pitchFamily="18" charset="0"/>
              </a:rPr>
              <a:t>to expose faults in the interaction between integrated units</a:t>
            </a:r>
            <a:r>
              <a:rPr lang="en-US" sz="1800" dirty="0">
                <a:effectLst/>
                <a:latin typeface="Times" panose="02020603050405020304" pitchFamily="18" charset="0"/>
                <a:cs typeface="Times" panose="02020603050405020304" pitchFamily="18" charset="0"/>
              </a:rPr>
              <a:t>. </a:t>
            </a:r>
            <a:endParaRPr lang="en-US" sz="1800" dirty="0" smtClean="0">
              <a:effectLst/>
              <a:latin typeface="Times" panose="02020603050405020304" pitchFamily="18" charset="0"/>
              <a:cs typeface="Times" panose="02020603050405020304" pitchFamily="18" charset="0"/>
            </a:endParaRPr>
          </a:p>
          <a:p>
            <a:pPr marL="285750" indent="-285750" algn="just" rtl="0">
              <a:lnSpc>
                <a:spcPct val="150000"/>
              </a:lnSpc>
              <a:buFont typeface="Arial" panose="020B0604020202020204" pitchFamily="34" charset="0"/>
              <a:buChar char="•"/>
            </a:pPr>
            <a:r>
              <a:rPr lang="en-US" sz="1800" dirty="0" smtClean="0">
                <a:effectLst/>
                <a:latin typeface="Times" panose="02020603050405020304" pitchFamily="18" charset="0"/>
                <a:cs typeface="Times" panose="02020603050405020304" pitchFamily="18" charset="0"/>
              </a:rPr>
              <a:t>Once </a:t>
            </a:r>
            <a:r>
              <a:rPr lang="en-US" sz="1800" dirty="0">
                <a:effectLst/>
                <a:latin typeface="Times" panose="02020603050405020304" pitchFamily="18" charset="0"/>
                <a:cs typeface="Times" panose="02020603050405020304" pitchFamily="18" charset="0"/>
              </a:rPr>
              <a:t>all the </a:t>
            </a:r>
            <a:r>
              <a:rPr lang="en-US" sz="1800" b="1" dirty="0">
                <a:effectLst/>
                <a:latin typeface="Times" panose="02020603050405020304" pitchFamily="18" charset="0"/>
                <a:cs typeface="Times" panose="02020603050405020304" pitchFamily="18" charset="0"/>
              </a:rPr>
              <a:t>modules have been unit-tested</a:t>
            </a:r>
            <a:r>
              <a:rPr lang="en-US" sz="1800" dirty="0">
                <a:effectLst/>
                <a:latin typeface="Times" panose="02020603050405020304" pitchFamily="18" charset="0"/>
                <a:cs typeface="Times" panose="02020603050405020304" pitchFamily="18" charset="0"/>
              </a:rPr>
              <a:t>, integration testing is performed.</a:t>
            </a:r>
          </a:p>
          <a:p>
            <a:pPr marL="285750" indent="-285750" algn="just" rtl="0">
              <a:lnSpc>
                <a:spcPct val="150000"/>
              </a:lnSpc>
              <a:buFont typeface="Arial" panose="020B0604020202020204" pitchFamily="34" charset="0"/>
              <a:buChar char="•"/>
            </a:pPr>
            <a:r>
              <a:rPr lang="en-US" sz="1800" dirty="0" smtClean="0">
                <a:effectLst/>
                <a:latin typeface="Times" panose="02020603050405020304" pitchFamily="18" charset="0"/>
                <a:cs typeface="Times" panose="02020603050405020304" pitchFamily="18" charset="0"/>
              </a:rPr>
              <a:t>Integration </a:t>
            </a:r>
            <a:r>
              <a:rPr lang="en-US" sz="1800" dirty="0">
                <a:effectLst/>
                <a:latin typeface="Times" panose="02020603050405020304" pitchFamily="18" charset="0"/>
                <a:cs typeface="Times" panose="02020603050405020304" pitchFamily="18" charset="0"/>
              </a:rPr>
              <a:t>testing is a software testing technique </a:t>
            </a:r>
            <a:r>
              <a:rPr lang="en-US" sz="1800" b="1" dirty="0">
                <a:effectLst/>
                <a:latin typeface="Times" panose="02020603050405020304" pitchFamily="18" charset="0"/>
                <a:cs typeface="Times" panose="02020603050405020304" pitchFamily="18" charset="0"/>
              </a:rPr>
              <a:t>that focuses on verifying the interactions and data exchange between different components or modules </a:t>
            </a:r>
            <a:r>
              <a:rPr lang="en-US" sz="1800" dirty="0">
                <a:effectLst/>
                <a:latin typeface="Times" panose="02020603050405020304" pitchFamily="18" charset="0"/>
                <a:cs typeface="Times" panose="02020603050405020304" pitchFamily="18" charset="0"/>
              </a:rPr>
              <a:t>of a software application. </a:t>
            </a:r>
            <a:endParaRPr lang="en-US" sz="1800" dirty="0" smtClean="0">
              <a:effectLst/>
              <a:latin typeface="Times" panose="02020603050405020304" pitchFamily="18" charset="0"/>
              <a:cs typeface="Times" panose="02020603050405020304" pitchFamily="18" charset="0"/>
            </a:endParaRPr>
          </a:p>
          <a:p>
            <a:pPr marL="285750" indent="-285750" algn="just" rtl="0">
              <a:lnSpc>
                <a:spcPct val="150000"/>
              </a:lnSpc>
              <a:buFont typeface="Arial" panose="020B0604020202020204" pitchFamily="34" charset="0"/>
              <a:buChar char="•"/>
            </a:pPr>
            <a:r>
              <a:rPr lang="en-US" sz="1800" dirty="0" smtClean="0">
                <a:effectLst/>
                <a:latin typeface="Times" panose="02020603050405020304" pitchFamily="18" charset="0"/>
                <a:cs typeface="Times" panose="02020603050405020304" pitchFamily="18" charset="0"/>
              </a:rPr>
              <a:t>The </a:t>
            </a:r>
            <a:r>
              <a:rPr lang="en-US" sz="1800" dirty="0">
                <a:effectLst/>
                <a:latin typeface="Times" panose="02020603050405020304" pitchFamily="18" charset="0"/>
                <a:cs typeface="Times" panose="02020603050405020304" pitchFamily="18" charset="0"/>
              </a:rPr>
              <a:t>goal of integration testing is </a:t>
            </a:r>
            <a:r>
              <a:rPr lang="en-US" sz="1800" b="1" dirty="0">
                <a:effectLst/>
                <a:latin typeface="Times" panose="02020603050405020304" pitchFamily="18" charset="0"/>
                <a:cs typeface="Times" panose="02020603050405020304" pitchFamily="18" charset="0"/>
              </a:rPr>
              <a:t>to identify any problems or bugs that arise when different components are combined </a:t>
            </a:r>
            <a:r>
              <a:rPr lang="en-US" sz="1800" dirty="0">
                <a:effectLst/>
                <a:latin typeface="Times" panose="02020603050405020304" pitchFamily="18" charset="0"/>
                <a:cs typeface="Times" panose="02020603050405020304" pitchFamily="18" charset="0"/>
              </a:rPr>
              <a:t>and interact with each other. </a:t>
            </a:r>
            <a:endParaRPr lang="en-US" sz="1800" dirty="0" smtClean="0">
              <a:effectLst/>
              <a:latin typeface="Times" panose="02020603050405020304" pitchFamily="18" charset="0"/>
              <a:cs typeface="Times" panose="02020603050405020304" pitchFamily="18" charset="0"/>
            </a:endParaRPr>
          </a:p>
          <a:p>
            <a:pPr marL="285750" indent="-285750" algn="just" rtl="0">
              <a:lnSpc>
                <a:spcPct val="150000"/>
              </a:lnSpc>
              <a:buFont typeface="Arial" panose="020B0604020202020204" pitchFamily="34" charset="0"/>
              <a:buChar char="•"/>
            </a:pPr>
            <a:r>
              <a:rPr lang="en-US" sz="1800" dirty="0" smtClean="0">
                <a:effectLst/>
                <a:latin typeface="Times" panose="02020603050405020304" pitchFamily="18" charset="0"/>
                <a:cs typeface="Times" panose="02020603050405020304" pitchFamily="18" charset="0"/>
              </a:rPr>
              <a:t>Integration </a:t>
            </a:r>
            <a:r>
              <a:rPr lang="en-US" sz="1800" dirty="0">
                <a:effectLst/>
                <a:latin typeface="Times" panose="02020603050405020304" pitchFamily="18" charset="0"/>
                <a:cs typeface="Times" panose="02020603050405020304" pitchFamily="18" charset="0"/>
              </a:rPr>
              <a:t>testing is typically performed after unit testing and before system testing. It helps </a:t>
            </a:r>
            <a:r>
              <a:rPr lang="en-US" sz="1800" b="1" dirty="0">
                <a:effectLst/>
                <a:latin typeface="Times" panose="02020603050405020304" pitchFamily="18" charset="0"/>
                <a:cs typeface="Times" panose="02020603050405020304" pitchFamily="18" charset="0"/>
              </a:rPr>
              <a:t>to identify and resolve integration issues </a:t>
            </a:r>
            <a:r>
              <a:rPr lang="en-US" sz="1800" dirty="0">
                <a:effectLst/>
                <a:latin typeface="Times" panose="02020603050405020304" pitchFamily="18" charset="0"/>
                <a:cs typeface="Times" panose="02020603050405020304" pitchFamily="18" charset="0"/>
              </a:rPr>
              <a:t>early in the development cycle, reducing the risk of more severe and costly problems later </a:t>
            </a:r>
            <a:r>
              <a:rPr lang="en-US" sz="1800" dirty="0" smtClean="0">
                <a:effectLst/>
                <a:latin typeface="Times" panose="02020603050405020304" pitchFamily="18" charset="0"/>
                <a:cs typeface="Times" panose="02020603050405020304" pitchFamily="18" charset="0"/>
              </a:rPr>
              <a:t>on.</a:t>
            </a:r>
          </a:p>
          <a:p>
            <a:pPr marL="285750" indent="-285750" algn="just" rtl="0">
              <a:lnSpc>
                <a:spcPct val="150000"/>
              </a:lnSpc>
              <a:buFont typeface="Arial" panose="020B0604020202020204" pitchFamily="34" charset="0"/>
              <a:buChar char="•"/>
            </a:pPr>
            <a:r>
              <a:rPr lang="en-US" sz="1800" dirty="0" smtClean="0">
                <a:effectLst/>
                <a:latin typeface="Times" panose="02020603050405020304" pitchFamily="18" charset="0"/>
                <a:cs typeface="Times" panose="02020603050405020304" pitchFamily="18" charset="0"/>
              </a:rPr>
              <a:t>Integration </a:t>
            </a:r>
            <a:r>
              <a:rPr lang="en-US" sz="1800" dirty="0">
                <a:effectLst/>
                <a:latin typeface="Times" panose="02020603050405020304" pitchFamily="18" charset="0"/>
                <a:cs typeface="Times" panose="02020603050405020304" pitchFamily="18" charset="0"/>
              </a:rPr>
              <a:t>testing can be done by </a:t>
            </a:r>
            <a:r>
              <a:rPr lang="en-US" sz="1800" b="1" dirty="0">
                <a:effectLst/>
                <a:latin typeface="Times" panose="02020603050405020304" pitchFamily="18" charset="0"/>
                <a:cs typeface="Times" panose="02020603050405020304" pitchFamily="18" charset="0"/>
              </a:rPr>
              <a:t>picking module by module</a:t>
            </a:r>
            <a:r>
              <a:rPr lang="en-US" sz="1800" dirty="0">
                <a:effectLst/>
                <a:latin typeface="Times" panose="02020603050405020304" pitchFamily="18" charset="0"/>
                <a:cs typeface="Times" panose="02020603050405020304" pitchFamily="18" charset="0"/>
              </a:rPr>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6" name="Google Shape;116;p6"/>
          <p:cNvSpPr txBox="1"/>
          <p:nvPr/>
        </p:nvSpPr>
        <p:spPr>
          <a:xfrm>
            <a:off x="231274" y="167617"/>
            <a:ext cx="5708012"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IN" sz="2800" b="1" dirty="0"/>
              <a:t>Integration test approaches </a:t>
            </a:r>
            <a:endParaRPr sz="2800" dirty="0"/>
          </a:p>
        </p:txBody>
      </p:sp>
      <p:sp>
        <p:nvSpPr>
          <p:cNvPr id="117" name="Google Shape;117;p6"/>
          <p:cNvSpPr txBox="1"/>
          <p:nvPr/>
        </p:nvSpPr>
        <p:spPr>
          <a:xfrm>
            <a:off x="8229600" y="6400800"/>
            <a:ext cx="184150" cy="3667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3" name="TextBox 2">
            <a:extLst>
              <a:ext uri="{FF2B5EF4-FFF2-40B4-BE49-F238E27FC236}">
                <a16:creationId xmlns:a16="http://schemas.microsoft.com/office/drawing/2014/main" xmlns="" id="{D4FAF88E-7EE0-9529-AF7A-C76A2578FE3F}"/>
              </a:ext>
            </a:extLst>
          </p:cNvPr>
          <p:cNvSpPr txBox="1"/>
          <p:nvPr/>
        </p:nvSpPr>
        <p:spPr>
          <a:xfrm>
            <a:off x="113121" y="914400"/>
            <a:ext cx="8521831" cy="646331"/>
          </a:xfrm>
          <a:prstGeom prst="rect">
            <a:avLst/>
          </a:prstGeom>
          <a:noFill/>
        </p:spPr>
        <p:txBody>
          <a:bodyPr wrap="square">
            <a:spAutoFit/>
          </a:bodyPr>
          <a:lstStyle/>
          <a:p>
            <a:r>
              <a:rPr lang="en-US" sz="1800" dirty="0">
                <a:latin typeface="Times" panose="02020603050405020304" pitchFamily="18" charset="0"/>
                <a:cs typeface="Times" panose="02020603050405020304" pitchFamily="18" charset="0"/>
              </a:rPr>
              <a:t>There are four types of integration testing approaches. Those approaches are the following: </a:t>
            </a:r>
            <a:endParaRPr lang="en-IN" sz="1800" dirty="0">
              <a:latin typeface="Times" panose="02020603050405020304" pitchFamily="18" charset="0"/>
              <a:cs typeface="Times" panose="02020603050405020304" pitchFamily="18" charset="0"/>
            </a:endParaRPr>
          </a:p>
        </p:txBody>
      </p:sp>
      <p:sp>
        <p:nvSpPr>
          <p:cNvPr id="5" name="TextBox 4">
            <a:extLst>
              <a:ext uri="{FF2B5EF4-FFF2-40B4-BE49-F238E27FC236}">
                <a16:creationId xmlns:a16="http://schemas.microsoft.com/office/drawing/2014/main" xmlns="" id="{58E2B3B6-7FA7-6A80-F47C-001C82104DBC}"/>
              </a:ext>
            </a:extLst>
          </p:cNvPr>
          <p:cNvSpPr txBox="1"/>
          <p:nvPr/>
        </p:nvSpPr>
        <p:spPr>
          <a:xfrm>
            <a:off x="113121" y="1560731"/>
            <a:ext cx="8917758" cy="4247317"/>
          </a:xfrm>
          <a:prstGeom prst="rect">
            <a:avLst/>
          </a:prstGeom>
          <a:noFill/>
        </p:spPr>
        <p:txBody>
          <a:bodyPr wrap="square">
            <a:spAutoFit/>
          </a:bodyPr>
          <a:lstStyle/>
          <a:p>
            <a:pPr lvl="1" algn="just"/>
            <a:r>
              <a:rPr lang="en-US" sz="1800" b="1" dirty="0">
                <a:effectLst/>
                <a:latin typeface="Times" panose="02020603050405020304" pitchFamily="18" charset="0"/>
                <a:cs typeface="Times" panose="02020603050405020304" pitchFamily="18" charset="0"/>
              </a:rPr>
              <a:t>1. Big-Bang Integration Testing –</a:t>
            </a:r>
            <a:r>
              <a:rPr lang="en-US" sz="1800" dirty="0">
                <a:effectLst/>
                <a:latin typeface="Times" panose="02020603050405020304" pitchFamily="18" charset="0"/>
                <a:cs typeface="Times" panose="02020603050405020304" pitchFamily="18" charset="0"/>
              </a:rPr>
              <a:t> It is the simplest integration testing approach, where all the modules are combined and the functionality is verified after the completion of individual module testing. In simple words, all the modules of the system are simply put together and tested. This approach is practicable only for very small systems. If an error is found during the integration testing, it is very difficult to localize the error as the error may potentially belong to any of the modules being integrated. So, </a:t>
            </a:r>
            <a:r>
              <a:rPr lang="en-US" sz="1800" b="1" dirty="0">
                <a:effectLst/>
                <a:latin typeface="Times" panose="02020603050405020304" pitchFamily="18" charset="0"/>
                <a:cs typeface="Times" panose="02020603050405020304" pitchFamily="18" charset="0"/>
              </a:rPr>
              <a:t>debugging errors reported during Big Bang integration testing is very expensive to fix</a:t>
            </a:r>
            <a:r>
              <a:rPr lang="en-US" sz="1800" dirty="0">
                <a:effectLst/>
                <a:latin typeface="Times" panose="02020603050405020304" pitchFamily="18" charset="0"/>
                <a:cs typeface="Times" panose="02020603050405020304" pitchFamily="18" charset="0"/>
              </a:rPr>
              <a:t>.</a:t>
            </a:r>
          </a:p>
          <a:p>
            <a:pPr lvl="1" algn="just"/>
            <a:endParaRPr lang="en-US" sz="1800" dirty="0">
              <a:effectLst/>
              <a:latin typeface="Times" panose="02020603050405020304" pitchFamily="18" charset="0"/>
              <a:cs typeface="Times" panose="02020603050405020304" pitchFamily="18" charset="0"/>
            </a:endParaRPr>
          </a:p>
          <a:p>
            <a:pPr marL="285750" lvl="1" indent="-285750" algn="just">
              <a:buFont typeface="Arial" panose="020B0604020202020204" pitchFamily="34" charset="0"/>
              <a:buChar char="•"/>
            </a:pPr>
            <a:r>
              <a:rPr lang="en-US" sz="1800" dirty="0">
                <a:effectLst/>
                <a:latin typeface="Times" panose="02020603050405020304" pitchFamily="18" charset="0"/>
                <a:cs typeface="Times" panose="02020603050405020304" pitchFamily="18" charset="0"/>
              </a:rPr>
              <a:t>Big-bang integration testing is a software testing approach in which </a:t>
            </a:r>
            <a:r>
              <a:rPr lang="en-US" sz="1800" b="1" dirty="0">
                <a:effectLst/>
                <a:latin typeface="Times" panose="02020603050405020304" pitchFamily="18" charset="0"/>
                <a:cs typeface="Times" panose="02020603050405020304" pitchFamily="18" charset="0"/>
              </a:rPr>
              <a:t>all components or modules of a software application are combined and tested at once</a:t>
            </a:r>
            <a:r>
              <a:rPr lang="en-US" sz="1800" dirty="0">
                <a:effectLst/>
                <a:latin typeface="Times" panose="02020603050405020304" pitchFamily="18" charset="0"/>
                <a:cs typeface="Times" panose="02020603050405020304" pitchFamily="18" charset="0"/>
              </a:rPr>
              <a:t>. </a:t>
            </a:r>
            <a:endParaRPr lang="en-US" sz="1800" dirty="0" smtClean="0">
              <a:effectLst/>
              <a:latin typeface="Times" panose="02020603050405020304" pitchFamily="18" charset="0"/>
              <a:cs typeface="Times" panose="02020603050405020304" pitchFamily="18" charset="0"/>
            </a:endParaRPr>
          </a:p>
          <a:p>
            <a:pPr marL="285750" lvl="1" indent="-285750" algn="just">
              <a:buFont typeface="Arial" panose="020B0604020202020204" pitchFamily="34" charset="0"/>
              <a:buChar char="•"/>
            </a:pPr>
            <a:r>
              <a:rPr lang="en-US" sz="1800" dirty="0" smtClean="0">
                <a:effectLst/>
                <a:latin typeface="Times" panose="02020603050405020304" pitchFamily="18" charset="0"/>
                <a:cs typeface="Times" panose="02020603050405020304" pitchFamily="18" charset="0"/>
              </a:rPr>
              <a:t>The </a:t>
            </a:r>
            <a:r>
              <a:rPr lang="en-US" sz="1800" dirty="0">
                <a:effectLst/>
                <a:latin typeface="Times" panose="02020603050405020304" pitchFamily="18" charset="0"/>
                <a:cs typeface="Times" panose="02020603050405020304" pitchFamily="18" charset="0"/>
              </a:rPr>
              <a:t>goal of big-bang integration testing is </a:t>
            </a:r>
            <a:r>
              <a:rPr lang="en-US" sz="1800" b="1" dirty="0">
                <a:effectLst/>
                <a:latin typeface="Times" panose="02020603050405020304" pitchFamily="18" charset="0"/>
                <a:cs typeface="Times" panose="02020603050405020304" pitchFamily="18" charset="0"/>
              </a:rPr>
              <a:t>to verify the overall functionality of the system and to identify any integration problems </a:t>
            </a:r>
            <a:r>
              <a:rPr lang="en-US" sz="1800" dirty="0">
                <a:effectLst/>
                <a:latin typeface="Times" panose="02020603050405020304" pitchFamily="18" charset="0"/>
                <a:cs typeface="Times" panose="02020603050405020304" pitchFamily="18" charset="0"/>
              </a:rPr>
              <a:t>that arise when the components are combined. </a:t>
            </a:r>
            <a:endParaRPr lang="en-US" sz="1800" dirty="0" smtClean="0">
              <a:effectLst/>
              <a:latin typeface="Times" panose="02020603050405020304" pitchFamily="18" charset="0"/>
              <a:cs typeface="Times" panose="02020603050405020304" pitchFamily="18" charset="0"/>
            </a:endParaRPr>
          </a:p>
          <a:p>
            <a:pPr marL="285750" lvl="1" indent="-285750" algn="just">
              <a:buFont typeface="Arial" panose="020B0604020202020204" pitchFamily="34" charset="0"/>
              <a:buChar char="•"/>
            </a:pPr>
            <a:r>
              <a:rPr lang="en-US" sz="1800" dirty="0" smtClean="0">
                <a:effectLst/>
                <a:latin typeface="Times" panose="02020603050405020304" pitchFamily="18" charset="0"/>
                <a:cs typeface="Times" panose="02020603050405020304" pitchFamily="18" charset="0"/>
              </a:rPr>
              <a:t>While </a:t>
            </a:r>
            <a:r>
              <a:rPr lang="en-US" sz="1800" dirty="0">
                <a:effectLst/>
                <a:latin typeface="Times" panose="02020603050405020304" pitchFamily="18" charset="0"/>
                <a:cs typeface="Times" panose="02020603050405020304" pitchFamily="18" charset="0"/>
              </a:rPr>
              <a:t>big-bang integration testing can be useful in some situations, it can also be a high-risk approach, as </a:t>
            </a:r>
            <a:r>
              <a:rPr lang="en-US" sz="1800" b="1" dirty="0">
                <a:effectLst/>
                <a:latin typeface="Times" panose="02020603050405020304" pitchFamily="18" charset="0"/>
                <a:cs typeface="Times" panose="02020603050405020304" pitchFamily="18" charset="0"/>
              </a:rPr>
              <a:t>the complexity of the system and the number of interactions between components can make it difficult to identify and diagnose problems</a:t>
            </a:r>
            <a:r>
              <a:rPr lang="en-US" sz="1800" dirty="0">
                <a:effectLst/>
                <a:latin typeface="Times" panose="02020603050405020304" pitchFamily="18" charset="0"/>
                <a:cs typeface="Times" panose="02020603050405020304" pitchFamily="18" charset="0"/>
              </a:rPr>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7" name="Google Shape;127;p7"/>
          <p:cNvSpPr txBox="1"/>
          <p:nvPr/>
        </p:nvSpPr>
        <p:spPr>
          <a:xfrm>
            <a:off x="8229600" y="6400800"/>
            <a:ext cx="184150" cy="3667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28" name="Google Shape;128;p7"/>
          <p:cNvSpPr/>
          <p:nvPr/>
        </p:nvSpPr>
        <p:spPr>
          <a:xfrm>
            <a:off x="0" y="870667"/>
            <a:ext cx="9143999" cy="5909270"/>
          </a:xfrm>
          <a:prstGeom prst="rect">
            <a:avLst/>
          </a:prstGeom>
          <a:noFill/>
          <a:ln>
            <a:noFill/>
          </a:ln>
        </p:spPr>
        <p:txBody>
          <a:bodyPr spcFirstLastPara="1" wrap="square" lIns="91425" tIns="45700" rIns="91425" bIns="45700" anchor="ctr" anchorCtr="0">
            <a:spAutoFit/>
          </a:bodyPr>
          <a:lstStyle/>
          <a:p>
            <a:pPr lvl="1" algn="just"/>
            <a:r>
              <a:rPr lang="en-US" sz="1800" b="1" dirty="0">
                <a:effectLst/>
                <a:latin typeface="Times" panose="02020603050405020304" pitchFamily="18" charset="0"/>
                <a:cs typeface="Times" panose="02020603050405020304" pitchFamily="18" charset="0"/>
              </a:rPr>
              <a:t>Advantages:</a:t>
            </a:r>
            <a:endParaRPr lang="en-US" sz="1800" dirty="0">
              <a:effectLst/>
              <a:latin typeface="Times" panose="02020603050405020304" pitchFamily="18" charset="0"/>
              <a:cs typeface="Times" panose="02020603050405020304" pitchFamily="18" charset="0"/>
            </a:endParaRPr>
          </a:p>
          <a:p>
            <a:pPr lvl="1">
              <a:buFont typeface="+mj-lt"/>
              <a:buAutoNum type="arabicPeriod"/>
            </a:pPr>
            <a:r>
              <a:rPr lang="en-US" sz="1800" dirty="0">
                <a:latin typeface="Times" panose="02020603050405020304" pitchFamily="18" charset="0"/>
                <a:cs typeface="Times" panose="02020603050405020304" pitchFamily="18" charset="0"/>
              </a:rPr>
              <a:t>It is </a:t>
            </a:r>
            <a:r>
              <a:rPr lang="en-US" sz="1800" b="1" dirty="0">
                <a:latin typeface="Times" panose="02020603050405020304" pitchFamily="18" charset="0"/>
                <a:cs typeface="Times" panose="02020603050405020304" pitchFamily="18" charset="0"/>
              </a:rPr>
              <a:t>convenient</a:t>
            </a:r>
            <a:r>
              <a:rPr lang="en-US" sz="1800" dirty="0">
                <a:latin typeface="Times" panose="02020603050405020304" pitchFamily="18" charset="0"/>
                <a:cs typeface="Times" panose="02020603050405020304" pitchFamily="18" charset="0"/>
              </a:rPr>
              <a:t> for small systems.</a:t>
            </a:r>
          </a:p>
          <a:p>
            <a:pPr lvl="1">
              <a:buFont typeface="+mj-lt"/>
              <a:buAutoNum type="arabicPeriod" startAt="2"/>
            </a:pPr>
            <a:r>
              <a:rPr lang="en-US" sz="1800" b="1" dirty="0">
                <a:latin typeface="Times" panose="02020603050405020304" pitchFamily="18" charset="0"/>
                <a:cs typeface="Times" panose="02020603050405020304" pitchFamily="18" charset="0"/>
              </a:rPr>
              <a:t>Simple and straightforward </a:t>
            </a:r>
            <a:r>
              <a:rPr lang="en-US" sz="1800" dirty="0">
                <a:latin typeface="Times" panose="02020603050405020304" pitchFamily="18" charset="0"/>
                <a:cs typeface="Times" panose="02020603050405020304" pitchFamily="18" charset="0"/>
              </a:rPr>
              <a:t>approach.</a:t>
            </a:r>
          </a:p>
          <a:p>
            <a:pPr lvl="1">
              <a:buFont typeface="+mj-lt"/>
              <a:buAutoNum type="arabicPeriod" startAt="3"/>
            </a:pPr>
            <a:r>
              <a:rPr lang="en-US" sz="1800" dirty="0">
                <a:latin typeface="Times" panose="02020603050405020304" pitchFamily="18" charset="0"/>
                <a:cs typeface="Times" panose="02020603050405020304" pitchFamily="18" charset="0"/>
              </a:rPr>
              <a:t>Can be </a:t>
            </a:r>
            <a:r>
              <a:rPr lang="en-US" sz="1800" b="1" dirty="0">
                <a:latin typeface="Times" panose="02020603050405020304" pitchFamily="18" charset="0"/>
                <a:cs typeface="Times" panose="02020603050405020304" pitchFamily="18" charset="0"/>
              </a:rPr>
              <a:t>completed quickly</a:t>
            </a:r>
            <a:r>
              <a:rPr lang="en-US" sz="1800" dirty="0">
                <a:latin typeface="Times" panose="02020603050405020304" pitchFamily="18" charset="0"/>
                <a:cs typeface="Times" panose="02020603050405020304" pitchFamily="18" charset="0"/>
              </a:rPr>
              <a:t>.</a:t>
            </a:r>
          </a:p>
          <a:p>
            <a:pPr lvl="1">
              <a:buFont typeface="+mj-lt"/>
              <a:buAutoNum type="arabicPeriod" startAt="4"/>
            </a:pPr>
            <a:r>
              <a:rPr lang="en-US" sz="1800" dirty="0">
                <a:latin typeface="Times" panose="02020603050405020304" pitchFamily="18" charset="0"/>
                <a:cs typeface="Times" panose="02020603050405020304" pitchFamily="18" charset="0"/>
              </a:rPr>
              <a:t>Does </a:t>
            </a:r>
            <a:r>
              <a:rPr lang="en-US" sz="1800" b="1" dirty="0">
                <a:latin typeface="Times" panose="02020603050405020304" pitchFamily="18" charset="0"/>
                <a:cs typeface="Times" panose="02020603050405020304" pitchFamily="18" charset="0"/>
              </a:rPr>
              <a:t>not require a lot of planning </a:t>
            </a:r>
            <a:r>
              <a:rPr lang="en-US" sz="1800" dirty="0">
                <a:latin typeface="Times" panose="02020603050405020304" pitchFamily="18" charset="0"/>
                <a:cs typeface="Times" panose="02020603050405020304" pitchFamily="18" charset="0"/>
              </a:rPr>
              <a:t>or coordination.</a:t>
            </a:r>
          </a:p>
          <a:p>
            <a:pPr lvl="1">
              <a:buFont typeface="+mj-lt"/>
              <a:buAutoNum type="arabicPeriod" startAt="5"/>
            </a:pPr>
            <a:r>
              <a:rPr lang="en-US" sz="1800" dirty="0">
                <a:latin typeface="Times" panose="02020603050405020304" pitchFamily="18" charset="0"/>
                <a:cs typeface="Times" panose="02020603050405020304" pitchFamily="18" charset="0"/>
              </a:rPr>
              <a:t>May be </a:t>
            </a:r>
            <a:r>
              <a:rPr lang="en-US" sz="1800" b="1" dirty="0">
                <a:latin typeface="Times" panose="02020603050405020304" pitchFamily="18" charset="0"/>
                <a:cs typeface="Times" panose="02020603050405020304" pitchFamily="18" charset="0"/>
              </a:rPr>
              <a:t>suitable for small systems or projects</a:t>
            </a:r>
            <a:r>
              <a:rPr lang="en-US" sz="1800" dirty="0">
                <a:latin typeface="Times" panose="02020603050405020304" pitchFamily="18" charset="0"/>
                <a:cs typeface="Times" panose="02020603050405020304" pitchFamily="18" charset="0"/>
              </a:rPr>
              <a:t> with a low degree of interdependence between components.</a:t>
            </a:r>
          </a:p>
          <a:p>
            <a:pPr lvl="1"/>
            <a:r>
              <a:rPr lang="en-US" sz="1800" b="1" dirty="0">
                <a:latin typeface="Times" panose="02020603050405020304" pitchFamily="18" charset="0"/>
                <a:cs typeface="Times" panose="02020603050405020304" pitchFamily="18" charset="0"/>
              </a:rPr>
              <a:t>Disadvantages:</a:t>
            </a:r>
            <a:endParaRPr lang="en-US" sz="1800" dirty="0">
              <a:latin typeface="Times" panose="02020603050405020304" pitchFamily="18" charset="0"/>
              <a:cs typeface="Times" panose="02020603050405020304" pitchFamily="18" charset="0"/>
            </a:endParaRPr>
          </a:p>
          <a:p>
            <a:pPr lvl="1">
              <a:buFont typeface="+mj-lt"/>
              <a:buAutoNum type="arabicPeriod"/>
            </a:pPr>
            <a:r>
              <a:rPr lang="en-US" sz="1800" dirty="0">
                <a:latin typeface="Times" panose="02020603050405020304" pitchFamily="18" charset="0"/>
                <a:cs typeface="Times" panose="02020603050405020304" pitchFamily="18" charset="0"/>
              </a:rPr>
              <a:t>There will be quite </a:t>
            </a:r>
            <a:r>
              <a:rPr lang="en-US" sz="1800" b="1" dirty="0">
                <a:latin typeface="Times" panose="02020603050405020304" pitchFamily="18" charset="0"/>
                <a:cs typeface="Times" panose="02020603050405020304" pitchFamily="18" charset="0"/>
              </a:rPr>
              <a:t>a lot of delay </a:t>
            </a:r>
            <a:r>
              <a:rPr lang="en-US" sz="1800" dirty="0">
                <a:latin typeface="Times" panose="02020603050405020304" pitchFamily="18" charset="0"/>
                <a:cs typeface="Times" panose="02020603050405020304" pitchFamily="18" charset="0"/>
              </a:rPr>
              <a:t>because you would have to wait for all the modules to be integrated.</a:t>
            </a:r>
          </a:p>
          <a:p>
            <a:pPr lvl="1">
              <a:buFont typeface="+mj-lt"/>
              <a:buAutoNum type="arabicPeriod" startAt="2"/>
            </a:pPr>
            <a:r>
              <a:rPr lang="en-US" sz="1800" dirty="0">
                <a:latin typeface="Times" panose="02020603050405020304" pitchFamily="18" charset="0"/>
                <a:cs typeface="Times" panose="02020603050405020304" pitchFamily="18" charset="0"/>
              </a:rPr>
              <a:t>High-risk critical modules are </a:t>
            </a:r>
            <a:r>
              <a:rPr lang="en-US" sz="1800" b="1" dirty="0">
                <a:latin typeface="Times" panose="02020603050405020304" pitchFamily="18" charset="0"/>
                <a:cs typeface="Times" panose="02020603050405020304" pitchFamily="18" charset="0"/>
              </a:rPr>
              <a:t>not isolated and tested on priority </a:t>
            </a:r>
            <a:r>
              <a:rPr lang="en-US" sz="1800" dirty="0">
                <a:latin typeface="Times" panose="02020603050405020304" pitchFamily="18" charset="0"/>
                <a:cs typeface="Times" panose="02020603050405020304" pitchFamily="18" charset="0"/>
              </a:rPr>
              <a:t>since all modules are tested at once.</a:t>
            </a:r>
          </a:p>
          <a:p>
            <a:pPr lvl="1">
              <a:buFont typeface="+mj-lt"/>
              <a:buAutoNum type="arabicPeriod" startAt="3"/>
            </a:pPr>
            <a:r>
              <a:rPr lang="en-US" sz="1800" dirty="0">
                <a:latin typeface="Times" panose="02020603050405020304" pitchFamily="18" charset="0"/>
                <a:cs typeface="Times" panose="02020603050405020304" pitchFamily="18" charset="0"/>
              </a:rPr>
              <a:t>Not Good for </a:t>
            </a:r>
            <a:r>
              <a:rPr lang="en-US" sz="1800" b="1" dirty="0">
                <a:latin typeface="Times" panose="02020603050405020304" pitchFamily="18" charset="0"/>
                <a:cs typeface="Times" panose="02020603050405020304" pitchFamily="18" charset="0"/>
              </a:rPr>
              <a:t>long projects</a:t>
            </a:r>
            <a:r>
              <a:rPr lang="en-US" sz="1800" dirty="0">
                <a:latin typeface="Times" panose="02020603050405020304" pitchFamily="18" charset="0"/>
                <a:cs typeface="Times" panose="02020603050405020304" pitchFamily="18" charset="0"/>
              </a:rPr>
              <a:t>.</a:t>
            </a:r>
          </a:p>
          <a:p>
            <a:pPr lvl="1">
              <a:buFont typeface="+mj-lt"/>
              <a:buAutoNum type="arabicPeriod" startAt="4"/>
            </a:pPr>
            <a:r>
              <a:rPr lang="en-US" sz="1800" dirty="0">
                <a:latin typeface="Times" panose="02020603050405020304" pitchFamily="18" charset="0"/>
                <a:cs typeface="Times" panose="02020603050405020304" pitchFamily="18" charset="0"/>
              </a:rPr>
              <a:t>High risk of integration problems that are difficult to identify and diagnose.</a:t>
            </a:r>
          </a:p>
          <a:p>
            <a:pPr lvl="1">
              <a:buFont typeface="+mj-lt"/>
              <a:buAutoNum type="arabicPeriod" startAt="5"/>
            </a:pPr>
            <a:r>
              <a:rPr lang="en-US" sz="1800" dirty="0">
                <a:latin typeface="Times" panose="02020603050405020304" pitchFamily="18" charset="0"/>
                <a:cs typeface="Times" panose="02020603050405020304" pitchFamily="18" charset="0"/>
              </a:rPr>
              <a:t>This can </a:t>
            </a:r>
            <a:r>
              <a:rPr lang="en-US" sz="1800" b="1" dirty="0">
                <a:latin typeface="Times" panose="02020603050405020304" pitchFamily="18" charset="0"/>
                <a:cs typeface="Times" panose="02020603050405020304" pitchFamily="18" charset="0"/>
              </a:rPr>
              <a:t>result in long and complex debugging </a:t>
            </a:r>
            <a:r>
              <a:rPr lang="en-US" sz="1800" dirty="0">
                <a:latin typeface="Times" panose="02020603050405020304" pitchFamily="18" charset="0"/>
                <a:cs typeface="Times" panose="02020603050405020304" pitchFamily="18" charset="0"/>
              </a:rPr>
              <a:t>and troubleshooting efforts.</a:t>
            </a:r>
          </a:p>
          <a:p>
            <a:pPr lvl="1">
              <a:buFont typeface="+mj-lt"/>
              <a:buAutoNum type="arabicPeriod" startAt="6"/>
            </a:pPr>
            <a:r>
              <a:rPr lang="en-US" sz="1800" dirty="0">
                <a:latin typeface="Times" panose="02020603050405020304" pitchFamily="18" charset="0"/>
                <a:cs typeface="Times" panose="02020603050405020304" pitchFamily="18" charset="0"/>
              </a:rPr>
              <a:t>This can lead to system downtime and </a:t>
            </a:r>
            <a:r>
              <a:rPr lang="en-US" sz="1800" b="1" dirty="0">
                <a:latin typeface="Times" panose="02020603050405020304" pitchFamily="18" charset="0"/>
                <a:cs typeface="Times" panose="02020603050405020304" pitchFamily="18" charset="0"/>
              </a:rPr>
              <a:t>increased development costs</a:t>
            </a:r>
            <a:r>
              <a:rPr lang="en-US" sz="1800" dirty="0">
                <a:latin typeface="Times" panose="02020603050405020304" pitchFamily="18" charset="0"/>
                <a:cs typeface="Times" panose="02020603050405020304" pitchFamily="18" charset="0"/>
              </a:rPr>
              <a:t>.</a:t>
            </a:r>
          </a:p>
          <a:p>
            <a:pPr lvl="1">
              <a:buFont typeface="+mj-lt"/>
              <a:buAutoNum type="arabicPeriod" startAt="7"/>
            </a:pPr>
            <a:r>
              <a:rPr lang="en-US" sz="1800" dirty="0">
                <a:latin typeface="Times" panose="02020603050405020304" pitchFamily="18" charset="0"/>
                <a:cs typeface="Times" panose="02020603050405020304" pitchFamily="18" charset="0"/>
              </a:rPr>
              <a:t>May not provide enough visibility into the interactions and data exchange between components.</a:t>
            </a:r>
          </a:p>
          <a:p>
            <a:pPr lvl="1">
              <a:buFont typeface="+mj-lt"/>
              <a:buAutoNum type="arabicPeriod" startAt="8"/>
            </a:pPr>
            <a:r>
              <a:rPr lang="en-US" sz="1800" dirty="0">
                <a:latin typeface="Times" panose="02020603050405020304" pitchFamily="18" charset="0"/>
                <a:cs typeface="Times" panose="02020603050405020304" pitchFamily="18" charset="0"/>
              </a:rPr>
              <a:t>This can result in a </a:t>
            </a:r>
            <a:r>
              <a:rPr lang="en-US" sz="1800" b="1" dirty="0">
                <a:latin typeface="Times" panose="02020603050405020304" pitchFamily="18" charset="0"/>
                <a:cs typeface="Times" panose="02020603050405020304" pitchFamily="18" charset="0"/>
              </a:rPr>
              <a:t>lack of confidence </a:t>
            </a:r>
            <a:r>
              <a:rPr lang="en-US" sz="1800" dirty="0">
                <a:latin typeface="Times" panose="02020603050405020304" pitchFamily="18" charset="0"/>
                <a:cs typeface="Times" panose="02020603050405020304" pitchFamily="18" charset="0"/>
              </a:rPr>
              <a:t>in the system’s stability and reliability.</a:t>
            </a:r>
          </a:p>
          <a:p>
            <a:pPr lvl="1">
              <a:buFont typeface="+mj-lt"/>
              <a:buAutoNum type="arabicPeriod" startAt="9"/>
            </a:pPr>
            <a:r>
              <a:rPr lang="en-US" sz="1800" dirty="0">
                <a:latin typeface="Times" panose="02020603050405020304" pitchFamily="18" charset="0"/>
                <a:cs typeface="Times" panose="02020603050405020304" pitchFamily="18" charset="0"/>
              </a:rPr>
              <a:t>This can lead to </a:t>
            </a:r>
            <a:r>
              <a:rPr lang="en-US" sz="1800" b="1" dirty="0">
                <a:latin typeface="Times" panose="02020603050405020304" pitchFamily="18" charset="0"/>
                <a:cs typeface="Times" panose="02020603050405020304" pitchFamily="18" charset="0"/>
              </a:rPr>
              <a:t>decreased efficiency and productivity.</a:t>
            </a:r>
          </a:p>
          <a:p>
            <a:pPr lvl="1">
              <a:buFont typeface="+mj-lt"/>
              <a:buAutoNum type="arabicPeriod" startAt="10"/>
            </a:pPr>
            <a:r>
              <a:rPr lang="en-US" sz="1800" dirty="0">
                <a:latin typeface="Times" panose="02020603050405020304" pitchFamily="18" charset="0"/>
                <a:cs typeface="Times" panose="02020603050405020304" pitchFamily="18" charset="0"/>
              </a:rPr>
              <a:t>This may result in a </a:t>
            </a:r>
            <a:r>
              <a:rPr lang="en-US" sz="1800" b="1" dirty="0">
                <a:latin typeface="Times" panose="02020603050405020304" pitchFamily="18" charset="0"/>
                <a:cs typeface="Times" panose="02020603050405020304" pitchFamily="18" charset="0"/>
              </a:rPr>
              <a:t>lack of confidence </a:t>
            </a:r>
            <a:r>
              <a:rPr lang="en-US" sz="1800" dirty="0">
                <a:latin typeface="Times" panose="02020603050405020304" pitchFamily="18" charset="0"/>
                <a:cs typeface="Times" panose="02020603050405020304" pitchFamily="18" charset="0"/>
              </a:rPr>
              <a:t>in the development team.</a:t>
            </a:r>
          </a:p>
          <a:p>
            <a:pPr lvl="1">
              <a:buFont typeface="+mj-lt"/>
              <a:buAutoNum type="arabicPeriod" startAt="11"/>
            </a:pPr>
            <a:r>
              <a:rPr lang="en-US" sz="1800" dirty="0">
                <a:latin typeface="Times" panose="02020603050405020304" pitchFamily="18" charset="0"/>
                <a:cs typeface="Times" panose="02020603050405020304" pitchFamily="18" charset="0"/>
              </a:rPr>
              <a:t>This can </a:t>
            </a:r>
            <a:r>
              <a:rPr lang="en-US" sz="1800" b="1" dirty="0">
                <a:latin typeface="Times" panose="02020603050405020304" pitchFamily="18" charset="0"/>
                <a:cs typeface="Times" panose="02020603050405020304" pitchFamily="18" charset="0"/>
              </a:rPr>
              <a:t>lead to system failure and decreased user satisfaction</a:t>
            </a:r>
            <a:r>
              <a:rPr lang="en-US" sz="1800" dirty="0">
                <a:latin typeface="Times" panose="02020603050405020304" pitchFamily="18" charset="0"/>
                <a:cs typeface="Times" panose="02020603050405020304" pitchFamily="18" charset="0"/>
              </a:rPr>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6" name="Google Shape;136;p8"/>
          <p:cNvSpPr txBox="1"/>
          <p:nvPr/>
        </p:nvSpPr>
        <p:spPr>
          <a:xfrm>
            <a:off x="150830" y="895546"/>
            <a:ext cx="8993170" cy="5632271"/>
          </a:xfrm>
          <a:prstGeom prst="rect">
            <a:avLst/>
          </a:prstGeom>
          <a:noFill/>
          <a:ln>
            <a:noFill/>
          </a:ln>
        </p:spPr>
        <p:txBody>
          <a:bodyPr spcFirstLastPara="1" wrap="square" lIns="91425" tIns="45700" rIns="91425" bIns="45700" anchor="t" anchorCtr="0">
            <a:spAutoFit/>
          </a:bodyPr>
          <a:lstStyle/>
          <a:p>
            <a:pPr algn="just" rtl="0"/>
            <a:r>
              <a:rPr lang="en-US" sz="1800" b="1" dirty="0">
                <a:latin typeface="Times" panose="02020603050405020304" pitchFamily="18" charset="0"/>
                <a:cs typeface="Times" panose="02020603050405020304" pitchFamily="18" charset="0"/>
              </a:rPr>
              <a:t>2. Bottom-Up Integration Testing –</a:t>
            </a:r>
            <a:r>
              <a:rPr lang="en-US" sz="1800" dirty="0">
                <a:latin typeface="Times" panose="02020603050405020304" pitchFamily="18" charset="0"/>
                <a:cs typeface="Times" panose="02020603050405020304" pitchFamily="18" charset="0"/>
              </a:rPr>
              <a:t> In bottom-up testing, </a:t>
            </a:r>
            <a:r>
              <a:rPr lang="en-US" sz="1800" b="1" dirty="0">
                <a:latin typeface="Times" panose="02020603050405020304" pitchFamily="18" charset="0"/>
                <a:cs typeface="Times" panose="02020603050405020304" pitchFamily="18" charset="0"/>
              </a:rPr>
              <a:t>each module at lower levels are tested with higher modules </a:t>
            </a:r>
            <a:r>
              <a:rPr lang="en-US" sz="1800" dirty="0">
                <a:latin typeface="Times" panose="02020603050405020304" pitchFamily="18" charset="0"/>
                <a:cs typeface="Times" panose="02020603050405020304" pitchFamily="18" charset="0"/>
              </a:rPr>
              <a:t>until all modules are tested. </a:t>
            </a:r>
            <a:endParaRPr lang="en-US" sz="1800" dirty="0" smtClean="0">
              <a:latin typeface="Times" panose="02020603050405020304" pitchFamily="18" charset="0"/>
              <a:cs typeface="Times" panose="02020603050405020304" pitchFamily="18" charset="0"/>
            </a:endParaRPr>
          </a:p>
          <a:p>
            <a:pPr marL="285750" indent="-285750" algn="just" rtl="0">
              <a:buFont typeface="Arial" panose="020B0604020202020204" pitchFamily="34" charset="0"/>
              <a:buChar char="•"/>
            </a:pPr>
            <a:r>
              <a:rPr lang="en-US" sz="1800" dirty="0" smtClean="0">
                <a:latin typeface="Times" panose="02020603050405020304" pitchFamily="18" charset="0"/>
                <a:cs typeface="Times" panose="02020603050405020304" pitchFamily="18" charset="0"/>
              </a:rPr>
              <a:t>The </a:t>
            </a:r>
            <a:r>
              <a:rPr lang="en-US" sz="1800" dirty="0">
                <a:latin typeface="Times" panose="02020603050405020304" pitchFamily="18" charset="0"/>
                <a:cs typeface="Times" panose="02020603050405020304" pitchFamily="18" charset="0"/>
              </a:rPr>
              <a:t>primary purpose of this integration testing is that </a:t>
            </a:r>
            <a:r>
              <a:rPr lang="en-US" sz="1800" b="1" dirty="0">
                <a:latin typeface="Times" panose="02020603050405020304" pitchFamily="18" charset="0"/>
                <a:cs typeface="Times" panose="02020603050405020304" pitchFamily="18" charset="0"/>
              </a:rPr>
              <a:t>each subsystem tests the interfaces among various modules making up the subsystem</a:t>
            </a:r>
            <a:r>
              <a:rPr lang="en-US" sz="1800" dirty="0">
                <a:latin typeface="Times" panose="02020603050405020304" pitchFamily="18" charset="0"/>
                <a:cs typeface="Times" panose="02020603050405020304" pitchFamily="18" charset="0"/>
              </a:rPr>
              <a:t>. </a:t>
            </a:r>
            <a:endParaRPr lang="en-US" sz="1800" dirty="0" smtClean="0">
              <a:latin typeface="Times" panose="02020603050405020304" pitchFamily="18" charset="0"/>
              <a:cs typeface="Times" panose="02020603050405020304" pitchFamily="18" charset="0"/>
            </a:endParaRPr>
          </a:p>
          <a:p>
            <a:pPr marL="285750" indent="-285750" algn="just" rtl="0">
              <a:buFont typeface="Arial" panose="020B0604020202020204" pitchFamily="34" charset="0"/>
              <a:buChar char="•"/>
            </a:pPr>
            <a:r>
              <a:rPr lang="en-US" sz="1800" dirty="0" smtClean="0">
                <a:latin typeface="Times" panose="02020603050405020304" pitchFamily="18" charset="0"/>
                <a:cs typeface="Times" panose="02020603050405020304" pitchFamily="18" charset="0"/>
              </a:rPr>
              <a:t>This </a:t>
            </a:r>
            <a:r>
              <a:rPr lang="en-US" sz="1800" dirty="0">
                <a:latin typeface="Times" panose="02020603050405020304" pitchFamily="18" charset="0"/>
                <a:cs typeface="Times" panose="02020603050405020304" pitchFamily="18" charset="0"/>
              </a:rPr>
              <a:t>integration testing </a:t>
            </a:r>
            <a:r>
              <a:rPr lang="en-US" sz="1800" b="1" dirty="0">
                <a:latin typeface="Times" panose="02020603050405020304" pitchFamily="18" charset="0"/>
                <a:cs typeface="Times" panose="02020603050405020304" pitchFamily="18" charset="0"/>
              </a:rPr>
              <a:t>uses test drivers to drive and pass appropriate data to the lower-level modules.</a:t>
            </a:r>
          </a:p>
          <a:p>
            <a:pPr rtl="0"/>
            <a:endParaRPr lang="en-US" sz="1800" dirty="0">
              <a:latin typeface="Times" panose="02020603050405020304" pitchFamily="18" charset="0"/>
              <a:cs typeface="Times" panose="02020603050405020304" pitchFamily="18" charset="0"/>
            </a:endParaRPr>
          </a:p>
          <a:p>
            <a:pPr algn="just" rtl="0"/>
            <a:r>
              <a:rPr lang="en-US" sz="1800" b="1" dirty="0">
                <a:effectLst/>
                <a:latin typeface="Times" panose="02020603050405020304" pitchFamily="18" charset="0"/>
                <a:cs typeface="Times" panose="02020603050405020304" pitchFamily="18" charset="0"/>
              </a:rPr>
              <a:t>Advantages:</a:t>
            </a:r>
          </a:p>
          <a:p>
            <a:pPr>
              <a:buFont typeface="Arial" panose="020B0604020202020204" pitchFamily="34" charset="0"/>
              <a:buChar char="•"/>
            </a:pPr>
            <a:r>
              <a:rPr lang="en-US" sz="1800" dirty="0" smtClean="0">
                <a:latin typeface="Times" panose="02020603050405020304" pitchFamily="18" charset="0"/>
                <a:cs typeface="Times" panose="02020603050405020304" pitchFamily="18" charset="0"/>
              </a:rPr>
              <a:t>In </a:t>
            </a:r>
            <a:r>
              <a:rPr lang="en-US" sz="1800" dirty="0">
                <a:latin typeface="Times" panose="02020603050405020304" pitchFamily="18" charset="0"/>
                <a:cs typeface="Times" panose="02020603050405020304" pitchFamily="18" charset="0"/>
              </a:rPr>
              <a:t>bottom-up testing, </a:t>
            </a:r>
            <a:r>
              <a:rPr lang="en-US" sz="1800" b="1" dirty="0">
                <a:latin typeface="Times" panose="02020603050405020304" pitchFamily="18" charset="0"/>
                <a:cs typeface="Times" panose="02020603050405020304" pitchFamily="18" charset="0"/>
              </a:rPr>
              <a:t>no stubs are required</a:t>
            </a:r>
            <a:r>
              <a:rPr lang="en-US" sz="1800" dirty="0">
                <a:latin typeface="Times" panose="02020603050405020304" pitchFamily="18" charset="0"/>
                <a:cs typeface="Times" panose="02020603050405020304" pitchFamily="18" charset="0"/>
              </a:rPr>
              <a:t>.</a:t>
            </a:r>
          </a:p>
          <a:p>
            <a:pPr>
              <a:buFont typeface="Arial" panose="020B0604020202020204" pitchFamily="34" charset="0"/>
              <a:buChar char="•"/>
            </a:pPr>
            <a:r>
              <a:rPr lang="en-US" sz="1800" dirty="0">
                <a:latin typeface="Times" panose="02020603050405020304" pitchFamily="18" charset="0"/>
                <a:cs typeface="Times" panose="02020603050405020304" pitchFamily="18" charset="0"/>
              </a:rPr>
              <a:t>A principal advantage of this integration testing is that </a:t>
            </a:r>
            <a:r>
              <a:rPr lang="en-US" sz="1800" b="1" dirty="0">
                <a:latin typeface="Times" panose="02020603050405020304" pitchFamily="18" charset="0"/>
                <a:cs typeface="Times" panose="02020603050405020304" pitchFamily="18" charset="0"/>
              </a:rPr>
              <a:t>several disjoint subsystems </a:t>
            </a:r>
            <a:r>
              <a:rPr lang="en-US" sz="1800" dirty="0">
                <a:latin typeface="Times" panose="02020603050405020304" pitchFamily="18" charset="0"/>
                <a:cs typeface="Times" panose="02020603050405020304" pitchFamily="18" charset="0"/>
              </a:rPr>
              <a:t>can be tested simultaneously.</a:t>
            </a:r>
          </a:p>
          <a:p>
            <a:pPr>
              <a:buFont typeface="Arial" panose="020B0604020202020204" pitchFamily="34" charset="0"/>
              <a:buChar char="•"/>
            </a:pPr>
            <a:r>
              <a:rPr lang="en-US" sz="1800" dirty="0">
                <a:latin typeface="Times" panose="02020603050405020304" pitchFamily="18" charset="0"/>
                <a:cs typeface="Times" panose="02020603050405020304" pitchFamily="18" charset="0"/>
              </a:rPr>
              <a:t>It is </a:t>
            </a:r>
            <a:r>
              <a:rPr lang="en-US" sz="1800" b="1" dirty="0">
                <a:latin typeface="Times" panose="02020603050405020304" pitchFamily="18" charset="0"/>
                <a:cs typeface="Times" panose="02020603050405020304" pitchFamily="18" charset="0"/>
              </a:rPr>
              <a:t>easy to create</a:t>
            </a:r>
            <a:r>
              <a:rPr lang="en-US" sz="1800" dirty="0">
                <a:latin typeface="Times" panose="02020603050405020304" pitchFamily="18" charset="0"/>
                <a:cs typeface="Times" panose="02020603050405020304" pitchFamily="18" charset="0"/>
              </a:rPr>
              <a:t> the test conditions.</a:t>
            </a:r>
          </a:p>
          <a:p>
            <a:pPr>
              <a:buFont typeface="Arial" panose="020B0604020202020204" pitchFamily="34" charset="0"/>
              <a:buChar char="•"/>
            </a:pPr>
            <a:r>
              <a:rPr lang="en-US" sz="1800" b="1" dirty="0">
                <a:latin typeface="Times" panose="02020603050405020304" pitchFamily="18" charset="0"/>
                <a:cs typeface="Times" panose="02020603050405020304" pitchFamily="18" charset="0"/>
              </a:rPr>
              <a:t>Best for applications </a:t>
            </a:r>
            <a:r>
              <a:rPr lang="en-US" sz="1800" dirty="0">
                <a:latin typeface="Times" panose="02020603050405020304" pitchFamily="18" charset="0"/>
                <a:cs typeface="Times" panose="02020603050405020304" pitchFamily="18" charset="0"/>
              </a:rPr>
              <a:t>that uses bottom up design approach.</a:t>
            </a:r>
          </a:p>
          <a:p>
            <a:pPr>
              <a:buFont typeface="Arial" panose="020B0604020202020204" pitchFamily="34" charset="0"/>
              <a:buChar char="•"/>
            </a:pPr>
            <a:r>
              <a:rPr lang="en-US" sz="1800" dirty="0">
                <a:latin typeface="Times" panose="02020603050405020304" pitchFamily="18" charset="0"/>
                <a:cs typeface="Times" panose="02020603050405020304" pitchFamily="18" charset="0"/>
              </a:rPr>
              <a:t>It is </a:t>
            </a:r>
            <a:r>
              <a:rPr lang="en-US" sz="1800" b="1" dirty="0">
                <a:latin typeface="Times" panose="02020603050405020304" pitchFamily="18" charset="0"/>
                <a:cs typeface="Times" panose="02020603050405020304" pitchFamily="18" charset="0"/>
              </a:rPr>
              <a:t>Easy to observe </a:t>
            </a:r>
            <a:r>
              <a:rPr lang="en-US" sz="1800" dirty="0">
                <a:latin typeface="Times" panose="02020603050405020304" pitchFamily="18" charset="0"/>
                <a:cs typeface="Times" panose="02020603050405020304" pitchFamily="18" charset="0"/>
              </a:rPr>
              <a:t>the test results.</a:t>
            </a:r>
          </a:p>
          <a:p>
            <a:pPr>
              <a:buFont typeface="Arial" panose="020B0604020202020204" pitchFamily="34" charset="0"/>
              <a:buChar char="•"/>
            </a:pPr>
            <a:endParaRPr lang="en-US" sz="1800" dirty="0">
              <a:latin typeface="Times" panose="02020603050405020304" pitchFamily="18" charset="0"/>
              <a:cs typeface="Times" panose="02020603050405020304" pitchFamily="18" charset="0"/>
            </a:endParaRPr>
          </a:p>
          <a:p>
            <a:pPr algn="just" rtl="0"/>
            <a:r>
              <a:rPr lang="en-US" sz="1800" b="1" dirty="0">
                <a:effectLst/>
                <a:latin typeface="Times" panose="02020603050405020304" pitchFamily="18" charset="0"/>
                <a:cs typeface="Times" panose="02020603050405020304" pitchFamily="18" charset="0"/>
              </a:rPr>
              <a:t>Disadvantages:</a:t>
            </a:r>
          </a:p>
          <a:p>
            <a:pPr>
              <a:buFont typeface="Arial" panose="020B0604020202020204" pitchFamily="34" charset="0"/>
              <a:buChar char="•"/>
            </a:pPr>
            <a:r>
              <a:rPr lang="en-US" sz="1800" dirty="0" smtClean="0">
                <a:latin typeface="Times" panose="02020603050405020304" pitchFamily="18" charset="0"/>
                <a:cs typeface="Times" panose="02020603050405020304" pitchFamily="18" charset="0"/>
              </a:rPr>
              <a:t>Driver </a:t>
            </a:r>
            <a:r>
              <a:rPr lang="en-US" sz="1800" dirty="0">
                <a:latin typeface="Times" panose="02020603050405020304" pitchFamily="18" charset="0"/>
                <a:cs typeface="Times" panose="02020603050405020304" pitchFamily="18" charset="0"/>
              </a:rPr>
              <a:t>modules must be produced.</a:t>
            </a:r>
          </a:p>
          <a:p>
            <a:pPr>
              <a:buFont typeface="Arial" panose="020B0604020202020204" pitchFamily="34" charset="0"/>
              <a:buChar char="•"/>
            </a:pPr>
            <a:r>
              <a:rPr lang="en-US" sz="1800" dirty="0">
                <a:latin typeface="Times" panose="02020603050405020304" pitchFamily="18" charset="0"/>
                <a:cs typeface="Times" panose="02020603050405020304" pitchFamily="18" charset="0"/>
              </a:rPr>
              <a:t>In this testing, the complexity that occurs when the system is made up of a large number of small subsystems.</a:t>
            </a:r>
          </a:p>
          <a:p>
            <a:pPr>
              <a:buFont typeface="Arial" panose="020B0604020202020204" pitchFamily="34" charset="0"/>
              <a:buChar char="•"/>
            </a:pPr>
            <a:r>
              <a:rPr lang="en-US" sz="1800" dirty="0">
                <a:latin typeface="Times" panose="02020603050405020304" pitchFamily="18" charset="0"/>
                <a:cs typeface="Times" panose="02020603050405020304" pitchFamily="18" charset="0"/>
              </a:rPr>
              <a:t>As Far modules have been created, there is no working model can be represented.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9"/>
          <p:cNvSpPr txBox="1"/>
          <p:nvPr/>
        </p:nvSpPr>
        <p:spPr>
          <a:xfrm>
            <a:off x="96489" y="872228"/>
            <a:ext cx="8868402" cy="5078273"/>
          </a:xfrm>
          <a:prstGeom prst="rect">
            <a:avLst/>
          </a:prstGeom>
          <a:noFill/>
          <a:ln>
            <a:noFill/>
          </a:ln>
        </p:spPr>
        <p:txBody>
          <a:bodyPr spcFirstLastPara="1" wrap="square" lIns="91425" tIns="45700" rIns="91425" bIns="45700" anchor="t" anchorCtr="0">
            <a:spAutoFit/>
          </a:bodyPr>
          <a:lstStyle/>
          <a:p>
            <a:pPr algn="just" rtl="0"/>
            <a:r>
              <a:rPr lang="en-US" sz="1800" b="1" dirty="0">
                <a:effectLst/>
                <a:latin typeface="Times" panose="02020603050405020304" pitchFamily="18" charset="0"/>
                <a:cs typeface="Times" panose="02020603050405020304" pitchFamily="18" charset="0"/>
              </a:rPr>
              <a:t>3. Top-Down Integration Testing –</a:t>
            </a:r>
            <a:r>
              <a:rPr lang="en-US" sz="1800" dirty="0">
                <a:effectLst/>
                <a:latin typeface="Times" panose="02020603050405020304" pitchFamily="18" charset="0"/>
                <a:cs typeface="Times" panose="02020603050405020304" pitchFamily="18" charset="0"/>
              </a:rPr>
              <a:t> Top-down integration testing technique is used in order </a:t>
            </a:r>
            <a:r>
              <a:rPr lang="en-US" sz="1800" b="1" dirty="0">
                <a:effectLst/>
                <a:latin typeface="Times" panose="02020603050405020304" pitchFamily="18" charset="0"/>
                <a:cs typeface="Times" panose="02020603050405020304" pitchFamily="18" charset="0"/>
              </a:rPr>
              <a:t>to simulate the </a:t>
            </a:r>
            <a:r>
              <a:rPr lang="en-US" sz="1800" b="1" dirty="0" err="1">
                <a:effectLst/>
                <a:latin typeface="Times" panose="02020603050405020304" pitchFamily="18" charset="0"/>
                <a:cs typeface="Times" panose="02020603050405020304" pitchFamily="18" charset="0"/>
              </a:rPr>
              <a:t>behaviour</a:t>
            </a:r>
            <a:r>
              <a:rPr lang="en-US" sz="1800" b="1" dirty="0">
                <a:effectLst/>
                <a:latin typeface="Times" panose="02020603050405020304" pitchFamily="18" charset="0"/>
                <a:cs typeface="Times" panose="02020603050405020304" pitchFamily="18" charset="0"/>
              </a:rPr>
              <a:t> of the lower-level modules </a:t>
            </a:r>
            <a:r>
              <a:rPr lang="en-US" sz="1800" dirty="0">
                <a:effectLst/>
                <a:latin typeface="Times" panose="02020603050405020304" pitchFamily="18" charset="0"/>
                <a:cs typeface="Times" panose="02020603050405020304" pitchFamily="18" charset="0"/>
              </a:rPr>
              <a:t>that are not yet integrated. </a:t>
            </a:r>
            <a:endParaRPr lang="en-US" sz="1800" dirty="0" smtClean="0">
              <a:effectLst/>
              <a:latin typeface="Times" panose="02020603050405020304" pitchFamily="18" charset="0"/>
              <a:cs typeface="Times" panose="02020603050405020304" pitchFamily="18" charset="0"/>
            </a:endParaRPr>
          </a:p>
          <a:p>
            <a:pPr marL="285750" indent="-285750" algn="just" rtl="0">
              <a:buFont typeface="Arial" panose="020B0604020202020204" pitchFamily="34" charset="0"/>
              <a:buChar char="•"/>
            </a:pPr>
            <a:r>
              <a:rPr lang="en-US" sz="1800" dirty="0" smtClean="0">
                <a:effectLst/>
                <a:latin typeface="Times" panose="02020603050405020304" pitchFamily="18" charset="0"/>
                <a:cs typeface="Times" panose="02020603050405020304" pitchFamily="18" charset="0"/>
              </a:rPr>
              <a:t>In </a:t>
            </a:r>
            <a:r>
              <a:rPr lang="en-US" sz="1800" dirty="0">
                <a:effectLst/>
                <a:latin typeface="Times" panose="02020603050405020304" pitchFamily="18" charset="0"/>
                <a:cs typeface="Times" panose="02020603050405020304" pitchFamily="18" charset="0"/>
              </a:rPr>
              <a:t>this integration testing, </a:t>
            </a:r>
            <a:r>
              <a:rPr lang="en-US" sz="1800" b="1" dirty="0">
                <a:effectLst/>
                <a:latin typeface="Times" panose="02020603050405020304" pitchFamily="18" charset="0"/>
                <a:cs typeface="Times" panose="02020603050405020304" pitchFamily="18" charset="0"/>
              </a:rPr>
              <a:t>testing takes place from top to bottom</a:t>
            </a:r>
            <a:r>
              <a:rPr lang="en-US" sz="1800" dirty="0">
                <a:effectLst/>
                <a:latin typeface="Times" panose="02020603050405020304" pitchFamily="18" charset="0"/>
                <a:cs typeface="Times" panose="02020603050405020304" pitchFamily="18" charset="0"/>
              </a:rPr>
              <a:t>. </a:t>
            </a:r>
            <a:endParaRPr lang="en-US" sz="1800" dirty="0" smtClean="0">
              <a:effectLst/>
              <a:latin typeface="Times" panose="02020603050405020304" pitchFamily="18" charset="0"/>
              <a:cs typeface="Times" panose="02020603050405020304" pitchFamily="18" charset="0"/>
            </a:endParaRPr>
          </a:p>
          <a:p>
            <a:pPr marL="285750" indent="-285750" algn="just" rtl="0">
              <a:buFont typeface="Arial" panose="020B0604020202020204" pitchFamily="34" charset="0"/>
              <a:buChar char="•"/>
            </a:pPr>
            <a:r>
              <a:rPr lang="en-US" sz="1800" dirty="0" smtClean="0">
                <a:effectLst/>
                <a:latin typeface="Times" panose="02020603050405020304" pitchFamily="18" charset="0"/>
                <a:cs typeface="Times" panose="02020603050405020304" pitchFamily="18" charset="0"/>
              </a:rPr>
              <a:t>First</a:t>
            </a:r>
            <a:r>
              <a:rPr lang="en-US" sz="1800" dirty="0">
                <a:effectLst/>
                <a:latin typeface="Times" panose="02020603050405020304" pitchFamily="18" charset="0"/>
                <a:cs typeface="Times" panose="02020603050405020304" pitchFamily="18" charset="0"/>
              </a:rPr>
              <a:t>, </a:t>
            </a:r>
            <a:r>
              <a:rPr lang="en-US" sz="1800" b="1" dirty="0">
                <a:effectLst/>
                <a:latin typeface="Times" panose="02020603050405020304" pitchFamily="18" charset="0"/>
                <a:cs typeface="Times" panose="02020603050405020304" pitchFamily="18" charset="0"/>
              </a:rPr>
              <a:t>high-level modules are tested and then low-level modules and finally integrating the low-level modules</a:t>
            </a:r>
            <a:r>
              <a:rPr lang="en-US" sz="1800" dirty="0">
                <a:effectLst/>
                <a:latin typeface="Times" panose="02020603050405020304" pitchFamily="18" charset="0"/>
                <a:cs typeface="Times" panose="02020603050405020304" pitchFamily="18" charset="0"/>
              </a:rPr>
              <a:t> to a high level to ensure the system is working as intended. </a:t>
            </a:r>
          </a:p>
          <a:p>
            <a:pPr algn="just" rtl="0"/>
            <a:endParaRPr lang="en-US" sz="1800" dirty="0">
              <a:effectLst/>
              <a:latin typeface="Times" panose="02020603050405020304" pitchFamily="18" charset="0"/>
              <a:cs typeface="Times" panose="02020603050405020304" pitchFamily="18" charset="0"/>
            </a:endParaRPr>
          </a:p>
          <a:p>
            <a:pPr algn="just" rtl="0"/>
            <a:r>
              <a:rPr lang="en-US" sz="1800" b="1" dirty="0">
                <a:effectLst/>
                <a:latin typeface="Times" panose="02020603050405020304" pitchFamily="18" charset="0"/>
                <a:cs typeface="Times" panose="02020603050405020304" pitchFamily="18" charset="0"/>
              </a:rPr>
              <a:t>Advantages:</a:t>
            </a:r>
            <a:endParaRPr lang="en-US" sz="1800" dirty="0">
              <a:effectLst/>
              <a:latin typeface="Times" panose="02020603050405020304" pitchFamily="18" charset="0"/>
              <a:cs typeface="Times" panose="02020603050405020304" pitchFamily="18" charset="0"/>
            </a:endParaRPr>
          </a:p>
          <a:p>
            <a:pPr>
              <a:buFont typeface="Arial" panose="020B0604020202020204" pitchFamily="34" charset="0"/>
              <a:buChar char="•"/>
            </a:pPr>
            <a:r>
              <a:rPr lang="en-US" sz="1800" dirty="0" smtClean="0">
                <a:latin typeface="Times" panose="02020603050405020304" pitchFamily="18" charset="0"/>
                <a:cs typeface="Times" panose="02020603050405020304" pitchFamily="18" charset="0"/>
              </a:rPr>
              <a:t>Separately </a:t>
            </a:r>
            <a:r>
              <a:rPr lang="en-US" sz="1800" dirty="0">
                <a:latin typeface="Times" panose="02020603050405020304" pitchFamily="18" charset="0"/>
                <a:cs typeface="Times" panose="02020603050405020304" pitchFamily="18" charset="0"/>
              </a:rPr>
              <a:t>debugged module.</a:t>
            </a:r>
          </a:p>
          <a:p>
            <a:pPr>
              <a:buFont typeface="Arial" panose="020B0604020202020204" pitchFamily="34" charset="0"/>
              <a:buChar char="•"/>
            </a:pPr>
            <a:r>
              <a:rPr lang="en-US" sz="1800" dirty="0">
                <a:latin typeface="Times" panose="02020603050405020304" pitchFamily="18" charset="0"/>
                <a:cs typeface="Times" panose="02020603050405020304" pitchFamily="18" charset="0"/>
              </a:rPr>
              <a:t>Few or no drivers needed.</a:t>
            </a:r>
          </a:p>
          <a:p>
            <a:pPr>
              <a:buFont typeface="Arial" panose="020B0604020202020204" pitchFamily="34" charset="0"/>
              <a:buChar char="•"/>
            </a:pPr>
            <a:r>
              <a:rPr lang="en-US" sz="1800" dirty="0">
                <a:latin typeface="Times" panose="02020603050405020304" pitchFamily="18" charset="0"/>
                <a:cs typeface="Times" panose="02020603050405020304" pitchFamily="18" charset="0"/>
              </a:rPr>
              <a:t>It is more stable and accurate at the aggregate level.</a:t>
            </a:r>
          </a:p>
          <a:p>
            <a:pPr>
              <a:buFont typeface="Arial" panose="020B0604020202020204" pitchFamily="34" charset="0"/>
              <a:buChar char="•"/>
            </a:pPr>
            <a:r>
              <a:rPr lang="en-US" sz="1800" dirty="0">
                <a:latin typeface="Times" panose="02020603050405020304" pitchFamily="18" charset="0"/>
                <a:cs typeface="Times" panose="02020603050405020304" pitchFamily="18" charset="0"/>
              </a:rPr>
              <a:t>Easier isolation of interface errors.</a:t>
            </a:r>
          </a:p>
          <a:p>
            <a:pPr>
              <a:buFont typeface="Arial" panose="020B0604020202020204" pitchFamily="34" charset="0"/>
              <a:buChar char="•"/>
            </a:pPr>
            <a:r>
              <a:rPr lang="en-US" sz="1800" dirty="0">
                <a:latin typeface="Times" panose="02020603050405020304" pitchFamily="18" charset="0"/>
                <a:cs typeface="Times" panose="02020603050405020304" pitchFamily="18" charset="0"/>
              </a:rPr>
              <a:t>In this, design defects can be found in the early stages.</a:t>
            </a:r>
          </a:p>
          <a:p>
            <a:pPr algn="just" rtl="0"/>
            <a:endParaRPr lang="en-US" sz="1800" b="1" dirty="0">
              <a:effectLst/>
              <a:latin typeface="Times" panose="02020603050405020304" pitchFamily="18" charset="0"/>
              <a:cs typeface="Times" panose="02020603050405020304" pitchFamily="18" charset="0"/>
            </a:endParaRPr>
          </a:p>
          <a:p>
            <a:pPr algn="just" rtl="0"/>
            <a:r>
              <a:rPr lang="en-US" sz="1800" b="1" dirty="0">
                <a:effectLst/>
                <a:latin typeface="Times" panose="02020603050405020304" pitchFamily="18" charset="0"/>
                <a:cs typeface="Times" panose="02020603050405020304" pitchFamily="18" charset="0"/>
              </a:rPr>
              <a:t>Disadvantages:</a:t>
            </a:r>
          </a:p>
          <a:p>
            <a:pPr>
              <a:buFont typeface="Arial" panose="020B0604020202020204" pitchFamily="34" charset="0"/>
              <a:buChar char="•"/>
            </a:pPr>
            <a:r>
              <a:rPr lang="en-US" sz="1800" dirty="0" smtClean="0">
                <a:latin typeface="Times" panose="02020603050405020304" pitchFamily="18" charset="0"/>
                <a:cs typeface="Times" panose="02020603050405020304" pitchFamily="18" charset="0"/>
              </a:rPr>
              <a:t>Needs </a:t>
            </a:r>
            <a:r>
              <a:rPr lang="en-US" sz="1800" dirty="0">
                <a:latin typeface="Times" panose="02020603050405020304" pitchFamily="18" charset="0"/>
                <a:cs typeface="Times" panose="02020603050405020304" pitchFamily="18" charset="0"/>
              </a:rPr>
              <a:t>many Stubs.</a:t>
            </a:r>
          </a:p>
          <a:p>
            <a:pPr>
              <a:buFont typeface="Arial" panose="020B0604020202020204" pitchFamily="34" charset="0"/>
              <a:buChar char="•"/>
            </a:pPr>
            <a:r>
              <a:rPr lang="en-US" sz="1800" dirty="0">
                <a:latin typeface="Times" panose="02020603050405020304" pitchFamily="18" charset="0"/>
                <a:cs typeface="Times" panose="02020603050405020304" pitchFamily="18" charset="0"/>
              </a:rPr>
              <a:t>Modules at lower level are tested inadequately.</a:t>
            </a:r>
          </a:p>
          <a:p>
            <a:pPr>
              <a:buFont typeface="Arial" panose="020B0604020202020204" pitchFamily="34" charset="0"/>
              <a:buChar char="•"/>
            </a:pPr>
            <a:r>
              <a:rPr lang="en-US" sz="1800" dirty="0">
                <a:latin typeface="Times" panose="02020603050405020304" pitchFamily="18" charset="0"/>
                <a:cs typeface="Times" panose="02020603050405020304" pitchFamily="18" charset="0"/>
              </a:rPr>
              <a:t>It is difficult to observe the test output.</a:t>
            </a:r>
          </a:p>
          <a:p>
            <a:pPr>
              <a:buFont typeface="Arial" panose="020B0604020202020204" pitchFamily="34" charset="0"/>
              <a:buChar char="•"/>
            </a:pPr>
            <a:r>
              <a:rPr lang="en-US" sz="1800" dirty="0">
                <a:latin typeface="Times" panose="02020603050405020304" pitchFamily="18" charset="0"/>
                <a:cs typeface="Times" panose="02020603050405020304" pitchFamily="18" charset="0"/>
              </a:rPr>
              <a:t>It is difficult to stub design.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0"/>
          <p:cNvSpPr txBox="1"/>
          <p:nvPr/>
        </p:nvSpPr>
        <p:spPr>
          <a:xfrm>
            <a:off x="159985" y="889863"/>
            <a:ext cx="8824029" cy="5355272"/>
          </a:xfrm>
          <a:prstGeom prst="rect">
            <a:avLst/>
          </a:prstGeom>
          <a:noFill/>
          <a:ln>
            <a:noFill/>
          </a:ln>
        </p:spPr>
        <p:txBody>
          <a:bodyPr spcFirstLastPara="1" wrap="square" lIns="91425" tIns="45700" rIns="91425" bIns="45700" anchor="t" anchorCtr="0">
            <a:spAutoFit/>
          </a:bodyPr>
          <a:lstStyle/>
          <a:p>
            <a:pPr algn="just" rtl="0"/>
            <a:r>
              <a:rPr lang="en-US" sz="1800" b="1" dirty="0">
                <a:effectLst/>
                <a:latin typeface="Times" panose="02020603050405020304" pitchFamily="18" charset="0"/>
                <a:cs typeface="Times" panose="02020603050405020304" pitchFamily="18" charset="0"/>
              </a:rPr>
              <a:t>4. Mixed Integration Testing –</a:t>
            </a:r>
            <a:r>
              <a:rPr lang="en-US" sz="1800" dirty="0">
                <a:effectLst/>
                <a:latin typeface="Times" panose="02020603050405020304" pitchFamily="18" charset="0"/>
                <a:cs typeface="Times" panose="02020603050405020304" pitchFamily="18" charset="0"/>
              </a:rPr>
              <a:t> A mixed integration testing is also called sandwiched integration testing. A mixed integration testing follows a combination of top down and bottom-up testing approaches. In top-down approach, testing can start only after the top-level module have been coded and unit tested. In bottom-up approach, testing can start only after the bottom level modules are ready. This sandwich or mixed approach overcomes this shortcoming of the top-down and bottom-up approaches. It is also called the hybrid integration testing. also, stubs and drivers are used  in mixed integration testing.</a:t>
            </a:r>
          </a:p>
          <a:p>
            <a:pPr algn="just" rtl="0"/>
            <a:endParaRPr lang="en-US" sz="1800" dirty="0">
              <a:effectLst/>
              <a:latin typeface="Times" panose="02020603050405020304" pitchFamily="18" charset="0"/>
              <a:cs typeface="Times" panose="02020603050405020304" pitchFamily="18" charset="0"/>
            </a:endParaRPr>
          </a:p>
          <a:p>
            <a:pPr algn="just" rtl="0"/>
            <a:r>
              <a:rPr lang="en-US" sz="1800" b="1" dirty="0">
                <a:effectLst/>
                <a:latin typeface="Times" panose="02020603050405020304" pitchFamily="18" charset="0"/>
                <a:cs typeface="Times" panose="02020603050405020304" pitchFamily="18" charset="0"/>
              </a:rPr>
              <a:t>Advantages:</a:t>
            </a:r>
            <a:endParaRPr lang="en-US" sz="1800" dirty="0">
              <a:effectLst/>
              <a:latin typeface="Times" panose="02020603050405020304" pitchFamily="18" charset="0"/>
              <a:cs typeface="Times" panose="02020603050405020304" pitchFamily="18" charset="0"/>
            </a:endParaRPr>
          </a:p>
          <a:p>
            <a:pPr>
              <a:buFont typeface="Arial" panose="020B0604020202020204" pitchFamily="34" charset="0"/>
              <a:buChar char="•"/>
            </a:pPr>
            <a:r>
              <a:rPr lang="en-US" sz="1800" dirty="0" smtClean="0">
                <a:latin typeface="Times" panose="02020603050405020304" pitchFamily="18" charset="0"/>
                <a:cs typeface="Times" panose="02020603050405020304" pitchFamily="18" charset="0"/>
              </a:rPr>
              <a:t>Mixed </a:t>
            </a:r>
            <a:r>
              <a:rPr lang="en-US" sz="1800" dirty="0">
                <a:latin typeface="Times" panose="02020603050405020304" pitchFamily="18" charset="0"/>
                <a:cs typeface="Times" panose="02020603050405020304" pitchFamily="18" charset="0"/>
              </a:rPr>
              <a:t>approach is useful for very large projects having several sub projects.</a:t>
            </a:r>
          </a:p>
          <a:p>
            <a:pPr>
              <a:buFont typeface="Arial" panose="020B0604020202020204" pitchFamily="34" charset="0"/>
              <a:buChar char="•"/>
            </a:pPr>
            <a:r>
              <a:rPr lang="en-US" sz="1800" dirty="0">
                <a:latin typeface="Times" panose="02020603050405020304" pitchFamily="18" charset="0"/>
                <a:cs typeface="Times" panose="02020603050405020304" pitchFamily="18" charset="0"/>
              </a:rPr>
              <a:t>This Sandwich approach overcomes this shortcoming of the top-down and bottom-up approaches.</a:t>
            </a:r>
          </a:p>
          <a:p>
            <a:pPr>
              <a:buFont typeface="Arial" panose="020B0604020202020204" pitchFamily="34" charset="0"/>
              <a:buChar char="•"/>
            </a:pPr>
            <a:r>
              <a:rPr lang="en-US" sz="1800" dirty="0">
                <a:latin typeface="Times" panose="02020603050405020304" pitchFamily="18" charset="0"/>
                <a:cs typeface="Times" panose="02020603050405020304" pitchFamily="18" charset="0"/>
              </a:rPr>
              <a:t>Parallel test can be performed in top and bottom layer tests.</a:t>
            </a:r>
          </a:p>
          <a:p>
            <a:pPr algn="just" rtl="0"/>
            <a:endParaRPr lang="en-US" sz="1800" b="1" dirty="0">
              <a:effectLst/>
              <a:latin typeface="Times" panose="02020603050405020304" pitchFamily="18" charset="0"/>
              <a:cs typeface="Times" panose="02020603050405020304" pitchFamily="18" charset="0"/>
            </a:endParaRPr>
          </a:p>
          <a:p>
            <a:pPr algn="just" rtl="0"/>
            <a:r>
              <a:rPr lang="en-US" sz="1800" b="1" dirty="0">
                <a:effectLst/>
                <a:latin typeface="Times" panose="02020603050405020304" pitchFamily="18" charset="0"/>
                <a:cs typeface="Times" panose="02020603050405020304" pitchFamily="18" charset="0"/>
              </a:rPr>
              <a:t>Disadvantages:</a:t>
            </a:r>
            <a:endParaRPr lang="en-US" sz="1800" dirty="0">
              <a:effectLst/>
              <a:latin typeface="Times" panose="02020603050405020304" pitchFamily="18" charset="0"/>
              <a:cs typeface="Times" panose="02020603050405020304" pitchFamily="18" charset="0"/>
            </a:endParaRPr>
          </a:p>
          <a:p>
            <a:pPr>
              <a:buFont typeface="Arial" panose="020B0604020202020204" pitchFamily="34" charset="0"/>
              <a:buChar char="•"/>
            </a:pPr>
            <a:r>
              <a:rPr lang="en-US" sz="1800" dirty="0" smtClean="0">
                <a:latin typeface="Times" panose="02020603050405020304" pitchFamily="18" charset="0"/>
                <a:cs typeface="Times" panose="02020603050405020304" pitchFamily="18" charset="0"/>
              </a:rPr>
              <a:t>For </a:t>
            </a:r>
            <a:r>
              <a:rPr lang="en-US" sz="1800" dirty="0">
                <a:latin typeface="Times" panose="02020603050405020304" pitchFamily="18" charset="0"/>
                <a:cs typeface="Times" panose="02020603050405020304" pitchFamily="18" charset="0"/>
              </a:rPr>
              <a:t>mixed integration testing, it requires very high cost because one part has a Top-down approach while another part has a bottom-up approach.</a:t>
            </a:r>
          </a:p>
          <a:p>
            <a:pPr>
              <a:buFont typeface="Arial" panose="020B0604020202020204" pitchFamily="34" charset="0"/>
              <a:buChar char="•"/>
            </a:pPr>
            <a:r>
              <a:rPr lang="en-US" sz="1800" dirty="0">
                <a:latin typeface="Times" panose="02020603050405020304" pitchFamily="18" charset="0"/>
                <a:cs typeface="Times" panose="02020603050405020304" pitchFamily="18" charset="0"/>
              </a:rPr>
              <a:t>This integration testing cannot be used for smaller systems with huge interdependence between different modules.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62" name="Google Shape;162;p11"/>
          <p:cNvSpPr txBox="1"/>
          <p:nvPr/>
        </p:nvSpPr>
        <p:spPr>
          <a:xfrm>
            <a:off x="147145" y="145656"/>
            <a:ext cx="6547944" cy="646331"/>
          </a:xfrm>
          <a:prstGeom prst="rect">
            <a:avLst/>
          </a:prstGeom>
          <a:noFill/>
          <a:ln>
            <a:noFill/>
          </a:ln>
        </p:spPr>
        <p:txBody>
          <a:bodyPr spcFirstLastPara="1" wrap="square" lIns="91425" tIns="45700" rIns="91425" bIns="45700" anchor="t" anchorCtr="0">
            <a:spAutoFit/>
          </a:bodyPr>
          <a:lstStyle/>
          <a:p>
            <a:r>
              <a:rPr lang="en-US" sz="3600" b="1" dirty="0" smtClean="0">
                <a:latin typeface="Times" panose="02020603050405020304" pitchFamily="18" charset="0"/>
                <a:cs typeface="Times" panose="02020603050405020304" pitchFamily="18" charset="0"/>
              </a:rPr>
              <a:t>Steps:</a:t>
            </a:r>
            <a:endParaRPr lang="en-US" sz="3600" b="1" dirty="0">
              <a:latin typeface="Times" panose="02020603050405020304" pitchFamily="18" charset="0"/>
              <a:cs typeface="Times" panose="02020603050405020304" pitchFamily="18" charset="0"/>
            </a:endParaRPr>
          </a:p>
        </p:txBody>
      </p:sp>
      <p:sp>
        <p:nvSpPr>
          <p:cNvPr id="3" name="TextBox 2">
            <a:extLst>
              <a:ext uri="{FF2B5EF4-FFF2-40B4-BE49-F238E27FC236}">
                <a16:creationId xmlns:a16="http://schemas.microsoft.com/office/drawing/2014/main" xmlns="" id="{C6ED20BF-1C97-6671-6B1E-D2E3DBC1936F}"/>
              </a:ext>
            </a:extLst>
          </p:cNvPr>
          <p:cNvSpPr txBox="1"/>
          <p:nvPr/>
        </p:nvSpPr>
        <p:spPr>
          <a:xfrm>
            <a:off x="1" y="803034"/>
            <a:ext cx="9059158" cy="5909310"/>
          </a:xfrm>
          <a:prstGeom prst="rect">
            <a:avLst/>
          </a:prstGeom>
          <a:noFill/>
        </p:spPr>
        <p:txBody>
          <a:bodyPr wrap="square">
            <a:spAutoFit/>
          </a:bodyPr>
          <a:lstStyle/>
          <a:p>
            <a:endParaRPr lang="en-US" sz="1800" b="1" dirty="0">
              <a:latin typeface="Times" panose="02020603050405020304" pitchFamily="18" charset="0"/>
              <a:cs typeface="Times" panose="02020603050405020304" pitchFamily="18" charset="0"/>
            </a:endParaRPr>
          </a:p>
          <a:p>
            <a:pPr>
              <a:buFont typeface="+mj-lt"/>
              <a:buAutoNum type="arabicPeriod"/>
            </a:pPr>
            <a:r>
              <a:rPr lang="en-US" sz="1800" b="1" dirty="0">
                <a:latin typeface="Times" panose="02020603050405020304" pitchFamily="18" charset="0"/>
                <a:cs typeface="Times" panose="02020603050405020304" pitchFamily="18" charset="0"/>
              </a:rPr>
              <a:t>Identify the components:</a:t>
            </a:r>
            <a:r>
              <a:rPr lang="en-US" sz="1800" dirty="0">
                <a:latin typeface="Times" panose="02020603050405020304" pitchFamily="18" charset="0"/>
                <a:cs typeface="Times" panose="02020603050405020304" pitchFamily="18" charset="0"/>
              </a:rPr>
              <a:t> Identify the individual components of your application that need to be integrated. This could include the frontend, backend, database, and any third-party services.</a:t>
            </a:r>
          </a:p>
          <a:p>
            <a:pPr>
              <a:buFont typeface="+mj-lt"/>
              <a:buAutoNum type="arabicPeriod"/>
            </a:pPr>
            <a:endParaRPr lang="en-US" sz="1800" dirty="0">
              <a:latin typeface="Times" panose="02020603050405020304" pitchFamily="18" charset="0"/>
              <a:cs typeface="Times" panose="02020603050405020304" pitchFamily="18" charset="0"/>
            </a:endParaRPr>
          </a:p>
          <a:p>
            <a:pPr>
              <a:buFont typeface="+mj-lt"/>
              <a:buAutoNum type="arabicPeriod" startAt="2"/>
            </a:pPr>
            <a:r>
              <a:rPr lang="en-US" sz="1800" b="1" dirty="0">
                <a:latin typeface="Times" panose="02020603050405020304" pitchFamily="18" charset="0"/>
                <a:cs typeface="Times" panose="02020603050405020304" pitchFamily="18" charset="0"/>
              </a:rPr>
              <a:t>Create a test plan:</a:t>
            </a:r>
            <a:r>
              <a:rPr lang="en-US" sz="1800" dirty="0">
                <a:latin typeface="Times" panose="02020603050405020304" pitchFamily="18" charset="0"/>
                <a:cs typeface="Times" panose="02020603050405020304" pitchFamily="18" charset="0"/>
              </a:rPr>
              <a:t> Develop a test plan that outlines the scenarios and test cases that need to be executed to validate the integration points between the different components. This could include testing data flow, communication protocols, and error handling.</a:t>
            </a:r>
          </a:p>
          <a:p>
            <a:pPr>
              <a:buFont typeface="+mj-lt"/>
              <a:buAutoNum type="arabicPeriod" startAt="2"/>
            </a:pPr>
            <a:endParaRPr lang="en-US" sz="1800" dirty="0">
              <a:latin typeface="Times" panose="02020603050405020304" pitchFamily="18" charset="0"/>
              <a:cs typeface="Times" panose="02020603050405020304" pitchFamily="18" charset="0"/>
            </a:endParaRPr>
          </a:p>
          <a:p>
            <a:pPr>
              <a:buFont typeface="+mj-lt"/>
              <a:buAutoNum type="arabicPeriod" startAt="3"/>
            </a:pPr>
            <a:r>
              <a:rPr lang="en-US" sz="1800" b="1" dirty="0">
                <a:latin typeface="Times" panose="02020603050405020304" pitchFamily="18" charset="0"/>
                <a:cs typeface="Times" panose="02020603050405020304" pitchFamily="18" charset="0"/>
              </a:rPr>
              <a:t>Set up test environment:</a:t>
            </a:r>
            <a:r>
              <a:rPr lang="en-US" sz="1800" dirty="0">
                <a:latin typeface="Times" panose="02020603050405020304" pitchFamily="18" charset="0"/>
                <a:cs typeface="Times" panose="02020603050405020304" pitchFamily="18" charset="0"/>
              </a:rPr>
              <a:t> Set up a test environment that mirrors the production environment as closely as possible. This will help ensure that the results of your integration tests are accurate and reliable.</a:t>
            </a:r>
          </a:p>
          <a:p>
            <a:pPr>
              <a:buFont typeface="+mj-lt"/>
              <a:buAutoNum type="arabicPeriod" startAt="3"/>
            </a:pPr>
            <a:endParaRPr lang="en-US" sz="1800" dirty="0">
              <a:latin typeface="Times" panose="02020603050405020304" pitchFamily="18" charset="0"/>
              <a:cs typeface="Times" panose="02020603050405020304" pitchFamily="18" charset="0"/>
            </a:endParaRPr>
          </a:p>
          <a:p>
            <a:pPr>
              <a:buFont typeface="+mj-lt"/>
              <a:buAutoNum type="arabicPeriod" startAt="4"/>
            </a:pPr>
            <a:r>
              <a:rPr lang="en-US" sz="1800" b="1" dirty="0">
                <a:latin typeface="Times" panose="02020603050405020304" pitchFamily="18" charset="0"/>
                <a:cs typeface="Times" panose="02020603050405020304" pitchFamily="18" charset="0"/>
              </a:rPr>
              <a:t>Execute the tests:</a:t>
            </a:r>
            <a:r>
              <a:rPr lang="en-US" sz="1800" dirty="0">
                <a:latin typeface="Times" panose="02020603050405020304" pitchFamily="18" charset="0"/>
                <a:cs typeface="Times" panose="02020603050405020304" pitchFamily="18" charset="0"/>
              </a:rPr>
              <a:t> Execute the tests outlined in your test plan, starting with the most critical and complex scenarios. Be sure to log any defects or issues that you encounter during testing.</a:t>
            </a:r>
          </a:p>
          <a:p>
            <a:pPr>
              <a:buFont typeface="+mj-lt"/>
              <a:buAutoNum type="arabicPeriod" startAt="4"/>
            </a:pPr>
            <a:endParaRPr lang="en-US" sz="1800" dirty="0">
              <a:latin typeface="Times" panose="02020603050405020304" pitchFamily="18" charset="0"/>
              <a:cs typeface="Times" panose="02020603050405020304" pitchFamily="18" charset="0"/>
            </a:endParaRPr>
          </a:p>
          <a:p>
            <a:pPr>
              <a:buFont typeface="+mj-lt"/>
              <a:buAutoNum type="arabicPeriod" startAt="5"/>
            </a:pPr>
            <a:r>
              <a:rPr lang="en-US" sz="1800" b="1" dirty="0">
                <a:latin typeface="Times" panose="02020603050405020304" pitchFamily="18" charset="0"/>
                <a:cs typeface="Times" panose="02020603050405020304" pitchFamily="18" charset="0"/>
              </a:rPr>
              <a:t>Analyze the results:</a:t>
            </a:r>
            <a:r>
              <a:rPr lang="en-US" sz="1800" dirty="0">
                <a:latin typeface="Times" panose="02020603050405020304" pitchFamily="18" charset="0"/>
                <a:cs typeface="Times" panose="02020603050405020304" pitchFamily="18" charset="0"/>
              </a:rPr>
              <a:t> Analyze the results of your integration tests to identify any defects or issues that need to be addressed. This may involve working with developers to fix bugs or make changes to the application architecture.</a:t>
            </a:r>
          </a:p>
          <a:p>
            <a:pPr>
              <a:buFont typeface="+mj-lt"/>
              <a:buAutoNum type="arabicPeriod" startAt="5"/>
            </a:pPr>
            <a:endParaRPr lang="en-US" sz="1800" dirty="0">
              <a:latin typeface="Times" panose="02020603050405020304" pitchFamily="18" charset="0"/>
              <a:cs typeface="Times" panose="02020603050405020304" pitchFamily="18" charset="0"/>
            </a:endParaRPr>
          </a:p>
          <a:p>
            <a:pPr>
              <a:buFont typeface="+mj-lt"/>
              <a:buAutoNum type="arabicPeriod" startAt="6"/>
            </a:pPr>
            <a:r>
              <a:rPr lang="en-US" sz="1800" b="1" dirty="0">
                <a:latin typeface="Times" panose="02020603050405020304" pitchFamily="18" charset="0"/>
                <a:cs typeface="Times" panose="02020603050405020304" pitchFamily="18" charset="0"/>
              </a:rPr>
              <a:t>Repeat testing: </a:t>
            </a:r>
            <a:r>
              <a:rPr lang="en-US" sz="1800" dirty="0">
                <a:latin typeface="Times" panose="02020603050405020304" pitchFamily="18" charset="0"/>
                <a:cs typeface="Times" panose="02020603050405020304" pitchFamily="18" charset="0"/>
              </a:rPr>
              <a:t>Once defects have been fixed, repeat the integration testing process to ensure that the changes have been successful and that the application still works as expected.</a:t>
            </a: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TotalTime>
  <Words>2395</Words>
  <Application>Microsoft Office PowerPoint</Application>
  <PresentationFormat>On-screen Show (4:3)</PresentationFormat>
  <Paragraphs>184</Paragraphs>
  <Slides>21</Slides>
  <Notes>19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Courier New</vt:lpstr>
      <vt:lpstr>Times</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ABC</dc:creator>
  <cp:lastModifiedBy>DELL</cp:lastModifiedBy>
  <cp:revision>17</cp:revision>
  <dcterms:created xsi:type="dcterms:W3CDTF">2010-04-09T07:36:15Z</dcterms:created>
  <dcterms:modified xsi:type="dcterms:W3CDTF">2024-03-05T12:47:16Z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CCC</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On-screen Show (4:3)</vt:lpwstr>
  </property>
  <property fmtid="{D5CDD505-2E9C-101B-9397-08002B2CF9AE}" pid="10" name="ScaleCrop">
    <vt:bool>false</vt:bool>
  </property>
  <property fmtid="{D5CDD505-2E9C-101B-9397-08002B2CF9AE}" pid="11" name="ShareDoc">
    <vt:bool>false</vt:bool>
  </property>
  <property fmtid="{D5CDD505-2E9C-101B-9397-08002B2CF9AE}" pid="12" name="Slides">
    <vt:i4>37</vt:i4>
  </property>
</Properties>
</file>