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JdIWxGdA/GA129bRRbHezxD5v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20075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545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08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121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833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875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202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84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090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148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2628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346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84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51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52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492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379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24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89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software_testing_dictionary/alpha_testing.htm" TargetMode="External"/><Relationship Id="rId3" Type="http://schemas.openxmlformats.org/officeDocument/2006/relationships/hyperlink" Target="https://www.javatpoint.com/white-box-testing" TargetMode="External"/><Relationship Id="rId7" Type="http://schemas.openxmlformats.org/officeDocument/2006/relationships/hyperlink" Target="https://www.tutorialspoint.com/software_engineering/software_design_strategies.ht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oftwaretestinghelp.com/types-of-software-testing/" TargetMode="External"/><Relationship Id="rId5" Type="http://schemas.openxmlformats.org/officeDocument/2006/relationships/hyperlink" Target="https://www.softwaretestinghelp.com/white-box-testing-techniques-with-example/" TargetMode="External"/><Relationship Id="rId10" Type="http://schemas.openxmlformats.org/officeDocument/2006/relationships/hyperlink" Target="https://www.tutorialspoint.com/software_testing_dictionary/acceptance_testing.htm" TargetMode="External"/><Relationship Id="rId4" Type="http://schemas.openxmlformats.org/officeDocument/2006/relationships/hyperlink" Target="https://www.tutorialspoint.com/software_testing_dictionary/white_box_testing.htm" TargetMode="External"/><Relationship Id="rId9" Type="http://schemas.openxmlformats.org/officeDocument/2006/relationships/hyperlink" Target="https://www.tutorialspoint.com/software_testing_dictionary/validation_testing.ht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947786" y="2564732"/>
            <a:ext cx="7564618" cy="4062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120119" y="1330469"/>
            <a:ext cx="7219951" cy="143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Software Engineering (OOSE)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22CS017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175" name="Google Shape;175;p12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241300" y="1642541"/>
            <a:ext cx="8902700" cy="4191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Loop Testing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 are widely used and these are fundamental to many algorithms hence, their testing is very important. Errors often occur at the beginnings and ends of loops.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loops:</a:t>
            </a: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For simple loops of size n, test cases are designed that: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 the loop entirely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pass through the loop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passes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passes, where m &lt; n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 ans n+1 passes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3" name="Google Shape;183;p13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120650" y="677342"/>
            <a:ext cx="8902700" cy="4191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Loop Testing (cont’d)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loops:</a:t>
            </a: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533400" marR="0" lvl="2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nested loops, all the loops are set to their minimum count, and we start from the innermost loop. </a:t>
            </a:r>
            <a:endParaRPr/>
          </a:p>
          <a:p>
            <a:pPr marL="533400" marR="0" lvl="2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loop tests are conducted for the innermost loop and this is worked outwards till all the loops have been tested.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Concatenated loops:</a:t>
            </a: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57150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loops, one after another. Simple loop tests are applied for each. If they’re not independent, treat them like nesting.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2" name="Google Shape;192;p14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120650" y="889843"/>
            <a:ext cx="89027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Testing is performed in 2 Steps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Tester should understand the code well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Tester should write some code for test cases and execute them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required for White box testing:</a:t>
            </a:r>
            <a:endParaRPr sz="1800" b="0" i="0" u="none" strike="noStrike" cap="non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PyUnit</a:t>
            </a:r>
            <a:endParaRPr sz="1800" b="0" i="0" u="none" strike="noStrike" cap="non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Sqlmap</a:t>
            </a:r>
            <a:endParaRPr sz="1800" b="0" i="0" u="none" strike="noStrike" cap="non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Nmap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Parasoft Jtest</a:t>
            </a:r>
            <a:endParaRPr sz="1800" b="0" i="0" u="none" strike="noStrike" cap="non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Nunit</a:t>
            </a:r>
            <a:endParaRPr sz="1800" b="0" i="0" u="none" strike="noStrike" cap="non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VeraUnit</a:t>
            </a:r>
            <a:endParaRPr sz="1800" b="0" i="0" u="none" strike="noStrike" cap="non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CppUnit</a:t>
            </a:r>
            <a:endParaRPr sz="1800" b="0" i="0" u="none" strike="noStrike" cap="non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Bugzilla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Fiddler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JSUnit.net</a:t>
            </a:r>
            <a:endParaRPr sz="1800" b="0" i="0" u="none" strike="noStrike" cap="non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OpenGrok</a:t>
            </a:r>
            <a:endParaRPr sz="1800" b="0" i="0" u="none" strike="noStrike" cap="non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Wireshark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HP Fortify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CSUnit</a:t>
            </a:r>
            <a:endParaRPr sz="1800" b="0" i="0" u="none" strike="noStrike" cap="non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120650" y="724667"/>
            <a:ext cx="8902700" cy="585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White box Testing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coverage analysis: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White box testing helps to analyze the code coverage of an application, which helps to identify the areas of the code that are not being tested.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 the source code: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White box testing requires access to the application’s source code, which makes it possible to test individual functions, methods, and modules.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of programming languages: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Testers performing white box testing must have knowledge of programming languages like Java, C++, Python, and PHP to understand the code structure and write tests.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logical errors: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White box testing helps to identify logical errors in the code, such as infinite loops or incorrect conditional statements.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testing: 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box testing is useful for integration testing, as it allows testers to verify that the different components of an application are working together as expected.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White box testing is also used for unit testing, which involves testing individual units of code to ensure that they are working correctly.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211" name="Google Shape;211;p16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120650" y="583012"/>
            <a:ext cx="8902700" cy="627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White box Testing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7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of code: 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box testing can help to optimize the code by identifying any performance issues, redundant code, or other areas that can be improved.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7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testing: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White box testing can also be used for security testing, as it allows testers to identify any vulnerabilities in the application’s code.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7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of Design: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verifies that the software’s internal design is implemented in accordance with the designated design documents.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7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Accurate Code: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verifies that the code operates in accordance with the guidelines and specifications.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7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Coding Mistakes: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finds and fix programming flaws in your code, including syntactic and logical errors.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7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Examination: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ensures that each possible path of code execution is explored and test various iterations of the code.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7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the Dead Code: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finds and remove any code that isn’t used when the programme is running normally (dead code).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120650" y="790762"/>
            <a:ext cx="8902700" cy="585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Whitebox Testing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Thorough Testing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White box testing is thorough as the entire code and structures are tested.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Optimization: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results in the optimization of code removing errors and helps in removing extra lines of code.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Detection of Defects: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It can start at an earlier stage as it doesn’t require any interface as in the case of black box testing.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SDLC: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White box testing can be easily started in Software Development Life Cycle.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Complex Defects: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Testers can identify defects that cannot be detected through other testing techniques.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Test Cases: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Testers can create more comprehensive and effective test cases that cover all code paths.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Testers can ensure that the code meets coding standards and is optimized for performance.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8" name="Google Shape;228;p18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120650" y="728872"/>
            <a:ext cx="8902700" cy="627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White box Testing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Knowledge and Source Code Access: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Testers need to have programming knowledge and access to the source code to perform tests.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Overemphasis on Internal Workings: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Testers may focus too much on the internal workings of the software and may miss external issues.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 in Testing: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Testers may have a biased view of the software since they are familiar with its internal workings.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 Overhead: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Redesigning code and rewriting code needs test cases to be written again.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on Tester Expertise: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Testers are required to have in-depth knowledge of the code and programming language as opposed to black-box testing.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Inability to Detect Missing Functionalities: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Missing functionalities cannot be detected as the code that exists is tested.</a:t>
            </a:r>
            <a:endParaRPr/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Production Errors:</a:t>
            </a:r>
            <a:r>
              <a:rPr lang="en-US" sz="18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High chances of errors in production.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/>
        </p:nvSpPr>
        <p:spPr>
          <a:xfrm>
            <a:off x="89554" y="275717"/>
            <a:ext cx="739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Practice Questions</a:t>
            </a:r>
            <a:r>
              <a:rPr lang="en-US" sz="3200" b="1"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89554" y="949972"/>
            <a:ext cx="9054445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Q1. What are the various Testing Levels?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Unit Testing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System Testing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Integration Testing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All of the above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Q2. Which of the following testing is also known as white-box testing?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testing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guessing technique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based testing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of the above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Q3. </a:t>
            </a:r>
            <a:r>
              <a:rPr lang="en-US" sz="18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white box testing can be proceeded after --------- phase?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coding phase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designing phase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SRS creation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installation phase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a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/>
        </p:nvSpPr>
        <p:spPr>
          <a:xfrm>
            <a:off x="89554" y="275717"/>
            <a:ext cx="73953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Bibliography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623871" y="1069982"/>
            <a:ext cx="7395327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https://www.javatpoint.com/white-box-testing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https://www.tutorialspoint.com/software_testing_dictionary/white_box_testing.htm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https://www.softwaretestinghelp.com/white-box-testing-techniques-with-example/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https://www.softwaretestinghelp.com/types-of-software-testing/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https://www.tutorialspoint.com/software_engineering/software_design_strategies.htm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https://www.softwaretestinghelp.com/types-of-software-testing/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https://www.tutorialspoint.com/software_testing_dictionary/alpha_testing.htm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https://www.tutorialspoint.com/software_testing_dictionary/validation_testing.htm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https://www.tutorialspoint.com/software_testing_dictionary/acceptance_testing.htm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dirty="0">
                <a:solidFill>
                  <a:srgbClr val="273239"/>
                </a:solidFill>
              </a:rPr>
              <a:t> </a:t>
            </a:r>
            <a:r>
              <a:rPr lang="en-US" dirty="0" err="1">
                <a:solidFill>
                  <a:srgbClr val="273239"/>
                </a:solidFill>
              </a:rPr>
              <a:t>Cyclomatic</a:t>
            </a:r>
            <a:r>
              <a:rPr lang="en-US" dirty="0">
                <a:solidFill>
                  <a:srgbClr val="273239"/>
                </a:solidFill>
              </a:rPr>
              <a:t> complexity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164" t="30555" r="37612" b="34668"/>
          <a:stretch/>
        </p:blipFill>
        <p:spPr>
          <a:xfrm>
            <a:off x="436548" y="1604520"/>
            <a:ext cx="8393553" cy="43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78586" y="0"/>
            <a:ext cx="6019560" cy="89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78586" y="1071918"/>
            <a:ext cx="8343114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355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Techniques: </a:t>
            </a:r>
            <a:endParaRPr/>
          </a:p>
          <a:p>
            <a:pPr marL="1193800" marR="0" lvl="4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Path Testing, </a:t>
            </a:r>
            <a:endParaRPr/>
          </a:p>
          <a:p>
            <a:pPr marL="1193800" marR="0" lvl="4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Structure Testing: condition and loop testing, </a:t>
            </a:r>
            <a:endParaRPr/>
          </a:p>
          <a:p>
            <a:pPr marL="46355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Black-Box Testing Techniques: </a:t>
            </a:r>
            <a:endParaRPr/>
          </a:p>
          <a:p>
            <a:pPr marL="1244600" marR="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Equivalence Partitioning and Boundary Value Analysis, </a:t>
            </a:r>
            <a:endParaRPr/>
          </a:p>
          <a:p>
            <a:pPr marL="46355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Object Oriented Applications: </a:t>
            </a:r>
            <a:endParaRPr/>
          </a:p>
          <a:p>
            <a:pPr marL="11938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OOA and OOD model, Object Oriented Testing Strategies, Object Oriented Testing Methods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305280" y="5199418"/>
            <a:ext cx="9295614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9936" y="2498788"/>
            <a:ext cx="6496334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V(G) = E - N + 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2=9-7+2=4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(G) = P + </a:t>
            </a:r>
            <a:r>
              <a:rPr lang="en-US" altLang="en-US" sz="4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1=3+1=4</a:t>
            </a:r>
            <a:endParaRPr lang="en-US" altLang="en-US" sz="4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V(G)=</a:t>
            </a:r>
            <a:r>
              <a:rPr lang="en-US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REGION=4</a:t>
            </a:r>
            <a:endParaRPr lang="en-US" altLang="en-US" sz="4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Computing mathematically,</a:t>
            </a:r>
            <a:endParaRPr lang="en-US" dirty="0"/>
          </a:p>
          <a:p>
            <a:r>
              <a:rPr lang="en-US" dirty="0"/>
              <a:t>V(G) = 9 – 7 + 2 = 4</a:t>
            </a:r>
          </a:p>
          <a:p>
            <a:r>
              <a:rPr lang="en-US" dirty="0"/>
              <a:t>V(G) = 3 + 1 = 4 (Condition nodes are 1,2 and 3 nodes)</a:t>
            </a:r>
          </a:p>
          <a:p>
            <a:r>
              <a:rPr lang="en-US" dirty="0"/>
              <a:t>Basis Set – A set of possible execution path of a program</a:t>
            </a:r>
          </a:p>
          <a:p>
            <a:r>
              <a:rPr lang="en-US" dirty="0"/>
              <a:t>1, 7</a:t>
            </a:r>
          </a:p>
          <a:p>
            <a:r>
              <a:rPr lang="en-US" dirty="0"/>
              <a:t>1, 2, 6, 1, 7</a:t>
            </a:r>
          </a:p>
          <a:p>
            <a:r>
              <a:rPr lang="en-US" dirty="0"/>
              <a:t>1, 2, 3, 4, 5, 2, 6, 1, 7</a:t>
            </a:r>
          </a:p>
          <a:p>
            <a:r>
              <a:rPr lang="en-US" dirty="0"/>
              <a:t>1, 2, 3, 5, 2, 6, 1, 7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1776470" y="220980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4000" b="1"/>
              <a:t>THANK YOU</a:t>
            </a:r>
            <a:endParaRPr sz="40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OOSE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241300" y="728872"/>
            <a:ext cx="8661400" cy="603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software testing technique that involves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the internal structure and workings of a software application. </a:t>
            </a:r>
            <a:endParaRPr b="1"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tester has access to the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uses this knowledge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design test cases that can verify the correctness of the software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code level.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nalyze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internal structures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used data structures, internal design, code structure, and the working of the software rather than just the functionality as in black box testing. 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glass box testing or clear box testing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structural testing. 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known as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 testing or open box testing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known as structural testing or code-based testing, and it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test the software’s internal logic, flow, and structure. </a:t>
            </a:r>
            <a:endParaRPr b="1"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tester creates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cases to examine the code paths and logic flows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ensure they meet the specified requirements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6" name="Google Shape;116;p6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241300" y="1262966"/>
            <a:ext cx="8661400" cy="326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of White Box Testing</a:t>
            </a:r>
            <a:endParaRPr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Requirements, Functional specifications, design documents, source code.</a:t>
            </a:r>
            <a:endParaRPr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Processing:</a:t>
            </a: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Performing risk analysis to guide through the entire process.</a:t>
            </a:r>
            <a:endParaRPr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test planning:</a:t>
            </a: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Designing test cases to cover the entire code. Execute rinse-repeat until error-free software is reached. Also, the results are communicated.</a:t>
            </a:r>
            <a:endParaRPr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lang="en-US" sz="2000" b="0" i="0" u="none" strike="noStrike" cap="none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Preparing final report of the entire testing process.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241300" y="836409"/>
            <a:ext cx="86614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Techniques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Statement Coverage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technique, the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is to traverse all statements at least once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Hence, each line of code is tested. In the case of a flowchart, every node must be traversed at least once. Since all lines of code are covered, it helps in pointing out faulty code.</a:t>
            </a:r>
            <a:endParaRPr sz="2000" b="0" i="0" u="none" strike="noStrike" cap="none" dirty="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7" descr="Lightbo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4300" y="3120478"/>
            <a:ext cx="6654800" cy="338747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2764672" y="6289079"/>
            <a:ext cx="30620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folHlink"/>
                </a:solidFill>
                <a:latin typeface="Times"/>
                <a:ea typeface="Times"/>
                <a:cs typeface="Times"/>
                <a:sym typeface="Times"/>
              </a:rPr>
              <a:t>Figure 1: 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Statement Coverage Example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128286" y="832704"/>
            <a:ext cx="86614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Branch Coverage: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technique, test cases are designed so that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branch from all decision points is traversed at least once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 a flowchart, all edges must be traversed at least once.</a:t>
            </a:r>
            <a:endParaRPr dirty="0"/>
          </a:p>
        </p:txBody>
      </p:sp>
      <p:sp>
        <p:nvSpPr>
          <p:cNvPr id="139" name="Google Shape;139;p8"/>
          <p:cNvSpPr txBox="1"/>
          <p:nvPr/>
        </p:nvSpPr>
        <p:spPr>
          <a:xfrm>
            <a:off x="76200" y="6390679"/>
            <a:ext cx="93137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folHlink"/>
                </a:solidFill>
                <a:latin typeface="Times"/>
                <a:ea typeface="Times"/>
                <a:cs typeface="Times"/>
                <a:sym typeface="Times"/>
              </a:rPr>
              <a:t>Figure 2: 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 test cases are required such that all branches of all decisions are covered, i.e, all edges of the flowchart are covered</a:t>
            </a:r>
            <a:endParaRPr/>
          </a:p>
        </p:txBody>
      </p:sp>
      <p:pic>
        <p:nvPicPr>
          <p:cNvPr id="140" name="Google Shape;140;p8" descr="Lightbo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8286" y="1930400"/>
            <a:ext cx="7124700" cy="4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241300" y="833518"/>
            <a:ext cx="86614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Condition Coverage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technique,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individual conditions must be covered 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shown in the following example: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X, Y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IF(X == 0 || Y == 0)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‘0’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#TC1 – X = 0, Y = 55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#TC2 – X = 5, Y = 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157" name="Google Shape;157;p10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241300" y="943354"/>
            <a:ext cx="8661400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Multiple Condition Coverage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technique,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possible combinations of the possible outcomes of conditions are tested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least once. Let’s consider the following example: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X, Y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IF(X == 0 || Y == 0)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‘0’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#TC1: X = 0, Y = 0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#TC2: X = 0, Y = 5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#TC3: X = 55, Y = 0</a:t>
            </a:r>
            <a:endParaRPr dirty="0"/>
          </a:p>
          <a:p>
            <a:pPr marL="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#TC4: X = 55, Y = 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5" name="Google Shape;165;p11"/>
          <p:cNvSpPr txBox="1"/>
          <p:nvPr/>
        </p:nvSpPr>
        <p:spPr>
          <a:xfrm>
            <a:off x="385190" y="144097"/>
            <a:ext cx="70697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White-Box Testing Techniques</a:t>
            </a:r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241300" y="922397"/>
            <a:ext cx="86614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Basis Path Testing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technique,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flow graphs are made from code or flowchart and then </a:t>
            </a:r>
            <a:r>
              <a:rPr lang="en-US" sz="2000" b="1" i="0" u="none" strike="noStrike" cap="none" dirty="0" err="1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Cyclomatic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complexity is calculated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defines the number of independent paths so that the 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 number of test cases 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designed for each independent path</a:t>
            </a:r>
            <a:r>
              <a:rPr lang="en-US" sz="2000" b="0" i="0" u="none" strike="noStrike" cap="none" dirty="0" smtClean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1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  <a:endParaRPr sz="2000" b="0" i="0" u="none" strike="noStrike" cap="none" dirty="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corresponding control flow graph</a:t>
            </a:r>
            <a:endParaRPr dirty="0"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</a:t>
            </a:r>
            <a:r>
              <a:rPr lang="en-US" sz="2000" b="0" i="0" u="none" strike="noStrike" cap="none" dirty="0" err="1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cyclomatic</a:t>
            </a: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complexity</a:t>
            </a:r>
            <a:endParaRPr dirty="0"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independent paths</a:t>
            </a:r>
            <a:endParaRPr dirty="0"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test cases corresponding to each independent path</a:t>
            </a:r>
            <a:endParaRPr dirty="0"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V(G) = P + 1, where P is the number of predicate nodes in the flow graph</a:t>
            </a:r>
            <a:endParaRPr dirty="0"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V(G) = E – N + 2, where E is the number of edges and N is the total number of nodes</a:t>
            </a:r>
            <a:endParaRPr dirty="0"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V(G) = Number of non-overlapping regions in the graph</a:t>
            </a:r>
            <a:endParaRPr dirty="0"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#P1: 1 – 2 – 4 – 7 – 8</a:t>
            </a:r>
            <a:endParaRPr dirty="0"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#P2: 1 – 2 – 3 – 5 – 7 – 8</a:t>
            </a:r>
            <a:endParaRPr dirty="0"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#P3: 1 – 2 – 3 – 6 – 7 – 8</a:t>
            </a:r>
            <a:endParaRPr dirty="0"/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#P4: 1 – 2 – 4 – 7 – 1 – . . . – 7 – 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870</Words>
  <Application>Microsoft Office PowerPoint</Application>
  <PresentationFormat>On-screen Show (4:3)</PresentationFormat>
  <Paragraphs>217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10 Pitch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Cyclomatic complexity </vt:lpstr>
      <vt:lpstr>Calculation: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DELL</cp:lastModifiedBy>
  <cp:revision>7</cp:revision>
  <dcterms:created xsi:type="dcterms:W3CDTF">2010-04-09T07:36:15Z</dcterms:created>
  <dcterms:modified xsi:type="dcterms:W3CDTF">2024-03-11T15:23:36Z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