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868" r:id="rId3"/>
    <p:sldId id="872" r:id="rId4"/>
    <p:sldId id="871" r:id="rId5"/>
    <p:sldId id="870" r:id="rId6"/>
    <p:sldId id="869" r:id="rId7"/>
    <p:sldId id="875" r:id="rId8"/>
    <p:sldId id="874" r:id="rId9"/>
    <p:sldId id="873" r:id="rId10"/>
    <p:sldId id="878" r:id="rId11"/>
    <p:sldId id="877" r:id="rId12"/>
    <p:sldId id="879" r:id="rId13"/>
    <p:sldId id="883" r:id="rId14"/>
    <p:sldId id="882" r:id="rId15"/>
    <p:sldId id="880" r:id="rId16"/>
    <p:sldId id="881" r:id="rId17"/>
    <p:sldId id="884" r:id="rId18"/>
    <p:sldId id="885" r:id="rId19"/>
    <p:sldId id="863" r:id="rId20"/>
    <p:sldId id="854" r:id="rId21"/>
    <p:sldId id="313" r:id="rId22"/>
  </p:sldIdLst>
  <p:sldSz cx="9144000" cy="6858000" type="screen4x3"/>
  <p:notesSz cx="7559675" cy="10691813"/>
  <p:embeddedFontLst>
    <p:embeddedFont>
      <p:font typeface="Times" panose="02020603050405020304" pitchFamily="18"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61" autoAdjust="0"/>
  </p:normalViewPr>
  <p:slideViewPr>
    <p:cSldViewPr snapToGrid="0">
      <p:cViewPr varScale="1">
        <p:scale>
          <a:sx n="63" d="100"/>
          <a:sy n="63" d="100"/>
        </p:scale>
        <p:origin x="159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70493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317044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359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11729AC-FBB6-50BF-140F-6DFFE9DCD4C4}"/>
              </a:ext>
            </a:extLst>
          </p:cNvPr>
          <p:cNvSpPr>
            <a:spLocks noGrp="1"/>
          </p:cNvSpPr>
          <p:nvPr>
            <p:ph type="sldNum" sz="quarter" idx="10"/>
          </p:nvPr>
        </p:nvSpPr>
        <p:spPr/>
        <p:txBody>
          <a:bodyPr/>
          <a:lstStyle>
            <a:lvl1pPr>
              <a:defRPr/>
            </a:lvl1pPr>
          </a:lstStyle>
          <a:p>
            <a:r>
              <a:rPr lang="en-US" altLang="en-US"/>
              <a:t>12.</a:t>
            </a:r>
            <a:fld id="{79B5908F-1003-4FE2-9619-748025AA9679}" type="slidenum">
              <a:rPr lang="en-US" altLang="en-US"/>
              <a:pPr/>
              <a:t>‹#›</a:t>
            </a:fld>
            <a:endParaRPr lang="en-US" altLang="en-US"/>
          </a:p>
        </p:txBody>
      </p:sp>
    </p:spTree>
    <p:extLst>
      <p:ext uri="{BB962C8B-B14F-4D97-AF65-F5344CB8AC3E}">
        <p14:creationId xmlns:p14="http://schemas.microsoft.com/office/powerpoint/2010/main" val="25991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OOSE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OOSE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reeprojectz.com/uml-diagram/college-management-system-sequence-diagram" TargetMode="External"/><Relationship Id="rId2" Type="http://schemas.openxmlformats.org/officeDocument/2006/relationships/hyperlink" Target="https://codebun.com/uml-diagram-for-bank-management-system/" TargetMode="External"/><Relationship Id="rId1" Type="http://schemas.openxmlformats.org/officeDocument/2006/relationships/slideLayout" Target="../slideLayouts/slideLayout13.xml"/><Relationship Id="rId6" Type="http://schemas.openxmlformats.org/officeDocument/2006/relationships/hyperlink" Target="https://www.tutorialspoint.com/software_testing_dictionary/acceptance_testing.htm" TargetMode="External"/><Relationship Id="rId5" Type="http://schemas.openxmlformats.org/officeDocument/2006/relationships/hyperlink" Target="https://www.tutorialspoint.com/software_testing_dictionary/validation_testing.htm" TargetMode="External"/><Relationship Id="rId4" Type="http://schemas.openxmlformats.org/officeDocument/2006/relationships/hyperlink" Target="https://www.tutorialspoint.com/software_testing_dictionary/alpha_testing.ht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Introduction to Interaction Diagrams</a:t>
            </a:r>
            <a:endParaRPr lang="en-US" sz="3200" b="1" i="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xmlns="" id="{C9F80F3F-71B9-9667-D443-B755FD9B5632}"/>
              </a:ext>
            </a:extLst>
          </p:cNvPr>
          <p:cNvSpPr txBox="1"/>
          <p:nvPr/>
        </p:nvSpPr>
        <p:spPr>
          <a:xfrm>
            <a:off x="1398799" y="2102069"/>
            <a:ext cx="6346401" cy="1436291"/>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28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p>
        </p:txBody>
      </p:sp>
      <p:sp>
        <p:nvSpPr>
          <p:cNvPr id="2" name="Footer Placeholder 1">
            <a:extLst>
              <a:ext uri="{FF2B5EF4-FFF2-40B4-BE49-F238E27FC236}">
                <a16:creationId xmlns:a16="http://schemas.microsoft.com/office/drawing/2014/main" xmlns="" id="{E0A8F730-1166-A910-05BB-63B5003315F0}"/>
              </a:ext>
            </a:extLst>
          </p:cNvPr>
          <p:cNvSpPr>
            <a:spLocks noGrp="1"/>
          </p:cNvSpPr>
          <p:nvPr>
            <p:ph type="ftr" idx="11"/>
          </p:nvPr>
        </p:nvSpPr>
        <p:spPr/>
        <p:txBody>
          <a:bodyPr/>
          <a:lstStyle/>
          <a:p>
            <a:r>
              <a:rPr lang="en-IN"/>
              <a:t>OOSE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6E27A-28D8-53B3-C1EE-F61625344EF9}"/>
              </a:ext>
            </a:extLst>
          </p:cNvPr>
          <p:cNvSpPr>
            <a:spLocks noGrp="1"/>
          </p:cNvSpPr>
          <p:nvPr>
            <p:ph type="title"/>
          </p:nvPr>
        </p:nvSpPr>
        <p:spPr/>
        <p:txBody>
          <a:bodyPr/>
          <a:lstStyle/>
          <a:p>
            <a:r>
              <a:rPr lang="en-IN" dirty="0"/>
              <a:t>Cont..</a:t>
            </a:r>
          </a:p>
        </p:txBody>
      </p:sp>
      <p:sp>
        <p:nvSpPr>
          <p:cNvPr id="3" name="Text Placeholder 2">
            <a:extLst>
              <a:ext uri="{FF2B5EF4-FFF2-40B4-BE49-F238E27FC236}">
                <a16:creationId xmlns:a16="http://schemas.microsoft.com/office/drawing/2014/main" xmlns="" id="{37B5EFA5-BA52-0AB6-18C4-0F8980DF41CE}"/>
              </a:ext>
            </a:extLst>
          </p:cNvPr>
          <p:cNvSpPr>
            <a:spLocks noGrp="1"/>
          </p:cNvSpPr>
          <p:nvPr>
            <p:ph type="body" idx="1"/>
          </p:nvPr>
        </p:nvSpPr>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second interaction diagram is the collaboration diagram. It shows the object organization as seen in the following diagram. In the collaboration diagram, the method call sequence is indicated by some numbering technique. The number indicates how the methods are called one after another. We have taken the same order management system to describe the collaboration diagram.</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Method calls are similar to that of a sequence diagram. However, difference being the sequence diagram does not describe the object organization, whereas the collaboration diagram shows the object organization.</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To choose between these two diagrams, emphasis is placed on the type of requirement. If the time sequence is important, then the sequence diagram is used. If organization is required, then collaboration diagram is used.</a:t>
            </a:r>
          </a:p>
          <a:p>
            <a:pPr algn="just"/>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B2FEFDAB-8211-6AD9-E7BF-566B9F639A78}"/>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val="385699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3DBADD-739A-E6B6-4B1F-7D3E14286958}"/>
              </a:ext>
            </a:extLst>
          </p:cNvPr>
          <p:cNvSpPr>
            <a:spLocks noGrp="1"/>
          </p:cNvSpPr>
          <p:nvPr>
            <p:ph type="title"/>
          </p:nvPr>
        </p:nvSpPr>
        <p:spPr>
          <a:xfrm>
            <a:off x="0" y="0"/>
            <a:ext cx="6553200" cy="914040"/>
          </a:xfrm>
        </p:spPr>
        <p:txBody>
          <a:bodyPr/>
          <a:lstStyle/>
          <a:p>
            <a:r>
              <a:rPr lang="en-US" b="0" i="0" dirty="0">
                <a:solidFill>
                  <a:srgbClr val="000000"/>
                </a:solidFill>
                <a:effectLst/>
                <a:latin typeface="var(--ff-lato)"/>
              </a:rPr>
              <a:t>Where to Use Interaction Diagrams?</a:t>
            </a:r>
            <a:br>
              <a:rPr lang="en-US" b="0" i="0" dirty="0">
                <a:solidFill>
                  <a:srgbClr val="000000"/>
                </a:solidFill>
                <a:effectLst/>
                <a:latin typeface="var(--ff-lato)"/>
              </a:rPr>
            </a:br>
            <a:endParaRPr lang="en-IN" dirty="0"/>
          </a:p>
        </p:txBody>
      </p:sp>
      <p:sp>
        <p:nvSpPr>
          <p:cNvPr id="3" name="Text Placeholder 2">
            <a:extLst>
              <a:ext uri="{FF2B5EF4-FFF2-40B4-BE49-F238E27FC236}">
                <a16:creationId xmlns:a16="http://schemas.microsoft.com/office/drawing/2014/main" xmlns="" id="{EB45EBCE-D113-AC29-9EA2-9B08728CA6FD}"/>
              </a:ext>
            </a:extLst>
          </p:cNvPr>
          <p:cNvSpPr>
            <a:spLocks noGrp="1"/>
          </p:cNvSpPr>
          <p:nvPr>
            <p:ph type="body" idx="1"/>
          </p:nvPr>
        </p:nvSpPr>
        <p:spPr>
          <a:xfrm>
            <a:off x="0" y="914040"/>
            <a:ext cx="9144000" cy="4667760"/>
          </a:xfrm>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The main purpose of both the diagrams are similar as they are used to </a:t>
            </a:r>
            <a:r>
              <a:rPr lang="en-US" sz="2400" b="1" i="0" dirty="0">
                <a:solidFill>
                  <a:srgbClr val="000000"/>
                </a:solidFill>
                <a:effectLst/>
                <a:latin typeface="Times New Roman" panose="02020603050405020304" pitchFamily="18" charset="0"/>
                <a:cs typeface="Times New Roman" panose="02020603050405020304" pitchFamily="18" charset="0"/>
              </a:rPr>
              <a:t>capture the dynamic behavior of a system</a:t>
            </a:r>
            <a:r>
              <a:rPr lang="en-US" sz="2400" b="0" i="0" dirty="0">
                <a:solidFill>
                  <a:srgbClr val="000000"/>
                </a:solidFill>
                <a:effectLst/>
                <a:latin typeface="Times New Roman" panose="02020603050405020304" pitchFamily="18" charset="0"/>
                <a:cs typeface="Times New Roman" panose="02020603050405020304" pitchFamily="18" charset="0"/>
              </a:rPr>
              <a:t>. However, the specific purpose is more important </a:t>
            </a:r>
            <a:r>
              <a:rPr lang="en-US" sz="2400" b="1" i="0" dirty="0">
                <a:solidFill>
                  <a:srgbClr val="000000"/>
                </a:solidFill>
                <a:effectLst/>
                <a:latin typeface="Times New Roman" panose="02020603050405020304" pitchFamily="18" charset="0"/>
                <a:cs typeface="Times New Roman" panose="02020603050405020304" pitchFamily="18" charset="0"/>
              </a:rPr>
              <a:t>to clarify and understand</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Sequence diagrams are used to </a:t>
            </a:r>
            <a:r>
              <a:rPr lang="en-US" sz="2400" b="1" i="0" dirty="0">
                <a:solidFill>
                  <a:srgbClr val="000000"/>
                </a:solidFill>
                <a:effectLst/>
                <a:latin typeface="Times New Roman" panose="02020603050405020304" pitchFamily="18" charset="0"/>
                <a:cs typeface="Times New Roman" panose="02020603050405020304" pitchFamily="18" charset="0"/>
              </a:rPr>
              <a:t>capture the order of messages </a:t>
            </a:r>
            <a:r>
              <a:rPr lang="en-US" sz="2400" b="0" i="0" dirty="0">
                <a:solidFill>
                  <a:srgbClr val="000000"/>
                </a:solidFill>
                <a:effectLst/>
                <a:latin typeface="Times New Roman" panose="02020603050405020304" pitchFamily="18" charset="0"/>
                <a:cs typeface="Times New Roman" panose="02020603050405020304" pitchFamily="18" charset="0"/>
              </a:rPr>
              <a:t>flowing from one object to another. </a:t>
            </a:r>
            <a:endParaRPr lang="en-US" sz="2400" b="0" i="0" dirty="0" smtClean="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smtClean="0">
                <a:solidFill>
                  <a:srgbClr val="000000"/>
                </a:solidFill>
                <a:effectLst/>
                <a:latin typeface="Times New Roman" panose="02020603050405020304" pitchFamily="18" charset="0"/>
                <a:cs typeface="Times New Roman" panose="02020603050405020304" pitchFamily="18" charset="0"/>
              </a:rPr>
              <a:t>Collaboration </a:t>
            </a:r>
            <a:r>
              <a:rPr lang="en-US" sz="2400" b="0" i="0" dirty="0">
                <a:solidFill>
                  <a:srgbClr val="000000"/>
                </a:solidFill>
                <a:effectLst/>
                <a:latin typeface="Times New Roman" panose="02020603050405020304" pitchFamily="18" charset="0"/>
                <a:cs typeface="Times New Roman" panose="02020603050405020304" pitchFamily="18" charset="0"/>
              </a:rPr>
              <a:t>diagrams are used </a:t>
            </a:r>
            <a:r>
              <a:rPr lang="en-US" sz="2400" b="1" i="0" dirty="0">
                <a:solidFill>
                  <a:srgbClr val="000000"/>
                </a:solidFill>
                <a:effectLst/>
                <a:latin typeface="Times New Roman" panose="02020603050405020304" pitchFamily="18" charset="0"/>
                <a:cs typeface="Times New Roman" panose="02020603050405020304" pitchFamily="18" charset="0"/>
              </a:rPr>
              <a:t>to describe the structural organization of the objects </a:t>
            </a:r>
            <a:r>
              <a:rPr lang="en-US" sz="2400" b="0" i="0" dirty="0">
                <a:solidFill>
                  <a:srgbClr val="000000"/>
                </a:solidFill>
                <a:effectLst/>
                <a:latin typeface="Times New Roman" panose="02020603050405020304" pitchFamily="18" charset="0"/>
                <a:cs typeface="Times New Roman" panose="02020603050405020304" pitchFamily="18" charset="0"/>
              </a:rPr>
              <a:t>taking part in the interaction. </a:t>
            </a:r>
            <a:endParaRPr lang="en-US" sz="2400" b="0" i="0" dirty="0" smtClean="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smtClean="0">
                <a:solidFill>
                  <a:srgbClr val="000000"/>
                </a:solidFill>
                <a:effectLst/>
                <a:latin typeface="Times New Roman" panose="02020603050405020304" pitchFamily="18" charset="0"/>
                <a:cs typeface="Times New Roman" panose="02020603050405020304" pitchFamily="18" charset="0"/>
              </a:rPr>
              <a:t>A </a:t>
            </a:r>
            <a:r>
              <a:rPr lang="en-US" sz="2400" b="0" i="0" dirty="0">
                <a:solidFill>
                  <a:srgbClr val="000000"/>
                </a:solidFill>
                <a:effectLst/>
                <a:latin typeface="Times New Roman" panose="02020603050405020304" pitchFamily="18" charset="0"/>
                <a:cs typeface="Times New Roman" panose="02020603050405020304" pitchFamily="18" charset="0"/>
              </a:rPr>
              <a:t>single diagram is not sufficient to describe the dynamic aspect of an entire system, so a </a:t>
            </a:r>
            <a:r>
              <a:rPr lang="en-US" sz="2400" b="1" i="0" dirty="0">
                <a:solidFill>
                  <a:srgbClr val="000000"/>
                </a:solidFill>
                <a:effectLst/>
                <a:latin typeface="Times New Roman" panose="02020603050405020304" pitchFamily="18" charset="0"/>
                <a:cs typeface="Times New Roman" panose="02020603050405020304" pitchFamily="18" charset="0"/>
              </a:rPr>
              <a:t>set of diagrams are used to capture it as a whole</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3F98B166-0263-A704-A4AD-C60C8EE8ED85}"/>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val="128659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8DFC9-D78B-0F0C-B968-4F27D8CFC26E}"/>
              </a:ext>
            </a:extLst>
          </p:cNvPr>
          <p:cNvSpPr>
            <a:spLocks noGrp="1"/>
          </p:cNvSpPr>
          <p:nvPr>
            <p:ph type="title"/>
          </p:nvPr>
        </p:nvSpPr>
        <p:spPr/>
        <p:txBody>
          <a:bodyPr/>
          <a:lstStyle/>
          <a:p>
            <a:r>
              <a:rPr lang="en-IN" dirty="0"/>
              <a:t>Cont..</a:t>
            </a:r>
          </a:p>
        </p:txBody>
      </p:sp>
      <p:sp>
        <p:nvSpPr>
          <p:cNvPr id="3" name="Text Placeholder 2">
            <a:extLst>
              <a:ext uri="{FF2B5EF4-FFF2-40B4-BE49-F238E27FC236}">
                <a16:creationId xmlns:a16="http://schemas.microsoft.com/office/drawing/2014/main" xmlns="" id="{FCFDBFC5-B21F-F630-D931-9CC7F6C7E3DA}"/>
              </a:ext>
            </a:extLst>
          </p:cNvPr>
          <p:cNvSpPr>
            <a:spLocks noGrp="1"/>
          </p:cNvSpPr>
          <p:nvPr>
            <p:ph type="body" idx="1"/>
          </p:nvPr>
        </p:nvSpPr>
        <p:spPr>
          <a:xfrm>
            <a:off x="352540" y="1082040"/>
            <a:ext cx="8791460" cy="5120640"/>
          </a:xfrm>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Interaction diagrams are used when we want to understand the message flow and the structural organization. </a:t>
            </a:r>
            <a:endParaRPr lang="en-US" sz="2400" b="0" i="0" dirty="0" smtClean="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smtClean="0">
                <a:solidFill>
                  <a:srgbClr val="000000"/>
                </a:solidFill>
                <a:effectLst/>
                <a:latin typeface="Times New Roman" panose="02020603050405020304" pitchFamily="18" charset="0"/>
                <a:cs typeface="Times New Roman" panose="02020603050405020304" pitchFamily="18" charset="0"/>
              </a:rPr>
              <a:t>Message </a:t>
            </a:r>
            <a:r>
              <a:rPr lang="en-US" sz="2400" b="0" i="0" dirty="0">
                <a:solidFill>
                  <a:srgbClr val="000000"/>
                </a:solidFill>
                <a:effectLst/>
                <a:latin typeface="Times New Roman" panose="02020603050405020304" pitchFamily="18" charset="0"/>
                <a:cs typeface="Times New Roman" panose="02020603050405020304" pitchFamily="18" charset="0"/>
              </a:rPr>
              <a:t>flow means the </a:t>
            </a:r>
            <a:r>
              <a:rPr lang="en-US" sz="2400" b="1" i="0" dirty="0">
                <a:solidFill>
                  <a:srgbClr val="000000"/>
                </a:solidFill>
                <a:effectLst/>
                <a:latin typeface="Times New Roman" panose="02020603050405020304" pitchFamily="18" charset="0"/>
                <a:cs typeface="Times New Roman" panose="02020603050405020304" pitchFamily="18" charset="0"/>
              </a:rPr>
              <a:t>sequence of control flow </a:t>
            </a:r>
            <a:r>
              <a:rPr lang="en-US" sz="2400" b="0" i="0" dirty="0">
                <a:solidFill>
                  <a:srgbClr val="000000"/>
                </a:solidFill>
                <a:effectLst/>
                <a:latin typeface="Times New Roman" panose="02020603050405020304" pitchFamily="18" charset="0"/>
                <a:cs typeface="Times New Roman" panose="02020603050405020304" pitchFamily="18" charset="0"/>
              </a:rPr>
              <a:t>from one object to another. </a:t>
            </a:r>
            <a:endParaRPr lang="en-US" sz="2400" b="0" i="0" dirty="0" smtClean="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smtClean="0">
                <a:solidFill>
                  <a:srgbClr val="000000"/>
                </a:solidFill>
                <a:effectLst/>
                <a:latin typeface="Times New Roman" panose="02020603050405020304" pitchFamily="18" charset="0"/>
                <a:cs typeface="Times New Roman" panose="02020603050405020304" pitchFamily="18" charset="0"/>
              </a:rPr>
              <a:t>Structural </a:t>
            </a:r>
            <a:r>
              <a:rPr lang="en-US" sz="2400" b="0" i="0" dirty="0">
                <a:solidFill>
                  <a:srgbClr val="000000"/>
                </a:solidFill>
                <a:effectLst/>
                <a:latin typeface="Times New Roman" panose="02020603050405020304" pitchFamily="18" charset="0"/>
                <a:cs typeface="Times New Roman" panose="02020603050405020304" pitchFamily="18" charset="0"/>
              </a:rPr>
              <a:t>organization means the </a:t>
            </a:r>
            <a:r>
              <a:rPr lang="en-US" sz="2400" b="1" i="0" dirty="0">
                <a:solidFill>
                  <a:srgbClr val="000000"/>
                </a:solidFill>
                <a:effectLst/>
                <a:latin typeface="Times New Roman" panose="02020603050405020304" pitchFamily="18" charset="0"/>
                <a:cs typeface="Times New Roman" panose="02020603050405020304" pitchFamily="18" charset="0"/>
              </a:rPr>
              <a:t>visual organization </a:t>
            </a:r>
            <a:r>
              <a:rPr lang="en-US" sz="2400" b="0" i="0" dirty="0">
                <a:solidFill>
                  <a:srgbClr val="000000"/>
                </a:solidFill>
                <a:effectLst/>
                <a:latin typeface="Times New Roman" panose="02020603050405020304" pitchFamily="18" charset="0"/>
                <a:cs typeface="Times New Roman" panose="02020603050405020304" pitchFamily="18" charset="0"/>
              </a:rPr>
              <a:t>of the elements in a system.</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Interaction diagrams can be used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	To model the flow of control by time sequence.</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	To model the flow of control by structural organizations.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	For forward engineering.</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	For reverse engineering.</a:t>
            </a:r>
          </a:p>
          <a:p>
            <a:pPr algn="just"/>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F59CDC4A-5A99-3BFC-68A6-8E801A2D777A}"/>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val="121638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E82A5EB-62C4-A55E-1F49-1F9A2935540C}"/>
              </a:ext>
            </a:extLst>
          </p:cNvPr>
          <p:cNvSpPr>
            <a:spLocks noGrp="1"/>
          </p:cNvSpPr>
          <p:nvPr>
            <p:ph type="body" idx="1"/>
          </p:nvPr>
        </p:nvSpPr>
        <p:spPr/>
        <p:txBody>
          <a:bodyPr>
            <a:normAutofit/>
          </a:bodyPr>
          <a:lstStyle/>
          <a:p>
            <a:pPr marL="114300" indent="0">
              <a:buNone/>
            </a:pPr>
            <a:r>
              <a:rPr lang="en-IN" sz="2400" b="1" dirty="0"/>
              <a:t>	</a:t>
            </a:r>
          </a:p>
          <a:p>
            <a:pPr marL="114300" indent="0">
              <a:buNone/>
            </a:pPr>
            <a:endParaRPr lang="en-IN" sz="2400" b="1" dirty="0"/>
          </a:p>
          <a:p>
            <a:pPr marL="114300" indent="0">
              <a:buNone/>
            </a:pPr>
            <a:endParaRPr lang="en-IN" sz="2400" b="1" dirty="0"/>
          </a:p>
          <a:p>
            <a:pPr marL="114300" indent="0" algn="ctr">
              <a:buNone/>
            </a:pPr>
            <a:r>
              <a:rPr lang="en-IN" sz="2400" b="1" dirty="0"/>
              <a:t>Examples: Interaction Diagrams</a:t>
            </a:r>
          </a:p>
        </p:txBody>
      </p:sp>
      <p:sp>
        <p:nvSpPr>
          <p:cNvPr id="4" name="Footer Placeholder 3">
            <a:extLst>
              <a:ext uri="{FF2B5EF4-FFF2-40B4-BE49-F238E27FC236}">
                <a16:creationId xmlns:a16="http://schemas.microsoft.com/office/drawing/2014/main" xmlns="" id="{92F1B426-23B5-3B24-7F3F-28190C3AEA4E}"/>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val="176117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289A0-A689-B1FD-C3AA-97C86B54BC21}"/>
              </a:ext>
            </a:extLst>
          </p:cNvPr>
          <p:cNvSpPr>
            <a:spLocks noGrp="1"/>
          </p:cNvSpPr>
          <p:nvPr>
            <p:ph type="title"/>
          </p:nvPr>
        </p:nvSpPr>
        <p:spPr/>
        <p:txBody>
          <a:bodyPr/>
          <a:lstStyle/>
          <a:p>
            <a:r>
              <a:rPr lang="en-IN" dirty="0"/>
              <a:t>System Start up Diagram</a:t>
            </a:r>
          </a:p>
        </p:txBody>
      </p:sp>
      <p:sp>
        <p:nvSpPr>
          <p:cNvPr id="4" name="Footer Placeholder 3">
            <a:extLst>
              <a:ext uri="{FF2B5EF4-FFF2-40B4-BE49-F238E27FC236}">
                <a16:creationId xmlns:a16="http://schemas.microsoft.com/office/drawing/2014/main" xmlns="" id="{2482369F-8C93-3732-6475-18754F4DAB7F}"/>
              </a:ext>
            </a:extLst>
          </p:cNvPr>
          <p:cNvSpPr>
            <a:spLocks noGrp="1"/>
          </p:cNvSpPr>
          <p:nvPr>
            <p:ph type="ftr" idx="11"/>
          </p:nvPr>
        </p:nvSpPr>
        <p:spPr/>
        <p:txBody>
          <a:bodyPr/>
          <a:lstStyle/>
          <a:p>
            <a:r>
              <a:rPr lang="en-IN"/>
              <a:t>OOSE    </a:t>
            </a:r>
          </a:p>
        </p:txBody>
      </p:sp>
      <p:pic>
        <p:nvPicPr>
          <p:cNvPr id="1026" name="Picture 2" descr="Interaction Diagrams for Example ATM System">
            <a:extLst>
              <a:ext uri="{FF2B5EF4-FFF2-40B4-BE49-F238E27FC236}">
                <a16:creationId xmlns:a16="http://schemas.microsoft.com/office/drawing/2014/main" xmlns="" id="{D7499B7A-5438-6F93-1B2E-2332FB42F7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289"/>
          <a:stretch/>
        </p:blipFill>
        <p:spPr bwMode="auto">
          <a:xfrm>
            <a:off x="748170" y="1517446"/>
            <a:ext cx="7218671" cy="423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18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C0B74-309D-E7F2-5072-29F0DD7B09F3}"/>
              </a:ext>
            </a:extLst>
          </p:cNvPr>
          <p:cNvSpPr>
            <a:spLocks noGrp="1"/>
          </p:cNvSpPr>
          <p:nvPr>
            <p:ph type="title"/>
          </p:nvPr>
        </p:nvSpPr>
        <p:spPr/>
        <p:txBody>
          <a:bodyPr/>
          <a:lstStyle/>
          <a:p>
            <a:r>
              <a:rPr lang="en-IN" dirty="0"/>
              <a:t>College Management System </a:t>
            </a:r>
          </a:p>
        </p:txBody>
      </p:sp>
      <p:sp>
        <p:nvSpPr>
          <p:cNvPr id="3" name="Text Placeholder 2">
            <a:extLst>
              <a:ext uri="{FF2B5EF4-FFF2-40B4-BE49-F238E27FC236}">
                <a16:creationId xmlns:a16="http://schemas.microsoft.com/office/drawing/2014/main" xmlns="" id="{53015FFF-2DB8-1385-9A33-B3C57571EF32}"/>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xmlns="" id="{90204ABB-4248-50F7-7E8B-D7C4E1B4792B}"/>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DDE69382-D518-9A79-2B25-C60367F1E639}"/>
              </a:ext>
            </a:extLst>
          </p:cNvPr>
          <p:cNvPicPr>
            <a:picLocks noChangeAspect="1"/>
          </p:cNvPicPr>
          <p:nvPr/>
        </p:nvPicPr>
        <p:blipFill>
          <a:blip r:embed="rId2"/>
          <a:stretch>
            <a:fillRect/>
          </a:stretch>
        </p:blipFill>
        <p:spPr>
          <a:xfrm>
            <a:off x="286670" y="1314679"/>
            <a:ext cx="8465639" cy="4745824"/>
          </a:xfrm>
          <a:prstGeom prst="rect">
            <a:avLst/>
          </a:prstGeom>
        </p:spPr>
      </p:pic>
    </p:spTree>
    <p:extLst>
      <p:ext uri="{BB962C8B-B14F-4D97-AF65-F5344CB8AC3E}">
        <p14:creationId xmlns:p14="http://schemas.microsoft.com/office/powerpoint/2010/main" val="191749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0E41A-4733-C9CD-E527-708538D66CF9}"/>
              </a:ext>
            </a:extLst>
          </p:cNvPr>
          <p:cNvSpPr>
            <a:spLocks noGrp="1"/>
          </p:cNvSpPr>
          <p:nvPr>
            <p:ph type="title"/>
          </p:nvPr>
        </p:nvSpPr>
        <p:spPr/>
        <p:txBody>
          <a:bodyPr/>
          <a:lstStyle/>
          <a:p>
            <a:r>
              <a:rPr lang="en-IN" dirty="0"/>
              <a:t>Interaction diagram of library management system</a:t>
            </a:r>
          </a:p>
        </p:txBody>
      </p:sp>
      <p:sp>
        <p:nvSpPr>
          <p:cNvPr id="4" name="Footer Placeholder 3">
            <a:extLst>
              <a:ext uri="{FF2B5EF4-FFF2-40B4-BE49-F238E27FC236}">
                <a16:creationId xmlns:a16="http://schemas.microsoft.com/office/drawing/2014/main" xmlns="" id="{12083A24-BDF2-C128-A9AE-C778C848F613}"/>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2C7F03CE-4D7A-332E-5753-523040D64E3B}"/>
              </a:ext>
            </a:extLst>
          </p:cNvPr>
          <p:cNvPicPr>
            <a:picLocks noChangeAspect="1"/>
          </p:cNvPicPr>
          <p:nvPr/>
        </p:nvPicPr>
        <p:blipFill>
          <a:blip r:embed="rId2"/>
          <a:stretch>
            <a:fillRect/>
          </a:stretch>
        </p:blipFill>
        <p:spPr>
          <a:xfrm>
            <a:off x="1280653" y="1195075"/>
            <a:ext cx="6582694" cy="4467849"/>
          </a:xfrm>
          <a:prstGeom prst="rect">
            <a:avLst/>
          </a:prstGeom>
        </p:spPr>
      </p:pic>
    </p:spTree>
    <p:extLst>
      <p:ext uri="{BB962C8B-B14F-4D97-AF65-F5344CB8AC3E}">
        <p14:creationId xmlns:p14="http://schemas.microsoft.com/office/powerpoint/2010/main" val="236544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D20705-34B7-4A8F-D099-FD77C206CC8C}"/>
              </a:ext>
            </a:extLst>
          </p:cNvPr>
          <p:cNvSpPr>
            <a:spLocks noGrp="1"/>
          </p:cNvSpPr>
          <p:nvPr>
            <p:ph type="title"/>
          </p:nvPr>
        </p:nvSpPr>
        <p:spPr/>
        <p:txBody>
          <a:bodyPr/>
          <a:lstStyle/>
          <a:p>
            <a:r>
              <a:rPr lang="en-IN" dirty="0"/>
              <a:t>Interaction diagram of hospital management system</a:t>
            </a:r>
          </a:p>
        </p:txBody>
      </p:sp>
      <p:sp>
        <p:nvSpPr>
          <p:cNvPr id="4" name="Footer Placeholder 3">
            <a:extLst>
              <a:ext uri="{FF2B5EF4-FFF2-40B4-BE49-F238E27FC236}">
                <a16:creationId xmlns:a16="http://schemas.microsoft.com/office/drawing/2014/main" xmlns="" id="{24A52A9D-2349-4DC2-A418-4ADB16F07BF7}"/>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FFA6A0CD-AE89-DE05-2B36-0F67D13812F4}"/>
              </a:ext>
            </a:extLst>
          </p:cNvPr>
          <p:cNvPicPr>
            <a:picLocks noChangeAspect="1"/>
          </p:cNvPicPr>
          <p:nvPr/>
        </p:nvPicPr>
        <p:blipFill>
          <a:blip r:embed="rId2"/>
          <a:stretch>
            <a:fillRect/>
          </a:stretch>
        </p:blipFill>
        <p:spPr>
          <a:xfrm>
            <a:off x="903890" y="1095049"/>
            <a:ext cx="7210096" cy="4895848"/>
          </a:xfrm>
          <a:prstGeom prst="rect">
            <a:avLst/>
          </a:prstGeom>
        </p:spPr>
      </p:pic>
    </p:spTree>
    <p:extLst>
      <p:ext uri="{BB962C8B-B14F-4D97-AF65-F5344CB8AC3E}">
        <p14:creationId xmlns:p14="http://schemas.microsoft.com/office/powerpoint/2010/main" val="537480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D649A-BF0A-7109-AE0E-00A452BFE801}"/>
              </a:ext>
            </a:extLst>
          </p:cNvPr>
          <p:cNvSpPr>
            <a:spLocks noGrp="1"/>
          </p:cNvSpPr>
          <p:nvPr>
            <p:ph type="title"/>
          </p:nvPr>
        </p:nvSpPr>
        <p:spPr/>
        <p:txBody>
          <a:bodyPr/>
          <a:lstStyle/>
          <a:p>
            <a:r>
              <a:rPr lang="en-IN" dirty="0"/>
              <a:t>Interaction diagram of bank system</a:t>
            </a:r>
          </a:p>
        </p:txBody>
      </p:sp>
      <p:sp>
        <p:nvSpPr>
          <p:cNvPr id="3" name="Text Placeholder 2">
            <a:extLst>
              <a:ext uri="{FF2B5EF4-FFF2-40B4-BE49-F238E27FC236}">
                <a16:creationId xmlns:a16="http://schemas.microsoft.com/office/drawing/2014/main" xmlns="" id="{2FCA9889-E72D-2B0E-F5A4-9CCFC3E8BCCB}"/>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xmlns="" id="{B3EB1D88-D8C3-6167-C54B-978CE94DDA8A}"/>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AB86137B-AA6D-D079-59EE-353248F666EA}"/>
              </a:ext>
            </a:extLst>
          </p:cNvPr>
          <p:cNvPicPr>
            <a:picLocks noChangeAspect="1"/>
          </p:cNvPicPr>
          <p:nvPr/>
        </p:nvPicPr>
        <p:blipFill>
          <a:blip r:embed="rId2"/>
          <a:stretch>
            <a:fillRect/>
          </a:stretch>
        </p:blipFill>
        <p:spPr>
          <a:xfrm>
            <a:off x="147144" y="1176022"/>
            <a:ext cx="8860221" cy="4983039"/>
          </a:xfrm>
          <a:prstGeom prst="rect">
            <a:avLst/>
          </a:prstGeom>
        </p:spPr>
      </p:pic>
    </p:spTree>
    <p:extLst>
      <p:ext uri="{BB962C8B-B14F-4D97-AF65-F5344CB8AC3E}">
        <p14:creationId xmlns:p14="http://schemas.microsoft.com/office/powerpoint/2010/main" val="200048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DDC6A74-6C13-2D2F-C608-B1486FFA7C1B}"/>
              </a:ext>
            </a:extLst>
          </p:cNvPr>
          <p:cNvSpPr txBox="1"/>
          <p:nvPr/>
        </p:nvSpPr>
        <p:spPr>
          <a:xfrm>
            <a:off x="147145" y="145656"/>
            <a:ext cx="6547944" cy="646331"/>
          </a:xfrm>
          <a:prstGeom prst="rect">
            <a:avLst/>
          </a:prstGeom>
          <a:noFill/>
        </p:spPr>
        <p:txBody>
          <a:bodyPr wrap="square">
            <a:spAutoFit/>
          </a:bodyPr>
          <a:lstStyle/>
          <a:p>
            <a:r>
              <a:rPr lang="en-IN" sz="3600" b="1" i="0" dirty="0">
                <a:solidFill>
                  <a:schemeClr val="tx1"/>
                </a:solidFill>
                <a:effectLst/>
                <a:latin typeface="Times" panose="02020603050405020304" pitchFamily="18" charset="0"/>
                <a:cs typeface="Times" panose="02020603050405020304" pitchFamily="18" charset="0"/>
              </a:rPr>
              <a:t>Practice Questions ?</a:t>
            </a:r>
            <a:endParaRPr lang="en-IN" sz="3600" dirty="0">
              <a:solidFill>
                <a:schemeClr val="tx1"/>
              </a:solidFill>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xmlns="" id="{BB83B3E5-FBEE-1670-0A62-2CE34F0DCB96}"/>
              </a:ext>
            </a:extLst>
          </p:cNvPr>
          <p:cNvSpPr txBox="1"/>
          <p:nvPr/>
        </p:nvSpPr>
        <p:spPr>
          <a:xfrm>
            <a:off x="819807" y="1638126"/>
            <a:ext cx="7556938" cy="3262432"/>
          </a:xfrm>
          <a:prstGeom prst="rect">
            <a:avLst/>
          </a:prstGeom>
          <a:noFill/>
        </p:spPr>
        <p:txBody>
          <a:bodyPr wrap="square">
            <a:spAutoFit/>
          </a:bodyPr>
          <a:lstStyle/>
          <a:p>
            <a:pPr marL="457200" indent="-457200" algn="l" fontAlgn="base">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Draw the </a:t>
            </a:r>
            <a:r>
              <a:rPr lang="en-US" sz="2000" b="0" i="0" dirty="0">
                <a:solidFill>
                  <a:srgbClr val="000000"/>
                </a:solidFill>
                <a:effectLst/>
                <a:latin typeface="Times New Roman" panose="02020603050405020304" pitchFamily="18" charset="0"/>
                <a:cs typeface="Times New Roman" panose="02020603050405020304" pitchFamily="18" charset="0"/>
              </a:rPr>
              <a:t>collaboration diagram</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for College information system.</a:t>
            </a:r>
          </a:p>
          <a:p>
            <a:pPr marL="457200" indent="-457200" algn="l" fontAlgn="base">
              <a:buFont typeface="+mj-lt"/>
              <a:buAutoNum type="arabicPeriod"/>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fontAlgn="base">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Draw the </a:t>
            </a:r>
            <a:r>
              <a:rPr lang="en-US" sz="2000" b="0" i="0" dirty="0">
                <a:solidFill>
                  <a:srgbClr val="000000"/>
                </a:solidFill>
                <a:effectLst/>
                <a:latin typeface="Times New Roman" panose="02020603050405020304" pitchFamily="18" charset="0"/>
                <a:cs typeface="Times New Roman" panose="02020603050405020304" pitchFamily="18" charset="0"/>
              </a:rPr>
              <a:t>collaboration diagram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Library Management system.</a:t>
            </a:r>
          </a:p>
          <a:p>
            <a:pPr marL="457200" indent="-457200" algn="l" fontAlgn="base">
              <a:buFont typeface="+mj-lt"/>
              <a:buAutoNum type="arabicPeriod"/>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fontAlgn="base">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Draw the </a:t>
            </a:r>
            <a:r>
              <a:rPr lang="en-US" sz="2000" b="0" i="0" dirty="0">
                <a:solidFill>
                  <a:srgbClr val="000000"/>
                </a:solidFill>
                <a:effectLst/>
                <a:latin typeface="Times New Roman" panose="02020603050405020304" pitchFamily="18" charset="0"/>
                <a:cs typeface="Times New Roman" panose="02020603050405020304" pitchFamily="18" charset="0"/>
              </a:rPr>
              <a:t>collaboration diagram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Hospital Management System.</a:t>
            </a:r>
          </a:p>
          <a:p>
            <a:pPr marL="457200" indent="-457200" algn="l" fontAlgn="base">
              <a:buFont typeface="+mj-lt"/>
              <a:buAutoNum type="arabicPeriod"/>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fontAlgn="base">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Draw the </a:t>
            </a:r>
            <a:r>
              <a:rPr lang="en-US" sz="2000" b="0" i="0" dirty="0">
                <a:solidFill>
                  <a:srgbClr val="000000"/>
                </a:solidFill>
                <a:effectLst/>
                <a:latin typeface="Times New Roman" panose="02020603050405020304" pitchFamily="18" charset="0"/>
                <a:cs typeface="Times New Roman" panose="02020603050405020304" pitchFamily="18" charset="0"/>
              </a:rPr>
              <a:t>collaboration diagram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Banking System.</a:t>
            </a:r>
          </a:p>
          <a:p>
            <a:pPr marL="285750" indent="-285750" algn="l" fontAlgn="base">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2400" i="0" dirty="0">
              <a:solidFill>
                <a:schemeClr val="tx1"/>
              </a:solidFill>
              <a:effectLst/>
              <a:latin typeface="Times" panose="02020603050405020304" pitchFamily="18" charset="0"/>
              <a:cs typeface="Times" panose="02020603050405020304" pitchFamily="18" charset="0"/>
            </a:endParaRPr>
          </a:p>
          <a:p>
            <a:pPr marL="285750" indent="-285750" algn="l" fontAlgn="base">
              <a:buFont typeface="Arial" panose="020B0604020202020204" pitchFamily="34" charset="0"/>
              <a:buChar char="•"/>
            </a:pPr>
            <a:endParaRPr lang="en-US" sz="2400" i="0" dirty="0">
              <a:solidFill>
                <a:schemeClr val="tx1"/>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98591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9692A3-49D1-A9BA-3A80-A389D2542718}"/>
              </a:ext>
            </a:extLst>
          </p:cNvPr>
          <p:cNvSpPr>
            <a:spLocks noGrp="1"/>
          </p:cNvSpPr>
          <p:nvPr>
            <p:ph type="title"/>
          </p:nvPr>
        </p:nvSpPr>
        <p:spPr/>
        <p:txBody>
          <a:bodyPr/>
          <a:lstStyle/>
          <a:p>
            <a:r>
              <a:rPr lang="en-IN" sz="3200" b="1" dirty="0"/>
              <a:t>Contents</a:t>
            </a:r>
          </a:p>
        </p:txBody>
      </p:sp>
      <p:sp>
        <p:nvSpPr>
          <p:cNvPr id="3" name="Text Placeholder 2">
            <a:extLst>
              <a:ext uri="{FF2B5EF4-FFF2-40B4-BE49-F238E27FC236}">
                <a16:creationId xmlns:a16="http://schemas.microsoft.com/office/drawing/2014/main" xmlns="" id="{BB68DFDE-AFC8-65C8-CBCE-7BE66E953821}"/>
              </a:ext>
            </a:extLst>
          </p:cNvPr>
          <p:cNvSpPr>
            <a:spLocks noGrp="1"/>
          </p:cNvSpPr>
          <p:nvPr>
            <p:ph type="body" idx="1"/>
          </p:nvPr>
        </p:nvSpPr>
        <p:spPr>
          <a:xfrm>
            <a:off x="46550" y="914040"/>
            <a:ext cx="8945880" cy="4994400"/>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Introduction to Interaction diagrams</a:t>
            </a:r>
          </a:p>
          <a:p>
            <a:r>
              <a:rPr lang="en-IN" sz="2400" i="0" dirty="0">
                <a:solidFill>
                  <a:srgbClr val="000000"/>
                </a:solidFill>
                <a:effectLst/>
                <a:latin typeface="Times New Roman" panose="02020603050405020304" pitchFamily="18" charset="0"/>
                <a:cs typeface="Times New Roman" panose="02020603050405020304" pitchFamily="18" charset="0"/>
              </a:rPr>
              <a:t>Purpose of Interaction Diagrams</a:t>
            </a:r>
          </a:p>
          <a:p>
            <a:r>
              <a:rPr lang="en-IN" sz="2400" i="0" dirty="0">
                <a:solidFill>
                  <a:srgbClr val="000000"/>
                </a:solidFill>
                <a:effectLst/>
                <a:latin typeface="Times New Roman" panose="02020603050405020304" pitchFamily="18" charset="0"/>
                <a:cs typeface="Times New Roman" panose="02020603050405020304" pitchFamily="18" charset="0"/>
              </a:rPr>
              <a:t>Draw an Interaction Diagram</a:t>
            </a:r>
          </a:p>
          <a:p>
            <a:r>
              <a:rPr lang="en-IN" sz="2400" i="0" dirty="0">
                <a:effectLst/>
                <a:latin typeface="Times New Roman" panose="02020603050405020304" pitchFamily="18" charset="0"/>
                <a:cs typeface="Times New Roman" panose="02020603050405020304" pitchFamily="18" charset="0"/>
              </a:rPr>
              <a:t>Sequence Diagram</a:t>
            </a:r>
          </a:p>
          <a:p>
            <a:r>
              <a:rPr lang="en-IN" sz="2400" i="0" dirty="0">
                <a:effectLst/>
                <a:latin typeface="Times New Roman" panose="02020603050405020304" pitchFamily="18" charset="0"/>
                <a:cs typeface="Times New Roman" panose="02020603050405020304" pitchFamily="18" charset="0"/>
              </a:rPr>
              <a:t>Collaboration Diagram</a:t>
            </a:r>
          </a:p>
          <a:p>
            <a:r>
              <a:rPr lang="en-IN" sz="2400" i="0" dirty="0">
                <a:solidFill>
                  <a:srgbClr val="000000"/>
                </a:solidFill>
                <a:effectLst/>
                <a:latin typeface="Times New Roman" panose="02020603050405020304" pitchFamily="18" charset="0"/>
                <a:cs typeface="Times New Roman" panose="02020603050405020304" pitchFamily="18" charset="0"/>
              </a:rPr>
              <a:t>Use of Interaction Diagrams</a:t>
            </a:r>
          </a:p>
          <a:p>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23F8EC6-401E-C033-B8C9-B6870EDD91B7}"/>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val="387813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A133931-F016-E28E-6DEA-D45556203C87}"/>
              </a:ext>
            </a:extLst>
          </p:cNvPr>
          <p:cNvSpPr txBox="1"/>
          <p:nvPr/>
        </p:nvSpPr>
        <p:spPr>
          <a:xfrm>
            <a:off x="89554" y="275717"/>
            <a:ext cx="7395327" cy="584775"/>
          </a:xfrm>
          <a:prstGeom prst="rect">
            <a:avLst/>
          </a:prstGeom>
          <a:noFill/>
        </p:spPr>
        <p:txBody>
          <a:bodyPr wrap="square">
            <a:spAutoFit/>
          </a:bodyPr>
          <a:lstStyle/>
          <a:p>
            <a:pPr algn="ctr"/>
            <a:r>
              <a:rPr lang="en-US" altLang="en-US" sz="3200" b="1" baseline="0" dirty="0">
                <a:latin typeface="Times" panose="02020603050405020304" pitchFamily="18" charset="0"/>
                <a:cs typeface="Times" panose="02020603050405020304" pitchFamily="18" charset="0"/>
              </a:rPr>
              <a:t>Bibliography</a:t>
            </a:r>
          </a:p>
        </p:txBody>
      </p:sp>
      <p:sp>
        <p:nvSpPr>
          <p:cNvPr id="4" name="TextBox 3">
            <a:extLst>
              <a:ext uri="{FF2B5EF4-FFF2-40B4-BE49-F238E27FC236}">
                <a16:creationId xmlns:a16="http://schemas.microsoft.com/office/drawing/2014/main" xmlns="" id="{30E0F2C0-68C8-AD8D-4B1F-E2B4BEDD726F}"/>
              </a:ext>
            </a:extLst>
          </p:cNvPr>
          <p:cNvSpPr txBox="1"/>
          <p:nvPr/>
        </p:nvSpPr>
        <p:spPr>
          <a:xfrm>
            <a:off x="763571" y="2111382"/>
            <a:ext cx="7395327" cy="2585323"/>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2"/>
              </a:rPr>
              <a:t>https://codebun.com/uml-diagram-for-bank-management-system/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3"/>
              </a:rPr>
              <a:t>https://www.freeprojectz.com/uml-diagram/college-management-system-sequence-diagram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4"/>
              </a:rPr>
              <a:t>https://www.tutorialspoint.com/software_testing_dictionary/alpha_testing.htm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5"/>
              </a:rPr>
              <a:t>https://www.tutorialspoint.com/software_testing_dictionary/validation_testing.htm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6"/>
              </a:rPr>
              <a:t>https://www.tutorialspoint.com/software_testing_dictionary/acceptance_testing.htm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27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OOSE    </a:t>
            </a:r>
            <a:endParaRPr>
              <a:latin typeface="Times New Roman"/>
              <a:ea typeface="Times New Roman"/>
              <a:cs typeface="Times New Roman"/>
              <a:sym typeface="Times New Roman"/>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E2D21-A49A-B7BF-33D0-B0F47636B016}"/>
              </a:ext>
            </a:extLst>
          </p:cNvPr>
          <p:cNvSpPr>
            <a:spLocks noGrp="1"/>
          </p:cNvSpPr>
          <p:nvPr>
            <p:ph type="title"/>
          </p:nvPr>
        </p:nvSpPr>
        <p:spPr>
          <a:xfrm>
            <a:off x="-1" y="0"/>
            <a:ext cx="5707117" cy="914040"/>
          </a:xfrm>
        </p:spPr>
        <p:txBody>
          <a:bodyPr/>
          <a:lstStyle/>
          <a:p>
            <a:pPr algn="ctr"/>
            <a:r>
              <a:rPr lang="en-IN" sz="3200" b="1" dirty="0">
                <a:effectLst/>
                <a:latin typeface="Times" panose="02020603050405020304" pitchFamily="18" charset="0"/>
                <a:ea typeface="Calibri" panose="020F0502020204030204" pitchFamily="34" charset="0"/>
                <a:cs typeface="Times" panose="02020603050405020304" pitchFamily="18" charset="0"/>
              </a:rPr>
              <a:t/>
            </a:r>
            <a:br>
              <a:rPr lang="en-IN" sz="3200" b="1" dirty="0">
                <a:effectLst/>
                <a:latin typeface="Times" panose="02020603050405020304" pitchFamily="18" charset="0"/>
                <a:ea typeface="Calibri" panose="020F0502020204030204" pitchFamily="34" charset="0"/>
                <a:cs typeface="Times" panose="02020603050405020304" pitchFamily="18" charset="0"/>
              </a:rPr>
            </a:br>
            <a:r>
              <a:rPr lang="en-IN" sz="3200" b="1" dirty="0">
                <a:effectLst/>
                <a:latin typeface="Times" panose="02020603050405020304" pitchFamily="18" charset="0"/>
                <a:ea typeface="Calibri" panose="020F0502020204030204" pitchFamily="34" charset="0"/>
                <a:cs typeface="Times" panose="02020603050405020304" pitchFamily="18" charset="0"/>
              </a:rPr>
              <a:t> Introduction to Interaction diagrams</a:t>
            </a:r>
            <a:br>
              <a:rPr lang="en-IN" sz="3200" b="1" dirty="0">
                <a:effectLst/>
                <a:latin typeface="Times" panose="02020603050405020304" pitchFamily="18" charset="0"/>
                <a:ea typeface="Calibri" panose="020F0502020204030204" pitchFamily="34" charset="0"/>
                <a:cs typeface="Times" panose="02020603050405020304" pitchFamily="18" charset="0"/>
              </a:rPr>
            </a:br>
            <a:endParaRPr lang="en-IN" sz="3200" dirty="0">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xmlns="" id="{88130FB1-438F-B72C-1F06-19299947334A}"/>
              </a:ext>
            </a:extLst>
          </p:cNvPr>
          <p:cNvSpPr>
            <a:spLocks noGrp="1"/>
          </p:cNvSpPr>
          <p:nvPr>
            <p:ph type="body" idx="1"/>
          </p:nvPr>
        </p:nvSpPr>
        <p:spPr>
          <a:xfrm>
            <a:off x="152400" y="914040"/>
            <a:ext cx="8823960" cy="5442480"/>
          </a:xfrm>
        </p:spPr>
        <p:txBody>
          <a:bodyPr>
            <a:normAutofit/>
          </a:bodyPr>
          <a:lstStyle/>
          <a:p>
            <a:pPr algn="just"/>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term Interaction, it is clear that the diagram is used to describe some type of </a:t>
            </a:r>
            <a:r>
              <a:rPr lang="en-US" sz="24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interactions among the different elements in the model</a:t>
            </a:r>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b="0" i="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b="0" i="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a:t>
            </a:r>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interaction is a part of dynamic behavior of the system.</a:t>
            </a:r>
          </a:p>
          <a:p>
            <a:pPr algn="just"/>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interactive behavior is represented by two diagrams known as </a:t>
            </a:r>
          </a:p>
          <a:p>
            <a:pPr marL="114300" indent="0" algn="just">
              <a:buNone/>
            </a:pPr>
            <a:r>
              <a:rPr lang="en-US" sz="24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Sequence diagram</a:t>
            </a:r>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p>
          <a:p>
            <a:pPr marL="114300" indent="0" algn="just">
              <a:buNone/>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 </a:t>
            </a:r>
            <a:r>
              <a:rPr lang="en-US" sz="24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Collaboration diagram</a:t>
            </a:r>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purpose of both the diagrams are similar.</a:t>
            </a:r>
          </a:p>
          <a:p>
            <a:pPr algn="just"/>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Sequence diagram emphasizes on time sequence of messages and collaboration diagram emphasizes on the structural organization of the objects that send and receive messages.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C4DE6B9B-EBDF-7B02-B920-C401885FE357}"/>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val="103173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1FA39-D27F-7A25-BE0F-6516DEDB5CB0}"/>
              </a:ext>
            </a:extLst>
          </p:cNvPr>
          <p:cNvSpPr>
            <a:spLocks noGrp="1"/>
          </p:cNvSpPr>
          <p:nvPr>
            <p:ph type="title"/>
          </p:nvPr>
        </p:nvSpPr>
        <p:spPr>
          <a:xfrm>
            <a:off x="0" y="0"/>
            <a:ext cx="6415514" cy="914040"/>
          </a:xfrm>
        </p:spPr>
        <p:txBody>
          <a:bodyPr/>
          <a:lstStyle/>
          <a:p>
            <a:pPr algn="ctr"/>
            <a:r>
              <a:rPr lang="en-IN" sz="3200" b="1" i="0" dirty="0">
                <a:solidFill>
                  <a:srgbClr val="000000"/>
                </a:solidFill>
                <a:effectLst/>
                <a:latin typeface="Times" panose="02020603050405020304" pitchFamily="18" charset="0"/>
                <a:cs typeface="Times" panose="02020603050405020304" pitchFamily="18" charset="0"/>
              </a:rPr>
              <a:t>Purpose of Interaction Diagrams</a:t>
            </a:r>
            <a:br>
              <a:rPr lang="en-IN" sz="3200" b="1" i="0" dirty="0">
                <a:solidFill>
                  <a:srgbClr val="000000"/>
                </a:solidFill>
                <a:effectLst/>
                <a:latin typeface="Times" panose="02020603050405020304" pitchFamily="18" charset="0"/>
                <a:cs typeface="Times" panose="02020603050405020304" pitchFamily="18" charset="0"/>
              </a:rPr>
            </a:br>
            <a:endParaRPr lang="en-IN" sz="3200" b="1" dirty="0">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xmlns="" id="{AC8BC0EF-5F44-A59D-D993-B7640C67CA7B}"/>
              </a:ext>
            </a:extLst>
          </p:cNvPr>
          <p:cNvSpPr>
            <a:spLocks noGrp="1"/>
          </p:cNvSpPr>
          <p:nvPr>
            <p:ph type="body" idx="1"/>
          </p:nvPr>
        </p:nvSpPr>
        <p:spPr>
          <a:xfrm>
            <a:off x="0" y="914040"/>
            <a:ext cx="9037320" cy="5442480"/>
          </a:xfrm>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The purpose of interaction diagrams is </a:t>
            </a:r>
            <a:r>
              <a:rPr lang="en-US" sz="2400" b="1" i="0" dirty="0">
                <a:solidFill>
                  <a:srgbClr val="000000"/>
                </a:solidFill>
                <a:effectLst/>
                <a:latin typeface="Times New Roman" panose="02020603050405020304" pitchFamily="18" charset="0"/>
                <a:cs typeface="Times New Roman" panose="02020603050405020304" pitchFamily="18" charset="0"/>
              </a:rPr>
              <a:t>to visualize the interactive behavior of the system</a:t>
            </a:r>
            <a:r>
              <a:rPr lang="en-US" sz="2400" b="0" i="0" dirty="0">
                <a:solidFill>
                  <a:srgbClr val="000000"/>
                </a:solidFill>
                <a:effectLst/>
                <a:latin typeface="Times New Roman" panose="02020603050405020304" pitchFamily="18" charset="0"/>
                <a:cs typeface="Times New Roman" panose="02020603050405020304" pitchFamily="18" charset="0"/>
              </a:rPr>
              <a:t>. Visualizing the interaction is a difficult task. Hence, the solution is to use different types of models to capture the different aspects of the interaction.</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Sequence and collaboration diagrams are used to capture the dynamic nature but from a different angle.</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The purpose of interaction diagram is −</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To capture the </a:t>
            </a:r>
            <a:r>
              <a:rPr lang="en-US" sz="2400" b="1" i="0" dirty="0">
                <a:solidFill>
                  <a:srgbClr val="000000"/>
                </a:solidFill>
                <a:effectLst/>
                <a:latin typeface="Times New Roman" panose="02020603050405020304" pitchFamily="18" charset="0"/>
                <a:cs typeface="Times New Roman" panose="02020603050405020304" pitchFamily="18" charset="0"/>
              </a:rPr>
              <a:t>dynamic behavior </a:t>
            </a:r>
            <a:r>
              <a:rPr lang="en-US" sz="2400" b="0" i="0" dirty="0">
                <a:solidFill>
                  <a:srgbClr val="000000"/>
                </a:solidFill>
                <a:effectLst/>
                <a:latin typeface="Times New Roman" panose="02020603050405020304" pitchFamily="18" charset="0"/>
                <a:cs typeface="Times New Roman" panose="02020603050405020304" pitchFamily="18" charset="0"/>
              </a:rPr>
              <a:t>of a system.</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To describe the </a:t>
            </a:r>
            <a:r>
              <a:rPr lang="en-US" sz="2400" b="1" i="0" dirty="0">
                <a:solidFill>
                  <a:srgbClr val="000000"/>
                </a:solidFill>
                <a:effectLst/>
                <a:latin typeface="Times New Roman" panose="02020603050405020304" pitchFamily="18" charset="0"/>
                <a:cs typeface="Times New Roman" panose="02020603050405020304" pitchFamily="18" charset="0"/>
              </a:rPr>
              <a:t>message flow </a:t>
            </a:r>
            <a:r>
              <a:rPr lang="en-US" sz="2400" b="0" i="0" dirty="0">
                <a:solidFill>
                  <a:srgbClr val="000000"/>
                </a:solidFill>
                <a:effectLst/>
                <a:latin typeface="Times New Roman" panose="02020603050405020304" pitchFamily="18" charset="0"/>
                <a:cs typeface="Times New Roman" panose="02020603050405020304" pitchFamily="18" charset="0"/>
              </a:rPr>
              <a:t>in the system.</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To describe the </a:t>
            </a:r>
            <a:r>
              <a:rPr lang="en-US" sz="2400" b="1" i="0" dirty="0">
                <a:solidFill>
                  <a:srgbClr val="000000"/>
                </a:solidFill>
                <a:effectLst/>
                <a:latin typeface="Times New Roman" panose="02020603050405020304" pitchFamily="18" charset="0"/>
                <a:cs typeface="Times New Roman" panose="02020603050405020304" pitchFamily="18" charset="0"/>
              </a:rPr>
              <a:t>structural organization </a:t>
            </a:r>
            <a:r>
              <a:rPr lang="en-US" sz="2400" b="0" i="0" dirty="0">
                <a:solidFill>
                  <a:srgbClr val="000000"/>
                </a:solidFill>
                <a:effectLst/>
                <a:latin typeface="Times New Roman" panose="02020603050405020304" pitchFamily="18" charset="0"/>
                <a:cs typeface="Times New Roman" panose="02020603050405020304" pitchFamily="18" charset="0"/>
              </a:rPr>
              <a:t>of the objects.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To describe the </a:t>
            </a:r>
            <a:r>
              <a:rPr lang="en-US" sz="2400" b="1" i="0" dirty="0">
                <a:solidFill>
                  <a:srgbClr val="000000"/>
                </a:solidFill>
                <a:effectLst/>
                <a:latin typeface="Times New Roman" panose="02020603050405020304" pitchFamily="18" charset="0"/>
                <a:cs typeface="Times New Roman" panose="02020603050405020304" pitchFamily="18" charset="0"/>
              </a:rPr>
              <a:t>interaction</a:t>
            </a:r>
            <a:r>
              <a:rPr lang="en-US" sz="2400" b="0" i="0" dirty="0">
                <a:solidFill>
                  <a:srgbClr val="000000"/>
                </a:solidFill>
                <a:effectLst/>
                <a:latin typeface="Times New Roman" panose="02020603050405020304" pitchFamily="18" charset="0"/>
                <a:cs typeface="Times New Roman" panose="02020603050405020304" pitchFamily="18" charset="0"/>
              </a:rPr>
              <a:t> among objects.</a:t>
            </a:r>
          </a:p>
          <a:p>
            <a:pPr algn="just"/>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320935B6-F313-2943-CC0E-4FE7C6CF6A53}"/>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val="416168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BA7EEE-B92F-64B9-9869-9C5D70B01794}"/>
              </a:ext>
            </a:extLst>
          </p:cNvPr>
          <p:cNvSpPr>
            <a:spLocks noGrp="1"/>
          </p:cNvSpPr>
          <p:nvPr>
            <p:ph type="title"/>
          </p:nvPr>
        </p:nvSpPr>
        <p:spPr>
          <a:xfrm>
            <a:off x="126124" y="136800"/>
            <a:ext cx="5486040" cy="914040"/>
          </a:xfrm>
        </p:spPr>
        <p:txBody>
          <a:bodyPr/>
          <a:lstStyle/>
          <a:p>
            <a:pPr algn="ctr"/>
            <a:r>
              <a:rPr lang="en-US" sz="3200" b="1" i="0" dirty="0">
                <a:solidFill>
                  <a:srgbClr val="000000"/>
                </a:solidFill>
                <a:effectLst/>
                <a:latin typeface="Times" panose="02020603050405020304" pitchFamily="18" charset="0"/>
                <a:cs typeface="Times" panose="02020603050405020304" pitchFamily="18" charset="0"/>
              </a:rPr>
              <a:t>How to Draw an Interaction Diagram?</a:t>
            </a:r>
            <a:br>
              <a:rPr lang="en-US" sz="3200" b="1" i="0" dirty="0">
                <a:solidFill>
                  <a:srgbClr val="000000"/>
                </a:solidFill>
                <a:effectLst/>
                <a:latin typeface="Times" panose="02020603050405020304" pitchFamily="18" charset="0"/>
                <a:cs typeface="Times" panose="02020603050405020304" pitchFamily="18" charset="0"/>
              </a:rPr>
            </a:br>
            <a:endParaRPr lang="en-IN" sz="3200" b="1" dirty="0">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xmlns="" id="{257B7E34-D58D-25B0-728C-BB88527F8E10}"/>
              </a:ext>
            </a:extLst>
          </p:cNvPr>
          <p:cNvSpPr>
            <a:spLocks noGrp="1"/>
          </p:cNvSpPr>
          <p:nvPr>
            <p:ph type="body" idx="1"/>
          </p:nvPr>
        </p:nvSpPr>
        <p:spPr>
          <a:xfrm>
            <a:off x="126124" y="807720"/>
            <a:ext cx="8880716" cy="5548799"/>
          </a:xfrm>
        </p:spPr>
        <p:txBody>
          <a:bodyPr>
            <a:no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T</a:t>
            </a:r>
            <a:r>
              <a:rPr lang="en-US" sz="2000" b="0" i="0" dirty="0">
                <a:solidFill>
                  <a:srgbClr val="000000"/>
                </a:solidFill>
                <a:effectLst/>
                <a:latin typeface="Times New Roman" panose="02020603050405020304" pitchFamily="18" charset="0"/>
                <a:cs typeface="Times New Roman" panose="02020603050405020304" pitchFamily="18" charset="0"/>
              </a:rPr>
              <a:t>he purpose of interaction diagrams is to capture the dynamic aspect of a system. So to capture the dynamic aspect, we need to understand what a dynamic aspect is and how it is visualized. Dynamic aspect can be defined as the snapshot of the running system at a particular moment.</a:t>
            </a:r>
          </a:p>
          <a:p>
            <a:pPr algn="just"/>
            <a:r>
              <a:rPr lang="en-US" sz="2000" b="1" dirty="0">
                <a:solidFill>
                  <a:srgbClr val="000000"/>
                </a:solidFill>
                <a:latin typeface="Times New Roman" panose="02020603050405020304" pitchFamily="18" charset="0"/>
                <a:cs typeface="Times New Roman" panose="02020603050405020304" pitchFamily="18" charset="0"/>
              </a:rPr>
              <a:t>T</a:t>
            </a:r>
            <a:r>
              <a:rPr lang="en-US" sz="2000" b="1" i="0" dirty="0">
                <a:solidFill>
                  <a:srgbClr val="000000"/>
                </a:solidFill>
                <a:effectLst/>
                <a:latin typeface="Times New Roman" panose="02020603050405020304" pitchFamily="18" charset="0"/>
                <a:cs typeface="Times New Roman" panose="02020603050405020304" pitchFamily="18" charset="0"/>
              </a:rPr>
              <a:t>wo types of interaction diagrams. </a:t>
            </a:r>
            <a:endParaRPr lang="en-US" sz="2000" b="1" i="0" dirty="0" smtClean="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smtClean="0">
                <a:solidFill>
                  <a:srgbClr val="000000"/>
                </a:solidFill>
                <a:effectLst/>
                <a:latin typeface="Times New Roman" panose="02020603050405020304" pitchFamily="18" charset="0"/>
                <a:cs typeface="Times New Roman" panose="02020603050405020304" pitchFamily="18" charset="0"/>
              </a:rPr>
              <a:t>One </a:t>
            </a:r>
            <a:r>
              <a:rPr lang="en-US" sz="2000" b="0" i="0" dirty="0">
                <a:solidFill>
                  <a:srgbClr val="000000"/>
                </a:solidFill>
                <a:effectLst/>
                <a:latin typeface="Times New Roman" panose="02020603050405020304" pitchFamily="18" charset="0"/>
                <a:cs typeface="Times New Roman" panose="02020603050405020304" pitchFamily="18" charset="0"/>
              </a:rPr>
              <a:t>is the </a:t>
            </a:r>
            <a:r>
              <a:rPr lang="en-US" sz="2000" b="1" i="0" dirty="0">
                <a:solidFill>
                  <a:srgbClr val="000000"/>
                </a:solidFill>
                <a:effectLst/>
                <a:latin typeface="Times New Roman" panose="02020603050405020304" pitchFamily="18" charset="0"/>
                <a:cs typeface="Times New Roman" panose="02020603050405020304" pitchFamily="18" charset="0"/>
              </a:rPr>
              <a:t>sequence diagram </a:t>
            </a:r>
            <a:r>
              <a:rPr lang="en-US" sz="2000" b="0" i="0" dirty="0">
                <a:solidFill>
                  <a:srgbClr val="000000"/>
                </a:solidFill>
                <a:effectLst/>
                <a:latin typeface="Times New Roman" panose="02020603050405020304" pitchFamily="18" charset="0"/>
                <a:cs typeface="Times New Roman" panose="02020603050405020304" pitchFamily="18" charset="0"/>
              </a:rPr>
              <a:t>and the other is the </a:t>
            </a:r>
            <a:r>
              <a:rPr lang="en-US" sz="2000" b="1" i="0" dirty="0">
                <a:solidFill>
                  <a:srgbClr val="000000"/>
                </a:solidFill>
                <a:effectLst/>
                <a:latin typeface="Times New Roman" panose="02020603050405020304" pitchFamily="18" charset="0"/>
                <a:cs typeface="Times New Roman" panose="02020603050405020304" pitchFamily="18" charset="0"/>
              </a:rPr>
              <a:t>collaboration diagram</a:t>
            </a:r>
            <a:r>
              <a:rPr lang="en-US" sz="2000" b="0" i="0" dirty="0">
                <a:solidFill>
                  <a:srgbClr val="000000"/>
                </a:solidFill>
                <a:effectLst/>
                <a:latin typeface="Times New Roman" panose="02020603050405020304" pitchFamily="18" charset="0"/>
                <a:cs typeface="Times New Roman" panose="02020603050405020304" pitchFamily="18" charset="0"/>
              </a:rPr>
              <a:t>. </a:t>
            </a:r>
            <a:endParaRPr lang="en-US" sz="2000" b="0" i="0" dirty="0" smtClean="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smtClean="0">
                <a:solidFill>
                  <a:srgbClr val="000000"/>
                </a:solidFill>
                <a:effectLst/>
                <a:latin typeface="Times New Roman" panose="02020603050405020304" pitchFamily="18" charset="0"/>
                <a:cs typeface="Times New Roman" panose="02020603050405020304" pitchFamily="18" charset="0"/>
              </a:rPr>
              <a:t>The </a:t>
            </a:r>
            <a:r>
              <a:rPr lang="en-US" sz="2000" b="0" i="0" dirty="0">
                <a:solidFill>
                  <a:srgbClr val="000000"/>
                </a:solidFill>
                <a:effectLst/>
                <a:latin typeface="Times New Roman" panose="02020603050405020304" pitchFamily="18" charset="0"/>
                <a:cs typeface="Times New Roman" panose="02020603050405020304" pitchFamily="18" charset="0"/>
              </a:rPr>
              <a:t>sequence diagram captures the time sequence of the message flow from one object to another and the collaboration diagram describes the organization of objects in a system taking part in the message flow.</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Following things are to be identified clearly before drawing the interaction diagram</a:t>
            </a:r>
          </a:p>
          <a:p>
            <a:pPr algn="just">
              <a:lnSpc>
                <a:spcPct val="100000"/>
              </a:lnSpc>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Objects </a:t>
            </a:r>
            <a:r>
              <a:rPr lang="en-US" sz="2000" b="0" i="0" dirty="0">
                <a:solidFill>
                  <a:srgbClr val="000000"/>
                </a:solidFill>
                <a:effectLst/>
                <a:latin typeface="Times New Roman" panose="02020603050405020304" pitchFamily="18" charset="0"/>
                <a:cs typeface="Times New Roman" panose="02020603050405020304" pitchFamily="18" charset="0"/>
              </a:rPr>
              <a:t>taking part in the interaction.</a:t>
            </a:r>
          </a:p>
          <a:p>
            <a:pPr algn="just">
              <a:lnSpc>
                <a:spcPct val="100000"/>
              </a:lnSpc>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Message</a:t>
            </a:r>
            <a:r>
              <a:rPr lang="en-US" sz="2000" b="0" i="0" dirty="0">
                <a:solidFill>
                  <a:srgbClr val="000000"/>
                </a:solidFill>
                <a:effectLst/>
                <a:latin typeface="Times New Roman" panose="02020603050405020304" pitchFamily="18" charset="0"/>
                <a:cs typeface="Times New Roman" panose="02020603050405020304" pitchFamily="18" charset="0"/>
              </a:rPr>
              <a:t> flows among the objects.</a:t>
            </a:r>
          </a:p>
          <a:p>
            <a:pPr algn="just">
              <a:lnSpc>
                <a:spcPct val="100000"/>
              </a:lnSpc>
            </a:pPr>
            <a:r>
              <a:rPr lang="en-US" sz="2000" b="0" i="0" dirty="0">
                <a:solidFill>
                  <a:srgbClr val="000000"/>
                </a:solidFill>
                <a:effectLst/>
                <a:latin typeface="Times New Roman" panose="02020603050405020304" pitchFamily="18" charset="0"/>
                <a:cs typeface="Times New Roman" panose="02020603050405020304" pitchFamily="18" charset="0"/>
              </a:rPr>
              <a:t>	The </a:t>
            </a:r>
            <a:r>
              <a:rPr lang="en-US" sz="2000" b="1" i="0" dirty="0">
                <a:solidFill>
                  <a:srgbClr val="000000"/>
                </a:solidFill>
                <a:effectLst/>
                <a:latin typeface="Times New Roman" panose="02020603050405020304" pitchFamily="18" charset="0"/>
                <a:cs typeface="Times New Roman" panose="02020603050405020304" pitchFamily="18" charset="0"/>
              </a:rPr>
              <a:t>sequence</a:t>
            </a:r>
            <a:r>
              <a:rPr lang="en-US" sz="2000" b="0" i="0" dirty="0">
                <a:solidFill>
                  <a:srgbClr val="000000"/>
                </a:solidFill>
                <a:effectLst/>
                <a:latin typeface="Times New Roman" panose="02020603050405020304" pitchFamily="18" charset="0"/>
                <a:cs typeface="Times New Roman" panose="02020603050405020304" pitchFamily="18" charset="0"/>
              </a:rPr>
              <a:t> in which the messages are flowing.</a:t>
            </a:r>
          </a:p>
          <a:p>
            <a:pPr algn="just">
              <a:lnSpc>
                <a:spcPct val="100000"/>
              </a:lnSpc>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Object organization.</a:t>
            </a:r>
          </a:p>
          <a:p>
            <a:pPr algn="just"/>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2086A71-BB27-F2F7-07F7-71275A3FFBE1}"/>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val="267089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DE0B9-659A-9E2A-45F6-ADDD2CDC53BF}"/>
              </a:ext>
            </a:extLst>
          </p:cNvPr>
          <p:cNvSpPr>
            <a:spLocks noGrp="1"/>
          </p:cNvSpPr>
          <p:nvPr>
            <p:ph type="title"/>
          </p:nvPr>
        </p:nvSpPr>
        <p:spPr/>
        <p:txBody>
          <a:bodyPr/>
          <a:lstStyle/>
          <a:p>
            <a:pPr algn="ctr"/>
            <a:r>
              <a:rPr lang="en-IN" sz="3600" b="1" dirty="0">
                <a:solidFill>
                  <a:srgbClr val="000000"/>
                </a:solidFill>
                <a:latin typeface="Times" panose="02020603050405020304" pitchFamily="18" charset="0"/>
                <a:cs typeface="Times" panose="02020603050405020304" pitchFamily="18" charset="0"/>
              </a:rPr>
              <a:t>I</a:t>
            </a:r>
            <a:r>
              <a:rPr lang="en-IN" sz="3600" b="1" i="0" dirty="0">
                <a:solidFill>
                  <a:srgbClr val="000000"/>
                </a:solidFill>
                <a:effectLst/>
                <a:latin typeface="Times" panose="02020603050405020304" pitchFamily="18" charset="0"/>
                <a:cs typeface="Times" panose="02020603050405020304" pitchFamily="18" charset="0"/>
              </a:rPr>
              <a:t>nteraction Diagrams</a:t>
            </a:r>
            <a:endParaRPr lang="en-IN" sz="3600" b="1" dirty="0">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xmlns="" id="{E7D539DB-AAD6-F3DA-96B9-8BA399DF69C5}"/>
              </a:ext>
            </a:extLst>
          </p:cNvPr>
          <p:cNvSpPr>
            <a:spLocks noGrp="1"/>
          </p:cNvSpPr>
          <p:nvPr>
            <p:ph type="body" idx="1"/>
          </p:nvPr>
        </p:nvSpPr>
        <p:spPr>
          <a:xfrm>
            <a:off x="457200" y="1604520"/>
            <a:ext cx="8497614" cy="4260252"/>
          </a:xfrm>
        </p:spPr>
        <p:txBody>
          <a:bodyPr>
            <a:normAutofit/>
          </a:bodyPr>
          <a:lstStyle/>
          <a:p>
            <a:pPr marL="114300" indent="0">
              <a:buNone/>
            </a:pPr>
            <a:endParaRPr lang="en-IN" sz="3200" b="1" dirty="0"/>
          </a:p>
          <a:p>
            <a:pPr marL="114300" indent="0">
              <a:buNone/>
            </a:pPr>
            <a:r>
              <a:rPr lang="en-IN" sz="3200" b="1" dirty="0"/>
              <a:t>Example:</a:t>
            </a:r>
          </a:p>
          <a:p>
            <a:pPr marL="114300" indent="0">
              <a:buNone/>
            </a:pPr>
            <a:r>
              <a:rPr lang="en-IN" sz="3200" b="1" dirty="0"/>
              <a:t>Order Management System</a:t>
            </a:r>
          </a:p>
        </p:txBody>
      </p:sp>
      <p:sp>
        <p:nvSpPr>
          <p:cNvPr id="4" name="Footer Placeholder 3">
            <a:extLst>
              <a:ext uri="{FF2B5EF4-FFF2-40B4-BE49-F238E27FC236}">
                <a16:creationId xmlns:a16="http://schemas.microsoft.com/office/drawing/2014/main" xmlns="" id="{B1DD079C-4ADF-B592-B606-1C2AA3D313B6}"/>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val="429142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5A46DB-F245-EBE7-4854-17BC0C774A82}"/>
              </a:ext>
            </a:extLst>
          </p:cNvPr>
          <p:cNvSpPr>
            <a:spLocks noGrp="1"/>
          </p:cNvSpPr>
          <p:nvPr>
            <p:ph type="title"/>
          </p:nvPr>
        </p:nvSpPr>
        <p:spPr/>
        <p:txBody>
          <a:bodyPr/>
          <a:lstStyle/>
          <a:p>
            <a:pPr algn="ctr"/>
            <a:r>
              <a:rPr lang="en-IN" sz="3200" b="1" i="0" dirty="0">
                <a:effectLst/>
                <a:latin typeface="Times" panose="02020603050405020304" pitchFamily="18" charset="0"/>
                <a:cs typeface="Times" panose="02020603050405020304" pitchFamily="18" charset="0"/>
              </a:rPr>
              <a:t>(1) The Sequence Diagram</a:t>
            </a:r>
            <a:br>
              <a:rPr lang="en-IN" sz="3200" b="1" i="0" dirty="0">
                <a:effectLst/>
                <a:latin typeface="Times" panose="02020603050405020304" pitchFamily="18" charset="0"/>
                <a:cs typeface="Times" panose="02020603050405020304" pitchFamily="18" charset="0"/>
              </a:rPr>
            </a:br>
            <a:endParaRPr lang="en-IN" sz="3200" b="1"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xmlns="" id="{DC989D16-2BFD-F56C-C4CE-EA656000165B}"/>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392B2829-FF38-70B6-DD97-4A16BABBE06F}"/>
              </a:ext>
            </a:extLst>
          </p:cNvPr>
          <p:cNvPicPr>
            <a:picLocks noChangeAspect="1"/>
          </p:cNvPicPr>
          <p:nvPr/>
        </p:nvPicPr>
        <p:blipFill>
          <a:blip r:embed="rId2"/>
          <a:stretch>
            <a:fillRect/>
          </a:stretch>
        </p:blipFill>
        <p:spPr>
          <a:xfrm>
            <a:off x="352540" y="1001971"/>
            <a:ext cx="7772040" cy="5719229"/>
          </a:xfrm>
          <a:prstGeom prst="rect">
            <a:avLst/>
          </a:prstGeom>
        </p:spPr>
      </p:pic>
    </p:spTree>
    <p:extLst>
      <p:ext uri="{BB962C8B-B14F-4D97-AF65-F5344CB8AC3E}">
        <p14:creationId xmlns:p14="http://schemas.microsoft.com/office/powerpoint/2010/main" val="213033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FB171-451B-DE4B-E10F-F8B6D8FFD5DA}"/>
              </a:ext>
            </a:extLst>
          </p:cNvPr>
          <p:cNvSpPr>
            <a:spLocks noGrp="1"/>
          </p:cNvSpPr>
          <p:nvPr>
            <p:ph type="title"/>
          </p:nvPr>
        </p:nvSpPr>
        <p:spPr/>
        <p:txBody>
          <a:bodyPr/>
          <a:lstStyle/>
          <a:p>
            <a:r>
              <a:rPr lang="en-IN" dirty="0"/>
              <a:t>Cont..</a:t>
            </a:r>
          </a:p>
        </p:txBody>
      </p:sp>
      <p:sp>
        <p:nvSpPr>
          <p:cNvPr id="3" name="Text Placeholder 2">
            <a:extLst>
              <a:ext uri="{FF2B5EF4-FFF2-40B4-BE49-F238E27FC236}">
                <a16:creationId xmlns:a16="http://schemas.microsoft.com/office/drawing/2014/main" xmlns="" id="{E3EDE2B5-0CFD-453F-FA36-9B34F18E2FA1}"/>
              </a:ext>
            </a:extLst>
          </p:cNvPr>
          <p:cNvSpPr>
            <a:spLocks noGrp="1"/>
          </p:cNvSpPr>
          <p:nvPr>
            <p:ph type="body" idx="1"/>
          </p:nvPr>
        </p:nvSpPr>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sequence diagram has four objects (Customer, Order, </a:t>
            </a:r>
            <a:r>
              <a:rPr lang="en-US" sz="2000" b="0" i="0" dirty="0" err="1">
                <a:solidFill>
                  <a:srgbClr val="000000"/>
                </a:solidFill>
                <a:effectLst/>
                <a:latin typeface="Times New Roman" panose="02020603050405020304" pitchFamily="18" charset="0"/>
                <a:cs typeface="Times New Roman" panose="02020603050405020304" pitchFamily="18" charset="0"/>
              </a:rPr>
              <a:t>SpecialOrder</a:t>
            </a:r>
            <a:r>
              <a:rPr lang="en-US" sz="2000" b="0" i="0" dirty="0">
                <a:solidFill>
                  <a:srgbClr val="000000"/>
                </a:solidFill>
                <a:effectLst/>
                <a:latin typeface="Times New Roman" panose="02020603050405020304" pitchFamily="18" charset="0"/>
                <a:cs typeface="Times New Roman" panose="02020603050405020304" pitchFamily="18" charset="0"/>
              </a:rPr>
              <a:t> and </a:t>
            </a:r>
            <a:r>
              <a:rPr lang="en-US" sz="2000" b="0" i="0" dirty="0" err="1">
                <a:solidFill>
                  <a:srgbClr val="000000"/>
                </a:solidFill>
                <a:effectLst/>
                <a:latin typeface="Times New Roman" panose="02020603050405020304" pitchFamily="18" charset="0"/>
                <a:cs typeface="Times New Roman" panose="02020603050405020304" pitchFamily="18" charset="0"/>
              </a:rPr>
              <a:t>NormalOrder</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following diagram shows the message sequence for </a:t>
            </a:r>
            <a:r>
              <a:rPr lang="en-US" sz="2000" b="0" i="1" dirty="0" err="1">
                <a:solidFill>
                  <a:srgbClr val="000000"/>
                </a:solidFill>
                <a:effectLst/>
                <a:latin typeface="Times New Roman" panose="02020603050405020304" pitchFamily="18" charset="0"/>
                <a:cs typeface="Times New Roman" panose="02020603050405020304" pitchFamily="18" charset="0"/>
              </a:rPr>
              <a:t>SpecialOrder</a:t>
            </a:r>
            <a:r>
              <a:rPr lang="en-US" sz="2000" b="0" i="0" dirty="0">
                <a:solidFill>
                  <a:srgbClr val="000000"/>
                </a:solidFill>
                <a:effectLst/>
                <a:latin typeface="Times New Roman" panose="02020603050405020304" pitchFamily="18" charset="0"/>
                <a:cs typeface="Times New Roman" panose="02020603050405020304" pitchFamily="18" charset="0"/>
              </a:rPr>
              <a:t> object and the same can be used in case of </a:t>
            </a:r>
            <a:r>
              <a:rPr lang="en-US" sz="2000" b="0" i="1" dirty="0" err="1">
                <a:solidFill>
                  <a:srgbClr val="000000"/>
                </a:solidFill>
                <a:effectLst/>
                <a:latin typeface="Times New Roman" panose="02020603050405020304" pitchFamily="18" charset="0"/>
                <a:cs typeface="Times New Roman" panose="02020603050405020304" pitchFamily="18" charset="0"/>
              </a:rPr>
              <a:t>NormalOrder</a:t>
            </a:r>
            <a:r>
              <a:rPr lang="en-US" sz="2000" b="0" i="0" dirty="0">
                <a:solidFill>
                  <a:srgbClr val="000000"/>
                </a:solidFill>
                <a:effectLst/>
                <a:latin typeface="Times New Roman" panose="02020603050405020304" pitchFamily="18" charset="0"/>
                <a:cs typeface="Times New Roman" panose="02020603050405020304" pitchFamily="18" charset="0"/>
              </a:rPr>
              <a:t> object. It is important to understand the time sequence of message flows. The message flow is nothing but a method call of an object.</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first call is </a:t>
            </a:r>
            <a:r>
              <a:rPr lang="en-US" sz="2000" b="0" i="1" dirty="0" err="1">
                <a:solidFill>
                  <a:srgbClr val="000000"/>
                </a:solidFill>
                <a:effectLst/>
                <a:latin typeface="Times New Roman" panose="02020603050405020304" pitchFamily="18" charset="0"/>
                <a:cs typeface="Times New Roman" panose="02020603050405020304" pitchFamily="18" charset="0"/>
              </a:rPr>
              <a:t>sendOrder</a:t>
            </a:r>
            <a:r>
              <a:rPr lang="en-US" sz="2000" b="0" i="1"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 which is a method of </a:t>
            </a:r>
            <a:r>
              <a:rPr lang="en-US" sz="2000" b="0" i="1" dirty="0">
                <a:solidFill>
                  <a:srgbClr val="000000"/>
                </a:solidFill>
                <a:effectLst/>
                <a:latin typeface="Times New Roman" panose="02020603050405020304" pitchFamily="18" charset="0"/>
                <a:cs typeface="Times New Roman" panose="02020603050405020304" pitchFamily="18" charset="0"/>
              </a:rPr>
              <a:t>Order object</a:t>
            </a:r>
            <a:r>
              <a:rPr lang="en-US" sz="2000" b="0" i="0" dirty="0">
                <a:solidFill>
                  <a:srgbClr val="000000"/>
                </a:solidFill>
                <a:effectLst/>
                <a:latin typeface="Times New Roman" panose="02020603050405020304" pitchFamily="18" charset="0"/>
                <a:cs typeface="Times New Roman" panose="02020603050405020304" pitchFamily="18" charset="0"/>
              </a:rPr>
              <a:t>. The next call is </a:t>
            </a:r>
            <a:r>
              <a:rPr lang="en-US" sz="2000" b="0" i="1" dirty="0">
                <a:solidFill>
                  <a:srgbClr val="000000"/>
                </a:solidFill>
                <a:effectLst/>
                <a:latin typeface="Times New Roman" panose="02020603050405020304" pitchFamily="18" charset="0"/>
                <a:cs typeface="Times New Roman" panose="02020603050405020304" pitchFamily="18" charset="0"/>
              </a:rPr>
              <a:t>confirm ()</a:t>
            </a:r>
            <a:r>
              <a:rPr lang="en-US" sz="2000" b="0" i="0" dirty="0">
                <a:solidFill>
                  <a:srgbClr val="000000"/>
                </a:solidFill>
                <a:effectLst/>
                <a:latin typeface="Times New Roman" panose="02020603050405020304" pitchFamily="18" charset="0"/>
                <a:cs typeface="Times New Roman" panose="02020603050405020304" pitchFamily="18" charset="0"/>
              </a:rPr>
              <a:t> which is a method of </a:t>
            </a:r>
            <a:r>
              <a:rPr lang="en-US" sz="2000" b="0" i="1" dirty="0" err="1">
                <a:solidFill>
                  <a:srgbClr val="000000"/>
                </a:solidFill>
                <a:effectLst/>
                <a:latin typeface="Times New Roman" panose="02020603050405020304" pitchFamily="18" charset="0"/>
                <a:cs typeface="Times New Roman" panose="02020603050405020304" pitchFamily="18" charset="0"/>
              </a:rPr>
              <a:t>SpecialOrder</a:t>
            </a:r>
            <a:r>
              <a:rPr lang="en-US" sz="2000" b="0" i="0" dirty="0">
                <a:solidFill>
                  <a:srgbClr val="000000"/>
                </a:solidFill>
                <a:effectLst/>
                <a:latin typeface="Times New Roman" panose="02020603050405020304" pitchFamily="18" charset="0"/>
                <a:cs typeface="Times New Roman" panose="02020603050405020304" pitchFamily="18" charset="0"/>
              </a:rPr>
              <a:t> object and the last call is </a:t>
            </a:r>
            <a:r>
              <a:rPr lang="en-US" sz="2000" b="0" i="1" dirty="0">
                <a:solidFill>
                  <a:srgbClr val="000000"/>
                </a:solidFill>
                <a:effectLst/>
                <a:latin typeface="Times New Roman" panose="02020603050405020304" pitchFamily="18" charset="0"/>
                <a:cs typeface="Times New Roman" panose="02020603050405020304" pitchFamily="18" charset="0"/>
              </a:rPr>
              <a:t>Dispatch ()</a:t>
            </a:r>
            <a:r>
              <a:rPr lang="en-US" sz="2000" b="0" i="0" dirty="0">
                <a:solidFill>
                  <a:srgbClr val="000000"/>
                </a:solidFill>
                <a:effectLst/>
                <a:latin typeface="Times New Roman" panose="02020603050405020304" pitchFamily="18" charset="0"/>
                <a:cs typeface="Times New Roman" panose="02020603050405020304" pitchFamily="18" charset="0"/>
              </a:rPr>
              <a:t> which is a method of </a:t>
            </a:r>
            <a:r>
              <a:rPr lang="en-US" sz="2000" b="0" i="1" dirty="0" err="1">
                <a:solidFill>
                  <a:srgbClr val="000000"/>
                </a:solidFill>
                <a:effectLst/>
                <a:latin typeface="Times New Roman" panose="02020603050405020304" pitchFamily="18" charset="0"/>
                <a:cs typeface="Times New Roman" panose="02020603050405020304" pitchFamily="18" charset="0"/>
              </a:rPr>
              <a:t>SpecialOrder</a:t>
            </a:r>
            <a:r>
              <a:rPr lang="en-US" sz="2000" b="0" i="0" dirty="0">
                <a:solidFill>
                  <a:srgbClr val="000000"/>
                </a:solidFill>
                <a:effectLst/>
                <a:latin typeface="Times New Roman" panose="02020603050405020304" pitchFamily="18" charset="0"/>
                <a:cs typeface="Times New Roman" panose="02020603050405020304" pitchFamily="18" charset="0"/>
              </a:rPr>
              <a:t> object. The following diagram mainly describes the method calls from one object to another, and this is also the actual scenario when the system is running.</a:t>
            </a:r>
          </a:p>
          <a:p>
            <a:pPr algn="just"/>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C39A82F5-8304-D63F-0181-EBE09F62EF52}"/>
              </a:ext>
            </a:extLst>
          </p:cNvPr>
          <p:cNvSpPr>
            <a:spLocks noGrp="1"/>
          </p:cNvSpPr>
          <p:nvPr>
            <p:ph type="ftr" idx="11"/>
          </p:nvPr>
        </p:nvSpPr>
        <p:spPr/>
        <p:txBody>
          <a:bodyPr/>
          <a:lstStyle/>
          <a:p>
            <a:r>
              <a:rPr lang="en-IN"/>
              <a:t>OOSE    </a:t>
            </a:r>
          </a:p>
        </p:txBody>
      </p:sp>
    </p:spTree>
    <p:extLst>
      <p:ext uri="{BB962C8B-B14F-4D97-AF65-F5344CB8AC3E}">
        <p14:creationId xmlns:p14="http://schemas.microsoft.com/office/powerpoint/2010/main" val="193047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FCEE5D-1406-FEAD-D879-35CC626F2BD8}"/>
              </a:ext>
            </a:extLst>
          </p:cNvPr>
          <p:cNvSpPr>
            <a:spLocks noGrp="1"/>
          </p:cNvSpPr>
          <p:nvPr>
            <p:ph type="title"/>
          </p:nvPr>
        </p:nvSpPr>
        <p:spPr/>
        <p:txBody>
          <a:bodyPr/>
          <a:lstStyle/>
          <a:p>
            <a:pPr algn="ctr"/>
            <a:r>
              <a:rPr lang="en-IN" sz="3200" b="1" dirty="0">
                <a:latin typeface="Times" panose="02020603050405020304" pitchFamily="18" charset="0"/>
                <a:cs typeface="Times" panose="02020603050405020304" pitchFamily="18" charset="0"/>
              </a:rPr>
              <a:t>(2) </a:t>
            </a:r>
            <a:r>
              <a:rPr lang="en-IN" sz="3200" b="1" i="0" dirty="0">
                <a:effectLst/>
                <a:latin typeface="Times" panose="02020603050405020304" pitchFamily="18" charset="0"/>
                <a:cs typeface="Times" panose="02020603050405020304" pitchFamily="18" charset="0"/>
              </a:rPr>
              <a:t>The Collaboration Diagram</a:t>
            </a:r>
            <a:br>
              <a:rPr lang="en-IN" sz="3200" b="1" i="0" dirty="0">
                <a:effectLst/>
                <a:latin typeface="Times" panose="02020603050405020304" pitchFamily="18" charset="0"/>
                <a:cs typeface="Times" panose="02020603050405020304" pitchFamily="18" charset="0"/>
              </a:rPr>
            </a:br>
            <a:endParaRPr lang="en-IN" sz="3200" b="1"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xmlns="" id="{3D84C46A-B2F0-F82D-72BC-8DF3019E6105}"/>
              </a:ext>
            </a:extLst>
          </p:cNvPr>
          <p:cNvSpPr>
            <a:spLocks noGrp="1"/>
          </p:cNvSpPr>
          <p:nvPr>
            <p:ph type="ftr" idx="11"/>
          </p:nvPr>
        </p:nvSpPr>
        <p:spPr/>
        <p:txBody>
          <a:bodyPr/>
          <a:lstStyle/>
          <a:p>
            <a:r>
              <a:rPr lang="en-IN"/>
              <a:t>OOSE    </a:t>
            </a:r>
          </a:p>
        </p:txBody>
      </p:sp>
      <p:pic>
        <p:nvPicPr>
          <p:cNvPr id="6" name="Picture 5">
            <a:extLst>
              <a:ext uri="{FF2B5EF4-FFF2-40B4-BE49-F238E27FC236}">
                <a16:creationId xmlns:a16="http://schemas.microsoft.com/office/drawing/2014/main" xmlns="" id="{DD1EBC92-D4BA-CEB2-9C52-A65136982BC5}"/>
              </a:ext>
            </a:extLst>
          </p:cNvPr>
          <p:cNvPicPr>
            <a:picLocks noChangeAspect="1"/>
          </p:cNvPicPr>
          <p:nvPr/>
        </p:nvPicPr>
        <p:blipFill>
          <a:blip r:embed="rId2"/>
          <a:stretch>
            <a:fillRect/>
          </a:stretch>
        </p:blipFill>
        <p:spPr>
          <a:xfrm>
            <a:off x="928179" y="1141027"/>
            <a:ext cx="7287642" cy="4744112"/>
          </a:xfrm>
          <a:prstGeom prst="rect">
            <a:avLst/>
          </a:prstGeom>
        </p:spPr>
      </p:pic>
    </p:spTree>
    <p:extLst>
      <p:ext uri="{BB962C8B-B14F-4D97-AF65-F5344CB8AC3E}">
        <p14:creationId xmlns:p14="http://schemas.microsoft.com/office/powerpoint/2010/main" val="17951677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754</Words>
  <Application>Microsoft Office PowerPoint</Application>
  <PresentationFormat>On-screen Show (4:3)</PresentationFormat>
  <Paragraphs>112</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Arial</vt:lpstr>
      <vt:lpstr>Times</vt:lpstr>
      <vt:lpstr>Calibri</vt:lpstr>
      <vt:lpstr>var(--ff-lato)</vt:lpstr>
      <vt:lpstr>Office Theme</vt:lpstr>
      <vt:lpstr>PowerPoint Presentation</vt:lpstr>
      <vt:lpstr>Contents</vt:lpstr>
      <vt:lpstr>  Introduction to Interaction diagrams </vt:lpstr>
      <vt:lpstr>Purpose of Interaction Diagrams </vt:lpstr>
      <vt:lpstr>How to Draw an Interaction Diagram? </vt:lpstr>
      <vt:lpstr>Interaction Diagrams</vt:lpstr>
      <vt:lpstr>(1) The Sequence Diagram </vt:lpstr>
      <vt:lpstr>Cont..</vt:lpstr>
      <vt:lpstr>(2) The Collaboration Diagram </vt:lpstr>
      <vt:lpstr>Cont..</vt:lpstr>
      <vt:lpstr>Where to Use Interaction Diagrams? </vt:lpstr>
      <vt:lpstr>Cont..</vt:lpstr>
      <vt:lpstr>PowerPoint Presentation</vt:lpstr>
      <vt:lpstr>System Start up Diagram</vt:lpstr>
      <vt:lpstr>College Management System </vt:lpstr>
      <vt:lpstr>Interaction diagram of library management system</vt:lpstr>
      <vt:lpstr>Interaction diagram of hospital management system</vt:lpstr>
      <vt:lpstr>Interaction diagram of bank system</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DELL</cp:lastModifiedBy>
  <cp:revision>37</cp:revision>
  <dcterms:created xsi:type="dcterms:W3CDTF">2010-04-09T07:36:15Z</dcterms:created>
  <dcterms:modified xsi:type="dcterms:W3CDTF">2024-04-01T12:42:17Z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