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7559675" cy="10691800"/>
  <p:embeddedFontLst>
    <p:embeddedFont>
      <p:font typeface="Nuni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6" roundtripDataSignature="AMtx7mgcxdZr4JXUFsiet21RCskrnc6V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1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Reference: https://www.google.co.in/search?q=increment+model+in+software+engineering&amp;tbm=isch&amp;tbs=rimg:Cdx-dh58pyBGIjiFvz1sAo88Al2matF9om2bQ9Zi31d_1a7xNiBskWc10EmWBnGYo8ANK0BS_1tzN8xDASuBPv19KKyyoSCYW_1PWwCjzwCEYi8lkpryUF8KhIJXaZq0X2ibZsRpEKhfKrq6wMqEglD1mLfV39rvBGBO-8vFo_1weyoSCU2IGyRZzXQSEdBMqXF2cYPvKhIJZYGcZijwA0oRRNAHgVRFfGQqEgnQFL-3M3zEMBEdT7eZLRoosioSCRK4E-_1X0orLEZUfBPa_15T4s&amp;tbo=u&amp;sa=X&amp;ved=2ahUKEwiItcq1pOfeAhWTTX0KHWrQBWMQ9C96BAgBEBs&amp;biw=1366&amp;bih=657&amp;dpr=1#imgrc=_</a:t>
            </a:r>
            <a:endParaRPr/>
          </a:p>
        </p:txBody>
      </p:sp>
      <p:sp>
        <p:nvSpPr>
          <p:cNvPr id="154" name="Google Shape;154;p15: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Reference: https://www.google.co.in/search?biw=1366&amp;bih=657&amp;tbm=isch&amp;sa=1&amp;ei=2j_2W_yNOsTorQHrvb34Dg&amp;q=spiral+model+in+software+engineering&amp;oq=spiral+in+software+engineering&amp;gs_l=img.3.0.0i8i30l5j0i24.6823.11162..12670...1.0..0.181.1067.0j6......1....1..gws-wiz-img.mSTq4kMqgZA#imgrc=qYKnbmLpSi0nKM:</a:t>
            </a:r>
            <a:endParaRPr/>
          </a:p>
        </p:txBody>
      </p:sp>
      <p:sp>
        <p:nvSpPr>
          <p:cNvPr id="181" name="Google Shape;181;p18: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2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Reference: https://www.google.co.in/search?biw=1366&amp;bih=657&amp;tbm=isch&amp;sa=1&amp;ei=6D_2W8HRMdPd9QPu-4vACA&amp;q=prototype+model+in+software+engineering&amp;oq=pro+in+software+engineering&amp;gs_l=img.3.0.0i7i30l10.58309.59318..60800...0.0..0.194.557.0j3......1....1..gws-wiz-img.4fiAQtwSn1w#imgrc=28DguFXRubHWGM:</a:t>
            </a:r>
            <a:endParaRPr/>
          </a:p>
        </p:txBody>
      </p:sp>
      <p:sp>
        <p:nvSpPr>
          <p:cNvPr id="219" name="Google Shape;219;p23: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9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9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9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9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9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9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2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1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29"/>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5" name="Shape 65"/>
        <p:cNvGrpSpPr/>
        <p:nvPr/>
      </p:nvGrpSpPr>
      <p:grpSpPr>
        <a:xfrm>
          <a:off x="0" y="0"/>
          <a:ext cx="0" cy="0"/>
          <a:chOff x="0" y="0"/>
          <a:chExt cx="0" cy="0"/>
        </a:xfrm>
      </p:grpSpPr>
      <p:sp>
        <p:nvSpPr>
          <p:cNvPr id="66" name="Google Shape;66;p3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3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3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0" name="Shape 70"/>
        <p:cNvGrpSpPr/>
        <p:nvPr/>
      </p:nvGrpSpPr>
      <p:grpSpPr>
        <a:xfrm>
          <a:off x="0" y="0"/>
          <a:ext cx="0" cy="0"/>
          <a:chOff x="0" y="0"/>
          <a:chExt cx="0" cy="0"/>
        </a:xfrm>
      </p:grpSpPr>
      <p:sp>
        <p:nvSpPr>
          <p:cNvPr id="71" name="Google Shape;71;p4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4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4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4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BLANK 2">
    <p:spTree>
      <p:nvGrpSpPr>
        <p:cNvPr id="77" name="Shape 77"/>
        <p:cNvGrpSpPr/>
        <p:nvPr/>
      </p:nvGrpSpPr>
      <p:grpSpPr>
        <a:xfrm>
          <a:off x="0" y="0"/>
          <a:ext cx="0" cy="0"/>
          <a:chOff x="0" y="0"/>
          <a:chExt cx="0" cy="0"/>
        </a:xfrm>
      </p:grpSpPr>
      <p:sp>
        <p:nvSpPr>
          <p:cNvPr id="78" name="Google Shape;78;p4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4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4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3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4" name="Shape 34"/>
        <p:cNvGrpSpPr/>
        <p:nvPr/>
      </p:nvGrpSpPr>
      <p:grpSpPr>
        <a:xfrm>
          <a:off x="0" y="0"/>
          <a:ext cx="0" cy="0"/>
          <a:chOff x="0" y="0"/>
          <a:chExt cx="0" cy="0"/>
        </a:xfrm>
      </p:grpSpPr>
      <p:sp>
        <p:nvSpPr>
          <p:cNvPr id="35" name="Google Shape;35;p3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7" name="Shape 37"/>
        <p:cNvGrpSpPr/>
        <p:nvPr/>
      </p:nvGrpSpPr>
      <p:grpSpPr>
        <a:xfrm>
          <a:off x="0" y="0"/>
          <a:ext cx="0" cy="0"/>
          <a:chOff x="0" y="0"/>
          <a:chExt cx="0" cy="0"/>
        </a:xfrm>
      </p:grpSpPr>
      <p:sp>
        <p:nvSpPr>
          <p:cNvPr id="38" name="Google Shape;38;p3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0" name="Google Shape;40;p33"/>
          <p:cNvSpPr txBox="1"/>
          <p:nvPr>
            <p:ph idx="11" type="ftr"/>
          </p:nvPr>
        </p:nvSpPr>
        <p:spPr>
          <a:xfrm>
            <a:off x="457199" y="6356520"/>
            <a:ext cx="8229239"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3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4"/>
          <p:cNvSpPr txBox="1"/>
          <p:nvPr>
            <p:ph idx="11" type="ftr"/>
          </p:nvPr>
        </p:nvSpPr>
        <p:spPr>
          <a:xfrm>
            <a:off x="352540"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4" name="Shape 44"/>
        <p:cNvGrpSpPr/>
        <p:nvPr/>
      </p:nvGrpSpPr>
      <p:grpSpPr>
        <a:xfrm>
          <a:off x="0" y="0"/>
          <a:ext cx="0" cy="0"/>
          <a:chOff x="0" y="0"/>
          <a:chExt cx="0" cy="0"/>
        </a:xfrm>
      </p:grpSpPr>
      <p:sp>
        <p:nvSpPr>
          <p:cNvPr id="45" name="Google Shape;45;p3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6" name="Google Shape;46;p3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7" name="Shape 47"/>
        <p:cNvGrpSpPr/>
        <p:nvPr/>
      </p:nvGrpSpPr>
      <p:grpSpPr>
        <a:xfrm>
          <a:off x="0" y="0"/>
          <a:ext cx="0" cy="0"/>
          <a:chOff x="0" y="0"/>
          <a:chExt cx="0" cy="0"/>
        </a:xfrm>
      </p:grpSpPr>
      <p:sp>
        <p:nvSpPr>
          <p:cNvPr id="48" name="Google Shape;48;p3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3" name="Shape 53"/>
        <p:cNvGrpSpPr/>
        <p:nvPr/>
      </p:nvGrpSpPr>
      <p:grpSpPr>
        <a:xfrm>
          <a:off x="0" y="0"/>
          <a:ext cx="0" cy="0"/>
          <a:chOff x="0" y="0"/>
          <a:chExt cx="0" cy="0"/>
        </a:xfrm>
      </p:grpSpPr>
      <p:sp>
        <p:nvSpPr>
          <p:cNvPr id="54" name="Google Shape;54;p3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3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9" name="Shape 59"/>
        <p:cNvGrpSpPr/>
        <p:nvPr/>
      </p:nvGrpSpPr>
      <p:grpSpPr>
        <a:xfrm>
          <a:off x="0" y="0"/>
          <a:ext cx="0" cy="0"/>
          <a:chOff x="0" y="0"/>
          <a:chExt cx="0" cy="0"/>
        </a:xfrm>
      </p:grpSpPr>
      <p:sp>
        <p:nvSpPr>
          <p:cNvPr id="60" name="Google Shape;60;p3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3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2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2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tutorialspoint.com/software_engineering/" TargetMode="External"/><Relationship Id="rId4" Type="http://schemas.openxmlformats.org/officeDocument/2006/relationships/hyperlink" Target="https://courses.cs.vt.edu/csonline/SE/Lessons/Qualities/index.html" TargetMode="External"/><Relationship Id="rId5" Type="http://schemas.openxmlformats.org/officeDocument/2006/relationships/hyperlink" Target="https://www.tutorialspoint.com/sdlc/sdlc_waterfall_model.htm" TargetMode="External"/><Relationship Id="rId6" Type="http://schemas.openxmlformats.org/officeDocument/2006/relationships/hyperlink" Target="https://www.geeksforgeeks.org/software-engineering-spiral-model/" TargetMode="External"/><Relationship Id="rId7" Type="http://schemas.openxmlformats.org/officeDocument/2006/relationships/hyperlink" Target="https://www.geeksforgeeks.org/software-engineering-sdlc-v-mode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nvSpPr>
        <p:spPr>
          <a:xfrm>
            <a:off x="947786" y="2932386"/>
            <a:ext cx="7564618" cy="29405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4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400" u="none" cap="none" strike="noStrike">
                <a:solidFill>
                  <a:srgbClr val="0070C0"/>
                </a:solidFill>
                <a:latin typeface="Times New Roman"/>
                <a:ea typeface="Times New Roman"/>
                <a:cs typeface="Times New Roman"/>
                <a:sym typeface="Times New Roman"/>
              </a:rPr>
              <a:t>SDLC Models</a:t>
            </a:r>
            <a:endParaRPr/>
          </a:p>
          <a:p>
            <a:pPr indent="0" lvl="0" marL="0" marR="0" rtl="0" algn="ctr">
              <a:lnSpc>
                <a:spcPct val="100000"/>
              </a:lnSpc>
              <a:spcBef>
                <a:spcPts val="400"/>
              </a:spcBef>
              <a:spcAft>
                <a:spcPts val="0"/>
              </a:spcAft>
              <a:buClr>
                <a:srgbClr val="000000"/>
              </a:buClr>
              <a:buSzPts val="2000"/>
              <a:buFont typeface="Arial"/>
              <a:buNone/>
            </a:pPr>
            <a:r>
              <a:t/>
            </a:r>
            <a:endParaRPr b="1" i="0" sz="24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5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91" name="Google Shape;91;p4"/>
          <p:cNvSpPr txBox="1"/>
          <p:nvPr/>
        </p:nvSpPr>
        <p:spPr>
          <a:xfrm>
            <a:off x="1398799" y="2102069"/>
            <a:ext cx="6346401" cy="1436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800" u="none" cap="none" strike="noStrike">
                <a:solidFill>
                  <a:schemeClr val="dk1"/>
                </a:solidFill>
                <a:latin typeface="Times New Roman"/>
                <a:ea typeface="Times New Roman"/>
                <a:cs typeface="Times New Roman"/>
                <a:sym typeface="Times New Roman"/>
              </a:rPr>
              <a:t>Object Oriented Software Engineering (OOSE)</a:t>
            </a:r>
            <a:endParaRPr/>
          </a:p>
          <a:p>
            <a:pPr indent="0" lvl="0" marL="0" marR="0" rtl="0" algn="ctr">
              <a:lnSpc>
                <a:spcPct val="100000"/>
              </a:lnSpc>
              <a:spcBef>
                <a:spcPts val="400"/>
              </a:spcBef>
              <a:spcAft>
                <a:spcPts val="0"/>
              </a:spcAft>
              <a:buClr>
                <a:srgbClr val="000000"/>
              </a:buClr>
              <a:buSzPts val="2000"/>
              <a:buFont typeface="Arial"/>
              <a:buNone/>
            </a:pPr>
            <a:r>
              <a:rPr b="1" i="0" lang="en-US" sz="2800" u="none" cap="none" strike="noStrike">
                <a:solidFill>
                  <a:schemeClr val="dk1"/>
                </a:solidFill>
                <a:latin typeface="Times New Roman"/>
                <a:ea typeface="Times New Roman"/>
                <a:cs typeface="Times New Roman"/>
                <a:sym typeface="Times New Roman"/>
              </a:rPr>
              <a:t>22CS017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4"/>
          <p:cNvSpPr txBox="1"/>
          <p:nvPr>
            <p:ph type="title"/>
          </p:nvPr>
        </p:nvSpPr>
        <p:spPr>
          <a:xfrm>
            <a:off x="575034" y="146227"/>
            <a:ext cx="6155703"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sz="3600">
                <a:solidFill>
                  <a:schemeClr val="dk1"/>
                </a:solidFill>
                <a:latin typeface="Times"/>
                <a:ea typeface="Times"/>
                <a:cs typeface="Times"/>
                <a:sym typeface="Times"/>
              </a:rPr>
              <a:t>Incremental Process </a:t>
            </a:r>
            <a:r>
              <a:rPr b="1" lang="en-US" sz="3600">
                <a:solidFill>
                  <a:schemeClr val="dk1"/>
                </a:solidFill>
                <a:latin typeface="Times"/>
                <a:ea typeface="Times"/>
                <a:cs typeface="Times"/>
                <a:sym typeface="Times"/>
              </a:rPr>
              <a:t>M</a:t>
            </a:r>
            <a:r>
              <a:rPr b="1" i="0" lang="en-US" sz="3600">
                <a:solidFill>
                  <a:schemeClr val="dk1"/>
                </a:solidFill>
                <a:latin typeface="Times"/>
                <a:ea typeface="Times"/>
                <a:cs typeface="Times"/>
                <a:sym typeface="Times"/>
              </a:rPr>
              <a:t>odel</a:t>
            </a:r>
            <a:br>
              <a:rPr b="1" i="0" lang="en-US" sz="3600">
                <a:solidFill>
                  <a:schemeClr val="dk1"/>
                </a:solidFill>
                <a:latin typeface="Times"/>
                <a:ea typeface="Times"/>
                <a:cs typeface="Times"/>
                <a:sym typeface="Times"/>
              </a:rPr>
            </a:br>
            <a:endParaRPr sz="3600">
              <a:solidFill>
                <a:schemeClr val="dk1"/>
              </a:solidFill>
              <a:latin typeface="Times"/>
              <a:ea typeface="Times"/>
              <a:cs typeface="Times"/>
              <a:sym typeface="Times"/>
            </a:endParaRPr>
          </a:p>
        </p:txBody>
      </p:sp>
      <p:sp>
        <p:nvSpPr>
          <p:cNvPr id="149" name="Google Shape;149;p14"/>
          <p:cNvSpPr txBox="1"/>
          <p:nvPr>
            <p:ph idx="11" type="ftr"/>
          </p:nvPr>
        </p:nvSpPr>
        <p:spPr>
          <a:xfrm>
            <a:off x="729613" y="4885939"/>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solidFill>
                  <a:schemeClr val="dk1"/>
                </a:solidFill>
              </a:rPr>
              <a:t>Figure 3 : - Incremental Process Model</a:t>
            </a:r>
            <a:endParaRPr/>
          </a:p>
        </p:txBody>
      </p:sp>
      <p:pic>
        <p:nvPicPr>
          <p:cNvPr id="150" name="Google Shape;150;p14"/>
          <p:cNvPicPr preferRelativeResize="0"/>
          <p:nvPr/>
        </p:nvPicPr>
        <p:blipFill rotWithShape="1">
          <a:blip r:embed="rId3">
            <a:alphaModFix/>
          </a:blip>
          <a:srcRect b="0" l="0" r="0" t="0"/>
          <a:stretch/>
        </p:blipFill>
        <p:spPr>
          <a:xfrm>
            <a:off x="1032133" y="1972061"/>
            <a:ext cx="7079734" cy="23327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5"/>
          <p:cNvSpPr txBox="1"/>
          <p:nvPr>
            <p:ph type="title"/>
          </p:nvPr>
        </p:nvSpPr>
        <p:spPr>
          <a:xfrm>
            <a:off x="0" y="0"/>
            <a:ext cx="5486040" cy="914040"/>
          </a:xfrm>
          <a:prstGeom prst="rect">
            <a:avLst/>
          </a:prstGeom>
          <a:noFill/>
          <a:ln>
            <a:noFill/>
          </a:ln>
        </p:spPr>
        <p:txBody>
          <a:bodyPr anchorCtr="0" anchor="ctr" bIns="0" lIns="0" spcFirstLastPara="1" rIns="0" wrap="square" tIns="0">
            <a:normAutofit/>
          </a:bodyPr>
          <a:lstStyle/>
          <a:p>
            <a:pPr indent="0" lvl="0" marL="0" rtl="0" algn="ctr">
              <a:lnSpc>
                <a:spcPct val="90000"/>
              </a:lnSpc>
              <a:spcBef>
                <a:spcPts val="0"/>
              </a:spcBef>
              <a:spcAft>
                <a:spcPts val="0"/>
              </a:spcAft>
              <a:buSzPts val="1800"/>
              <a:buNone/>
            </a:pPr>
            <a:r>
              <a:rPr b="1" lang="en-US">
                <a:latin typeface="Times New Roman"/>
                <a:ea typeface="Times New Roman"/>
                <a:cs typeface="Times New Roman"/>
                <a:sym typeface="Times New Roman"/>
              </a:rPr>
              <a:t>Increment &amp; iterative model</a:t>
            </a:r>
            <a:endParaRPr>
              <a:latin typeface="Times New Roman"/>
              <a:ea typeface="Times New Roman"/>
              <a:cs typeface="Times New Roman"/>
              <a:sym typeface="Times New Roman"/>
            </a:endParaRPr>
          </a:p>
        </p:txBody>
      </p:sp>
      <p:sp>
        <p:nvSpPr>
          <p:cNvPr id="157" name="Google Shape;15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09-01-2024</a:t>
            </a:r>
            <a:endParaRPr b="0" i="0" sz="1200" u="none" cap="none" strike="noStrike">
              <a:solidFill>
                <a:schemeClr val="lt1"/>
              </a:solidFill>
              <a:latin typeface="Arial"/>
              <a:ea typeface="Arial"/>
              <a:cs typeface="Arial"/>
              <a:sym typeface="Arial"/>
            </a:endParaRPr>
          </a:p>
        </p:txBody>
      </p:sp>
      <p:sp>
        <p:nvSpPr>
          <p:cNvPr id="158" name="Google Shape;15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pic>
        <p:nvPicPr>
          <p:cNvPr descr="incrementing.jpg" id="159" name="Google Shape;159;p15"/>
          <p:cNvPicPr preferRelativeResize="0"/>
          <p:nvPr>
            <p:ph idx="1" type="body"/>
          </p:nvPr>
        </p:nvPicPr>
        <p:blipFill rotWithShape="1">
          <a:blip r:embed="rId3">
            <a:alphaModFix/>
          </a:blip>
          <a:srcRect b="0" l="0" r="0" t="0"/>
          <a:stretch/>
        </p:blipFill>
        <p:spPr>
          <a:xfrm>
            <a:off x="1152023" y="2160173"/>
            <a:ext cx="5543550" cy="1500188"/>
          </a:xfrm>
          <a:prstGeom prst="rect">
            <a:avLst/>
          </a:prstGeom>
          <a:noFill/>
          <a:ln>
            <a:noFill/>
          </a:ln>
        </p:spPr>
      </p:pic>
      <p:pic>
        <p:nvPicPr>
          <p:cNvPr descr="iterating1.jpg" id="160" name="Google Shape;160;p15"/>
          <p:cNvPicPr preferRelativeResize="0"/>
          <p:nvPr/>
        </p:nvPicPr>
        <p:blipFill rotWithShape="1">
          <a:blip r:embed="rId4">
            <a:alphaModFix/>
          </a:blip>
          <a:srcRect b="0" l="0" r="0" t="0"/>
          <a:stretch/>
        </p:blipFill>
        <p:spPr>
          <a:xfrm>
            <a:off x="1194134" y="3901741"/>
            <a:ext cx="5372100" cy="1614488"/>
          </a:xfrm>
          <a:prstGeom prst="rect">
            <a:avLst/>
          </a:prstGeom>
          <a:noFill/>
          <a:ln>
            <a:noFill/>
          </a:ln>
        </p:spPr>
      </p:pic>
      <p:sp>
        <p:nvSpPr>
          <p:cNvPr id="161" name="Google Shape;161;p15"/>
          <p:cNvSpPr txBox="1"/>
          <p:nvPr/>
        </p:nvSpPr>
        <p:spPr>
          <a:xfrm>
            <a:off x="2457450" y="3600450"/>
            <a:ext cx="2400300"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50" u="none" cap="none" strike="noStrike">
                <a:solidFill>
                  <a:srgbClr val="000000"/>
                </a:solidFill>
                <a:latin typeface="Arial"/>
                <a:ea typeface="Arial"/>
                <a:cs typeface="Arial"/>
                <a:sym typeface="Arial"/>
              </a:rPr>
              <a:t>Increment development</a:t>
            </a:r>
            <a:endParaRPr/>
          </a:p>
        </p:txBody>
      </p:sp>
      <p:sp>
        <p:nvSpPr>
          <p:cNvPr id="162" name="Google Shape;162;p15"/>
          <p:cNvSpPr txBox="1"/>
          <p:nvPr/>
        </p:nvSpPr>
        <p:spPr>
          <a:xfrm>
            <a:off x="2514600" y="5429250"/>
            <a:ext cx="2400300"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50" u="none" cap="none" strike="noStrike">
                <a:solidFill>
                  <a:srgbClr val="000000"/>
                </a:solidFill>
                <a:latin typeface="Arial"/>
                <a:ea typeface="Arial"/>
                <a:cs typeface="Arial"/>
                <a:sym typeface="Arial"/>
              </a:rPr>
              <a:t>Iterative development</a:t>
            </a:r>
            <a:endParaRPr/>
          </a:p>
        </p:txBody>
      </p:sp>
      <p:sp>
        <p:nvSpPr>
          <p:cNvPr id="163" name="Google Shape;163;p15"/>
          <p:cNvSpPr txBox="1"/>
          <p:nvPr>
            <p:ph idx="11" type="ftr"/>
          </p:nvPr>
        </p:nvSpPr>
        <p:spPr>
          <a:xfrm>
            <a:off x="276700" y="599167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solidFill>
                  <a:schemeClr val="dk1"/>
                </a:solidFill>
              </a:rPr>
              <a:t>Figure 4 : - Comparison Iterative and Incremental Process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6"/>
          <p:cNvSpPr txBox="1"/>
          <p:nvPr>
            <p:ph type="title"/>
          </p:nvPr>
        </p:nvSpPr>
        <p:spPr>
          <a:xfrm>
            <a:off x="0" y="0"/>
            <a:ext cx="5486040" cy="914040"/>
          </a:xfrm>
          <a:prstGeom prst="rect">
            <a:avLst/>
          </a:prstGeom>
          <a:noFill/>
          <a:ln>
            <a:noFill/>
          </a:ln>
        </p:spPr>
        <p:txBody>
          <a:bodyPr anchorCtr="0" anchor="ctr" bIns="0" lIns="0" spcFirstLastPara="1" rIns="0" wrap="square" tIns="0">
            <a:normAutofit/>
          </a:bodyPr>
          <a:lstStyle/>
          <a:p>
            <a:pPr indent="0" lvl="0" marL="0" rtl="0" algn="ctr">
              <a:lnSpc>
                <a:spcPct val="90000"/>
              </a:lnSpc>
              <a:spcBef>
                <a:spcPts val="0"/>
              </a:spcBef>
              <a:spcAft>
                <a:spcPts val="0"/>
              </a:spcAft>
              <a:buSzPts val="1800"/>
              <a:buNone/>
            </a:pPr>
            <a:r>
              <a:rPr b="1" lang="en-US" cap="small">
                <a:latin typeface="Times New Roman"/>
                <a:ea typeface="Times New Roman"/>
                <a:cs typeface="Times New Roman"/>
                <a:sym typeface="Times New Roman"/>
              </a:rPr>
              <a:t>Increment &amp; iterative model</a:t>
            </a:r>
            <a:endParaRPr>
              <a:latin typeface="Times New Roman"/>
              <a:ea typeface="Times New Roman"/>
              <a:cs typeface="Times New Roman"/>
              <a:sym typeface="Times New Roman"/>
            </a:endParaRPr>
          </a:p>
        </p:txBody>
      </p:sp>
      <p:sp>
        <p:nvSpPr>
          <p:cNvPr id="169" name="Google Shape;169;p16"/>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b="1" lang="en-US">
                <a:latin typeface="Times New Roman"/>
                <a:ea typeface="Times New Roman"/>
                <a:cs typeface="Times New Roman"/>
                <a:sym typeface="Times New Roman"/>
              </a:rPr>
              <a:t>ADVANTAGES:</a:t>
            </a:r>
            <a:endParaRPr/>
          </a:p>
          <a:p>
            <a:pPr indent="-342900" lvl="1" marL="914400" rtl="0" algn="just">
              <a:lnSpc>
                <a:spcPct val="90000"/>
              </a:lnSpc>
              <a:spcBef>
                <a:spcPts val="500"/>
              </a:spcBef>
              <a:spcAft>
                <a:spcPts val="0"/>
              </a:spcAft>
              <a:buSzPts val="1800"/>
              <a:buChar char="•"/>
            </a:pPr>
            <a:r>
              <a:rPr lang="en-US" sz="2250">
                <a:latin typeface="Times New Roman"/>
                <a:ea typeface="Times New Roman"/>
                <a:cs typeface="Times New Roman"/>
                <a:sym typeface="Times New Roman"/>
              </a:rPr>
              <a:t>It is easier to test and debug during a smaller iteration.</a:t>
            </a:r>
            <a:endParaRPr/>
          </a:p>
          <a:p>
            <a:pPr indent="-342900" lvl="1" marL="914400" rtl="0" algn="just">
              <a:lnSpc>
                <a:spcPct val="90000"/>
              </a:lnSpc>
              <a:spcBef>
                <a:spcPts val="500"/>
              </a:spcBef>
              <a:spcAft>
                <a:spcPts val="0"/>
              </a:spcAft>
              <a:buSzPts val="1800"/>
              <a:buChar char="•"/>
            </a:pPr>
            <a:r>
              <a:rPr lang="en-US" sz="2250">
                <a:latin typeface="Times New Roman"/>
                <a:ea typeface="Times New Roman"/>
                <a:cs typeface="Times New Roman"/>
                <a:sym typeface="Times New Roman"/>
              </a:rPr>
              <a:t>In this model customer can respond to each built.</a:t>
            </a:r>
            <a:endParaRPr/>
          </a:p>
          <a:p>
            <a:pPr indent="-342900" lvl="1" marL="914400" rtl="0" algn="just">
              <a:lnSpc>
                <a:spcPct val="90000"/>
              </a:lnSpc>
              <a:spcBef>
                <a:spcPts val="500"/>
              </a:spcBef>
              <a:spcAft>
                <a:spcPts val="0"/>
              </a:spcAft>
              <a:buSzPts val="1800"/>
              <a:buChar char="•"/>
            </a:pPr>
            <a:r>
              <a:rPr lang="en-US" sz="2250">
                <a:latin typeface="Times New Roman"/>
                <a:ea typeface="Times New Roman"/>
                <a:cs typeface="Times New Roman"/>
                <a:sym typeface="Times New Roman"/>
              </a:rPr>
              <a:t>This model is less costly compared to others</a:t>
            </a:r>
            <a:endParaRPr/>
          </a:p>
          <a:p>
            <a:pPr indent="-342900" lvl="1" marL="914400" rtl="0" algn="just">
              <a:lnSpc>
                <a:spcPct val="90000"/>
              </a:lnSpc>
              <a:spcBef>
                <a:spcPts val="500"/>
              </a:spcBef>
              <a:spcAft>
                <a:spcPts val="0"/>
              </a:spcAft>
              <a:buSzPts val="1800"/>
              <a:buChar char="•"/>
            </a:pPr>
            <a:r>
              <a:rPr lang="en-US" sz="2250">
                <a:latin typeface="Times New Roman"/>
                <a:ea typeface="Times New Roman"/>
                <a:cs typeface="Times New Roman"/>
                <a:sym typeface="Times New Roman"/>
              </a:rPr>
              <a:t>Initial product delivery is faster.</a:t>
            </a:r>
            <a:endParaRPr/>
          </a:p>
          <a:p>
            <a:pPr indent="-342900" lvl="1" marL="914400" rtl="0" algn="just">
              <a:lnSpc>
                <a:spcPct val="90000"/>
              </a:lnSpc>
              <a:spcBef>
                <a:spcPts val="500"/>
              </a:spcBef>
              <a:spcAft>
                <a:spcPts val="0"/>
              </a:spcAft>
              <a:buSzPts val="1800"/>
              <a:buNone/>
            </a:pPr>
            <a:r>
              <a:t/>
            </a:r>
            <a:endParaRPr sz="1725">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1" lang="en-US">
                <a:latin typeface="Times New Roman"/>
                <a:ea typeface="Times New Roman"/>
                <a:cs typeface="Times New Roman"/>
                <a:sym typeface="Times New Roman"/>
              </a:rPr>
              <a:t>DISADVANTAGES:</a:t>
            </a:r>
            <a:endParaRPr/>
          </a:p>
          <a:p>
            <a:pPr indent="-342900" lvl="1" marL="914400" rtl="0" algn="just">
              <a:lnSpc>
                <a:spcPct val="90000"/>
              </a:lnSpc>
              <a:spcBef>
                <a:spcPts val="500"/>
              </a:spcBef>
              <a:spcAft>
                <a:spcPts val="0"/>
              </a:spcAft>
              <a:buSzPts val="1800"/>
              <a:buChar char="•"/>
            </a:pPr>
            <a:r>
              <a:rPr lang="en-US" sz="2250">
                <a:latin typeface="Times New Roman"/>
                <a:ea typeface="Times New Roman"/>
                <a:cs typeface="Times New Roman"/>
                <a:sym typeface="Times New Roman"/>
              </a:rPr>
              <a:t>Needs good planning and design.</a:t>
            </a:r>
            <a:endParaRPr/>
          </a:p>
          <a:p>
            <a:pPr indent="-342900" lvl="1" marL="914400" rtl="0" algn="just">
              <a:lnSpc>
                <a:spcPct val="90000"/>
              </a:lnSpc>
              <a:spcBef>
                <a:spcPts val="500"/>
              </a:spcBef>
              <a:spcAft>
                <a:spcPts val="0"/>
              </a:spcAft>
              <a:buSzPts val="1800"/>
              <a:buChar char="•"/>
            </a:pPr>
            <a:r>
              <a:rPr lang="en-US" sz="2250">
                <a:latin typeface="Times New Roman"/>
                <a:ea typeface="Times New Roman"/>
                <a:cs typeface="Times New Roman"/>
                <a:sym typeface="Times New Roman"/>
              </a:rPr>
              <a:t>Needs a clear and complete definition of the whole system before it can be broken down and built incrementally.</a:t>
            </a:r>
            <a:endParaRPr/>
          </a:p>
          <a:p>
            <a:pPr indent="-342900" lvl="1" marL="914400" rtl="0" algn="just">
              <a:lnSpc>
                <a:spcPct val="90000"/>
              </a:lnSpc>
              <a:spcBef>
                <a:spcPts val="500"/>
              </a:spcBef>
              <a:spcAft>
                <a:spcPts val="0"/>
              </a:spcAft>
              <a:buSzPts val="1800"/>
              <a:buChar char="•"/>
            </a:pPr>
            <a:r>
              <a:rPr lang="en-US" sz="2250">
                <a:latin typeface="Times New Roman"/>
                <a:ea typeface="Times New Roman"/>
                <a:cs typeface="Times New Roman"/>
                <a:sym typeface="Times New Roman"/>
              </a:rPr>
              <a:t>More management attention is required.</a:t>
            </a:r>
            <a:endParaRPr/>
          </a:p>
          <a:p>
            <a:pPr indent="-228600" lvl="1" marL="914400" rtl="0" algn="just">
              <a:lnSpc>
                <a:spcPct val="90000"/>
              </a:lnSpc>
              <a:spcBef>
                <a:spcPts val="500"/>
              </a:spcBef>
              <a:spcAft>
                <a:spcPts val="0"/>
              </a:spcAft>
              <a:buSzPts val="1800"/>
              <a:buNone/>
            </a:pPr>
            <a:r>
              <a:t/>
            </a:r>
            <a:endParaRPr sz="1875">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a:latin typeface="Times New Roman"/>
              <a:ea typeface="Times New Roman"/>
              <a:cs typeface="Times New Roman"/>
              <a:sym typeface="Times New Roman"/>
            </a:endParaRPr>
          </a:p>
        </p:txBody>
      </p:sp>
      <p:sp>
        <p:nvSpPr>
          <p:cNvPr id="170" name="Google Shape;17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09-01-2024</a:t>
            </a:r>
            <a:endParaRPr b="0" i="0" sz="1200" u="none" cap="none" strike="noStrike">
              <a:solidFill>
                <a:schemeClr val="lt1"/>
              </a:solidFill>
              <a:latin typeface="Arial"/>
              <a:ea typeface="Arial"/>
              <a:cs typeface="Arial"/>
              <a:sym typeface="Arial"/>
            </a:endParaRPr>
          </a:p>
        </p:txBody>
      </p:sp>
      <p:sp>
        <p:nvSpPr>
          <p:cNvPr id="171" name="Google Shape;17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7"/>
          <p:cNvSpPr txBox="1"/>
          <p:nvPr>
            <p:ph idx="1" type="body"/>
          </p:nvPr>
        </p:nvSpPr>
        <p:spPr>
          <a:xfrm>
            <a:off x="404870" y="1440360"/>
            <a:ext cx="8229240" cy="397728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b="0" i="0" lang="en-US" sz="1700">
                <a:solidFill>
                  <a:schemeClr val="dk1"/>
                </a:solidFill>
                <a:latin typeface="Times"/>
                <a:ea typeface="Times"/>
                <a:cs typeface="Times"/>
                <a:sym typeface="Times"/>
              </a:rPr>
              <a:t>The Spiral Model is a </a:t>
            </a:r>
            <a:r>
              <a:rPr b="1" i="0" lang="en-US" sz="1700">
                <a:solidFill>
                  <a:schemeClr val="dk1"/>
                </a:solidFill>
                <a:latin typeface="Times"/>
                <a:ea typeface="Times"/>
                <a:cs typeface="Times"/>
                <a:sym typeface="Times"/>
              </a:rPr>
              <a:t>Software Development Life Cycle (SDLC)</a:t>
            </a:r>
            <a:r>
              <a:rPr b="0" i="0" lang="en-US" sz="1700">
                <a:solidFill>
                  <a:schemeClr val="dk1"/>
                </a:solidFill>
                <a:latin typeface="Times"/>
                <a:ea typeface="Times"/>
                <a:cs typeface="Times"/>
                <a:sym typeface="Times"/>
              </a:rPr>
              <a:t> model that provides a systematic and iterative approach to software development. In its diagrammatic representation, looks like a spiral with many loops. The exact number of loops of the spiral is unknown and can vary from project to project. </a:t>
            </a:r>
            <a:endParaRPr/>
          </a:p>
          <a:p>
            <a:pPr indent="-342900" lvl="0" marL="457200" rtl="0" algn="just">
              <a:lnSpc>
                <a:spcPct val="90000"/>
              </a:lnSpc>
              <a:spcBef>
                <a:spcPts val="1000"/>
              </a:spcBef>
              <a:spcAft>
                <a:spcPts val="0"/>
              </a:spcAft>
              <a:buSzPts val="1800"/>
              <a:buChar char="•"/>
            </a:pPr>
            <a:r>
              <a:rPr b="0" i="0" lang="en-US" sz="1700">
                <a:solidFill>
                  <a:schemeClr val="dk1"/>
                </a:solidFill>
                <a:latin typeface="Times"/>
                <a:ea typeface="Times"/>
                <a:cs typeface="Times"/>
                <a:sym typeface="Times"/>
              </a:rPr>
              <a:t>Each loop of the spiral is called a </a:t>
            </a:r>
            <a:r>
              <a:rPr b="1" i="0" lang="en-US" sz="1700">
                <a:solidFill>
                  <a:schemeClr val="dk1"/>
                </a:solidFill>
                <a:latin typeface="Times"/>
                <a:ea typeface="Times"/>
                <a:cs typeface="Times"/>
                <a:sym typeface="Times"/>
              </a:rPr>
              <a:t>Phase of the </a:t>
            </a:r>
            <a:r>
              <a:rPr b="0" i="0" lang="en-US" sz="1700">
                <a:solidFill>
                  <a:schemeClr val="dk1"/>
                </a:solidFill>
                <a:latin typeface="Times"/>
                <a:ea typeface="Times"/>
                <a:cs typeface="Times"/>
                <a:sym typeface="Times"/>
              </a:rPr>
              <a:t>software development process.</a:t>
            </a:r>
            <a:endParaRPr/>
          </a:p>
          <a:p>
            <a:pPr indent="-342900" lvl="1" marL="914400" rtl="0" algn="just">
              <a:lnSpc>
                <a:spcPct val="90000"/>
              </a:lnSpc>
              <a:spcBef>
                <a:spcPts val="500"/>
              </a:spcBef>
              <a:spcAft>
                <a:spcPts val="0"/>
              </a:spcAft>
              <a:buSzPts val="1800"/>
              <a:buFont typeface="Arial"/>
              <a:buAutoNum type="arabicPeriod"/>
            </a:pPr>
            <a:r>
              <a:rPr b="0" i="0" lang="en-US" sz="1700">
                <a:solidFill>
                  <a:schemeClr val="dk1"/>
                </a:solidFill>
                <a:latin typeface="Times"/>
                <a:ea typeface="Times"/>
                <a:cs typeface="Times"/>
                <a:sym typeface="Times"/>
              </a:rPr>
              <a:t>The exact number of phases needed to develop the product can be varied by the project manager depending upon the project risks.</a:t>
            </a:r>
            <a:endParaRPr/>
          </a:p>
          <a:p>
            <a:pPr indent="-342900" lvl="1" marL="914400" rtl="0" algn="just">
              <a:lnSpc>
                <a:spcPct val="90000"/>
              </a:lnSpc>
              <a:spcBef>
                <a:spcPts val="500"/>
              </a:spcBef>
              <a:spcAft>
                <a:spcPts val="0"/>
              </a:spcAft>
              <a:buSzPts val="1800"/>
              <a:buFont typeface="Arial"/>
              <a:buAutoNum type="arabicPeriod"/>
            </a:pPr>
            <a:r>
              <a:rPr b="0" i="0" lang="en-US" sz="1700">
                <a:solidFill>
                  <a:schemeClr val="dk1"/>
                </a:solidFill>
                <a:latin typeface="Times"/>
                <a:ea typeface="Times"/>
                <a:cs typeface="Times"/>
                <a:sym typeface="Times"/>
              </a:rPr>
              <a:t>As the project manager dynamically determines the number of phases, the project manager has an important role in developing a product using the spiral model. </a:t>
            </a:r>
            <a:endParaRPr/>
          </a:p>
          <a:p>
            <a:pPr indent="-342900" lvl="1" marL="914400" rtl="0" algn="just">
              <a:lnSpc>
                <a:spcPct val="90000"/>
              </a:lnSpc>
              <a:spcBef>
                <a:spcPts val="500"/>
              </a:spcBef>
              <a:spcAft>
                <a:spcPts val="0"/>
              </a:spcAft>
              <a:buSzPts val="1800"/>
              <a:buFont typeface="Arial"/>
              <a:buAutoNum type="arabicPeriod"/>
            </a:pPr>
            <a:r>
              <a:rPr b="0" i="0" lang="en-US" sz="1700">
                <a:solidFill>
                  <a:schemeClr val="dk1"/>
                </a:solidFill>
                <a:latin typeface="Times"/>
                <a:ea typeface="Times"/>
                <a:cs typeface="Times"/>
                <a:sym typeface="Times"/>
              </a:rPr>
              <a:t>It is based on the idea of a spiral, with each iteration of the spiral representing a complete software development cycle, from requirements gathering and analysis to design, implementation, testing, and maintenance.</a:t>
            </a:r>
            <a:endParaRPr/>
          </a:p>
          <a:p>
            <a:pPr indent="-228600" lvl="0" marL="457200" rtl="0" algn="just">
              <a:lnSpc>
                <a:spcPct val="90000"/>
              </a:lnSpc>
              <a:spcBef>
                <a:spcPts val="1000"/>
              </a:spcBef>
              <a:spcAft>
                <a:spcPts val="0"/>
              </a:spcAft>
              <a:buSzPts val="1800"/>
              <a:buNone/>
            </a:pPr>
            <a:r>
              <a:t/>
            </a:r>
            <a:endParaRPr sz="1700">
              <a:solidFill>
                <a:schemeClr val="dk1"/>
              </a:solidFill>
              <a:latin typeface="Times"/>
              <a:ea typeface="Times"/>
              <a:cs typeface="Times"/>
              <a:sym typeface="Times"/>
            </a:endParaRPr>
          </a:p>
        </p:txBody>
      </p:sp>
      <p:sp>
        <p:nvSpPr>
          <p:cNvPr id="177" name="Google Shape;177;p17"/>
          <p:cNvSpPr txBox="1"/>
          <p:nvPr>
            <p:ph type="title"/>
          </p:nvPr>
        </p:nvSpPr>
        <p:spPr>
          <a:xfrm>
            <a:off x="0" y="0"/>
            <a:ext cx="5486400" cy="9144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latin typeface="Times New Roman"/>
                <a:ea typeface="Times New Roman"/>
                <a:cs typeface="Times New Roman"/>
                <a:sym typeface="Times New Roman"/>
              </a:rPr>
              <a:t>The Spiral Model</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latin typeface="Times New Roman"/>
                <a:ea typeface="Times New Roman"/>
                <a:cs typeface="Times New Roman"/>
                <a:sym typeface="Times New Roman"/>
              </a:rPr>
              <a:t>The Spiral Model</a:t>
            </a:r>
            <a:endParaRPr>
              <a:latin typeface="Times New Roman"/>
              <a:ea typeface="Times New Roman"/>
              <a:cs typeface="Times New Roman"/>
              <a:sym typeface="Times New Roman"/>
            </a:endParaRPr>
          </a:p>
        </p:txBody>
      </p:sp>
      <p:sp>
        <p:nvSpPr>
          <p:cNvPr id="184" name="Google Shape;18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09-01-2024</a:t>
            </a:r>
            <a:endParaRPr b="0" i="0" sz="1200" u="none" cap="none" strike="noStrike">
              <a:solidFill>
                <a:schemeClr val="lt1"/>
              </a:solidFill>
              <a:latin typeface="Arial"/>
              <a:ea typeface="Arial"/>
              <a:cs typeface="Arial"/>
              <a:sym typeface="Arial"/>
            </a:endParaRPr>
          </a:p>
        </p:txBody>
      </p:sp>
      <p:sp>
        <p:nvSpPr>
          <p:cNvPr id="185" name="Google Shape;18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pic>
        <p:nvPicPr>
          <p:cNvPr descr="spiralmodel.png" id="186" name="Google Shape;186;p18"/>
          <p:cNvPicPr preferRelativeResize="0"/>
          <p:nvPr>
            <p:ph idx="1" type="body"/>
          </p:nvPr>
        </p:nvPicPr>
        <p:blipFill rotWithShape="1">
          <a:blip r:embed="rId3">
            <a:alphaModFix/>
          </a:blip>
          <a:srcRect b="0" l="0" r="0" t="0"/>
          <a:stretch/>
        </p:blipFill>
        <p:spPr>
          <a:xfrm>
            <a:off x="248194" y="1213766"/>
            <a:ext cx="8362406" cy="4068228"/>
          </a:xfrm>
          <a:prstGeom prst="rect">
            <a:avLst/>
          </a:prstGeom>
          <a:noFill/>
          <a:ln>
            <a:noFill/>
          </a:ln>
        </p:spPr>
      </p:pic>
      <p:sp>
        <p:nvSpPr>
          <p:cNvPr id="187" name="Google Shape;187;p18"/>
          <p:cNvSpPr txBox="1"/>
          <p:nvPr>
            <p:ph idx="11" type="ftr"/>
          </p:nvPr>
        </p:nvSpPr>
        <p:spPr>
          <a:xfrm>
            <a:off x="1847502" y="5581720"/>
            <a:ext cx="5448995"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solidFill>
                  <a:schemeClr val="dk1"/>
                </a:solidFill>
              </a:rPr>
              <a:t>Figure 5 : The Spiral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b="1" i="0" lang="en-US">
                <a:solidFill>
                  <a:schemeClr val="dk1"/>
                </a:solidFill>
                <a:latin typeface="Times"/>
                <a:ea typeface="Times"/>
                <a:cs typeface="Times"/>
                <a:sym typeface="Times"/>
              </a:rPr>
              <a:t>What Are the Phases of Spiral Model?</a:t>
            </a:r>
            <a:endParaRPr/>
          </a:p>
          <a:p>
            <a:pPr indent="0" lvl="0" marL="114300" rtl="0" algn="just">
              <a:lnSpc>
                <a:spcPct val="90000"/>
              </a:lnSpc>
              <a:spcBef>
                <a:spcPts val="1000"/>
              </a:spcBef>
              <a:spcAft>
                <a:spcPts val="0"/>
              </a:spcAft>
              <a:buSzPts val="1800"/>
              <a:buNone/>
            </a:pPr>
            <a:r>
              <a:rPr b="0" i="0" lang="en-US">
                <a:solidFill>
                  <a:schemeClr val="dk1"/>
                </a:solidFill>
                <a:latin typeface="Times"/>
                <a:ea typeface="Times"/>
                <a:cs typeface="Times"/>
                <a:sym typeface="Times"/>
              </a:rPr>
              <a:t>The Spiral Model is a risk-driven model, meaning that the focus is on managing risk through multiple iterations of the software development process. It consists of the following phases:</a:t>
            </a:r>
            <a:endParaRPr/>
          </a:p>
          <a:p>
            <a:pPr indent="0" lvl="0" marL="114300" rtl="0" algn="just">
              <a:lnSpc>
                <a:spcPct val="90000"/>
              </a:lnSpc>
              <a:spcBef>
                <a:spcPts val="1000"/>
              </a:spcBef>
              <a:spcAft>
                <a:spcPts val="0"/>
              </a:spcAft>
              <a:buSzPts val="1800"/>
              <a:buNone/>
            </a:pPr>
            <a:r>
              <a:rPr b="1" i="0" lang="en-US">
                <a:solidFill>
                  <a:schemeClr val="dk1"/>
                </a:solidFill>
                <a:latin typeface="Times"/>
                <a:ea typeface="Times"/>
                <a:cs typeface="Times"/>
                <a:sym typeface="Times"/>
              </a:rPr>
              <a:t>1. Planning</a:t>
            </a:r>
            <a:endParaRPr/>
          </a:p>
          <a:p>
            <a:pPr indent="0" lvl="0" marL="114300" rtl="0" algn="just">
              <a:lnSpc>
                <a:spcPct val="90000"/>
              </a:lnSpc>
              <a:spcBef>
                <a:spcPts val="1000"/>
              </a:spcBef>
              <a:spcAft>
                <a:spcPts val="0"/>
              </a:spcAft>
              <a:buSzPts val="1800"/>
              <a:buNone/>
            </a:pPr>
            <a:r>
              <a:rPr b="0" i="0" lang="en-US">
                <a:solidFill>
                  <a:schemeClr val="dk1"/>
                </a:solidFill>
                <a:latin typeface="Times"/>
                <a:ea typeface="Times"/>
                <a:cs typeface="Times"/>
                <a:sym typeface="Times"/>
              </a:rPr>
              <a:t>The first phase of the Spiral Model is the planning phase, where the scope of the project is determined and a plan is created for the next iteration of the spiral.</a:t>
            </a:r>
            <a:endParaRPr/>
          </a:p>
          <a:p>
            <a:pPr indent="0" lvl="0" marL="114300" rtl="0" algn="just">
              <a:lnSpc>
                <a:spcPct val="90000"/>
              </a:lnSpc>
              <a:spcBef>
                <a:spcPts val="1000"/>
              </a:spcBef>
              <a:spcAft>
                <a:spcPts val="0"/>
              </a:spcAft>
              <a:buSzPts val="1800"/>
              <a:buNone/>
            </a:pPr>
            <a:r>
              <a:rPr b="1" i="0" lang="en-US">
                <a:solidFill>
                  <a:schemeClr val="dk1"/>
                </a:solidFill>
                <a:latin typeface="Times"/>
                <a:ea typeface="Times"/>
                <a:cs typeface="Times"/>
                <a:sym typeface="Times"/>
              </a:rPr>
              <a:t>2. Risk Analysis</a:t>
            </a:r>
            <a:endParaRPr/>
          </a:p>
          <a:p>
            <a:pPr indent="0" lvl="0" marL="114300" rtl="0" algn="just">
              <a:lnSpc>
                <a:spcPct val="90000"/>
              </a:lnSpc>
              <a:spcBef>
                <a:spcPts val="1000"/>
              </a:spcBef>
              <a:spcAft>
                <a:spcPts val="0"/>
              </a:spcAft>
              <a:buSzPts val="1800"/>
              <a:buNone/>
            </a:pPr>
            <a:r>
              <a:rPr b="0" i="0" lang="en-US">
                <a:solidFill>
                  <a:schemeClr val="dk1"/>
                </a:solidFill>
                <a:latin typeface="Times"/>
                <a:ea typeface="Times"/>
                <a:cs typeface="Times"/>
                <a:sym typeface="Times"/>
              </a:rPr>
              <a:t>In the risk analysis phase, the risks associated with the project are identified and evaluated.</a:t>
            </a:r>
            <a:endParaRPr/>
          </a:p>
          <a:p>
            <a:pPr indent="0" lvl="0" marL="114300" rtl="0" algn="just">
              <a:lnSpc>
                <a:spcPct val="90000"/>
              </a:lnSpc>
              <a:spcBef>
                <a:spcPts val="1000"/>
              </a:spcBef>
              <a:spcAft>
                <a:spcPts val="0"/>
              </a:spcAft>
              <a:buSzPts val="1800"/>
              <a:buNone/>
            </a:pPr>
            <a:r>
              <a:rPr b="1" i="0" lang="en-US">
                <a:solidFill>
                  <a:schemeClr val="dk1"/>
                </a:solidFill>
                <a:latin typeface="Times"/>
                <a:ea typeface="Times"/>
                <a:cs typeface="Times"/>
                <a:sym typeface="Times"/>
              </a:rPr>
              <a:t>3. Engineering</a:t>
            </a:r>
            <a:endParaRPr/>
          </a:p>
          <a:p>
            <a:pPr indent="0" lvl="0" marL="114300" rtl="0" algn="just">
              <a:lnSpc>
                <a:spcPct val="90000"/>
              </a:lnSpc>
              <a:spcBef>
                <a:spcPts val="1000"/>
              </a:spcBef>
              <a:spcAft>
                <a:spcPts val="0"/>
              </a:spcAft>
              <a:buSzPts val="1800"/>
              <a:buNone/>
            </a:pPr>
            <a:r>
              <a:rPr b="0" i="0" lang="en-US">
                <a:solidFill>
                  <a:schemeClr val="dk1"/>
                </a:solidFill>
                <a:latin typeface="Times"/>
                <a:ea typeface="Times"/>
                <a:cs typeface="Times"/>
                <a:sym typeface="Times"/>
              </a:rPr>
              <a:t>In the engineering phase, the software is developed based on the requirements gathered in the previous iteration.</a:t>
            </a:r>
            <a:endParaRPr/>
          </a:p>
          <a:p>
            <a:pPr indent="0" lvl="0" marL="114300" rtl="0" algn="just">
              <a:lnSpc>
                <a:spcPct val="90000"/>
              </a:lnSpc>
              <a:spcBef>
                <a:spcPts val="1000"/>
              </a:spcBef>
              <a:spcAft>
                <a:spcPts val="0"/>
              </a:spcAft>
              <a:buSzPts val="1800"/>
              <a:buNone/>
            </a:pPr>
            <a:r>
              <a:rPr b="1" i="0" lang="en-US">
                <a:solidFill>
                  <a:schemeClr val="dk1"/>
                </a:solidFill>
                <a:latin typeface="Times"/>
                <a:ea typeface="Times"/>
                <a:cs typeface="Times"/>
                <a:sym typeface="Times"/>
              </a:rPr>
              <a:t>4. Evaluation</a:t>
            </a:r>
            <a:endParaRPr/>
          </a:p>
          <a:p>
            <a:pPr indent="0" lvl="0" marL="114300" rtl="0" algn="just">
              <a:lnSpc>
                <a:spcPct val="90000"/>
              </a:lnSpc>
              <a:spcBef>
                <a:spcPts val="1000"/>
              </a:spcBef>
              <a:spcAft>
                <a:spcPts val="0"/>
              </a:spcAft>
              <a:buSzPts val="1800"/>
              <a:buNone/>
            </a:pPr>
            <a:r>
              <a:rPr b="0" i="0" lang="en-US">
                <a:solidFill>
                  <a:schemeClr val="dk1"/>
                </a:solidFill>
                <a:latin typeface="Times"/>
                <a:ea typeface="Times"/>
                <a:cs typeface="Times"/>
                <a:sym typeface="Times"/>
              </a:rPr>
              <a:t>In the evaluation phase, the software is evaluated to determine if it meets the customer’s requirements and if it is of high quality.</a:t>
            </a:r>
            <a:endParaRPr/>
          </a:p>
          <a:p>
            <a:pPr indent="0" lvl="0" marL="114300" rtl="0" algn="just">
              <a:lnSpc>
                <a:spcPct val="90000"/>
              </a:lnSpc>
              <a:spcBef>
                <a:spcPts val="1000"/>
              </a:spcBef>
              <a:spcAft>
                <a:spcPts val="0"/>
              </a:spcAft>
              <a:buSzPts val="1800"/>
              <a:buNone/>
            </a:pPr>
            <a:br>
              <a:rPr b="0" i="0" lang="en-US">
                <a:solidFill>
                  <a:schemeClr val="dk1"/>
                </a:solidFill>
                <a:latin typeface="Times"/>
                <a:ea typeface="Times"/>
                <a:cs typeface="Times"/>
                <a:sym typeface="Times"/>
              </a:rPr>
            </a:br>
            <a:endParaRPr>
              <a:solidFill>
                <a:schemeClr val="dk1"/>
              </a:solidFill>
              <a:latin typeface="Times"/>
              <a:ea typeface="Times"/>
              <a:cs typeface="Times"/>
              <a:sym typeface="Times"/>
            </a:endParaRPr>
          </a:p>
        </p:txBody>
      </p:sp>
      <p:sp>
        <p:nvSpPr>
          <p:cNvPr id="193" name="Google Shape;193;p1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latin typeface="Times New Roman"/>
                <a:ea typeface="Times New Roman"/>
                <a:cs typeface="Times New Roman"/>
                <a:sym typeface="Times New Roman"/>
              </a:rPr>
              <a:t>The Spiral Model</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latin typeface="Times New Roman"/>
                <a:ea typeface="Times New Roman"/>
                <a:cs typeface="Times New Roman"/>
                <a:sym typeface="Times New Roman"/>
              </a:rPr>
              <a:t>The Spiral Model</a:t>
            </a:r>
            <a:endParaRPr>
              <a:latin typeface="Times New Roman"/>
              <a:ea typeface="Times New Roman"/>
              <a:cs typeface="Times New Roman"/>
              <a:sym typeface="Times New Roman"/>
            </a:endParaRPr>
          </a:p>
        </p:txBody>
      </p:sp>
      <p:sp>
        <p:nvSpPr>
          <p:cNvPr id="199" name="Google Shape;199;p20"/>
          <p:cNvSpPr txBox="1"/>
          <p:nvPr>
            <p:ph idx="1" type="body"/>
          </p:nvPr>
        </p:nvSpPr>
        <p:spPr>
          <a:xfrm>
            <a:off x="457380" y="1239395"/>
            <a:ext cx="8229240" cy="4494622"/>
          </a:xfrm>
          <a:prstGeom prst="rect">
            <a:avLst/>
          </a:prstGeom>
          <a:noFill/>
          <a:ln>
            <a:noFill/>
          </a:ln>
        </p:spPr>
        <p:txBody>
          <a:bodyPr anchorCtr="0" anchor="t" bIns="0" lIns="0" spcFirstLastPara="1" rIns="0" wrap="square" tIns="0">
            <a:normAutofit fontScale="92500" lnSpcReduction="10000"/>
          </a:bodyPr>
          <a:lstStyle/>
          <a:p>
            <a:pPr indent="0" lvl="0" marL="114300" rtl="0" algn="just">
              <a:lnSpc>
                <a:spcPct val="90000"/>
              </a:lnSpc>
              <a:spcBef>
                <a:spcPts val="1000"/>
              </a:spcBef>
              <a:spcAft>
                <a:spcPts val="0"/>
              </a:spcAft>
              <a:buSzPct val="121621"/>
              <a:buNone/>
            </a:pPr>
            <a:r>
              <a:rPr b="1" lang="en-US">
                <a:solidFill>
                  <a:schemeClr val="dk1"/>
                </a:solidFill>
                <a:latin typeface="Times"/>
                <a:ea typeface="Times"/>
                <a:cs typeface="Times"/>
                <a:sym typeface="Times"/>
              </a:rPr>
              <a:t>ADVANTAGES:</a:t>
            </a:r>
            <a:endParaRPr/>
          </a:p>
          <a:p>
            <a:pPr indent="-342900" lvl="1" marL="914400" rtl="0" algn="just">
              <a:lnSpc>
                <a:spcPct val="90000"/>
              </a:lnSpc>
              <a:spcBef>
                <a:spcPts val="500"/>
              </a:spcBef>
              <a:spcAft>
                <a:spcPts val="0"/>
              </a:spcAft>
              <a:buSzPct val="121621"/>
              <a:buChar char="•"/>
            </a:pPr>
            <a:r>
              <a:rPr b="1" i="0" lang="en-US" sz="1600">
                <a:solidFill>
                  <a:schemeClr val="dk1"/>
                </a:solidFill>
                <a:latin typeface="Times"/>
                <a:ea typeface="Times"/>
                <a:cs typeface="Times"/>
                <a:sym typeface="Times"/>
              </a:rPr>
              <a:t>Risk Handling:</a:t>
            </a:r>
            <a:r>
              <a:rPr b="0" i="0" lang="en-US" sz="1600">
                <a:solidFill>
                  <a:schemeClr val="dk1"/>
                </a:solidFill>
                <a:latin typeface="Times"/>
                <a:ea typeface="Times"/>
                <a:cs typeface="Times"/>
                <a:sym typeface="Times"/>
              </a:rPr>
              <a:t> The projects with many unknown risks that occur as the development proceeds, in that case, Spiral Model is the best development model to follow due to the risk analysis and risk handling at every phase.</a:t>
            </a:r>
            <a:endParaRPr/>
          </a:p>
          <a:p>
            <a:pPr indent="-342900" lvl="1" marL="914400" rtl="0" algn="just">
              <a:lnSpc>
                <a:spcPct val="90000"/>
              </a:lnSpc>
              <a:spcBef>
                <a:spcPts val="500"/>
              </a:spcBef>
              <a:spcAft>
                <a:spcPts val="0"/>
              </a:spcAft>
              <a:buSzPct val="121621"/>
              <a:buChar char="•"/>
            </a:pPr>
            <a:r>
              <a:rPr b="1" i="0" lang="en-US" sz="1600">
                <a:solidFill>
                  <a:schemeClr val="dk1"/>
                </a:solidFill>
                <a:latin typeface="Times"/>
                <a:ea typeface="Times"/>
                <a:cs typeface="Times"/>
                <a:sym typeface="Times"/>
              </a:rPr>
              <a:t>Good for large projects:</a:t>
            </a:r>
            <a:r>
              <a:rPr b="0" i="0" lang="en-US" sz="1600">
                <a:solidFill>
                  <a:schemeClr val="dk1"/>
                </a:solidFill>
                <a:latin typeface="Times"/>
                <a:ea typeface="Times"/>
                <a:cs typeface="Times"/>
                <a:sym typeface="Times"/>
              </a:rPr>
              <a:t> It is recommended to use the Spiral Model in large and complex projects.</a:t>
            </a:r>
            <a:endParaRPr/>
          </a:p>
          <a:p>
            <a:pPr indent="-342900" lvl="1" marL="914400" rtl="0" algn="just">
              <a:lnSpc>
                <a:spcPct val="90000"/>
              </a:lnSpc>
              <a:spcBef>
                <a:spcPts val="500"/>
              </a:spcBef>
              <a:spcAft>
                <a:spcPts val="0"/>
              </a:spcAft>
              <a:buSzPct val="121621"/>
              <a:buChar char="•"/>
            </a:pPr>
            <a:r>
              <a:rPr b="1" i="0" lang="en-US" sz="1600">
                <a:solidFill>
                  <a:schemeClr val="dk1"/>
                </a:solidFill>
                <a:latin typeface="Times"/>
                <a:ea typeface="Times"/>
                <a:cs typeface="Times"/>
                <a:sym typeface="Times"/>
              </a:rPr>
              <a:t>Flexibility in Requirements:</a:t>
            </a:r>
            <a:r>
              <a:rPr b="0" i="0" lang="en-US" sz="1600">
                <a:solidFill>
                  <a:schemeClr val="dk1"/>
                </a:solidFill>
                <a:latin typeface="Times"/>
                <a:ea typeface="Times"/>
                <a:cs typeface="Times"/>
                <a:sym typeface="Times"/>
              </a:rPr>
              <a:t> Change requests in the Requirements at a later phase can be incorporated accurately by using this model.</a:t>
            </a:r>
            <a:endParaRPr/>
          </a:p>
          <a:p>
            <a:pPr indent="-342900" lvl="1" marL="914400" rtl="0" algn="just">
              <a:lnSpc>
                <a:spcPct val="90000"/>
              </a:lnSpc>
              <a:spcBef>
                <a:spcPts val="500"/>
              </a:spcBef>
              <a:spcAft>
                <a:spcPts val="0"/>
              </a:spcAft>
              <a:buSzPct val="121621"/>
              <a:buChar char="•"/>
            </a:pPr>
            <a:r>
              <a:rPr b="1" i="0" lang="en-US" sz="1600">
                <a:solidFill>
                  <a:schemeClr val="dk1"/>
                </a:solidFill>
                <a:latin typeface="Times"/>
                <a:ea typeface="Times"/>
                <a:cs typeface="Times"/>
                <a:sym typeface="Times"/>
              </a:rPr>
              <a:t>Customer Satisfaction:</a:t>
            </a:r>
            <a:r>
              <a:rPr b="0" i="0" lang="en-US" sz="1600">
                <a:solidFill>
                  <a:schemeClr val="dk1"/>
                </a:solidFill>
                <a:latin typeface="Times"/>
                <a:ea typeface="Times"/>
                <a:cs typeface="Times"/>
                <a:sym typeface="Times"/>
              </a:rPr>
              <a:t> Customers can see the development of the product at the early phase of the software development and thus, they habituated with the system by using it before completion of the total product.</a:t>
            </a:r>
            <a:endParaRPr/>
          </a:p>
          <a:p>
            <a:pPr indent="-342900" lvl="1" marL="914400" rtl="0" algn="just">
              <a:lnSpc>
                <a:spcPct val="90000"/>
              </a:lnSpc>
              <a:spcBef>
                <a:spcPts val="500"/>
              </a:spcBef>
              <a:spcAft>
                <a:spcPts val="0"/>
              </a:spcAft>
              <a:buSzPct val="121621"/>
              <a:buChar char="•"/>
            </a:pPr>
            <a:r>
              <a:rPr b="1" i="0" lang="en-US" sz="1600">
                <a:solidFill>
                  <a:schemeClr val="dk1"/>
                </a:solidFill>
                <a:latin typeface="Times"/>
                <a:ea typeface="Times"/>
                <a:cs typeface="Times"/>
                <a:sym typeface="Times"/>
              </a:rPr>
              <a:t>Iterative and Incremental Approach:</a:t>
            </a:r>
            <a:r>
              <a:rPr b="0" i="0" lang="en-US" sz="1600">
                <a:solidFill>
                  <a:schemeClr val="dk1"/>
                </a:solidFill>
                <a:latin typeface="Times"/>
                <a:ea typeface="Times"/>
                <a:cs typeface="Times"/>
                <a:sym typeface="Times"/>
              </a:rPr>
              <a:t> The Spiral Model provides an iterative and incremental approach to software development, allowing for flexibility and adaptability in response to changing requirements or unexpected events.</a:t>
            </a:r>
            <a:endParaRPr/>
          </a:p>
          <a:p>
            <a:pPr indent="-342900" lvl="1" marL="914400" rtl="0" algn="just">
              <a:lnSpc>
                <a:spcPct val="90000"/>
              </a:lnSpc>
              <a:spcBef>
                <a:spcPts val="500"/>
              </a:spcBef>
              <a:spcAft>
                <a:spcPts val="0"/>
              </a:spcAft>
              <a:buSzPct val="121621"/>
              <a:buChar char="•"/>
            </a:pPr>
            <a:r>
              <a:rPr b="1" i="0" lang="en-US" sz="1600">
                <a:solidFill>
                  <a:schemeClr val="dk1"/>
                </a:solidFill>
                <a:latin typeface="Times"/>
                <a:ea typeface="Times"/>
                <a:cs typeface="Times"/>
                <a:sym typeface="Times"/>
              </a:rPr>
              <a:t>Emphasis on Risk Management:</a:t>
            </a:r>
            <a:r>
              <a:rPr b="0" i="0" lang="en-US" sz="1600">
                <a:solidFill>
                  <a:schemeClr val="dk1"/>
                </a:solidFill>
                <a:latin typeface="Times"/>
                <a:ea typeface="Times"/>
                <a:cs typeface="Times"/>
                <a:sym typeface="Times"/>
              </a:rPr>
              <a:t> The Spiral Model places a strong emphasis on risk management, which helps to minimize the impact of uncertainty and risk on the software development process.</a:t>
            </a:r>
            <a:endParaRPr/>
          </a:p>
          <a:p>
            <a:pPr indent="-342900" lvl="1" marL="914400" rtl="0" algn="just">
              <a:lnSpc>
                <a:spcPct val="90000"/>
              </a:lnSpc>
              <a:spcBef>
                <a:spcPts val="500"/>
              </a:spcBef>
              <a:spcAft>
                <a:spcPts val="0"/>
              </a:spcAft>
              <a:buSzPct val="121621"/>
              <a:buChar char="•"/>
            </a:pPr>
            <a:r>
              <a:rPr b="1" i="0" lang="en-US" sz="1600">
                <a:solidFill>
                  <a:schemeClr val="dk1"/>
                </a:solidFill>
                <a:latin typeface="Times"/>
                <a:ea typeface="Times"/>
                <a:cs typeface="Times"/>
                <a:sym typeface="Times"/>
              </a:rPr>
              <a:t>Improved Communication:</a:t>
            </a:r>
            <a:r>
              <a:rPr b="0" i="0" lang="en-US" sz="1600">
                <a:solidFill>
                  <a:schemeClr val="dk1"/>
                </a:solidFill>
                <a:latin typeface="Times"/>
                <a:ea typeface="Times"/>
                <a:cs typeface="Times"/>
                <a:sym typeface="Times"/>
              </a:rPr>
              <a:t> The Spiral Model provides for regular evaluations and reviews, which can improve communication between the customer and the development team.</a:t>
            </a:r>
            <a:endParaRPr/>
          </a:p>
          <a:p>
            <a:pPr indent="-342900" lvl="1" marL="914400" rtl="0" algn="just">
              <a:lnSpc>
                <a:spcPct val="90000"/>
              </a:lnSpc>
              <a:spcBef>
                <a:spcPts val="500"/>
              </a:spcBef>
              <a:spcAft>
                <a:spcPts val="0"/>
              </a:spcAft>
              <a:buSzPct val="121621"/>
              <a:buChar char="•"/>
            </a:pPr>
            <a:r>
              <a:rPr b="1" i="0" lang="en-US" sz="1600">
                <a:solidFill>
                  <a:schemeClr val="dk1"/>
                </a:solidFill>
                <a:latin typeface="Times"/>
                <a:ea typeface="Times"/>
                <a:cs typeface="Times"/>
                <a:sym typeface="Times"/>
              </a:rPr>
              <a:t>Improved Quality</a:t>
            </a:r>
            <a:r>
              <a:rPr b="1" i="0" lang="en-US">
                <a:solidFill>
                  <a:schemeClr val="dk1"/>
                </a:solidFill>
                <a:latin typeface="Times"/>
                <a:ea typeface="Times"/>
                <a:cs typeface="Times"/>
                <a:sym typeface="Times"/>
              </a:rPr>
              <a:t>: </a:t>
            </a:r>
            <a:r>
              <a:rPr b="0" i="0" lang="en-US">
                <a:solidFill>
                  <a:schemeClr val="dk1"/>
                </a:solidFill>
                <a:latin typeface="Times"/>
                <a:ea typeface="Times"/>
                <a:cs typeface="Times"/>
                <a:sym typeface="Times"/>
              </a:rPr>
              <a:t>The Spiral Model allows for multiple iterations of the software development process, which can result in improved </a:t>
            </a:r>
            <a:r>
              <a:rPr b="0" i="0" lang="en-US">
                <a:solidFill>
                  <a:schemeClr val="dk1"/>
                </a:solidFill>
                <a:latin typeface="Nunito"/>
                <a:ea typeface="Nunito"/>
                <a:cs typeface="Nunito"/>
                <a:sym typeface="Nunito"/>
              </a:rPr>
              <a:t>software quality and reliability.</a:t>
            </a:r>
            <a:endParaRPr/>
          </a:p>
          <a:p>
            <a:pPr indent="-228600" lvl="1" marL="914400" rtl="0" algn="just">
              <a:lnSpc>
                <a:spcPct val="90000"/>
              </a:lnSpc>
              <a:spcBef>
                <a:spcPts val="500"/>
              </a:spcBef>
              <a:spcAft>
                <a:spcPts val="0"/>
              </a:spcAft>
              <a:buSzPct val="138996"/>
              <a:buNone/>
            </a:pPr>
            <a:r>
              <a:t/>
            </a:r>
            <a:endParaRPr b="1">
              <a:solidFill>
                <a:schemeClr val="dk1"/>
              </a:solidFill>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ct val="121621"/>
              <a:buNone/>
            </a:pPr>
            <a:r>
              <a:t/>
            </a:r>
            <a:endParaRPr>
              <a:solidFill>
                <a:schemeClr val="dk1"/>
              </a:solidFill>
              <a:latin typeface="Times New Roman"/>
              <a:ea typeface="Times New Roman"/>
              <a:cs typeface="Times New Roman"/>
              <a:sym typeface="Times New Roman"/>
            </a:endParaRPr>
          </a:p>
        </p:txBody>
      </p:sp>
      <p:sp>
        <p:nvSpPr>
          <p:cNvPr id="200" name="Google Shape;20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09-01-2024</a:t>
            </a:r>
            <a:endParaRPr b="0" i="0" sz="1200" u="none" cap="none" strike="noStrike">
              <a:solidFill>
                <a:schemeClr val="lt1"/>
              </a:solidFill>
              <a:latin typeface="Arial"/>
              <a:ea typeface="Arial"/>
              <a:cs typeface="Arial"/>
              <a:sym typeface="Arial"/>
            </a:endParaRPr>
          </a:p>
        </p:txBody>
      </p:sp>
      <p:sp>
        <p:nvSpPr>
          <p:cNvPr id="201" name="Google Shape;20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latin typeface="Times New Roman"/>
                <a:ea typeface="Times New Roman"/>
                <a:cs typeface="Times New Roman"/>
                <a:sym typeface="Times New Roman"/>
              </a:rPr>
              <a:t>The Spiral Model</a:t>
            </a:r>
            <a:endParaRPr>
              <a:latin typeface="Times New Roman"/>
              <a:ea typeface="Times New Roman"/>
              <a:cs typeface="Times New Roman"/>
              <a:sym typeface="Times New Roman"/>
            </a:endParaRPr>
          </a:p>
        </p:txBody>
      </p:sp>
      <p:sp>
        <p:nvSpPr>
          <p:cNvPr id="207" name="Google Shape;207;p21"/>
          <p:cNvSpPr txBox="1"/>
          <p:nvPr>
            <p:ph idx="1" type="body"/>
          </p:nvPr>
        </p:nvSpPr>
        <p:spPr>
          <a:xfrm>
            <a:off x="457200" y="1253766"/>
            <a:ext cx="8229240" cy="4242062"/>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b="1" lang="en-US">
                <a:solidFill>
                  <a:schemeClr val="dk1"/>
                </a:solidFill>
                <a:latin typeface="Times"/>
                <a:ea typeface="Times"/>
                <a:cs typeface="Times"/>
                <a:sym typeface="Times"/>
              </a:rPr>
              <a:t>DISADVANTAGES:</a:t>
            </a:r>
            <a:endParaRPr/>
          </a:p>
          <a:p>
            <a:pPr indent="-342900" lvl="1" marL="914400" rtl="0" algn="l">
              <a:lnSpc>
                <a:spcPct val="90000"/>
              </a:lnSpc>
              <a:spcBef>
                <a:spcPts val="500"/>
              </a:spcBef>
              <a:spcAft>
                <a:spcPts val="0"/>
              </a:spcAft>
              <a:buSzPts val="1800"/>
              <a:buChar char="•"/>
            </a:pPr>
            <a:r>
              <a:rPr b="1" i="0" lang="en-US">
                <a:solidFill>
                  <a:schemeClr val="dk1"/>
                </a:solidFill>
                <a:latin typeface="Times"/>
                <a:ea typeface="Times"/>
                <a:cs typeface="Times"/>
                <a:sym typeface="Times"/>
              </a:rPr>
              <a:t>Complex:</a:t>
            </a:r>
            <a:r>
              <a:rPr b="0" i="0" lang="en-US">
                <a:solidFill>
                  <a:schemeClr val="dk1"/>
                </a:solidFill>
                <a:latin typeface="Times"/>
                <a:ea typeface="Times"/>
                <a:cs typeface="Times"/>
                <a:sym typeface="Times"/>
              </a:rPr>
              <a:t> The Spiral Model is much more complex than other SDLC models.</a:t>
            </a:r>
            <a:endParaRPr/>
          </a:p>
          <a:p>
            <a:pPr indent="-342900" lvl="1" marL="914400" rtl="0" algn="l">
              <a:lnSpc>
                <a:spcPct val="90000"/>
              </a:lnSpc>
              <a:spcBef>
                <a:spcPts val="500"/>
              </a:spcBef>
              <a:spcAft>
                <a:spcPts val="0"/>
              </a:spcAft>
              <a:buSzPts val="1800"/>
              <a:buChar char="•"/>
            </a:pPr>
            <a:r>
              <a:rPr b="1" i="0" lang="en-US">
                <a:solidFill>
                  <a:schemeClr val="dk1"/>
                </a:solidFill>
                <a:latin typeface="Times"/>
                <a:ea typeface="Times"/>
                <a:cs typeface="Times"/>
                <a:sym typeface="Times"/>
              </a:rPr>
              <a:t>Expensive:</a:t>
            </a:r>
            <a:r>
              <a:rPr b="0" i="0" lang="en-US">
                <a:solidFill>
                  <a:schemeClr val="dk1"/>
                </a:solidFill>
                <a:latin typeface="Times"/>
                <a:ea typeface="Times"/>
                <a:cs typeface="Times"/>
                <a:sym typeface="Times"/>
              </a:rPr>
              <a:t> Spiral Model is not suitable for small projects as it is expensive.</a:t>
            </a:r>
            <a:endParaRPr/>
          </a:p>
          <a:p>
            <a:pPr indent="-342900" lvl="1" marL="914400" rtl="0" algn="l">
              <a:lnSpc>
                <a:spcPct val="90000"/>
              </a:lnSpc>
              <a:spcBef>
                <a:spcPts val="500"/>
              </a:spcBef>
              <a:spcAft>
                <a:spcPts val="0"/>
              </a:spcAft>
              <a:buSzPts val="1800"/>
              <a:buChar char="•"/>
            </a:pPr>
            <a:r>
              <a:rPr b="1" i="0" lang="en-US">
                <a:solidFill>
                  <a:schemeClr val="dk1"/>
                </a:solidFill>
                <a:latin typeface="Times"/>
                <a:ea typeface="Times"/>
                <a:cs typeface="Times"/>
                <a:sym typeface="Times"/>
              </a:rPr>
              <a:t>Too much dependability on Risk Analysis:</a:t>
            </a:r>
            <a:r>
              <a:rPr b="0" i="0" lang="en-US">
                <a:solidFill>
                  <a:schemeClr val="dk1"/>
                </a:solidFill>
                <a:latin typeface="Times"/>
                <a:ea typeface="Times"/>
                <a:cs typeface="Times"/>
                <a:sym typeface="Times"/>
              </a:rPr>
              <a:t> The successful completion of the project is very much dependent on Risk Analysis. Without very highly experienced experts, it is going to be a failure to develop a project using this model.</a:t>
            </a:r>
            <a:endParaRPr/>
          </a:p>
          <a:p>
            <a:pPr indent="-342900" lvl="1" marL="914400" rtl="0" algn="l">
              <a:lnSpc>
                <a:spcPct val="90000"/>
              </a:lnSpc>
              <a:spcBef>
                <a:spcPts val="500"/>
              </a:spcBef>
              <a:spcAft>
                <a:spcPts val="0"/>
              </a:spcAft>
              <a:buSzPts val="1800"/>
              <a:buChar char="•"/>
            </a:pPr>
            <a:r>
              <a:rPr b="1" i="0" lang="en-US">
                <a:solidFill>
                  <a:schemeClr val="dk1"/>
                </a:solidFill>
                <a:latin typeface="Times"/>
                <a:ea typeface="Times"/>
                <a:cs typeface="Times"/>
                <a:sym typeface="Times"/>
              </a:rPr>
              <a:t>Difficulty in time management:</a:t>
            </a:r>
            <a:r>
              <a:rPr b="0" i="0" lang="en-US">
                <a:solidFill>
                  <a:schemeClr val="dk1"/>
                </a:solidFill>
                <a:latin typeface="Times"/>
                <a:ea typeface="Times"/>
                <a:cs typeface="Times"/>
                <a:sym typeface="Times"/>
              </a:rPr>
              <a:t> As the number of phases is unknown at the start of the project, time estimation is very difficult.</a:t>
            </a:r>
            <a:endParaRPr/>
          </a:p>
          <a:p>
            <a:pPr indent="-342900" lvl="1" marL="914400" rtl="0" algn="l">
              <a:lnSpc>
                <a:spcPct val="90000"/>
              </a:lnSpc>
              <a:spcBef>
                <a:spcPts val="500"/>
              </a:spcBef>
              <a:spcAft>
                <a:spcPts val="0"/>
              </a:spcAft>
              <a:buSzPts val="1800"/>
              <a:buChar char="•"/>
            </a:pPr>
            <a:r>
              <a:rPr b="1" i="0" lang="en-US">
                <a:solidFill>
                  <a:schemeClr val="dk1"/>
                </a:solidFill>
                <a:latin typeface="Times"/>
                <a:ea typeface="Times"/>
                <a:cs typeface="Times"/>
                <a:sym typeface="Times"/>
              </a:rPr>
              <a:t>Complexity:</a:t>
            </a:r>
            <a:r>
              <a:rPr b="0" i="0" lang="en-US">
                <a:solidFill>
                  <a:schemeClr val="dk1"/>
                </a:solidFill>
                <a:latin typeface="Times"/>
                <a:ea typeface="Times"/>
                <a:cs typeface="Times"/>
                <a:sym typeface="Times"/>
              </a:rPr>
              <a:t> The Spiral Model can be complex, as it involves multiple iterations of the software development process.</a:t>
            </a:r>
            <a:endParaRPr/>
          </a:p>
          <a:p>
            <a:pPr indent="-342900" lvl="1" marL="914400" rtl="0" algn="l">
              <a:lnSpc>
                <a:spcPct val="90000"/>
              </a:lnSpc>
              <a:spcBef>
                <a:spcPts val="500"/>
              </a:spcBef>
              <a:spcAft>
                <a:spcPts val="0"/>
              </a:spcAft>
              <a:buSzPts val="1800"/>
              <a:buChar char="•"/>
            </a:pPr>
            <a:r>
              <a:rPr b="1" i="0" lang="en-US">
                <a:solidFill>
                  <a:schemeClr val="dk1"/>
                </a:solidFill>
                <a:latin typeface="Times"/>
                <a:ea typeface="Times"/>
                <a:cs typeface="Times"/>
                <a:sym typeface="Times"/>
              </a:rPr>
              <a:t>Time-Consuming: </a:t>
            </a:r>
            <a:r>
              <a:rPr b="0" i="0" lang="en-US">
                <a:solidFill>
                  <a:schemeClr val="dk1"/>
                </a:solidFill>
                <a:latin typeface="Times"/>
                <a:ea typeface="Times"/>
                <a:cs typeface="Times"/>
                <a:sym typeface="Times"/>
              </a:rPr>
              <a:t>The Spiral Model can be time-consuming, as it requires multiple evaluations and reviews.</a:t>
            </a:r>
            <a:endParaRPr/>
          </a:p>
          <a:p>
            <a:pPr indent="-342900" lvl="1" marL="914400" rtl="0" algn="l">
              <a:lnSpc>
                <a:spcPct val="90000"/>
              </a:lnSpc>
              <a:spcBef>
                <a:spcPts val="500"/>
              </a:spcBef>
              <a:spcAft>
                <a:spcPts val="0"/>
              </a:spcAft>
              <a:buSzPts val="1800"/>
              <a:buChar char="•"/>
            </a:pPr>
            <a:r>
              <a:rPr b="1" i="0" lang="en-US">
                <a:solidFill>
                  <a:schemeClr val="dk1"/>
                </a:solidFill>
                <a:latin typeface="Times"/>
                <a:ea typeface="Times"/>
                <a:cs typeface="Times"/>
                <a:sym typeface="Times"/>
              </a:rPr>
              <a:t>Resource Intensive: </a:t>
            </a:r>
            <a:r>
              <a:rPr b="0" i="0" lang="en-US">
                <a:solidFill>
                  <a:schemeClr val="dk1"/>
                </a:solidFill>
                <a:latin typeface="Times"/>
                <a:ea typeface="Times"/>
                <a:cs typeface="Times"/>
                <a:sym typeface="Times"/>
              </a:rPr>
              <a:t>The Spiral Model can be resource-intensive, as it requires a significant investment in planning, risk analysis, and evaluations.</a:t>
            </a:r>
            <a:endParaRPr/>
          </a:p>
          <a:p>
            <a:pPr indent="0" lvl="0" marL="114300" rtl="0" algn="l">
              <a:lnSpc>
                <a:spcPct val="90000"/>
              </a:lnSpc>
              <a:spcBef>
                <a:spcPts val="1000"/>
              </a:spcBef>
              <a:spcAft>
                <a:spcPts val="0"/>
              </a:spcAft>
              <a:buSzPts val="1800"/>
              <a:buNone/>
            </a:pPr>
            <a:r>
              <a:t/>
            </a:r>
            <a:endParaRPr>
              <a:solidFill>
                <a:schemeClr val="dk1"/>
              </a:solidFill>
              <a:latin typeface="Times"/>
              <a:ea typeface="Times"/>
              <a:cs typeface="Times"/>
              <a:sym typeface="Times"/>
            </a:endParaRPr>
          </a:p>
        </p:txBody>
      </p:sp>
      <p:sp>
        <p:nvSpPr>
          <p:cNvPr id="208" name="Google Shape;20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09-01-2024</a:t>
            </a:r>
            <a:endParaRPr b="0" i="0" sz="1200" u="none" cap="none" strike="noStrike">
              <a:solidFill>
                <a:schemeClr val="lt1"/>
              </a:solidFill>
              <a:latin typeface="Arial"/>
              <a:ea typeface="Arial"/>
              <a:cs typeface="Arial"/>
              <a:sym typeface="Arial"/>
            </a:endParaRPr>
          </a:p>
        </p:txBody>
      </p:sp>
      <p:sp>
        <p:nvSpPr>
          <p:cNvPr id="209" name="Google Shape;20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idx="1" type="body"/>
          </p:nvPr>
        </p:nvSpPr>
        <p:spPr>
          <a:xfrm>
            <a:off x="457380" y="1689361"/>
            <a:ext cx="8229240" cy="3977280"/>
          </a:xfrm>
          <a:prstGeom prst="rect">
            <a:avLst/>
          </a:prstGeom>
          <a:noFill/>
          <a:ln>
            <a:noFill/>
          </a:ln>
        </p:spPr>
        <p:txBody>
          <a:bodyPr anchorCtr="0" anchor="t" bIns="0" lIns="0" spcFirstLastPara="1" rIns="0" wrap="square" tIns="0">
            <a:noAutofit/>
          </a:bodyPr>
          <a:lstStyle/>
          <a:p>
            <a:pPr indent="-342900" lvl="0" marL="457200" rtl="0" algn="just">
              <a:lnSpc>
                <a:spcPct val="100000"/>
              </a:lnSpc>
              <a:spcBef>
                <a:spcPts val="1000"/>
              </a:spcBef>
              <a:spcAft>
                <a:spcPts val="0"/>
              </a:spcAft>
              <a:buSzPts val="1800"/>
              <a:buChar char="•"/>
            </a:pPr>
            <a:r>
              <a:rPr b="0" i="0" lang="en-US" sz="1400">
                <a:solidFill>
                  <a:schemeClr val="dk1"/>
                </a:solidFill>
                <a:latin typeface="Times"/>
                <a:ea typeface="Times"/>
                <a:cs typeface="Times"/>
                <a:sym typeface="Times"/>
              </a:rPr>
              <a:t>Prototyping is defined as the process of developing a working replication of a product or system that has to be engineered. It offers a small-scale facsimile of the end product and is used for obtaining customer feedback. The Prototyping concept is described below: </a:t>
            </a:r>
            <a:endParaRPr/>
          </a:p>
          <a:p>
            <a:pPr indent="-342900" lvl="0" marL="457200" rtl="0" algn="just">
              <a:lnSpc>
                <a:spcPct val="100000"/>
              </a:lnSpc>
              <a:spcBef>
                <a:spcPts val="1000"/>
              </a:spcBef>
              <a:spcAft>
                <a:spcPts val="0"/>
              </a:spcAft>
              <a:buSzPts val="1800"/>
              <a:buChar char="•"/>
            </a:pPr>
            <a:r>
              <a:rPr b="0" i="0" lang="en-US" sz="1400">
                <a:solidFill>
                  <a:schemeClr val="dk1"/>
                </a:solidFill>
                <a:latin typeface="Times"/>
                <a:ea typeface="Times"/>
                <a:cs typeface="Times"/>
                <a:sym typeface="Times"/>
              </a:rPr>
              <a:t>The Prototyping Model is one of the most popularly used Software Development Life Cycle Models (SDLC models). This model is used when the customers do not know the exact project requirements beforehand. In this model, a prototype of the end product is first developed, tested, and refined as per customer feedback repeatedly till a final acceptable prototype is achieved which forms the basis for developing the final product. </a:t>
            </a:r>
            <a:endParaRPr/>
          </a:p>
          <a:p>
            <a:pPr indent="-342900" lvl="0" marL="457200" rtl="0" algn="just">
              <a:lnSpc>
                <a:spcPct val="100000"/>
              </a:lnSpc>
              <a:spcBef>
                <a:spcPts val="1000"/>
              </a:spcBef>
              <a:spcAft>
                <a:spcPts val="0"/>
              </a:spcAft>
              <a:buSzPts val="1800"/>
              <a:buChar char="•"/>
            </a:pPr>
            <a:r>
              <a:rPr b="0" i="0" lang="en-US" sz="1400">
                <a:solidFill>
                  <a:schemeClr val="dk1"/>
                </a:solidFill>
                <a:latin typeface="Times"/>
                <a:ea typeface="Times"/>
                <a:cs typeface="Times"/>
                <a:sym typeface="Times"/>
              </a:rPr>
              <a:t>In this process model, the system is partially implemented before or during the analysis phase thereby giving the customers an opportunity to see the product early in the life cycle. The process starts by interviewing the customers and developing the incomplete high-level paper model.</a:t>
            </a:r>
            <a:endParaRPr/>
          </a:p>
          <a:p>
            <a:pPr indent="-342900" lvl="0" marL="457200" rtl="0" algn="just">
              <a:lnSpc>
                <a:spcPct val="100000"/>
              </a:lnSpc>
              <a:spcBef>
                <a:spcPts val="1000"/>
              </a:spcBef>
              <a:spcAft>
                <a:spcPts val="0"/>
              </a:spcAft>
              <a:buSzPts val="1800"/>
              <a:buChar char="•"/>
            </a:pPr>
            <a:r>
              <a:rPr b="0" i="0" lang="en-US" sz="1400">
                <a:solidFill>
                  <a:schemeClr val="dk1"/>
                </a:solidFill>
                <a:latin typeface="Times"/>
                <a:ea typeface="Times"/>
                <a:cs typeface="Times"/>
                <a:sym typeface="Times"/>
              </a:rPr>
              <a:t> This document is used to build the initial prototype supporting only the basic functionality as desired by the customer. Once the customer figures out the problems, the prototype is further refined to eliminate them. The process continues until the user approves the prototype and finds the working model to be satisfactory. </a:t>
            </a:r>
            <a:endParaRPr/>
          </a:p>
          <a:p>
            <a:pPr indent="-228600" lvl="0" marL="457200" rtl="0" algn="l">
              <a:lnSpc>
                <a:spcPct val="100000"/>
              </a:lnSpc>
              <a:spcBef>
                <a:spcPts val="1000"/>
              </a:spcBef>
              <a:spcAft>
                <a:spcPts val="0"/>
              </a:spcAft>
              <a:buSzPts val="1800"/>
              <a:buNone/>
            </a:pPr>
            <a:r>
              <a:t/>
            </a:r>
            <a:endParaRPr sz="1400">
              <a:solidFill>
                <a:schemeClr val="dk1"/>
              </a:solidFill>
              <a:latin typeface="Times"/>
              <a:ea typeface="Times"/>
              <a:cs typeface="Times"/>
              <a:sym typeface="Times"/>
            </a:endParaRPr>
          </a:p>
        </p:txBody>
      </p:sp>
      <p:sp>
        <p:nvSpPr>
          <p:cNvPr id="215" name="Google Shape;215;p2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3600">
                <a:latin typeface="Times New Roman"/>
                <a:ea typeface="Times New Roman"/>
                <a:cs typeface="Times New Roman"/>
                <a:sym typeface="Times New Roman"/>
              </a:rPr>
              <a:t>Prototype Model</a:t>
            </a:r>
            <a:endParaRPr sz="36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09-01-2024</a:t>
            </a:r>
            <a:endParaRPr b="0" i="0" sz="1200" u="none" cap="none" strike="noStrike">
              <a:solidFill>
                <a:schemeClr val="lt1"/>
              </a:solidFill>
              <a:latin typeface="Arial"/>
              <a:ea typeface="Arial"/>
              <a:cs typeface="Arial"/>
              <a:sym typeface="Arial"/>
            </a:endParaRPr>
          </a:p>
        </p:txBody>
      </p:sp>
      <p:sp>
        <p:nvSpPr>
          <p:cNvPr id="222" name="Google Shape;22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
        <p:nvSpPr>
          <p:cNvPr id="223" name="Google Shape;223;p2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latin typeface="Times New Roman"/>
                <a:ea typeface="Times New Roman"/>
                <a:cs typeface="Times New Roman"/>
                <a:sym typeface="Times New Roman"/>
              </a:rPr>
              <a:t>Prototype Model</a:t>
            </a:r>
            <a:endParaRPr>
              <a:latin typeface="Times New Roman"/>
              <a:ea typeface="Times New Roman"/>
              <a:cs typeface="Times New Roman"/>
              <a:sym typeface="Times New Roman"/>
            </a:endParaRPr>
          </a:p>
        </p:txBody>
      </p:sp>
      <p:pic>
        <p:nvPicPr>
          <p:cNvPr descr="Prototype-model.jpg" id="224" name="Google Shape;224;p23"/>
          <p:cNvPicPr preferRelativeResize="0"/>
          <p:nvPr>
            <p:ph idx="1" type="body"/>
          </p:nvPr>
        </p:nvPicPr>
        <p:blipFill rotWithShape="1">
          <a:blip r:embed="rId3">
            <a:alphaModFix/>
          </a:blip>
          <a:srcRect b="16000" l="0" r="0" t="0"/>
          <a:stretch/>
        </p:blipFill>
        <p:spPr>
          <a:xfrm>
            <a:off x="244940" y="1746254"/>
            <a:ext cx="8654120" cy="3365491"/>
          </a:xfrm>
          <a:prstGeom prst="rect">
            <a:avLst/>
          </a:prstGeom>
          <a:noFill/>
          <a:ln>
            <a:noFill/>
          </a:ln>
        </p:spPr>
      </p:pic>
      <p:sp>
        <p:nvSpPr>
          <p:cNvPr id="225" name="Google Shape;225;p23"/>
          <p:cNvSpPr txBox="1"/>
          <p:nvPr>
            <p:ph idx="11" type="ftr"/>
          </p:nvPr>
        </p:nvSpPr>
        <p:spPr>
          <a:xfrm>
            <a:off x="1847502" y="5581720"/>
            <a:ext cx="5448995"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solidFill>
                  <a:schemeClr val="dk1"/>
                </a:solidFill>
              </a:rPr>
              <a:t>Figure 6 : The Prototype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nvSpPr>
        <p:spPr>
          <a:xfrm>
            <a:off x="381786" y="292407"/>
            <a:ext cx="6019560" cy="89764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200" u="none" cap="none" strike="noStrike">
                <a:solidFill>
                  <a:srgbClr val="000000"/>
                </a:solidFill>
                <a:latin typeface="Times New Roman"/>
                <a:ea typeface="Times New Roman"/>
                <a:cs typeface="Times New Roman"/>
                <a:sym typeface="Times New Roman"/>
              </a:rPr>
              <a:t>Index</a:t>
            </a:r>
            <a:endParaRPr/>
          </a:p>
          <a:p>
            <a:pPr indent="0" lvl="0" marL="0" marR="0" rtl="0" algn="l">
              <a:lnSpc>
                <a:spcPct val="100000"/>
              </a:lnSpc>
              <a:spcBef>
                <a:spcPts val="0"/>
              </a:spcBef>
              <a:spcAft>
                <a:spcPts val="0"/>
              </a:spcAft>
              <a:buClr>
                <a:srgbClr val="000000"/>
              </a:buClr>
              <a:buSzPts val="3000"/>
              <a:buFont typeface="Arial"/>
              <a:buNone/>
            </a:pPr>
            <a:r>
              <a:t/>
            </a:r>
            <a:endParaRPr b="0" i="0" sz="3200" u="none" cap="none" strike="noStrike">
              <a:solidFill>
                <a:srgbClr val="000000"/>
              </a:solidFill>
              <a:latin typeface="Arial"/>
              <a:ea typeface="Arial"/>
              <a:cs typeface="Arial"/>
              <a:sym typeface="Arial"/>
            </a:endParaRPr>
          </a:p>
        </p:txBody>
      </p:sp>
      <p:sp>
        <p:nvSpPr>
          <p:cNvPr id="97" name="Google Shape;97;p6"/>
          <p:cNvSpPr txBox="1"/>
          <p:nvPr/>
        </p:nvSpPr>
        <p:spPr>
          <a:xfrm>
            <a:off x="168990" y="963516"/>
            <a:ext cx="8838720" cy="4945966"/>
          </a:xfrm>
          <a:prstGeom prst="rect">
            <a:avLst/>
          </a:prstGeom>
          <a:noFill/>
          <a:ln>
            <a:noFill/>
          </a:ln>
        </p:spPr>
        <p:txBody>
          <a:bodyPr anchorCtr="0" anchor="t" bIns="45700" lIns="91425" spcFirstLastPara="1" rIns="91425" wrap="square" tIns="45700">
            <a:noAutofit/>
          </a:bodyPr>
          <a:lstStyle/>
          <a:p>
            <a:pPr indent="-222250" lvl="0" marL="342900" marR="0" rtl="0" algn="l">
              <a:lnSpc>
                <a:spcPct val="150000"/>
              </a:lnSpc>
              <a:spcBef>
                <a:spcPts val="0"/>
              </a:spcBef>
              <a:spcAft>
                <a:spcPts val="0"/>
              </a:spcAft>
              <a:buClr>
                <a:schemeClr val="dk1"/>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98" name="Google Shape;98;p6"/>
          <p:cNvSpPr txBox="1"/>
          <p:nvPr>
            <p:ph idx="1" type="body"/>
          </p:nvPr>
        </p:nvSpPr>
        <p:spPr>
          <a:xfrm>
            <a:off x="675349" y="1633111"/>
            <a:ext cx="7826002" cy="4039737"/>
          </a:xfrm>
          <a:prstGeom prst="rect">
            <a:avLst/>
          </a:prstGeom>
          <a:noFill/>
          <a:ln>
            <a:noFill/>
          </a:ln>
        </p:spPr>
        <p:txBody>
          <a:bodyPr anchorCtr="0" anchor="t" bIns="0" lIns="0" spcFirstLastPara="1" rIns="0" wrap="square" tIns="0">
            <a:noAutofit/>
          </a:bodyPr>
          <a:lstStyle/>
          <a:p>
            <a:pPr indent="-342900" lvl="0" marL="342900" rtl="0" algn="l">
              <a:lnSpc>
                <a:spcPct val="150000"/>
              </a:lnSpc>
              <a:spcBef>
                <a:spcPts val="0"/>
              </a:spcBef>
              <a:spcAft>
                <a:spcPts val="0"/>
              </a:spcAft>
              <a:buSzPts val="2800"/>
              <a:buChar char="•"/>
            </a:pPr>
            <a:r>
              <a:rPr b="1" i="0" lang="en-US" sz="2000">
                <a:solidFill>
                  <a:schemeClr val="dk1"/>
                </a:solidFill>
                <a:latin typeface="Times"/>
                <a:ea typeface="Times"/>
                <a:cs typeface="Times"/>
                <a:sym typeface="Times"/>
              </a:rPr>
              <a:t>Evolutionary Model</a:t>
            </a:r>
            <a:r>
              <a:rPr b="0" i="0" lang="en-US" sz="2000">
                <a:solidFill>
                  <a:schemeClr val="dk1"/>
                </a:solidFill>
                <a:latin typeface="Times"/>
                <a:ea typeface="Times"/>
                <a:cs typeface="Times"/>
                <a:sym typeface="Times"/>
              </a:rPr>
              <a:t> </a:t>
            </a:r>
            <a:endParaRPr/>
          </a:p>
          <a:p>
            <a:pPr indent="-342900" lvl="0" marL="342900" rtl="0" algn="l">
              <a:lnSpc>
                <a:spcPct val="150000"/>
              </a:lnSpc>
              <a:spcBef>
                <a:spcPts val="0"/>
              </a:spcBef>
              <a:spcAft>
                <a:spcPts val="0"/>
              </a:spcAft>
              <a:buSzPts val="2800"/>
              <a:buChar char="•"/>
            </a:pPr>
            <a:r>
              <a:rPr b="1" i="0" lang="en-US" sz="2000">
                <a:solidFill>
                  <a:schemeClr val="dk1"/>
                </a:solidFill>
                <a:latin typeface="Times"/>
                <a:ea typeface="Times"/>
                <a:cs typeface="Times"/>
                <a:sym typeface="Times"/>
              </a:rPr>
              <a:t>Applications of Evolutionary Model</a:t>
            </a:r>
            <a:r>
              <a:rPr b="0" i="0" lang="en-US" sz="2000">
                <a:solidFill>
                  <a:schemeClr val="dk1"/>
                </a:solidFill>
                <a:latin typeface="Times"/>
                <a:ea typeface="Times"/>
                <a:cs typeface="Times"/>
                <a:sym typeface="Times"/>
              </a:rPr>
              <a:t> </a:t>
            </a:r>
            <a:endParaRPr/>
          </a:p>
          <a:p>
            <a:pPr indent="-342900" lvl="0" marL="342900" rtl="0" algn="l">
              <a:lnSpc>
                <a:spcPct val="150000"/>
              </a:lnSpc>
              <a:spcBef>
                <a:spcPts val="0"/>
              </a:spcBef>
              <a:spcAft>
                <a:spcPts val="0"/>
              </a:spcAft>
              <a:buSzPts val="2800"/>
              <a:buChar char="•"/>
            </a:pPr>
            <a:r>
              <a:rPr b="1" i="0" lang="en-US" sz="2000">
                <a:solidFill>
                  <a:schemeClr val="dk1"/>
                </a:solidFill>
                <a:latin typeface="Times"/>
                <a:ea typeface="Times"/>
                <a:cs typeface="Times"/>
                <a:sym typeface="Times"/>
              </a:rPr>
              <a:t>Iterative (Water Fall)Model</a:t>
            </a:r>
            <a:endParaRPr/>
          </a:p>
          <a:p>
            <a:pPr indent="-342900" lvl="0" marL="342900" rtl="0" algn="l">
              <a:lnSpc>
                <a:spcPct val="150000"/>
              </a:lnSpc>
              <a:spcBef>
                <a:spcPts val="0"/>
              </a:spcBef>
              <a:spcAft>
                <a:spcPts val="0"/>
              </a:spcAft>
              <a:buSzPts val="2800"/>
              <a:buChar char="•"/>
            </a:pPr>
            <a:r>
              <a:rPr b="1" i="0" lang="en-US" sz="2000">
                <a:solidFill>
                  <a:schemeClr val="dk1"/>
                </a:solidFill>
                <a:latin typeface="Times"/>
                <a:ea typeface="Times"/>
                <a:cs typeface="Times"/>
                <a:sym typeface="Times"/>
              </a:rPr>
              <a:t>Incremental Process </a:t>
            </a:r>
            <a:r>
              <a:rPr b="1" lang="en-US" sz="2000">
                <a:solidFill>
                  <a:schemeClr val="dk1"/>
                </a:solidFill>
                <a:latin typeface="Times"/>
                <a:ea typeface="Times"/>
                <a:cs typeface="Times"/>
                <a:sym typeface="Times"/>
              </a:rPr>
              <a:t>M</a:t>
            </a:r>
            <a:r>
              <a:rPr b="1" i="0" lang="en-US" sz="2000">
                <a:solidFill>
                  <a:schemeClr val="dk1"/>
                </a:solidFill>
                <a:latin typeface="Times"/>
                <a:ea typeface="Times"/>
                <a:cs typeface="Times"/>
                <a:sym typeface="Times"/>
              </a:rPr>
              <a:t>odel </a:t>
            </a:r>
            <a:endParaRPr/>
          </a:p>
          <a:p>
            <a:pPr indent="-342900" lvl="0" marL="342900" rtl="0" algn="l">
              <a:lnSpc>
                <a:spcPct val="150000"/>
              </a:lnSpc>
              <a:spcBef>
                <a:spcPts val="0"/>
              </a:spcBef>
              <a:spcAft>
                <a:spcPts val="0"/>
              </a:spcAft>
              <a:buSzPts val="2800"/>
              <a:buChar char="•"/>
            </a:pPr>
            <a:r>
              <a:rPr b="1" lang="en-US" sz="2000">
                <a:solidFill>
                  <a:schemeClr val="dk1"/>
                </a:solidFill>
                <a:latin typeface="Times"/>
                <a:ea typeface="Times"/>
                <a:cs typeface="Times"/>
                <a:sym typeface="Times"/>
              </a:rPr>
              <a:t>The Spiral Model</a:t>
            </a:r>
            <a:endParaRPr/>
          </a:p>
          <a:p>
            <a:pPr indent="-342900" lvl="0" marL="342900" rtl="0" algn="l">
              <a:lnSpc>
                <a:spcPct val="150000"/>
              </a:lnSpc>
              <a:spcBef>
                <a:spcPts val="0"/>
              </a:spcBef>
              <a:spcAft>
                <a:spcPts val="0"/>
              </a:spcAft>
              <a:buSzPts val="2800"/>
              <a:buChar char="•"/>
            </a:pPr>
            <a:r>
              <a:rPr b="1" lang="en-US" sz="2000">
                <a:solidFill>
                  <a:schemeClr val="dk1"/>
                </a:solidFill>
                <a:latin typeface="Times"/>
                <a:ea typeface="Times"/>
                <a:cs typeface="Times"/>
                <a:sym typeface="Times"/>
              </a:rPr>
              <a:t>Prototype Model</a:t>
            </a:r>
            <a:endParaRPr/>
          </a:p>
          <a:p>
            <a:pPr indent="-342900" lvl="0" marL="342900" rtl="0" algn="l">
              <a:lnSpc>
                <a:spcPct val="150000"/>
              </a:lnSpc>
              <a:spcBef>
                <a:spcPts val="0"/>
              </a:spcBef>
              <a:spcAft>
                <a:spcPts val="0"/>
              </a:spcAft>
              <a:buSzPts val="2800"/>
              <a:buChar char="•"/>
            </a:pPr>
            <a:r>
              <a:rPr b="1" lang="en-US" sz="2000">
                <a:solidFill>
                  <a:schemeClr val="dk1"/>
                </a:solidFill>
                <a:latin typeface="Times"/>
                <a:ea typeface="Times"/>
                <a:cs typeface="Times"/>
                <a:sym typeface="Times"/>
              </a:rPr>
              <a:t>Steps to build Prototype Model</a:t>
            </a:r>
            <a:endParaRPr/>
          </a:p>
          <a:p>
            <a:pPr indent="-342900" lvl="0" marL="342900" rtl="0" algn="l">
              <a:lnSpc>
                <a:spcPct val="150000"/>
              </a:lnSpc>
              <a:spcBef>
                <a:spcPts val="0"/>
              </a:spcBef>
              <a:spcAft>
                <a:spcPts val="0"/>
              </a:spcAft>
              <a:buSzPts val="2800"/>
              <a:buChar char="•"/>
            </a:pPr>
            <a:r>
              <a:rPr b="1" lang="en-US" sz="2000">
                <a:solidFill>
                  <a:schemeClr val="dk1"/>
                </a:solidFill>
                <a:latin typeface="Times"/>
                <a:ea typeface="Times"/>
                <a:cs typeface="Times"/>
                <a:sym typeface="Times"/>
              </a:rPr>
              <a:t>Practice Questions</a:t>
            </a:r>
            <a:endParaRPr/>
          </a:p>
          <a:p>
            <a:pPr indent="0" lvl="0" marL="0" rtl="0" algn="l">
              <a:lnSpc>
                <a:spcPct val="150000"/>
              </a:lnSpc>
              <a:spcBef>
                <a:spcPts val="0"/>
              </a:spcBef>
              <a:spcAft>
                <a:spcPts val="0"/>
              </a:spcAft>
              <a:buSzPts val="2800"/>
              <a:buNone/>
            </a:pPr>
            <a:r>
              <a:rPr b="1" i="0" lang="en-US" sz="2000">
                <a:solidFill>
                  <a:schemeClr val="dk1"/>
                </a:solidFill>
                <a:latin typeface="Times"/>
                <a:ea typeface="Times"/>
                <a:cs typeface="Times"/>
                <a:sym typeface="Times"/>
              </a:rPr>
              <a:t> </a:t>
            </a:r>
            <a:endParaRPr b="1" sz="2000">
              <a:solidFill>
                <a:schemeClr val="dk1"/>
              </a:solidFill>
              <a:latin typeface="Times"/>
              <a:ea typeface="Times"/>
              <a:cs typeface="Times"/>
              <a:sym typeface="Times"/>
            </a:endParaRPr>
          </a:p>
          <a:p>
            <a:pPr indent="-165100" lvl="0" marL="342900" marR="0" rtl="0" algn="l">
              <a:lnSpc>
                <a:spcPct val="150000"/>
              </a:lnSpc>
              <a:spcBef>
                <a:spcPts val="0"/>
              </a:spcBef>
              <a:spcAft>
                <a:spcPts val="0"/>
              </a:spcAft>
              <a:buClr>
                <a:schemeClr val="dk1"/>
              </a:buClr>
              <a:buSzPts val="2800"/>
              <a:buNone/>
            </a:pPr>
            <a:r>
              <a:t/>
            </a:r>
            <a:endParaRPr sz="1800">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None/>
            </a:pPr>
            <a:r>
              <a:t/>
            </a:r>
            <a:endParaRPr sz="1800">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None/>
            </a:pPr>
            <a:r>
              <a:t/>
            </a:r>
            <a:endParaRPr sz="1600">
              <a:latin typeface="Times"/>
              <a:ea typeface="Times"/>
              <a:cs typeface="Times"/>
              <a:sym typeface="Times"/>
            </a:endParaRPr>
          </a:p>
          <a:p>
            <a:pPr indent="-165100" lvl="0" marL="342900" marR="0" rtl="0" algn="l">
              <a:lnSpc>
                <a:spcPct val="150000"/>
              </a:lnSpc>
              <a:spcBef>
                <a:spcPts val="0"/>
              </a:spcBef>
              <a:spcAft>
                <a:spcPts val="0"/>
              </a:spcAft>
              <a:buClr>
                <a:schemeClr val="dk1"/>
              </a:buClr>
              <a:buSzPts val="2800"/>
              <a:buFont typeface="Times New Roman"/>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idx="1" type="body"/>
          </p:nvPr>
        </p:nvSpPr>
        <p:spPr>
          <a:xfrm>
            <a:off x="561075" y="1529105"/>
            <a:ext cx="8229240" cy="3977280"/>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b="1" i="0" lang="en-US">
                <a:solidFill>
                  <a:schemeClr val="dk1"/>
                </a:solidFill>
                <a:latin typeface="Times"/>
                <a:ea typeface="Times"/>
                <a:cs typeface="Times"/>
                <a:sym typeface="Times"/>
              </a:rPr>
              <a:t>Step 1: Requirement Gathering and Analysis: </a:t>
            </a:r>
            <a:r>
              <a:rPr b="0" i="0" lang="en-US">
                <a:solidFill>
                  <a:schemeClr val="dk1"/>
                </a:solidFill>
                <a:latin typeface="Times"/>
                <a:ea typeface="Times"/>
                <a:cs typeface="Times"/>
                <a:sym typeface="Times"/>
              </a:rPr>
              <a:t>This is the initial step in designing a prototype model. In this phase, users are asked about what they expect or what they want from the system.</a:t>
            </a:r>
            <a:endParaRPr/>
          </a:p>
          <a:p>
            <a:pPr indent="0" lvl="0" marL="114300" rtl="0" algn="just">
              <a:lnSpc>
                <a:spcPct val="90000"/>
              </a:lnSpc>
              <a:spcBef>
                <a:spcPts val="1000"/>
              </a:spcBef>
              <a:spcAft>
                <a:spcPts val="0"/>
              </a:spcAft>
              <a:buSzPts val="1800"/>
              <a:buNone/>
            </a:pPr>
            <a:r>
              <a:rPr b="1" i="0" lang="en-US">
                <a:solidFill>
                  <a:schemeClr val="dk1"/>
                </a:solidFill>
                <a:latin typeface="Times"/>
                <a:ea typeface="Times"/>
                <a:cs typeface="Times"/>
                <a:sym typeface="Times"/>
              </a:rPr>
              <a:t>Step 2: Quick Design: </a:t>
            </a:r>
            <a:r>
              <a:rPr b="0" i="0" lang="en-US">
                <a:solidFill>
                  <a:schemeClr val="dk1"/>
                </a:solidFill>
                <a:latin typeface="Times"/>
                <a:ea typeface="Times"/>
                <a:cs typeface="Times"/>
                <a:sym typeface="Times"/>
              </a:rPr>
              <a:t>This is the second step in Prototyping Model. This model covers the basic design of the requirement through which a quick overview can be easily described.</a:t>
            </a:r>
            <a:endParaRPr/>
          </a:p>
          <a:p>
            <a:pPr indent="0" lvl="0" marL="114300" rtl="0" algn="just">
              <a:lnSpc>
                <a:spcPct val="90000"/>
              </a:lnSpc>
              <a:spcBef>
                <a:spcPts val="1000"/>
              </a:spcBef>
              <a:spcAft>
                <a:spcPts val="0"/>
              </a:spcAft>
              <a:buSzPts val="1800"/>
              <a:buNone/>
            </a:pPr>
            <a:r>
              <a:rPr b="1" i="0" lang="en-US">
                <a:solidFill>
                  <a:schemeClr val="dk1"/>
                </a:solidFill>
                <a:latin typeface="Times"/>
                <a:ea typeface="Times"/>
                <a:cs typeface="Times"/>
                <a:sym typeface="Times"/>
              </a:rPr>
              <a:t>Step 3: Build a Prototype: </a:t>
            </a:r>
            <a:r>
              <a:rPr b="0" i="0" lang="en-US">
                <a:solidFill>
                  <a:schemeClr val="dk1"/>
                </a:solidFill>
                <a:latin typeface="Times"/>
                <a:ea typeface="Times"/>
                <a:cs typeface="Times"/>
                <a:sym typeface="Times"/>
              </a:rPr>
              <a:t>This step helps in building an actual prototype from the knowledge gained from prototype design.</a:t>
            </a:r>
            <a:endParaRPr/>
          </a:p>
          <a:p>
            <a:pPr indent="0" lvl="0" marL="114300" rtl="0" algn="just">
              <a:lnSpc>
                <a:spcPct val="90000"/>
              </a:lnSpc>
              <a:spcBef>
                <a:spcPts val="1000"/>
              </a:spcBef>
              <a:spcAft>
                <a:spcPts val="0"/>
              </a:spcAft>
              <a:buSzPts val="1800"/>
              <a:buNone/>
            </a:pPr>
            <a:r>
              <a:rPr b="1" i="0" lang="en-US">
                <a:solidFill>
                  <a:schemeClr val="dk1"/>
                </a:solidFill>
                <a:latin typeface="Times"/>
                <a:ea typeface="Times"/>
                <a:cs typeface="Times"/>
                <a:sym typeface="Times"/>
              </a:rPr>
              <a:t>Step 4: Initial User Evaluation: </a:t>
            </a:r>
            <a:r>
              <a:rPr b="0" i="0" lang="en-US">
                <a:solidFill>
                  <a:schemeClr val="dk1"/>
                </a:solidFill>
                <a:latin typeface="Times"/>
                <a:ea typeface="Times"/>
                <a:cs typeface="Times"/>
                <a:sym typeface="Times"/>
              </a:rPr>
              <a:t>This step describes the preliminary testing where the investigation of the performance model occurs, as the customer will tell the strength and weaknesses of the design, which was sent to the developer.</a:t>
            </a:r>
            <a:endParaRPr/>
          </a:p>
          <a:p>
            <a:pPr indent="0" lvl="0" marL="114300" rtl="0" algn="just">
              <a:lnSpc>
                <a:spcPct val="90000"/>
              </a:lnSpc>
              <a:spcBef>
                <a:spcPts val="1000"/>
              </a:spcBef>
              <a:spcAft>
                <a:spcPts val="0"/>
              </a:spcAft>
              <a:buSzPts val="1800"/>
              <a:buNone/>
            </a:pPr>
            <a:r>
              <a:rPr b="1" i="0" lang="en-US">
                <a:solidFill>
                  <a:schemeClr val="dk1"/>
                </a:solidFill>
                <a:latin typeface="Times"/>
                <a:ea typeface="Times"/>
                <a:cs typeface="Times"/>
                <a:sym typeface="Times"/>
              </a:rPr>
              <a:t>Step 5: Refining Prototype: </a:t>
            </a:r>
            <a:r>
              <a:rPr b="0" i="0" lang="en-US">
                <a:solidFill>
                  <a:schemeClr val="dk1"/>
                </a:solidFill>
                <a:latin typeface="Times"/>
                <a:ea typeface="Times"/>
                <a:cs typeface="Times"/>
                <a:sym typeface="Times"/>
              </a:rPr>
              <a:t>If any feedback is given by the user, then improving the client’s response to feedback and suggestions, the final system is approved.</a:t>
            </a:r>
            <a:endParaRPr/>
          </a:p>
          <a:p>
            <a:pPr indent="0" lvl="0" marL="114300" rtl="0" algn="just">
              <a:lnSpc>
                <a:spcPct val="90000"/>
              </a:lnSpc>
              <a:spcBef>
                <a:spcPts val="1000"/>
              </a:spcBef>
              <a:spcAft>
                <a:spcPts val="0"/>
              </a:spcAft>
              <a:buSzPts val="1800"/>
              <a:buNone/>
            </a:pPr>
            <a:r>
              <a:rPr b="1" i="0" lang="en-US">
                <a:solidFill>
                  <a:schemeClr val="dk1"/>
                </a:solidFill>
                <a:latin typeface="Times"/>
                <a:ea typeface="Times"/>
                <a:cs typeface="Times"/>
                <a:sym typeface="Times"/>
              </a:rPr>
              <a:t>Step 6: Implement Product and Maintain: </a:t>
            </a:r>
            <a:r>
              <a:rPr b="0" i="0" lang="en-US">
                <a:solidFill>
                  <a:schemeClr val="dk1"/>
                </a:solidFill>
                <a:latin typeface="Times"/>
                <a:ea typeface="Times"/>
                <a:cs typeface="Times"/>
                <a:sym typeface="Times"/>
              </a:rPr>
              <a:t>This is the final step in the phase of the Prototyping Model where the final system is tested and distributed to production, here program is run regularly to prevent failures.</a:t>
            </a:r>
            <a:endParaRPr/>
          </a:p>
          <a:p>
            <a:pPr indent="0" lvl="0" marL="114300" rtl="0" algn="l">
              <a:lnSpc>
                <a:spcPct val="90000"/>
              </a:lnSpc>
              <a:spcBef>
                <a:spcPts val="1000"/>
              </a:spcBef>
              <a:spcAft>
                <a:spcPts val="0"/>
              </a:spcAft>
              <a:buSzPts val="1800"/>
              <a:buNone/>
            </a:pPr>
            <a:r>
              <a:t/>
            </a:r>
            <a:endParaRPr>
              <a:solidFill>
                <a:schemeClr val="dk1"/>
              </a:solidFill>
              <a:latin typeface="Times"/>
              <a:ea typeface="Times"/>
              <a:cs typeface="Times"/>
              <a:sym typeface="Times"/>
            </a:endParaRPr>
          </a:p>
        </p:txBody>
      </p:sp>
      <p:sp>
        <p:nvSpPr>
          <p:cNvPr id="231" name="Google Shape;231;p2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latin typeface="Times New Roman"/>
                <a:ea typeface="Times New Roman"/>
                <a:cs typeface="Times New Roman"/>
                <a:sym typeface="Times New Roman"/>
              </a:rPr>
              <a:t>Steps to build Prototype Model</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latin typeface="Times New Roman"/>
                <a:ea typeface="Times New Roman"/>
                <a:cs typeface="Times New Roman"/>
                <a:sym typeface="Times New Roman"/>
              </a:rPr>
              <a:t>Prototype model</a:t>
            </a:r>
            <a:endParaRPr>
              <a:latin typeface="Times New Roman"/>
              <a:ea typeface="Times New Roman"/>
              <a:cs typeface="Times New Roman"/>
              <a:sym typeface="Times New Roman"/>
            </a:endParaRPr>
          </a:p>
        </p:txBody>
      </p:sp>
      <p:sp>
        <p:nvSpPr>
          <p:cNvPr id="237" name="Google Shape;237;p25"/>
          <p:cNvSpPr txBox="1"/>
          <p:nvPr>
            <p:ph idx="1" type="body"/>
          </p:nvPr>
        </p:nvSpPr>
        <p:spPr>
          <a:xfrm>
            <a:off x="457380" y="1095472"/>
            <a:ext cx="8229240" cy="3977280"/>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b="1" lang="en-US" sz="1400">
                <a:solidFill>
                  <a:schemeClr val="dk1"/>
                </a:solidFill>
                <a:latin typeface="Times"/>
                <a:ea typeface="Times"/>
                <a:cs typeface="Times"/>
                <a:sym typeface="Times"/>
              </a:rPr>
              <a:t>ADVANTAGES:</a:t>
            </a:r>
            <a:endParaRPr/>
          </a:p>
          <a:p>
            <a:pPr indent="-342900" lvl="0" marL="457200" rtl="0" algn="l">
              <a:lnSpc>
                <a:spcPct val="90000"/>
              </a:lnSpc>
              <a:spcBef>
                <a:spcPts val="1000"/>
              </a:spcBef>
              <a:spcAft>
                <a:spcPts val="0"/>
              </a:spcAft>
              <a:buSzPts val="1800"/>
              <a:buChar char="•"/>
            </a:pPr>
            <a:r>
              <a:rPr b="0" i="0" lang="en-US" sz="1400">
                <a:solidFill>
                  <a:schemeClr val="dk1"/>
                </a:solidFill>
                <a:latin typeface="Times"/>
                <a:ea typeface="Times"/>
                <a:cs typeface="Times"/>
                <a:sym typeface="Times"/>
              </a:rPr>
              <a:t>The customers get to see the partial product early in the life cycle. This ensures a greater level of customer satisfaction and comfort.</a:t>
            </a:r>
            <a:endParaRPr/>
          </a:p>
          <a:p>
            <a:pPr indent="-342900" lvl="0" marL="457200" rtl="0" algn="l">
              <a:lnSpc>
                <a:spcPct val="90000"/>
              </a:lnSpc>
              <a:spcBef>
                <a:spcPts val="1000"/>
              </a:spcBef>
              <a:spcAft>
                <a:spcPts val="0"/>
              </a:spcAft>
              <a:buSzPts val="1800"/>
              <a:buChar char="•"/>
            </a:pPr>
            <a:r>
              <a:rPr b="0" i="0" lang="en-US" sz="1400">
                <a:solidFill>
                  <a:schemeClr val="dk1"/>
                </a:solidFill>
                <a:latin typeface="Times"/>
                <a:ea typeface="Times"/>
                <a:cs typeface="Times"/>
                <a:sym typeface="Times"/>
              </a:rPr>
              <a:t>New requirements can be easily accommodated as there is scope for refinement.</a:t>
            </a:r>
            <a:endParaRPr/>
          </a:p>
          <a:p>
            <a:pPr indent="-342900" lvl="0" marL="457200" rtl="0" algn="l">
              <a:lnSpc>
                <a:spcPct val="90000"/>
              </a:lnSpc>
              <a:spcBef>
                <a:spcPts val="1000"/>
              </a:spcBef>
              <a:spcAft>
                <a:spcPts val="0"/>
              </a:spcAft>
              <a:buSzPts val="1800"/>
              <a:buChar char="•"/>
            </a:pPr>
            <a:r>
              <a:rPr b="0" i="0" lang="en-US" sz="1400">
                <a:solidFill>
                  <a:schemeClr val="dk1"/>
                </a:solidFill>
                <a:latin typeface="Times"/>
                <a:ea typeface="Times"/>
                <a:cs typeface="Times"/>
                <a:sym typeface="Times"/>
              </a:rPr>
              <a:t>Missing functionalities can be easily figured out.</a:t>
            </a:r>
            <a:endParaRPr/>
          </a:p>
          <a:p>
            <a:pPr indent="-342900" lvl="0" marL="457200" rtl="0" algn="l">
              <a:lnSpc>
                <a:spcPct val="90000"/>
              </a:lnSpc>
              <a:spcBef>
                <a:spcPts val="1000"/>
              </a:spcBef>
              <a:spcAft>
                <a:spcPts val="0"/>
              </a:spcAft>
              <a:buSzPts val="1800"/>
              <a:buChar char="•"/>
            </a:pPr>
            <a:r>
              <a:rPr b="0" i="0" lang="en-US" sz="1400">
                <a:solidFill>
                  <a:schemeClr val="dk1"/>
                </a:solidFill>
                <a:latin typeface="Times"/>
                <a:ea typeface="Times"/>
                <a:cs typeface="Times"/>
                <a:sym typeface="Times"/>
              </a:rPr>
              <a:t>Errors can be detected much earlier thereby saving a lot of effort and cost, besides enhancing the quality of the software.</a:t>
            </a:r>
            <a:endParaRPr/>
          </a:p>
          <a:p>
            <a:pPr indent="-342900" lvl="0" marL="457200" rtl="0" algn="l">
              <a:lnSpc>
                <a:spcPct val="90000"/>
              </a:lnSpc>
              <a:spcBef>
                <a:spcPts val="1000"/>
              </a:spcBef>
              <a:spcAft>
                <a:spcPts val="0"/>
              </a:spcAft>
              <a:buSzPts val="1800"/>
              <a:buChar char="•"/>
            </a:pPr>
            <a:r>
              <a:rPr b="0" i="0" lang="en-US" sz="1400">
                <a:solidFill>
                  <a:schemeClr val="dk1"/>
                </a:solidFill>
                <a:latin typeface="Times"/>
                <a:ea typeface="Times"/>
                <a:cs typeface="Times"/>
                <a:sym typeface="Times"/>
              </a:rPr>
              <a:t>The developed prototype can be reused by the developer for more complicated projects in the future. </a:t>
            </a:r>
            <a:endParaRPr/>
          </a:p>
          <a:p>
            <a:pPr indent="-342900" lvl="0" marL="457200" rtl="0" algn="l">
              <a:lnSpc>
                <a:spcPct val="90000"/>
              </a:lnSpc>
              <a:spcBef>
                <a:spcPts val="1000"/>
              </a:spcBef>
              <a:spcAft>
                <a:spcPts val="0"/>
              </a:spcAft>
              <a:buSzPts val="1800"/>
              <a:buChar char="•"/>
            </a:pPr>
            <a:r>
              <a:rPr b="0" i="0" lang="en-US" sz="1400">
                <a:solidFill>
                  <a:schemeClr val="dk1"/>
                </a:solidFill>
                <a:latin typeface="Times"/>
                <a:ea typeface="Times"/>
                <a:cs typeface="Times"/>
                <a:sym typeface="Times"/>
              </a:rPr>
              <a:t>Flexibility in design.</a:t>
            </a:r>
            <a:endParaRPr/>
          </a:p>
          <a:p>
            <a:pPr indent="-342900" lvl="0" marL="457200" rtl="0" algn="l">
              <a:lnSpc>
                <a:spcPct val="90000"/>
              </a:lnSpc>
              <a:spcBef>
                <a:spcPts val="1000"/>
              </a:spcBef>
              <a:spcAft>
                <a:spcPts val="0"/>
              </a:spcAft>
              <a:buSzPts val="1800"/>
              <a:buChar char="•"/>
            </a:pPr>
            <a:r>
              <a:rPr b="0" i="0" lang="en-US" sz="1400">
                <a:solidFill>
                  <a:schemeClr val="dk1"/>
                </a:solidFill>
                <a:latin typeface="Times"/>
                <a:ea typeface="Times"/>
                <a:cs typeface="Times"/>
                <a:sym typeface="Times"/>
              </a:rPr>
              <a:t>Early feedback from customers and stakeholders can help guide the development process and ensure that the final product meets their needs and expectations.</a:t>
            </a:r>
            <a:endParaRPr/>
          </a:p>
          <a:p>
            <a:pPr indent="-342900" lvl="0" marL="457200" rtl="0" algn="l">
              <a:lnSpc>
                <a:spcPct val="90000"/>
              </a:lnSpc>
              <a:spcBef>
                <a:spcPts val="1000"/>
              </a:spcBef>
              <a:spcAft>
                <a:spcPts val="0"/>
              </a:spcAft>
              <a:buSzPts val="1800"/>
              <a:buChar char="•"/>
            </a:pPr>
            <a:r>
              <a:rPr b="0" i="0" lang="en-US" sz="1400">
                <a:solidFill>
                  <a:schemeClr val="dk1"/>
                </a:solidFill>
                <a:latin typeface="Times"/>
                <a:ea typeface="Times"/>
                <a:cs typeface="Times"/>
                <a:sym typeface="Times"/>
              </a:rPr>
              <a:t>Prototyping can be used to test and validate design decisions, allowing for adjustments to be made before significant resources are invested in development.</a:t>
            </a:r>
            <a:endParaRPr/>
          </a:p>
          <a:p>
            <a:pPr indent="-342900" lvl="0" marL="457200" rtl="0" algn="l">
              <a:lnSpc>
                <a:spcPct val="90000"/>
              </a:lnSpc>
              <a:spcBef>
                <a:spcPts val="1000"/>
              </a:spcBef>
              <a:spcAft>
                <a:spcPts val="0"/>
              </a:spcAft>
              <a:buSzPts val="1800"/>
              <a:buChar char="•"/>
            </a:pPr>
            <a:r>
              <a:rPr b="0" i="0" lang="en-US" sz="1400">
                <a:solidFill>
                  <a:schemeClr val="dk1"/>
                </a:solidFill>
                <a:latin typeface="Times"/>
                <a:ea typeface="Times"/>
                <a:cs typeface="Times"/>
                <a:sym typeface="Times"/>
              </a:rPr>
              <a:t>Prototyping can help reduce the risk of project failure by identifying potential issues and addressing them early in the process.</a:t>
            </a:r>
            <a:endParaRPr/>
          </a:p>
          <a:p>
            <a:pPr indent="-342900" lvl="0" marL="457200" rtl="0" algn="l">
              <a:lnSpc>
                <a:spcPct val="90000"/>
              </a:lnSpc>
              <a:spcBef>
                <a:spcPts val="1000"/>
              </a:spcBef>
              <a:spcAft>
                <a:spcPts val="0"/>
              </a:spcAft>
              <a:buSzPts val="1800"/>
              <a:buChar char="•"/>
            </a:pPr>
            <a:r>
              <a:rPr b="0" i="0" lang="en-US" sz="1400">
                <a:solidFill>
                  <a:schemeClr val="dk1"/>
                </a:solidFill>
                <a:latin typeface="Times"/>
                <a:ea typeface="Times"/>
                <a:cs typeface="Times"/>
                <a:sym typeface="Times"/>
              </a:rPr>
              <a:t>Prototyping can facilitate communication and collaboration among team members and stakeholders, improving overall project efficiency and effectiveness.</a:t>
            </a:r>
            <a:endParaRPr/>
          </a:p>
          <a:p>
            <a:pPr indent="-342900" lvl="0" marL="457200" rtl="0" algn="l">
              <a:lnSpc>
                <a:spcPct val="90000"/>
              </a:lnSpc>
              <a:spcBef>
                <a:spcPts val="1000"/>
              </a:spcBef>
              <a:spcAft>
                <a:spcPts val="0"/>
              </a:spcAft>
              <a:buSzPts val="1800"/>
              <a:buChar char="•"/>
            </a:pPr>
            <a:r>
              <a:rPr b="0" i="0" lang="en-US" sz="1400">
                <a:solidFill>
                  <a:schemeClr val="dk1"/>
                </a:solidFill>
                <a:latin typeface="Times"/>
                <a:ea typeface="Times"/>
                <a:cs typeface="Times"/>
                <a:sym typeface="Times"/>
              </a:rPr>
              <a:t>Prototyping can help bridge the gap between technical and non-technical stakeholders by providing a tangible representation of the product.</a:t>
            </a:r>
            <a:endParaRPr/>
          </a:p>
          <a:p>
            <a:pPr indent="-228600" lvl="0" marL="457200" rtl="0" algn="just">
              <a:lnSpc>
                <a:spcPct val="90000"/>
              </a:lnSpc>
              <a:spcBef>
                <a:spcPts val="1000"/>
              </a:spcBef>
              <a:spcAft>
                <a:spcPts val="0"/>
              </a:spcAft>
              <a:buSzPts val="1800"/>
              <a:buNone/>
            </a:pPr>
            <a:r>
              <a:t/>
            </a:r>
            <a:endParaRPr sz="1400">
              <a:solidFill>
                <a:schemeClr val="dk1"/>
              </a:solidFill>
              <a:latin typeface="Times"/>
              <a:ea typeface="Times"/>
              <a:cs typeface="Times"/>
              <a:sym typeface="Times"/>
            </a:endParaRPr>
          </a:p>
        </p:txBody>
      </p:sp>
      <p:sp>
        <p:nvSpPr>
          <p:cNvPr id="238" name="Google Shape;23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09-01-2024</a:t>
            </a:r>
            <a:endParaRPr b="0" i="0" sz="1200" u="none" cap="none" strike="noStrike">
              <a:solidFill>
                <a:schemeClr val="lt1"/>
              </a:solidFill>
              <a:latin typeface="Arial"/>
              <a:ea typeface="Arial"/>
              <a:cs typeface="Arial"/>
              <a:sym typeface="Arial"/>
            </a:endParaRPr>
          </a:p>
        </p:txBody>
      </p:sp>
      <p:sp>
        <p:nvSpPr>
          <p:cNvPr id="239" name="Google Shape;23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latin typeface="Times New Roman"/>
                <a:ea typeface="Times New Roman"/>
                <a:cs typeface="Times New Roman"/>
                <a:sym typeface="Times New Roman"/>
              </a:rPr>
              <a:t>Prototype model</a:t>
            </a:r>
            <a:endParaRPr>
              <a:latin typeface="Times New Roman"/>
              <a:ea typeface="Times New Roman"/>
              <a:cs typeface="Times New Roman"/>
              <a:sym typeface="Times New Roman"/>
            </a:endParaRPr>
          </a:p>
        </p:txBody>
      </p:sp>
      <p:sp>
        <p:nvSpPr>
          <p:cNvPr id="245" name="Google Shape;245;p26"/>
          <p:cNvSpPr txBox="1"/>
          <p:nvPr>
            <p:ph idx="1" type="body"/>
          </p:nvPr>
        </p:nvSpPr>
        <p:spPr>
          <a:xfrm>
            <a:off x="381360" y="982350"/>
            <a:ext cx="8229240" cy="3977280"/>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b="1" lang="en-US" sz="1400">
                <a:solidFill>
                  <a:schemeClr val="dk1"/>
                </a:solidFill>
                <a:latin typeface="Times"/>
                <a:ea typeface="Times"/>
                <a:cs typeface="Times"/>
                <a:sym typeface="Times"/>
              </a:rPr>
              <a:t>DISADVANTAGES:</a:t>
            </a:r>
            <a:endParaRPr/>
          </a:p>
          <a:p>
            <a:pPr indent="-342900" lvl="0" marL="457200" rtl="0" algn="l">
              <a:lnSpc>
                <a:spcPct val="90000"/>
              </a:lnSpc>
              <a:spcBef>
                <a:spcPts val="1000"/>
              </a:spcBef>
              <a:spcAft>
                <a:spcPts val="0"/>
              </a:spcAft>
              <a:buSzPts val="1800"/>
              <a:buFont typeface="Arial"/>
              <a:buChar char="•"/>
            </a:pPr>
            <a:r>
              <a:rPr b="0" i="0" lang="en-US" sz="1400">
                <a:solidFill>
                  <a:schemeClr val="dk1"/>
                </a:solidFill>
                <a:latin typeface="Times"/>
                <a:ea typeface="Times"/>
                <a:cs typeface="Times"/>
                <a:sym typeface="Times"/>
              </a:rPr>
              <a:t>Costly with respect to time as well as money.</a:t>
            </a:r>
            <a:endParaRPr/>
          </a:p>
          <a:p>
            <a:pPr indent="-342900" lvl="0" marL="457200" rtl="0" algn="l">
              <a:lnSpc>
                <a:spcPct val="90000"/>
              </a:lnSpc>
              <a:spcBef>
                <a:spcPts val="1000"/>
              </a:spcBef>
              <a:spcAft>
                <a:spcPts val="0"/>
              </a:spcAft>
              <a:buSzPts val="1800"/>
              <a:buFont typeface="Arial"/>
              <a:buChar char="•"/>
            </a:pPr>
            <a:r>
              <a:rPr b="0" i="0" lang="en-US" sz="1400">
                <a:solidFill>
                  <a:schemeClr val="dk1"/>
                </a:solidFill>
                <a:latin typeface="Times"/>
                <a:ea typeface="Times"/>
                <a:cs typeface="Times"/>
                <a:sym typeface="Times"/>
              </a:rPr>
              <a:t>There may be too much variation in requirements each time the prototype is evaluated by the customer.</a:t>
            </a:r>
            <a:endParaRPr/>
          </a:p>
          <a:p>
            <a:pPr indent="-342900" lvl="0" marL="457200" rtl="0" algn="l">
              <a:lnSpc>
                <a:spcPct val="90000"/>
              </a:lnSpc>
              <a:spcBef>
                <a:spcPts val="1000"/>
              </a:spcBef>
              <a:spcAft>
                <a:spcPts val="0"/>
              </a:spcAft>
              <a:buSzPts val="1800"/>
              <a:buFont typeface="Arial"/>
              <a:buChar char="•"/>
            </a:pPr>
            <a:r>
              <a:rPr b="0" i="0" lang="en-US" sz="1400">
                <a:solidFill>
                  <a:schemeClr val="dk1"/>
                </a:solidFill>
                <a:latin typeface="Times"/>
                <a:ea typeface="Times"/>
                <a:cs typeface="Times"/>
                <a:sym typeface="Times"/>
              </a:rPr>
              <a:t>Poor Documentation due to continuously changing customer requirements.</a:t>
            </a:r>
            <a:endParaRPr/>
          </a:p>
          <a:p>
            <a:pPr indent="-342900" lvl="0" marL="457200" rtl="0" algn="l">
              <a:lnSpc>
                <a:spcPct val="90000"/>
              </a:lnSpc>
              <a:spcBef>
                <a:spcPts val="1000"/>
              </a:spcBef>
              <a:spcAft>
                <a:spcPts val="0"/>
              </a:spcAft>
              <a:buSzPts val="1800"/>
              <a:buFont typeface="Arial"/>
              <a:buChar char="•"/>
            </a:pPr>
            <a:r>
              <a:rPr b="0" i="0" lang="en-US" sz="1400">
                <a:solidFill>
                  <a:schemeClr val="dk1"/>
                </a:solidFill>
                <a:latin typeface="Times"/>
                <a:ea typeface="Times"/>
                <a:cs typeface="Times"/>
                <a:sym typeface="Times"/>
              </a:rPr>
              <a:t>It is very difficult for developers to accommodate all the changes demanded by the customer.</a:t>
            </a:r>
            <a:endParaRPr/>
          </a:p>
          <a:p>
            <a:pPr indent="-342900" lvl="0" marL="457200" rtl="0" algn="l">
              <a:lnSpc>
                <a:spcPct val="90000"/>
              </a:lnSpc>
              <a:spcBef>
                <a:spcPts val="1000"/>
              </a:spcBef>
              <a:spcAft>
                <a:spcPts val="0"/>
              </a:spcAft>
              <a:buSzPts val="1800"/>
              <a:buFont typeface="Arial"/>
              <a:buChar char="•"/>
            </a:pPr>
            <a:r>
              <a:rPr b="0" i="0" lang="en-US" sz="1400">
                <a:solidFill>
                  <a:schemeClr val="dk1"/>
                </a:solidFill>
                <a:latin typeface="Times"/>
                <a:ea typeface="Times"/>
                <a:cs typeface="Times"/>
                <a:sym typeface="Times"/>
              </a:rPr>
              <a:t>There is uncertainty in determining the number of iterations that would be required before the prototype is finally accepted by the customer.</a:t>
            </a:r>
            <a:endParaRPr/>
          </a:p>
          <a:p>
            <a:pPr indent="-342900" lvl="0" marL="457200" rtl="0" algn="l">
              <a:lnSpc>
                <a:spcPct val="90000"/>
              </a:lnSpc>
              <a:spcBef>
                <a:spcPts val="1000"/>
              </a:spcBef>
              <a:spcAft>
                <a:spcPts val="0"/>
              </a:spcAft>
              <a:buSzPts val="1800"/>
              <a:buFont typeface="Arial"/>
              <a:buChar char="•"/>
            </a:pPr>
            <a:r>
              <a:rPr b="0" i="0" lang="en-US" sz="1400">
                <a:solidFill>
                  <a:schemeClr val="dk1"/>
                </a:solidFill>
                <a:latin typeface="Times"/>
                <a:ea typeface="Times"/>
                <a:cs typeface="Times"/>
                <a:sym typeface="Times"/>
              </a:rPr>
              <a:t>After seeing an early prototype, the customers sometimes demand the actual product to be delivered soon.</a:t>
            </a:r>
            <a:endParaRPr/>
          </a:p>
          <a:p>
            <a:pPr indent="-342900" lvl="0" marL="457200" rtl="0" algn="l">
              <a:lnSpc>
                <a:spcPct val="90000"/>
              </a:lnSpc>
              <a:spcBef>
                <a:spcPts val="1000"/>
              </a:spcBef>
              <a:spcAft>
                <a:spcPts val="0"/>
              </a:spcAft>
              <a:buSzPts val="1800"/>
              <a:buFont typeface="Arial"/>
              <a:buChar char="•"/>
            </a:pPr>
            <a:r>
              <a:rPr b="0" i="0" lang="en-US" sz="1400">
                <a:solidFill>
                  <a:schemeClr val="dk1"/>
                </a:solidFill>
                <a:latin typeface="Times"/>
                <a:ea typeface="Times"/>
                <a:cs typeface="Times"/>
                <a:sym typeface="Times"/>
              </a:rPr>
              <a:t>Developers in a hurry to build prototypes may end up with sub-optimal solutions.</a:t>
            </a:r>
            <a:endParaRPr/>
          </a:p>
          <a:p>
            <a:pPr indent="-342900" lvl="0" marL="457200" rtl="0" algn="l">
              <a:lnSpc>
                <a:spcPct val="90000"/>
              </a:lnSpc>
              <a:spcBef>
                <a:spcPts val="1000"/>
              </a:spcBef>
              <a:spcAft>
                <a:spcPts val="0"/>
              </a:spcAft>
              <a:buSzPts val="1800"/>
              <a:buFont typeface="Arial"/>
              <a:buChar char="•"/>
            </a:pPr>
            <a:r>
              <a:rPr b="0" i="0" lang="en-US" sz="1400">
                <a:solidFill>
                  <a:schemeClr val="dk1"/>
                </a:solidFill>
                <a:latin typeface="Times"/>
                <a:ea typeface="Times"/>
                <a:cs typeface="Times"/>
                <a:sym typeface="Times"/>
              </a:rPr>
              <a:t>The customer might lose interest in the product if he/she is not satisfied with the initial prototype.</a:t>
            </a:r>
            <a:endParaRPr/>
          </a:p>
          <a:p>
            <a:pPr indent="-342900" lvl="0" marL="457200" rtl="0" algn="l">
              <a:lnSpc>
                <a:spcPct val="90000"/>
              </a:lnSpc>
              <a:spcBef>
                <a:spcPts val="1000"/>
              </a:spcBef>
              <a:spcAft>
                <a:spcPts val="0"/>
              </a:spcAft>
              <a:buSzPts val="1800"/>
              <a:buFont typeface="Arial"/>
              <a:buChar char="•"/>
            </a:pPr>
            <a:r>
              <a:rPr b="0" i="0" lang="en-US" sz="1400">
                <a:solidFill>
                  <a:schemeClr val="dk1"/>
                </a:solidFill>
                <a:latin typeface="Times"/>
                <a:ea typeface="Times"/>
                <a:cs typeface="Times"/>
                <a:sym typeface="Times"/>
              </a:rPr>
              <a:t>The focus on prototype development may shift the focus away from the final product, leading to delays in the development process.</a:t>
            </a:r>
            <a:endParaRPr/>
          </a:p>
          <a:p>
            <a:pPr indent="-342900" lvl="0" marL="457200" rtl="0" algn="l">
              <a:lnSpc>
                <a:spcPct val="90000"/>
              </a:lnSpc>
              <a:spcBef>
                <a:spcPts val="1000"/>
              </a:spcBef>
              <a:spcAft>
                <a:spcPts val="0"/>
              </a:spcAft>
              <a:buSzPts val="1800"/>
              <a:buFont typeface="Arial"/>
              <a:buChar char="•"/>
            </a:pPr>
            <a:r>
              <a:rPr b="0" i="0" lang="en-US" sz="1400">
                <a:solidFill>
                  <a:schemeClr val="dk1"/>
                </a:solidFill>
                <a:latin typeface="Times"/>
                <a:ea typeface="Times"/>
                <a:cs typeface="Times"/>
                <a:sym typeface="Times"/>
              </a:rPr>
              <a:t>The prototype may give a false sense of completion, leading to the premature release of the product.</a:t>
            </a:r>
            <a:endParaRPr/>
          </a:p>
          <a:p>
            <a:pPr indent="-342900" lvl="0" marL="457200" rtl="0" algn="l">
              <a:lnSpc>
                <a:spcPct val="90000"/>
              </a:lnSpc>
              <a:spcBef>
                <a:spcPts val="1000"/>
              </a:spcBef>
              <a:spcAft>
                <a:spcPts val="0"/>
              </a:spcAft>
              <a:buSzPts val="1800"/>
              <a:buFont typeface="Arial"/>
              <a:buChar char="•"/>
            </a:pPr>
            <a:r>
              <a:rPr b="0" i="0" lang="en-US" sz="1400">
                <a:solidFill>
                  <a:schemeClr val="dk1"/>
                </a:solidFill>
                <a:latin typeface="Times"/>
                <a:ea typeface="Times"/>
                <a:cs typeface="Times"/>
                <a:sym typeface="Times"/>
              </a:rPr>
              <a:t>The prototype may not consider technical feasibility and scalability issues that can arise during the final product development.</a:t>
            </a:r>
            <a:endParaRPr/>
          </a:p>
          <a:p>
            <a:pPr indent="-342900" lvl="0" marL="457200" rtl="0" algn="l">
              <a:lnSpc>
                <a:spcPct val="90000"/>
              </a:lnSpc>
              <a:spcBef>
                <a:spcPts val="1000"/>
              </a:spcBef>
              <a:spcAft>
                <a:spcPts val="0"/>
              </a:spcAft>
              <a:buSzPts val="1800"/>
              <a:buFont typeface="Arial"/>
              <a:buChar char="•"/>
            </a:pPr>
            <a:r>
              <a:rPr b="0" i="0" lang="en-US" sz="1400">
                <a:solidFill>
                  <a:schemeClr val="dk1"/>
                </a:solidFill>
                <a:latin typeface="Times"/>
                <a:ea typeface="Times"/>
                <a:cs typeface="Times"/>
                <a:sym typeface="Times"/>
              </a:rPr>
              <a:t>The prototype may be developed using different tools and technologies, leading to additional training and maintenance costs.</a:t>
            </a:r>
            <a:endParaRPr/>
          </a:p>
          <a:p>
            <a:pPr indent="-342900" lvl="0" marL="457200" rtl="0" algn="l">
              <a:lnSpc>
                <a:spcPct val="90000"/>
              </a:lnSpc>
              <a:spcBef>
                <a:spcPts val="1000"/>
              </a:spcBef>
              <a:spcAft>
                <a:spcPts val="0"/>
              </a:spcAft>
              <a:buSzPts val="1800"/>
              <a:buFont typeface="Arial"/>
              <a:buChar char="•"/>
            </a:pPr>
            <a:r>
              <a:rPr b="0" i="0" lang="en-US" sz="1400">
                <a:solidFill>
                  <a:schemeClr val="dk1"/>
                </a:solidFill>
                <a:latin typeface="Times"/>
                <a:ea typeface="Times"/>
                <a:cs typeface="Times"/>
                <a:sym typeface="Times"/>
              </a:rPr>
              <a:t>The prototype may not reflect the actual business requirements of the customer, leading to dissatisfaction with the final product.</a:t>
            </a:r>
            <a:endParaRPr/>
          </a:p>
          <a:p>
            <a:pPr indent="-228600" lvl="0" marL="457200" rtl="0" algn="just">
              <a:lnSpc>
                <a:spcPct val="90000"/>
              </a:lnSpc>
              <a:spcBef>
                <a:spcPts val="1000"/>
              </a:spcBef>
              <a:spcAft>
                <a:spcPts val="0"/>
              </a:spcAft>
              <a:buSzPts val="1800"/>
              <a:buNone/>
            </a:pPr>
            <a:r>
              <a:t/>
            </a:r>
            <a:endParaRPr sz="1400">
              <a:solidFill>
                <a:schemeClr val="dk1"/>
              </a:solidFill>
              <a:latin typeface="Times"/>
              <a:ea typeface="Times"/>
              <a:cs typeface="Times"/>
              <a:sym typeface="Times"/>
            </a:endParaRPr>
          </a:p>
        </p:txBody>
      </p:sp>
      <p:sp>
        <p:nvSpPr>
          <p:cNvPr id="246" name="Google Shape;24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09-01-2024</a:t>
            </a:r>
            <a:endParaRPr b="0" i="0" sz="1200" u="none" cap="none" strike="noStrike">
              <a:solidFill>
                <a:schemeClr val="lt1"/>
              </a:solidFill>
              <a:latin typeface="Arial"/>
              <a:ea typeface="Arial"/>
              <a:cs typeface="Arial"/>
              <a:sym typeface="Arial"/>
            </a:endParaRPr>
          </a:p>
        </p:txBody>
      </p:sp>
      <p:sp>
        <p:nvSpPr>
          <p:cNvPr id="247" name="Google Shape;24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96"/>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Clr>
                <a:schemeClr val="dk1"/>
              </a:buClr>
              <a:buSzPts val="1800"/>
              <a:buChar char="•"/>
            </a:pPr>
            <a:r>
              <a:rPr lang="en-US">
                <a:latin typeface="Times"/>
                <a:ea typeface="Times"/>
                <a:cs typeface="Times"/>
                <a:sym typeface="Times"/>
              </a:rPr>
              <a:t>Explain the use of different software model.</a:t>
            </a:r>
            <a:endParaRPr/>
          </a:p>
          <a:p>
            <a:pPr indent="-342900" lvl="0" marL="457200" rtl="0" algn="l">
              <a:lnSpc>
                <a:spcPct val="90000"/>
              </a:lnSpc>
              <a:spcBef>
                <a:spcPts val="1000"/>
              </a:spcBef>
              <a:spcAft>
                <a:spcPts val="0"/>
              </a:spcAft>
              <a:buClr>
                <a:schemeClr val="dk1"/>
              </a:buClr>
              <a:buSzPts val="1800"/>
              <a:buChar char="•"/>
            </a:pPr>
            <a:r>
              <a:rPr lang="en-US">
                <a:latin typeface="Times"/>
                <a:ea typeface="Times"/>
                <a:cs typeface="Times"/>
                <a:sym typeface="Times"/>
              </a:rPr>
              <a:t>Differentiate between increment and iterative model.</a:t>
            </a:r>
            <a:endParaRPr/>
          </a:p>
          <a:p>
            <a:pPr indent="-342900" lvl="0" marL="457200" rtl="0" algn="l">
              <a:lnSpc>
                <a:spcPct val="90000"/>
              </a:lnSpc>
              <a:spcBef>
                <a:spcPts val="1000"/>
              </a:spcBef>
              <a:spcAft>
                <a:spcPts val="0"/>
              </a:spcAft>
              <a:buSzPts val="1800"/>
              <a:buChar char="•"/>
            </a:pPr>
            <a:r>
              <a:rPr b="0" i="0" lang="en-US">
                <a:solidFill>
                  <a:srgbClr val="1A202C"/>
                </a:solidFill>
                <a:latin typeface="Times"/>
                <a:ea typeface="Times"/>
                <a:cs typeface="Times"/>
                <a:sym typeface="Times"/>
              </a:rPr>
              <a:t>Can you explain the different types of prototypes used in software development?</a:t>
            </a:r>
            <a:endParaRPr/>
          </a:p>
          <a:p>
            <a:pPr indent="-342900" lvl="0" marL="457200" rtl="0" algn="l">
              <a:lnSpc>
                <a:spcPct val="90000"/>
              </a:lnSpc>
              <a:spcBef>
                <a:spcPts val="1000"/>
              </a:spcBef>
              <a:spcAft>
                <a:spcPts val="0"/>
              </a:spcAft>
              <a:buClr>
                <a:schemeClr val="dk1"/>
              </a:buClr>
              <a:buSzPts val="1800"/>
              <a:buChar char="•"/>
            </a:pPr>
            <a:r>
              <a:rPr lang="en-US">
                <a:latin typeface="Times"/>
                <a:ea typeface="Times"/>
                <a:cs typeface="Times"/>
                <a:sym typeface="Times"/>
              </a:rPr>
              <a:t>Explain the applications of prototype model.</a:t>
            </a:r>
            <a:endParaRPr/>
          </a:p>
          <a:p>
            <a:pPr indent="-342900" lvl="0" marL="457200" rtl="0" algn="l">
              <a:lnSpc>
                <a:spcPct val="90000"/>
              </a:lnSpc>
              <a:spcBef>
                <a:spcPts val="1000"/>
              </a:spcBef>
              <a:spcAft>
                <a:spcPts val="0"/>
              </a:spcAft>
              <a:buSzPts val="1800"/>
              <a:buChar char="•"/>
            </a:pPr>
            <a:r>
              <a:rPr b="0" i="0" lang="en-US">
                <a:solidFill>
                  <a:srgbClr val="1A202C"/>
                </a:solidFill>
                <a:latin typeface="Times"/>
                <a:ea typeface="Times"/>
                <a:cs typeface="Times"/>
                <a:sym typeface="Times"/>
              </a:rPr>
              <a:t>Why do we need to test prototypes? Can’t we just use them as-is?</a:t>
            </a:r>
            <a:endParaRPr/>
          </a:p>
          <a:p>
            <a:pPr indent="-342900" lvl="0" marL="457200" rtl="0" algn="l">
              <a:lnSpc>
                <a:spcPct val="90000"/>
              </a:lnSpc>
              <a:spcBef>
                <a:spcPts val="1000"/>
              </a:spcBef>
              <a:spcAft>
                <a:spcPts val="0"/>
              </a:spcAft>
              <a:buClr>
                <a:schemeClr val="dk1"/>
              </a:buClr>
              <a:buSzPts val="1800"/>
              <a:buChar char="•"/>
            </a:pPr>
            <a:r>
              <a:rPr b="0" i="0" lang="en-US">
                <a:solidFill>
                  <a:srgbClr val="1A202C"/>
                </a:solidFill>
                <a:latin typeface="Times"/>
                <a:ea typeface="Times"/>
                <a:cs typeface="Times"/>
                <a:sym typeface="Times"/>
              </a:rPr>
              <a:t>When should you use an interactive prototype over a static one?</a:t>
            </a:r>
            <a:endParaRPr/>
          </a:p>
          <a:p>
            <a:pPr indent="-342900" lvl="0" marL="457200" rtl="0" algn="l">
              <a:lnSpc>
                <a:spcPct val="90000"/>
              </a:lnSpc>
              <a:spcBef>
                <a:spcPts val="1000"/>
              </a:spcBef>
              <a:spcAft>
                <a:spcPts val="0"/>
              </a:spcAft>
              <a:buClr>
                <a:schemeClr val="dk1"/>
              </a:buClr>
              <a:buSzPts val="1800"/>
              <a:buChar char="•"/>
            </a:pPr>
            <a:r>
              <a:rPr b="0" i="0" lang="en-US">
                <a:solidFill>
                  <a:srgbClr val="1A202C"/>
                </a:solidFill>
                <a:latin typeface="Times"/>
                <a:ea typeface="Times"/>
                <a:cs typeface="Times"/>
                <a:sym typeface="Times"/>
              </a:rPr>
              <a:t>What are some of the benefits of using prototypes during software development?</a:t>
            </a:r>
            <a:endParaRPr/>
          </a:p>
          <a:p>
            <a:pPr indent="-228600" lvl="0" marL="457200" rtl="0" algn="l">
              <a:lnSpc>
                <a:spcPct val="90000"/>
              </a:lnSpc>
              <a:spcBef>
                <a:spcPts val="1000"/>
              </a:spcBef>
              <a:spcAft>
                <a:spcPts val="0"/>
              </a:spcAft>
              <a:buClr>
                <a:schemeClr val="dk1"/>
              </a:buClr>
              <a:buSzPts val="1800"/>
              <a:buNone/>
            </a:pPr>
            <a:r>
              <a:t/>
            </a:r>
            <a:endParaRPr>
              <a:latin typeface="Times"/>
              <a:ea typeface="Times"/>
              <a:cs typeface="Times"/>
              <a:sym typeface="Times"/>
            </a:endParaRPr>
          </a:p>
        </p:txBody>
      </p:sp>
      <p:sp>
        <p:nvSpPr>
          <p:cNvPr id="253" name="Google Shape;253;p96"/>
          <p:cNvSpPr txBox="1"/>
          <p:nvPr>
            <p:ph type="title"/>
          </p:nvPr>
        </p:nvSpPr>
        <p:spPr>
          <a:xfrm>
            <a:off x="1329178" y="0"/>
            <a:ext cx="4156861"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600"/>
              <a:t>Practice Questions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97"/>
          <p:cNvSpPr txBox="1"/>
          <p:nvPr>
            <p:ph type="title"/>
          </p:nvPr>
        </p:nvSpPr>
        <p:spPr>
          <a:xfrm>
            <a:off x="1329178" y="0"/>
            <a:ext cx="4156861"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600"/>
              <a:t>Practice Questions</a:t>
            </a:r>
            <a:endParaRPr/>
          </a:p>
        </p:txBody>
      </p:sp>
      <p:sp>
        <p:nvSpPr>
          <p:cNvPr id="259" name="Google Shape;259;p97"/>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lang="en-US" sz="1400">
                <a:latin typeface="Times New Roman"/>
                <a:ea typeface="Times New Roman"/>
                <a:cs typeface="Times New Roman"/>
                <a:sym typeface="Times New Roman"/>
              </a:rPr>
              <a:t>Q.1 For a well understood data processing application it is best to use</a:t>
            </a:r>
            <a:endParaRPr/>
          </a:p>
          <a:p>
            <a:pPr indent="-342900" lvl="1" marL="914400" rtl="0" algn="just">
              <a:lnSpc>
                <a:spcPct val="90000"/>
              </a:lnSpc>
              <a:spcBef>
                <a:spcPts val="500"/>
              </a:spcBef>
              <a:spcAft>
                <a:spcPts val="0"/>
              </a:spcAft>
              <a:buSzPts val="1800"/>
              <a:buChar char="•"/>
            </a:pPr>
            <a:r>
              <a:rPr lang="en-US">
                <a:latin typeface="Times New Roman"/>
                <a:ea typeface="Times New Roman"/>
                <a:cs typeface="Times New Roman"/>
                <a:sym typeface="Times New Roman"/>
              </a:rPr>
              <a:t>(A) The waterfall model         (B) prototyping model</a:t>
            </a:r>
            <a:endParaRPr/>
          </a:p>
          <a:p>
            <a:pPr indent="-342900" lvl="1" marL="914400" rtl="0" algn="just">
              <a:lnSpc>
                <a:spcPct val="90000"/>
              </a:lnSpc>
              <a:spcBef>
                <a:spcPts val="500"/>
              </a:spcBef>
              <a:spcAft>
                <a:spcPts val="0"/>
              </a:spcAft>
              <a:buSzPts val="1800"/>
              <a:buChar char="•"/>
            </a:pPr>
            <a:r>
              <a:rPr lang="en-US">
                <a:latin typeface="Times New Roman"/>
                <a:ea typeface="Times New Roman"/>
                <a:cs typeface="Times New Roman"/>
                <a:sym typeface="Times New Roman"/>
              </a:rPr>
              <a:t>(C) the incremental model     (D) the spiral model </a:t>
            </a:r>
            <a:endParaRPr/>
          </a:p>
          <a:p>
            <a:pPr indent="0" lvl="0" marL="114300" rtl="0" algn="l">
              <a:lnSpc>
                <a:spcPct val="90000"/>
              </a:lnSpc>
              <a:spcBef>
                <a:spcPts val="1000"/>
              </a:spcBef>
              <a:spcAft>
                <a:spcPts val="0"/>
              </a:spcAft>
              <a:buSzPts val="1800"/>
              <a:buNone/>
            </a:pPr>
            <a:r>
              <a:rPr lang="en-US" sz="1400">
                <a:latin typeface="Times New Roman"/>
                <a:ea typeface="Times New Roman"/>
                <a:cs typeface="Times New Roman"/>
                <a:sym typeface="Times New Roman"/>
              </a:rPr>
              <a:t>Q.2 If every requirement stated in the Software Requirement Specification (SRS) has only one interpretation, SRS is said to be</a:t>
            </a:r>
            <a:endParaRPr/>
          </a:p>
          <a:p>
            <a:pPr indent="-342900" lvl="1" marL="914400" rtl="0" algn="l">
              <a:lnSpc>
                <a:spcPct val="90000"/>
              </a:lnSpc>
              <a:spcBef>
                <a:spcPts val="500"/>
              </a:spcBef>
              <a:spcAft>
                <a:spcPts val="0"/>
              </a:spcAft>
              <a:buSzPts val="1800"/>
              <a:buChar char="•"/>
            </a:pPr>
            <a:r>
              <a:rPr lang="en-US">
                <a:latin typeface="Times New Roman"/>
                <a:ea typeface="Times New Roman"/>
                <a:cs typeface="Times New Roman"/>
                <a:sym typeface="Times New Roman"/>
              </a:rPr>
              <a:t>(A) correct.               (B) unambiguous.</a:t>
            </a:r>
            <a:endParaRPr/>
          </a:p>
          <a:p>
            <a:pPr indent="-342900" lvl="1" marL="914400" rtl="0" algn="l">
              <a:lnSpc>
                <a:spcPct val="90000"/>
              </a:lnSpc>
              <a:spcBef>
                <a:spcPts val="500"/>
              </a:spcBef>
              <a:spcAft>
                <a:spcPts val="0"/>
              </a:spcAft>
              <a:buSzPts val="1800"/>
              <a:buChar char="•"/>
            </a:pPr>
            <a:r>
              <a:rPr lang="en-US">
                <a:latin typeface="Times New Roman"/>
                <a:ea typeface="Times New Roman"/>
                <a:cs typeface="Times New Roman"/>
                <a:sym typeface="Times New Roman"/>
              </a:rPr>
              <a:t>(C) consistent.         (D) verifiable.</a:t>
            </a:r>
            <a:endParaRPr/>
          </a:p>
          <a:p>
            <a:pPr indent="0" lvl="0" marL="114300" rtl="0" algn="l">
              <a:lnSpc>
                <a:spcPct val="90000"/>
              </a:lnSpc>
              <a:spcBef>
                <a:spcPts val="1000"/>
              </a:spcBef>
              <a:spcAft>
                <a:spcPts val="0"/>
              </a:spcAft>
              <a:buSzPts val="1800"/>
              <a:buNone/>
            </a:pPr>
            <a:r>
              <a:rPr lang="en-US" sz="1400">
                <a:latin typeface="Times New Roman"/>
                <a:ea typeface="Times New Roman"/>
                <a:cs typeface="Times New Roman"/>
                <a:sym typeface="Times New Roman"/>
              </a:rPr>
              <a:t>Q.3 In the spiral model ‘risk analysis’ is performed :</a:t>
            </a:r>
            <a:endParaRPr/>
          </a:p>
          <a:p>
            <a:pPr indent="-342900" lvl="1" marL="914400" rtl="0" algn="l">
              <a:lnSpc>
                <a:spcPct val="90000"/>
              </a:lnSpc>
              <a:spcBef>
                <a:spcPts val="500"/>
              </a:spcBef>
              <a:spcAft>
                <a:spcPts val="0"/>
              </a:spcAft>
              <a:buSzPts val="1800"/>
              <a:buChar char="•"/>
            </a:pPr>
            <a:r>
              <a:rPr lang="en-US">
                <a:latin typeface="Times New Roman"/>
                <a:ea typeface="Times New Roman"/>
                <a:cs typeface="Times New Roman"/>
                <a:sym typeface="Times New Roman"/>
              </a:rPr>
              <a:t>(A) In the first loop     (B) in the first and second loop</a:t>
            </a:r>
            <a:endParaRPr/>
          </a:p>
          <a:p>
            <a:pPr indent="-342900" lvl="1" marL="914400" rtl="0" algn="l">
              <a:lnSpc>
                <a:spcPct val="90000"/>
              </a:lnSpc>
              <a:spcBef>
                <a:spcPts val="500"/>
              </a:spcBef>
              <a:spcAft>
                <a:spcPts val="0"/>
              </a:spcAft>
              <a:buSzPts val="1800"/>
              <a:buChar char="•"/>
            </a:pPr>
            <a:r>
              <a:rPr lang="en-US">
                <a:latin typeface="Times New Roman"/>
                <a:ea typeface="Times New Roman"/>
                <a:cs typeface="Times New Roman"/>
                <a:sym typeface="Times New Roman"/>
              </a:rPr>
              <a:t>(C) In every loop          (D) before using spiral model</a:t>
            </a:r>
            <a:endParaRPr>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lang="en-US" sz="1400">
                <a:latin typeface="Times New Roman"/>
                <a:ea typeface="Times New Roman"/>
                <a:cs typeface="Times New Roman"/>
                <a:sym typeface="Times New Roman"/>
              </a:rPr>
              <a:t>Q.4 Modifying the software to match changes in the ever changing environment is called</a:t>
            </a:r>
            <a:endParaRPr/>
          </a:p>
          <a:p>
            <a:pPr indent="-342900" lvl="1" marL="914400" rtl="0" algn="just">
              <a:lnSpc>
                <a:spcPct val="90000"/>
              </a:lnSpc>
              <a:spcBef>
                <a:spcPts val="500"/>
              </a:spcBef>
              <a:spcAft>
                <a:spcPts val="0"/>
              </a:spcAft>
              <a:buSzPts val="1800"/>
              <a:buChar char="•"/>
            </a:pPr>
            <a:r>
              <a:rPr lang="en-US">
                <a:latin typeface="Times New Roman"/>
                <a:ea typeface="Times New Roman"/>
                <a:cs typeface="Times New Roman"/>
                <a:sym typeface="Times New Roman"/>
              </a:rPr>
              <a:t>(A) adaptive maintenance (B) corrective maintenance</a:t>
            </a:r>
            <a:endParaRPr/>
          </a:p>
          <a:p>
            <a:pPr indent="-342900" lvl="1" marL="914400" rtl="0" algn="just">
              <a:lnSpc>
                <a:spcPct val="90000"/>
              </a:lnSpc>
              <a:spcBef>
                <a:spcPts val="500"/>
              </a:spcBef>
              <a:spcAft>
                <a:spcPts val="0"/>
              </a:spcAft>
              <a:buSzPts val="1800"/>
              <a:buChar char="•"/>
            </a:pPr>
            <a:r>
              <a:rPr lang="en-US">
                <a:latin typeface="Times New Roman"/>
                <a:ea typeface="Times New Roman"/>
                <a:cs typeface="Times New Roman"/>
                <a:sym typeface="Times New Roman"/>
              </a:rPr>
              <a:t>(C) perfective maintenance (D) preventive maintenance</a:t>
            </a:r>
            <a:endParaRPr/>
          </a:p>
          <a:p>
            <a:pPr indent="0" lvl="0" marL="114300" rtl="0" algn="just">
              <a:lnSpc>
                <a:spcPct val="90000"/>
              </a:lnSpc>
              <a:spcBef>
                <a:spcPts val="1000"/>
              </a:spcBef>
              <a:spcAft>
                <a:spcPts val="0"/>
              </a:spcAft>
              <a:buSzPts val="1800"/>
              <a:buNone/>
            </a:pPr>
            <a:r>
              <a:rPr lang="en-US" sz="1400">
                <a:latin typeface="Times New Roman"/>
                <a:ea typeface="Times New Roman"/>
                <a:cs typeface="Times New Roman"/>
                <a:sym typeface="Times New Roman"/>
              </a:rPr>
              <a:t>Q.5 Changes made to the system to reduce the future system failure chances is called</a:t>
            </a:r>
            <a:endParaRPr/>
          </a:p>
          <a:p>
            <a:pPr indent="-342900" lvl="1" marL="914400" rtl="0" algn="just">
              <a:lnSpc>
                <a:spcPct val="90000"/>
              </a:lnSpc>
              <a:spcBef>
                <a:spcPts val="500"/>
              </a:spcBef>
              <a:spcAft>
                <a:spcPts val="0"/>
              </a:spcAft>
              <a:buSzPts val="1800"/>
              <a:buChar char="•"/>
            </a:pPr>
            <a:r>
              <a:rPr lang="en-US">
                <a:latin typeface="Times New Roman"/>
                <a:ea typeface="Times New Roman"/>
                <a:cs typeface="Times New Roman"/>
                <a:sym typeface="Times New Roman"/>
              </a:rPr>
              <a:t>(A) Preventive Maintenance (B) Adaptive Maintenance</a:t>
            </a:r>
            <a:endParaRPr/>
          </a:p>
          <a:p>
            <a:pPr indent="-342900" lvl="1" marL="914400" rtl="0" algn="just">
              <a:lnSpc>
                <a:spcPct val="90000"/>
              </a:lnSpc>
              <a:spcBef>
                <a:spcPts val="500"/>
              </a:spcBef>
              <a:spcAft>
                <a:spcPts val="0"/>
              </a:spcAft>
              <a:buSzPts val="1800"/>
              <a:buChar char="•"/>
            </a:pPr>
            <a:r>
              <a:rPr lang="en-US">
                <a:latin typeface="Times New Roman"/>
                <a:ea typeface="Times New Roman"/>
                <a:cs typeface="Times New Roman"/>
                <a:sym typeface="Times New Roman"/>
              </a:rPr>
              <a:t>(C) Corrective Maintenance (D) Perfective Maintenance</a:t>
            </a:r>
            <a:endParaRPr>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b="1" sz="1400">
              <a:solidFill>
                <a:schemeClr val="dk1"/>
              </a:solidFill>
              <a:latin typeface="Times"/>
              <a:ea typeface="Times"/>
              <a:cs typeface="Times"/>
              <a:sym typeface="Time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9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latin typeface="Times New Roman"/>
                <a:ea typeface="Times New Roman"/>
                <a:cs typeface="Times New Roman"/>
                <a:sym typeface="Times New Roman"/>
              </a:rPr>
              <a:t>Bibliography</a:t>
            </a:r>
            <a:endParaRPr/>
          </a:p>
        </p:txBody>
      </p:sp>
      <p:sp>
        <p:nvSpPr>
          <p:cNvPr id="265" name="Google Shape;265;p91"/>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Clr>
                <a:schemeClr val="dk1"/>
              </a:buClr>
              <a:buSzPts val="1800"/>
              <a:buChar char="•"/>
            </a:pPr>
            <a:r>
              <a:rPr lang="en-US" u="sng">
                <a:solidFill>
                  <a:schemeClr val="hlink"/>
                </a:solidFill>
                <a:latin typeface="Times New Roman"/>
                <a:ea typeface="Times New Roman"/>
                <a:cs typeface="Times New Roman"/>
                <a:sym typeface="Times New Roman"/>
                <a:hlinkClick r:id="rId3"/>
              </a:rPr>
              <a:t>https://www.tutorialspoint.com/software_engineering/</a:t>
            </a:r>
            <a:endParaRPr>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u="sng">
                <a:solidFill>
                  <a:schemeClr val="hlink"/>
                </a:solidFill>
                <a:latin typeface="Times New Roman"/>
                <a:ea typeface="Times New Roman"/>
                <a:cs typeface="Times New Roman"/>
                <a:sym typeface="Times New Roman"/>
                <a:hlinkClick r:id="rId4"/>
              </a:rPr>
              <a:t>https://courses.cs.vt.edu/csonline/SE/Lessons/Qualities/index.html</a:t>
            </a:r>
            <a:endParaRPr>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u="sng">
                <a:solidFill>
                  <a:schemeClr val="hlink"/>
                </a:solidFill>
                <a:latin typeface="Times New Roman"/>
                <a:ea typeface="Times New Roman"/>
                <a:cs typeface="Times New Roman"/>
                <a:sym typeface="Times New Roman"/>
                <a:hlinkClick r:id="rId5"/>
              </a:rPr>
              <a:t>https://www.tutorialspoint.com/sdlc/sdlc_waterfall_model.htm</a:t>
            </a:r>
            <a:endParaRPr>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u="sng">
                <a:solidFill>
                  <a:schemeClr val="hlink"/>
                </a:solidFill>
                <a:latin typeface="Times New Roman"/>
                <a:ea typeface="Times New Roman"/>
                <a:cs typeface="Times New Roman"/>
                <a:sym typeface="Times New Roman"/>
                <a:hlinkClick r:id="rId6"/>
              </a:rPr>
              <a:t>https://www.geeksforgeeks.org/software-engineering-spiral-model/</a:t>
            </a:r>
            <a:endParaRPr>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u="sng">
                <a:solidFill>
                  <a:schemeClr val="hlink"/>
                </a:solidFill>
                <a:latin typeface="Times New Roman"/>
                <a:ea typeface="Times New Roman"/>
                <a:cs typeface="Times New Roman"/>
                <a:sym typeface="Times New Roman"/>
                <a:hlinkClick r:id="rId7"/>
              </a:rPr>
              <a:t>https://www.geeksforgeeks.org/software-engineering-sdlc-v-model/</a:t>
            </a:r>
            <a:endParaRPr>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latin typeface="Times New Roman"/>
              <a:ea typeface="Times New Roman"/>
              <a:cs typeface="Times New Roman"/>
              <a:sym typeface="Times New Roman"/>
            </a:endParaRPr>
          </a:p>
        </p:txBody>
      </p:sp>
      <p:sp>
        <p:nvSpPr>
          <p:cNvPr id="266" name="Google Shape;266;p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09-01-2024</a:t>
            </a:r>
            <a:endParaRPr b="0" i="0" sz="1200" u="none" cap="none" strike="noStrike">
              <a:solidFill>
                <a:schemeClr val="lt1"/>
              </a:solidFill>
              <a:latin typeface="Arial"/>
              <a:ea typeface="Arial"/>
              <a:cs typeface="Arial"/>
              <a:sym typeface="Arial"/>
            </a:endParaRPr>
          </a:p>
        </p:txBody>
      </p:sp>
      <p:sp>
        <p:nvSpPr>
          <p:cNvPr id="267" name="Google Shape;267;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t/>
            </a:r>
            <a:endParaRPr/>
          </a:p>
        </p:txBody>
      </p:sp>
      <p:sp>
        <p:nvSpPr>
          <p:cNvPr id="273" name="Google Shape;273;p2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descr="See the source image" id="274" name="Google Shape;274;p27"/>
          <p:cNvPicPr preferRelativeResize="0"/>
          <p:nvPr/>
        </p:nvPicPr>
        <p:blipFill rotWithShape="1">
          <a:blip r:embed="rId3">
            <a:alphaModFix/>
          </a:blip>
          <a:srcRect b="0" l="0" r="0" t="0"/>
          <a:stretch/>
        </p:blipFill>
        <p:spPr>
          <a:xfrm>
            <a:off x="0" y="163513"/>
            <a:ext cx="9144000" cy="653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ph type="title"/>
          </p:nvPr>
        </p:nvSpPr>
        <p:spPr>
          <a:xfrm>
            <a:off x="457200" y="0"/>
            <a:ext cx="50288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sz="3600">
                <a:solidFill>
                  <a:schemeClr val="dk1"/>
                </a:solidFill>
                <a:latin typeface="Times"/>
                <a:ea typeface="Times"/>
                <a:cs typeface="Times"/>
                <a:sym typeface="Times"/>
              </a:rPr>
              <a:t>Evolutionary Model</a:t>
            </a:r>
            <a:r>
              <a:rPr b="0" i="0" lang="en-US" sz="3600">
                <a:solidFill>
                  <a:schemeClr val="dk1"/>
                </a:solidFill>
                <a:latin typeface="Times"/>
                <a:ea typeface="Times"/>
                <a:cs typeface="Times"/>
                <a:sym typeface="Times"/>
              </a:rPr>
              <a:t> </a:t>
            </a:r>
            <a:endParaRPr sz="3600"/>
          </a:p>
        </p:txBody>
      </p:sp>
      <p:sp>
        <p:nvSpPr>
          <p:cNvPr id="104" name="Google Shape;104;p7"/>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b="1" i="0" lang="en-US">
                <a:solidFill>
                  <a:schemeClr val="dk1"/>
                </a:solidFill>
                <a:latin typeface="Times"/>
                <a:ea typeface="Times"/>
                <a:cs typeface="Times"/>
                <a:sym typeface="Times"/>
              </a:rPr>
              <a:t>Evolutionary model</a:t>
            </a:r>
            <a:r>
              <a:rPr b="0" i="0" lang="en-US">
                <a:solidFill>
                  <a:schemeClr val="dk1"/>
                </a:solidFill>
                <a:latin typeface="Times"/>
                <a:ea typeface="Times"/>
                <a:cs typeface="Times"/>
                <a:sym typeface="Times"/>
              </a:rPr>
              <a:t> is a combination of </a:t>
            </a:r>
            <a:r>
              <a:rPr b="1" i="0" lang="en-US">
                <a:solidFill>
                  <a:schemeClr val="dk1"/>
                </a:solidFill>
                <a:latin typeface="Times"/>
                <a:ea typeface="Times"/>
                <a:cs typeface="Times"/>
                <a:sym typeface="Times"/>
              </a:rPr>
              <a:t>Iterative and Incremental model </a:t>
            </a:r>
            <a:r>
              <a:rPr b="0" i="0" lang="en-US">
                <a:solidFill>
                  <a:schemeClr val="dk1"/>
                </a:solidFill>
                <a:latin typeface="Times"/>
                <a:ea typeface="Times"/>
                <a:cs typeface="Times"/>
                <a:sym typeface="Times"/>
              </a:rPr>
              <a:t>of software development life cycle. Delivering your system in a big bang release, delivering it in incremental process over time is the action done in this model. </a:t>
            </a:r>
            <a:endParaRPr/>
          </a:p>
          <a:p>
            <a:pPr indent="-342900" lvl="0" marL="457200" rtl="0" algn="just">
              <a:lnSpc>
                <a:spcPct val="90000"/>
              </a:lnSpc>
              <a:spcBef>
                <a:spcPts val="1000"/>
              </a:spcBef>
              <a:spcAft>
                <a:spcPts val="0"/>
              </a:spcAft>
              <a:buSzPts val="1800"/>
              <a:buChar char="•"/>
            </a:pPr>
            <a:r>
              <a:rPr b="0" i="0" lang="en-US">
                <a:solidFill>
                  <a:schemeClr val="dk1"/>
                </a:solidFill>
                <a:latin typeface="Times"/>
                <a:ea typeface="Times"/>
                <a:cs typeface="Times"/>
                <a:sym typeface="Times"/>
              </a:rPr>
              <a:t>Some initial requirements and architecture envisioning need to be done. It is better for software products that have their feature sets redefined during development because of user feedback and other factors.</a:t>
            </a:r>
            <a:endParaRPr/>
          </a:p>
          <a:p>
            <a:pPr indent="-342900" lvl="0" marL="457200" rtl="0" algn="just">
              <a:lnSpc>
                <a:spcPct val="90000"/>
              </a:lnSpc>
              <a:spcBef>
                <a:spcPts val="1000"/>
              </a:spcBef>
              <a:spcAft>
                <a:spcPts val="0"/>
              </a:spcAft>
              <a:buSzPts val="1800"/>
              <a:buChar char="•"/>
            </a:pPr>
            <a:r>
              <a:rPr b="0" i="0" lang="en-US">
                <a:solidFill>
                  <a:schemeClr val="dk1"/>
                </a:solidFill>
                <a:latin typeface="Times"/>
                <a:ea typeface="Times"/>
                <a:cs typeface="Times"/>
                <a:sym typeface="Times"/>
              </a:rPr>
              <a:t> The Evolutionary development model divides the development cycle into smaller, incremental waterfall models in which users are able to get access to the product at the end of each cycle.</a:t>
            </a:r>
            <a:endParaRPr/>
          </a:p>
          <a:p>
            <a:pPr indent="-342900" lvl="0" marL="457200" rtl="0" algn="just">
              <a:lnSpc>
                <a:spcPct val="90000"/>
              </a:lnSpc>
              <a:spcBef>
                <a:spcPts val="1000"/>
              </a:spcBef>
              <a:spcAft>
                <a:spcPts val="0"/>
              </a:spcAft>
              <a:buSzPts val="1800"/>
              <a:buChar char="•"/>
            </a:pPr>
            <a:r>
              <a:rPr b="0" i="0" lang="en-US">
                <a:solidFill>
                  <a:schemeClr val="dk1"/>
                </a:solidFill>
                <a:latin typeface="Times"/>
                <a:ea typeface="Times"/>
                <a:cs typeface="Times"/>
                <a:sym typeface="Times"/>
              </a:rPr>
              <a:t> Feedback is provided by the users on the product for the planning stage of the next cycle and the development team responds, often by changing the product, plan or process. </a:t>
            </a:r>
            <a:endParaRPr/>
          </a:p>
          <a:p>
            <a:pPr indent="-342900" lvl="0" marL="457200" rtl="0" algn="just">
              <a:lnSpc>
                <a:spcPct val="90000"/>
              </a:lnSpc>
              <a:spcBef>
                <a:spcPts val="1000"/>
              </a:spcBef>
              <a:spcAft>
                <a:spcPts val="0"/>
              </a:spcAft>
              <a:buSzPts val="1800"/>
              <a:buChar char="•"/>
            </a:pPr>
            <a:r>
              <a:rPr b="0" i="0" lang="en-US">
                <a:solidFill>
                  <a:schemeClr val="dk1"/>
                </a:solidFill>
                <a:latin typeface="Times"/>
                <a:ea typeface="Times"/>
                <a:cs typeface="Times"/>
                <a:sym typeface="Times"/>
              </a:rPr>
              <a:t>Therefore, the software product evolves with time. All the models have the disadvantage that the duration of time from start of the project to the delivery time of a solution is very high. Evolutionary model solves this problem in a different approach. </a:t>
            </a:r>
            <a:endParaRPr>
              <a:solidFill>
                <a:schemeClr val="dk1"/>
              </a:solidFill>
              <a:latin typeface="Times"/>
              <a:ea typeface="Times"/>
              <a:cs typeface="Times"/>
              <a:sym typeface="Time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txBox="1"/>
          <p:nvPr>
            <p:ph type="title"/>
          </p:nvPr>
        </p:nvSpPr>
        <p:spPr>
          <a:xfrm>
            <a:off x="457200" y="0"/>
            <a:ext cx="50288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sz="2800">
                <a:solidFill>
                  <a:schemeClr val="dk1"/>
                </a:solidFill>
                <a:latin typeface="Times"/>
                <a:ea typeface="Times"/>
                <a:cs typeface="Times"/>
                <a:sym typeface="Times"/>
              </a:rPr>
              <a:t>Evolutionary Model</a:t>
            </a:r>
            <a:r>
              <a:rPr b="0" i="0" lang="en-US" sz="2800">
                <a:solidFill>
                  <a:schemeClr val="dk1"/>
                </a:solidFill>
                <a:latin typeface="Times"/>
                <a:ea typeface="Times"/>
                <a:cs typeface="Times"/>
                <a:sym typeface="Times"/>
              </a:rPr>
              <a:t> </a:t>
            </a:r>
            <a:endParaRPr/>
          </a:p>
        </p:txBody>
      </p:sp>
      <p:sp>
        <p:nvSpPr>
          <p:cNvPr id="110" name="Google Shape;110;p8"/>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Clr>
                <a:schemeClr val="dk1"/>
              </a:buClr>
              <a:buSzPts val="1800"/>
              <a:buChar char="•"/>
            </a:pPr>
            <a:r>
              <a:rPr b="0" i="0" lang="en-US">
                <a:solidFill>
                  <a:schemeClr val="dk1"/>
                </a:solidFill>
                <a:latin typeface="Times"/>
                <a:ea typeface="Times"/>
                <a:cs typeface="Times"/>
                <a:sym typeface="Times"/>
              </a:rPr>
              <a:t>Evolutionary model suggests breaking down of work into smaller chunks, prioritizing them and then delivering those chunks to the customer one by one. </a:t>
            </a:r>
            <a:endParaRPr/>
          </a:p>
          <a:p>
            <a:pPr indent="-342900" lvl="0" marL="457200" rtl="0" algn="l">
              <a:lnSpc>
                <a:spcPct val="90000"/>
              </a:lnSpc>
              <a:spcBef>
                <a:spcPts val="1000"/>
              </a:spcBef>
              <a:spcAft>
                <a:spcPts val="0"/>
              </a:spcAft>
              <a:buClr>
                <a:schemeClr val="dk1"/>
              </a:buClr>
              <a:buSzPts val="1800"/>
              <a:buChar char="•"/>
            </a:pPr>
            <a:r>
              <a:rPr b="0" i="0" lang="en-US">
                <a:solidFill>
                  <a:schemeClr val="dk1"/>
                </a:solidFill>
                <a:latin typeface="Times"/>
                <a:ea typeface="Times"/>
                <a:cs typeface="Times"/>
                <a:sym typeface="Times"/>
              </a:rPr>
              <a:t>The number of chunks is huge and is the number of deliveries made to the customer. The main advantage is that the customer’s confidence increases as he constantly gets quantifiable goods or services from the beginning of the project to verify and validate his requirements.</a:t>
            </a:r>
            <a:endParaRPr/>
          </a:p>
          <a:p>
            <a:pPr indent="-342900" lvl="0" marL="457200" rtl="0" algn="l">
              <a:lnSpc>
                <a:spcPct val="90000"/>
              </a:lnSpc>
              <a:spcBef>
                <a:spcPts val="1000"/>
              </a:spcBef>
              <a:spcAft>
                <a:spcPts val="0"/>
              </a:spcAft>
              <a:buClr>
                <a:schemeClr val="dk1"/>
              </a:buClr>
              <a:buSzPts val="1800"/>
              <a:buChar char="•"/>
            </a:pPr>
            <a:r>
              <a:rPr b="0" i="0" lang="en-US">
                <a:solidFill>
                  <a:schemeClr val="dk1"/>
                </a:solidFill>
                <a:latin typeface="Times"/>
                <a:ea typeface="Times"/>
                <a:cs typeface="Times"/>
                <a:sym typeface="Times"/>
              </a:rPr>
              <a:t> The model allows for changing requirements as well as all work is broken down into maintainable work chunks. </a:t>
            </a:r>
            <a:endParaRPr>
              <a:solidFill>
                <a:schemeClr val="dk1"/>
              </a:solidFill>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9"/>
          <p:cNvSpPr txBox="1"/>
          <p:nvPr>
            <p:ph type="title"/>
          </p:nvPr>
        </p:nvSpPr>
        <p:spPr>
          <a:xfrm>
            <a:off x="-1" y="0"/>
            <a:ext cx="6551629"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i="0" lang="en-US" sz="3600">
                <a:solidFill>
                  <a:schemeClr val="dk1"/>
                </a:solidFill>
                <a:latin typeface="Times"/>
                <a:ea typeface="Times"/>
                <a:cs typeface="Times"/>
                <a:sym typeface="Times"/>
              </a:rPr>
              <a:t>Application of Evolutionary Model</a:t>
            </a:r>
            <a:endParaRPr sz="3600">
              <a:solidFill>
                <a:schemeClr val="dk1"/>
              </a:solidFill>
              <a:latin typeface="Times"/>
              <a:ea typeface="Times"/>
              <a:cs typeface="Times"/>
              <a:sym typeface="Times"/>
            </a:endParaRPr>
          </a:p>
        </p:txBody>
      </p:sp>
      <p:sp>
        <p:nvSpPr>
          <p:cNvPr id="116" name="Google Shape;116;p9"/>
          <p:cNvSpPr txBox="1"/>
          <p:nvPr>
            <p:ph idx="1" type="body"/>
          </p:nvPr>
        </p:nvSpPr>
        <p:spPr>
          <a:xfrm>
            <a:off x="279056" y="1018094"/>
            <a:ext cx="8229240" cy="3130831"/>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SzPts val="1800"/>
              <a:buFont typeface="Arial"/>
              <a:buAutoNum type="arabicPeriod"/>
            </a:pPr>
            <a:r>
              <a:rPr b="0" i="0" lang="en-US">
                <a:solidFill>
                  <a:schemeClr val="dk1"/>
                </a:solidFill>
                <a:latin typeface="Times"/>
                <a:ea typeface="Times"/>
                <a:cs typeface="Times"/>
                <a:sym typeface="Times"/>
              </a:rPr>
              <a:t>It is used in large projects where you can easily find modules for incremental implementation. Evolutionary model is commonly used when the customer wants to start using the core features instead of waiting for the full software.</a:t>
            </a:r>
            <a:endParaRPr/>
          </a:p>
          <a:p>
            <a:pPr indent="-342900" lvl="0" marL="457200" rtl="0" algn="l">
              <a:lnSpc>
                <a:spcPct val="90000"/>
              </a:lnSpc>
              <a:spcBef>
                <a:spcPts val="1000"/>
              </a:spcBef>
              <a:spcAft>
                <a:spcPts val="0"/>
              </a:spcAft>
              <a:buSzPts val="1800"/>
              <a:buFont typeface="Arial"/>
              <a:buAutoNum type="arabicPeriod"/>
            </a:pPr>
            <a:r>
              <a:rPr b="0" i="0" lang="en-US">
                <a:solidFill>
                  <a:schemeClr val="dk1"/>
                </a:solidFill>
                <a:latin typeface="Times"/>
                <a:ea typeface="Times"/>
                <a:cs typeface="Times"/>
                <a:sym typeface="Times"/>
              </a:rPr>
              <a:t>Evolutionary model is also used in object oriented software development because the system can be easily portioned into units in terms of objects.</a:t>
            </a:r>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a:ea typeface="Times"/>
              <a:cs typeface="Times"/>
              <a:sym typeface="Times"/>
            </a:endParaRPr>
          </a:p>
        </p:txBody>
      </p:sp>
      <p:pic>
        <p:nvPicPr>
          <p:cNvPr id="117" name="Google Shape;117;p9"/>
          <p:cNvPicPr preferRelativeResize="0"/>
          <p:nvPr/>
        </p:nvPicPr>
        <p:blipFill rotWithShape="1">
          <a:blip r:embed="rId3">
            <a:alphaModFix/>
          </a:blip>
          <a:srcRect b="0" l="0" r="0" t="0"/>
          <a:stretch/>
        </p:blipFill>
        <p:spPr>
          <a:xfrm>
            <a:off x="1165565" y="2583509"/>
            <a:ext cx="7261998" cy="3500045"/>
          </a:xfrm>
          <a:prstGeom prst="rect">
            <a:avLst/>
          </a:prstGeom>
          <a:noFill/>
          <a:ln>
            <a:noFill/>
          </a:ln>
        </p:spPr>
      </p:pic>
      <p:sp>
        <p:nvSpPr>
          <p:cNvPr id="118" name="Google Shape;118;p9"/>
          <p:cNvSpPr txBox="1"/>
          <p:nvPr>
            <p:ph idx="11" type="ftr"/>
          </p:nvPr>
        </p:nvSpPr>
        <p:spPr>
          <a:xfrm>
            <a:off x="2519839" y="6083554"/>
            <a:ext cx="4553449"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chemeClr val="dk1"/>
                </a:solidFill>
              </a:rPr>
              <a:t>Figure 1: - Evolutionary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0"/>
          <p:cNvSpPr txBox="1"/>
          <p:nvPr>
            <p:ph type="title"/>
          </p:nvPr>
        </p:nvSpPr>
        <p:spPr>
          <a:xfrm>
            <a:off x="886119" y="0"/>
            <a:ext cx="5712643"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sz="3600">
                <a:solidFill>
                  <a:schemeClr val="dk1"/>
                </a:solidFill>
                <a:latin typeface="Times"/>
                <a:ea typeface="Times"/>
                <a:cs typeface="Times"/>
                <a:sym typeface="Times"/>
              </a:rPr>
              <a:t>Iterative (Water Fall)Model</a:t>
            </a:r>
            <a:endParaRPr sz="3600"/>
          </a:p>
        </p:txBody>
      </p:sp>
      <p:sp>
        <p:nvSpPr>
          <p:cNvPr id="124" name="Google Shape;124;p10"/>
          <p:cNvSpPr txBox="1"/>
          <p:nvPr/>
        </p:nvSpPr>
        <p:spPr>
          <a:xfrm>
            <a:off x="419493" y="1347811"/>
            <a:ext cx="8305014" cy="3864519"/>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1600" u="none" cap="none" strike="noStrike">
                <a:solidFill>
                  <a:schemeClr val="dk1"/>
                </a:solidFill>
                <a:latin typeface="Times"/>
                <a:ea typeface="Times"/>
                <a:cs typeface="Times"/>
                <a:sym typeface="Times"/>
              </a:rPr>
              <a:t>The classical waterfall model is hard to use. So, the Iterative waterfall model can be thought of as incorporating the necessary changes to the classical waterfall model to make it usable in practical software development projects. It is almost the same as the classical waterfall model except some changes are made to increase the efficiency of the software development. </a:t>
            </a:r>
            <a:endParaRPr/>
          </a:p>
          <a:p>
            <a:pPr indent="-184150" lvl="0" marL="285750" marR="0" rtl="0" algn="just">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Times"/>
              <a:ea typeface="Times"/>
              <a:cs typeface="Times"/>
              <a:sym typeface="Times"/>
            </a:endParaRPr>
          </a:p>
          <a:p>
            <a:pPr indent="-285750" lvl="0" marL="285750" marR="0" rtl="0" algn="just">
              <a:lnSpc>
                <a:spcPct val="100000"/>
              </a:lnSpc>
              <a:spcBef>
                <a:spcPts val="0"/>
              </a:spcBef>
              <a:spcAft>
                <a:spcPts val="0"/>
              </a:spcAft>
              <a:buClr>
                <a:srgbClr val="000000"/>
              </a:buClr>
              <a:buSzPts val="1600"/>
              <a:buFont typeface="Arial"/>
              <a:buChar char="•"/>
            </a:pPr>
            <a:r>
              <a:rPr b="0" i="0" lang="en-US" sz="1600" u="none" cap="none" strike="noStrike">
                <a:solidFill>
                  <a:schemeClr val="dk1"/>
                </a:solidFill>
                <a:latin typeface="Times"/>
                <a:ea typeface="Times"/>
                <a:cs typeface="Times"/>
                <a:sym typeface="Times"/>
              </a:rPr>
              <a:t>The iterative waterfall model provides feedback paths from every phase to its preceding phases, which is the main difference from the classical waterfall model. When errors are detected at some later phase, these feedback paths allow for correcting errors committed by programmers during some phase. </a:t>
            </a:r>
            <a:endParaRPr/>
          </a:p>
          <a:p>
            <a:pPr indent="-184150" lvl="0" marL="285750" marR="0" rtl="0" algn="just">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Times"/>
              <a:ea typeface="Times"/>
              <a:cs typeface="Times"/>
              <a:sym typeface="Times"/>
            </a:endParaRPr>
          </a:p>
          <a:p>
            <a:pPr indent="-285750" lvl="0" marL="285750" marR="0" rtl="0" algn="just">
              <a:lnSpc>
                <a:spcPct val="100000"/>
              </a:lnSpc>
              <a:spcBef>
                <a:spcPts val="0"/>
              </a:spcBef>
              <a:spcAft>
                <a:spcPts val="0"/>
              </a:spcAft>
              <a:buClr>
                <a:srgbClr val="000000"/>
              </a:buClr>
              <a:buSzPts val="1600"/>
              <a:buFont typeface="Arial"/>
              <a:buChar char="•"/>
            </a:pPr>
            <a:r>
              <a:rPr b="0" i="0" lang="en-US" sz="1600" u="none" cap="none" strike="noStrike">
                <a:solidFill>
                  <a:schemeClr val="dk1"/>
                </a:solidFill>
                <a:latin typeface="Times"/>
                <a:ea typeface="Times"/>
                <a:cs typeface="Times"/>
                <a:sym typeface="Times"/>
              </a:rPr>
              <a:t>The feedback paths allow the phase to be reworked in which errors are committed and these changes are reflected in the later phases. But, there is no feedback path to the stage – feasibility study, because once a project has been taken, does not give up the project easily. </a:t>
            </a:r>
            <a:endParaRPr/>
          </a:p>
          <a:p>
            <a:pPr indent="0" lvl="0" marL="0" marR="0" rtl="0" algn="just">
              <a:lnSpc>
                <a:spcPct val="150000"/>
              </a:lnSpc>
              <a:spcBef>
                <a:spcPts val="0"/>
              </a:spcBef>
              <a:spcAft>
                <a:spcPts val="0"/>
              </a:spcAft>
              <a:buNone/>
            </a:pPr>
            <a:r>
              <a:t/>
            </a:r>
            <a:endParaRPr b="0" i="0" sz="1600" u="none" cap="none" strike="noStrike">
              <a:solidFill>
                <a:schemeClr val="dk1"/>
              </a:solidFill>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1"/>
          <p:cNvSpPr txBox="1"/>
          <p:nvPr>
            <p:ph type="title"/>
          </p:nvPr>
        </p:nvSpPr>
        <p:spPr>
          <a:xfrm>
            <a:off x="886119" y="0"/>
            <a:ext cx="5712643"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sz="3600">
                <a:solidFill>
                  <a:schemeClr val="dk1"/>
                </a:solidFill>
                <a:latin typeface="Times"/>
                <a:ea typeface="Times"/>
                <a:cs typeface="Times"/>
                <a:sym typeface="Times"/>
              </a:rPr>
              <a:t>Iterative (Water Fall)Model</a:t>
            </a:r>
            <a:endParaRPr sz="3600"/>
          </a:p>
        </p:txBody>
      </p:sp>
      <p:sp>
        <p:nvSpPr>
          <p:cNvPr id="130" name="Google Shape;130;p11"/>
          <p:cNvSpPr txBox="1"/>
          <p:nvPr/>
        </p:nvSpPr>
        <p:spPr>
          <a:xfrm>
            <a:off x="311085" y="1998260"/>
            <a:ext cx="8305014" cy="3046988"/>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1600" u="none" cap="none" strike="noStrike">
                <a:solidFill>
                  <a:schemeClr val="dk1"/>
                </a:solidFill>
                <a:latin typeface="Times"/>
                <a:ea typeface="Times"/>
                <a:cs typeface="Times"/>
                <a:sym typeface="Times"/>
              </a:rPr>
              <a:t>It is good to detect errors in the same phase in which they are committed. It reduces the effort and time required to correct the errors.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a:ea typeface="Times"/>
              <a:cs typeface="Times"/>
              <a:sym typeface="Times"/>
            </a:endParaRPr>
          </a:p>
          <a:p>
            <a:pPr indent="-285750" lvl="0" marL="285750" marR="0" rtl="0" algn="just">
              <a:lnSpc>
                <a:spcPct val="100000"/>
              </a:lnSpc>
              <a:spcBef>
                <a:spcPts val="0"/>
              </a:spcBef>
              <a:spcAft>
                <a:spcPts val="0"/>
              </a:spcAft>
              <a:buClr>
                <a:srgbClr val="000000"/>
              </a:buClr>
              <a:buSzPts val="1600"/>
              <a:buFont typeface="Arial"/>
              <a:buChar char="•"/>
            </a:pPr>
            <a:r>
              <a:rPr b="0" i="0" lang="en-US" sz="1600" u="none" cap="none" strike="noStrike">
                <a:solidFill>
                  <a:schemeClr val="dk1"/>
                </a:solidFill>
                <a:latin typeface="Times"/>
                <a:ea typeface="Times"/>
                <a:cs typeface="Times"/>
                <a:sym typeface="Times"/>
              </a:rPr>
              <a:t>The Iterative Waterfall Model is a software development approach that combines the sequential steps of the traditional Waterfall Model with the flexibility of iterative design. It allows for improvements and changes to be made at each stage of the development process, instead of waiting until the end of the project.</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a:ea typeface="Times"/>
              <a:cs typeface="Times"/>
              <a:sym typeface="Times"/>
            </a:endParaRPr>
          </a:p>
          <a:p>
            <a:pPr indent="-184150" lvl="0" marL="28575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a:ea typeface="Times"/>
              <a:cs typeface="Times"/>
              <a:sym typeface="Times"/>
            </a:endParaRPr>
          </a:p>
          <a:p>
            <a:pPr indent="-285750" lvl="0" marL="285750" marR="0" rtl="0" algn="just">
              <a:lnSpc>
                <a:spcPct val="100000"/>
              </a:lnSpc>
              <a:spcBef>
                <a:spcPts val="0"/>
              </a:spcBef>
              <a:spcAft>
                <a:spcPts val="0"/>
              </a:spcAft>
              <a:buClr>
                <a:srgbClr val="000000"/>
              </a:buClr>
              <a:buSzPts val="1600"/>
              <a:buFont typeface="Arial"/>
              <a:buChar char="•"/>
            </a:pPr>
            <a:r>
              <a:rPr b="1" i="0" lang="en-US" sz="1600" u="sng" cap="none" strike="noStrike">
                <a:solidFill>
                  <a:schemeClr val="dk1"/>
                </a:solidFill>
                <a:latin typeface="Times"/>
                <a:ea typeface="Times"/>
                <a:cs typeface="Times"/>
                <a:sym typeface="Times"/>
              </a:rPr>
              <a:t>Real-life example:</a:t>
            </a:r>
            <a:r>
              <a:rPr b="0" i="0" lang="en-US" sz="1600" u="none" cap="none" strike="noStrike">
                <a:solidFill>
                  <a:schemeClr val="dk1"/>
                </a:solidFill>
                <a:latin typeface="Times"/>
                <a:ea typeface="Times"/>
                <a:cs typeface="Times"/>
                <a:sym typeface="Times"/>
              </a:rPr>
              <a:t> Iterative Waterfall Model could be building a new website for a small business. The process might look like this:</a:t>
            </a:r>
            <a:endParaRPr/>
          </a:p>
          <a:p>
            <a:pPr indent="0" lvl="0" marL="0" marR="0" rtl="0" algn="just">
              <a:lnSpc>
                <a:spcPct val="100000"/>
              </a:lnSpc>
              <a:spcBef>
                <a:spcPts val="0"/>
              </a:spcBef>
              <a:spcAft>
                <a:spcPts val="0"/>
              </a:spcAft>
              <a:buNone/>
            </a:pPr>
            <a:r>
              <a:t/>
            </a:r>
            <a:endParaRPr b="0" i="0" sz="1600" u="none" cap="none" strike="noStrike">
              <a:solidFill>
                <a:schemeClr val="dk1"/>
              </a:solidFill>
              <a:latin typeface="Times"/>
              <a:ea typeface="Times"/>
              <a:cs typeface="Times"/>
              <a:sym typeface="Time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2"/>
          <p:cNvSpPr txBox="1"/>
          <p:nvPr>
            <p:ph type="title"/>
          </p:nvPr>
        </p:nvSpPr>
        <p:spPr>
          <a:xfrm>
            <a:off x="886119" y="0"/>
            <a:ext cx="5712643"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sz="3600">
                <a:solidFill>
                  <a:schemeClr val="dk1"/>
                </a:solidFill>
                <a:latin typeface="Times"/>
                <a:ea typeface="Times"/>
                <a:cs typeface="Times"/>
                <a:sym typeface="Times"/>
              </a:rPr>
              <a:t>Iterative (Water Fall)Model</a:t>
            </a:r>
            <a:endParaRPr sz="3600"/>
          </a:p>
        </p:txBody>
      </p:sp>
      <p:sp>
        <p:nvSpPr>
          <p:cNvPr id="136" name="Google Shape;136;p12"/>
          <p:cNvSpPr txBox="1"/>
          <p:nvPr>
            <p:ph idx="11" type="ftr"/>
          </p:nvPr>
        </p:nvSpPr>
        <p:spPr>
          <a:xfrm>
            <a:off x="2545236" y="5578314"/>
            <a:ext cx="4553449"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chemeClr val="dk1"/>
                </a:solidFill>
              </a:rPr>
              <a:t>Figure 2: - Iterative(Water Fall ) Model</a:t>
            </a:r>
            <a:endParaRPr/>
          </a:p>
        </p:txBody>
      </p:sp>
      <p:pic>
        <p:nvPicPr>
          <p:cNvPr id="137" name="Google Shape;137;p12"/>
          <p:cNvPicPr preferRelativeResize="0"/>
          <p:nvPr/>
        </p:nvPicPr>
        <p:blipFill rotWithShape="1">
          <a:blip r:embed="rId3">
            <a:alphaModFix/>
          </a:blip>
          <a:srcRect b="0" l="0" r="3504" t="0"/>
          <a:stretch/>
        </p:blipFill>
        <p:spPr>
          <a:xfrm>
            <a:off x="577455" y="1545996"/>
            <a:ext cx="7341060" cy="40323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3"/>
          <p:cNvSpPr txBox="1"/>
          <p:nvPr>
            <p:ph type="title"/>
          </p:nvPr>
        </p:nvSpPr>
        <p:spPr>
          <a:xfrm>
            <a:off x="575034" y="146227"/>
            <a:ext cx="6155703"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sz="3600">
                <a:solidFill>
                  <a:schemeClr val="dk1"/>
                </a:solidFill>
                <a:latin typeface="Times"/>
                <a:ea typeface="Times"/>
                <a:cs typeface="Times"/>
                <a:sym typeface="Times"/>
              </a:rPr>
              <a:t>Incremental Process </a:t>
            </a:r>
            <a:r>
              <a:rPr b="1" lang="en-US" sz="3600">
                <a:solidFill>
                  <a:schemeClr val="dk1"/>
                </a:solidFill>
                <a:latin typeface="Times"/>
                <a:ea typeface="Times"/>
                <a:cs typeface="Times"/>
                <a:sym typeface="Times"/>
              </a:rPr>
              <a:t>M</a:t>
            </a:r>
            <a:r>
              <a:rPr b="1" i="0" lang="en-US" sz="3600">
                <a:solidFill>
                  <a:schemeClr val="dk1"/>
                </a:solidFill>
                <a:latin typeface="Times"/>
                <a:ea typeface="Times"/>
                <a:cs typeface="Times"/>
                <a:sym typeface="Times"/>
              </a:rPr>
              <a:t>odel</a:t>
            </a:r>
            <a:br>
              <a:rPr b="1" i="0" lang="en-US" sz="3600">
                <a:solidFill>
                  <a:schemeClr val="dk1"/>
                </a:solidFill>
                <a:latin typeface="Times"/>
                <a:ea typeface="Times"/>
                <a:cs typeface="Times"/>
                <a:sym typeface="Times"/>
              </a:rPr>
            </a:br>
            <a:endParaRPr sz="3600">
              <a:solidFill>
                <a:schemeClr val="dk1"/>
              </a:solidFill>
              <a:latin typeface="Times"/>
              <a:ea typeface="Times"/>
              <a:cs typeface="Times"/>
              <a:sym typeface="Times"/>
            </a:endParaRPr>
          </a:p>
        </p:txBody>
      </p:sp>
      <p:sp>
        <p:nvSpPr>
          <p:cNvPr id="143" name="Google Shape;143;p13"/>
          <p:cNvSpPr txBox="1"/>
          <p:nvPr>
            <p:ph idx="1" type="body"/>
          </p:nvPr>
        </p:nvSpPr>
        <p:spPr>
          <a:xfrm>
            <a:off x="457200" y="1604519"/>
            <a:ext cx="8229240" cy="4522903"/>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b="0" i="0" lang="en-US" sz="1700">
                <a:solidFill>
                  <a:schemeClr val="dk1"/>
                </a:solidFill>
                <a:latin typeface="Times"/>
                <a:ea typeface="Times"/>
                <a:cs typeface="Times"/>
                <a:sym typeface="Times"/>
              </a:rPr>
              <a:t>The incremental process model is also known as the Successive version model. </a:t>
            </a:r>
            <a:endParaRPr/>
          </a:p>
          <a:p>
            <a:pPr indent="-342900" lvl="0" marL="457200" rtl="0" algn="just">
              <a:lnSpc>
                <a:spcPct val="90000"/>
              </a:lnSpc>
              <a:spcBef>
                <a:spcPts val="1000"/>
              </a:spcBef>
              <a:spcAft>
                <a:spcPts val="0"/>
              </a:spcAft>
              <a:buSzPts val="1800"/>
              <a:buChar char="•"/>
            </a:pPr>
            <a:r>
              <a:rPr b="0" i="0" lang="en-US" sz="1700">
                <a:solidFill>
                  <a:schemeClr val="dk1"/>
                </a:solidFill>
                <a:latin typeface="Times"/>
                <a:ea typeface="Times"/>
                <a:cs typeface="Times"/>
                <a:sym typeface="Times"/>
              </a:rPr>
              <a:t>First, a simple working system implementing only a few basic features is built and then that is delivered to the customer. Then thereafter many successive iterations/ versions are implemented and delivered to the customer until the desired system is released. A, B, and C are modules of Software Products that are incrementally developed and delivered. </a:t>
            </a:r>
            <a:endParaRPr/>
          </a:p>
          <a:p>
            <a:pPr indent="-342900" lvl="0" marL="457200" rtl="0" algn="just">
              <a:lnSpc>
                <a:spcPct val="90000"/>
              </a:lnSpc>
              <a:spcBef>
                <a:spcPts val="1000"/>
              </a:spcBef>
              <a:spcAft>
                <a:spcPts val="0"/>
              </a:spcAft>
              <a:buSzPts val="1800"/>
              <a:buChar char="•"/>
            </a:pPr>
            <a:r>
              <a:rPr b="1" i="0" lang="en-US" sz="1700">
                <a:solidFill>
                  <a:schemeClr val="dk1"/>
                </a:solidFill>
                <a:latin typeface="Times"/>
                <a:ea typeface="Times"/>
                <a:cs typeface="Times"/>
                <a:sym typeface="Times"/>
              </a:rPr>
              <a:t>Life cycle activities:</a:t>
            </a:r>
            <a:br>
              <a:rPr b="0" i="0" lang="en-US" sz="1700">
                <a:solidFill>
                  <a:schemeClr val="dk1"/>
                </a:solidFill>
                <a:latin typeface="Times"/>
                <a:ea typeface="Times"/>
                <a:cs typeface="Times"/>
                <a:sym typeface="Times"/>
              </a:rPr>
            </a:br>
            <a:r>
              <a:rPr b="0" i="0" lang="en-US" sz="1700">
                <a:solidFill>
                  <a:schemeClr val="dk1"/>
                </a:solidFill>
                <a:latin typeface="Times"/>
                <a:ea typeface="Times"/>
                <a:cs typeface="Times"/>
                <a:sym typeface="Times"/>
              </a:rPr>
              <a:t>Requirements of Software are first broken down into several modules that can be incrementally constructed and delivered. At any time, the plan is made just for the next increment and not for any kind of long-term plan. Therefore, it is easier to modify the version as per the need of the customer. The Development Team first undertakes to develop core features (these do not need services from other features) of the system. </a:t>
            </a:r>
            <a:endParaRPr/>
          </a:p>
          <a:p>
            <a:pPr indent="-342900" lvl="0" marL="457200" rtl="0" algn="just">
              <a:lnSpc>
                <a:spcPct val="90000"/>
              </a:lnSpc>
              <a:spcBef>
                <a:spcPts val="1000"/>
              </a:spcBef>
              <a:spcAft>
                <a:spcPts val="0"/>
              </a:spcAft>
              <a:buSzPts val="1800"/>
              <a:buChar char="•"/>
            </a:pPr>
            <a:r>
              <a:rPr b="0" i="0" lang="en-US" sz="1700">
                <a:solidFill>
                  <a:schemeClr val="dk1"/>
                </a:solidFill>
                <a:latin typeface="Times"/>
                <a:ea typeface="Times"/>
                <a:cs typeface="Times"/>
                <a:sym typeface="Times"/>
              </a:rPr>
              <a:t>Once the core features are fully developed, then these are refined to increase levels of capabilities by adding new functions in Successive versions. Each incremental version is usually developed using an iterative waterfall model of development. </a:t>
            </a:r>
            <a:endParaRPr/>
          </a:p>
          <a:p>
            <a:pPr indent="-228600" lvl="0" marL="457200" rtl="0" algn="just">
              <a:lnSpc>
                <a:spcPct val="90000"/>
              </a:lnSpc>
              <a:spcBef>
                <a:spcPts val="1000"/>
              </a:spcBef>
              <a:spcAft>
                <a:spcPts val="0"/>
              </a:spcAft>
              <a:buSzPts val="1800"/>
              <a:buNone/>
            </a:pPr>
            <a:r>
              <a:t/>
            </a:r>
            <a:endParaRPr b="0" i="0" sz="1700">
              <a:solidFill>
                <a:schemeClr val="dk1"/>
              </a:solidFill>
              <a:latin typeface="Times"/>
              <a:ea typeface="Times"/>
              <a:cs typeface="Times"/>
              <a:sym typeface="Times"/>
            </a:endParaRPr>
          </a:p>
          <a:p>
            <a:pPr indent="-228600" lvl="0" marL="457200" rtl="0" algn="just">
              <a:lnSpc>
                <a:spcPct val="90000"/>
              </a:lnSpc>
              <a:spcBef>
                <a:spcPts val="1000"/>
              </a:spcBef>
              <a:spcAft>
                <a:spcPts val="0"/>
              </a:spcAft>
              <a:buSzPts val="1800"/>
              <a:buNone/>
            </a:pPr>
            <a:r>
              <a:t/>
            </a:r>
            <a:endParaRPr sz="1700">
              <a:solidFill>
                <a:schemeClr val="dk1"/>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