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856" r:id="rId2"/>
    <p:sldId id="257" r:id="rId3"/>
    <p:sldId id="717" r:id="rId4"/>
    <p:sldId id="718" r:id="rId5"/>
    <p:sldId id="719" r:id="rId6"/>
    <p:sldId id="690" r:id="rId7"/>
    <p:sldId id="691" r:id="rId8"/>
    <p:sldId id="692" r:id="rId9"/>
    <p:sldId id="707" r:id="rId10"/>
    <p:sldId id="693" r:id="rId11"/>
    <p:sldId id="694" r:id="rId12"/>
    <p:sldId id="720" r:id="rId13"/>
    <p:sldId id="721" r:id="rId14"/>
    <p:sldId id="722" r:id="rId15"/>
    <p:sldId id="723" r:id="rId16"/>
    <p:sldId id="724" r:id="rId17"/>
    <p:sldId id="725" r:id="rId18"/>
    <p:sldId id="726" r:id="rId19"/>
    <p:sldId id="727" r:id="rId20"/>
    <p:sldId id="728" r:id="rId21"/>
    <p:sldId id="729" r:id="rId22"/>
    <p:sldId id="730" r:id="rId23"/>
    <p:sldId id="731" r:id="rId24"/>
    <p:sldId id="732" r:id="rId25"/>
    <p:sldId id="746" r:id="rId26"/>
    <p:sldId id="747" r:id="rId27"/>
    <p:sldId id="748" r:id="rId28"/>
    <p:sldId id="749" r:id="rId29"/>
    <p:sldId id="750" r:id="rId30"/>
    <p:sldId id="782" r:id="rId31"/>
    <p:sldId id="857" r:id="rId32"/>
  </p:sldIdLst>
  <p:sldSz cx="9144000" cy="6858000" type="screen4x3"/>
  <p:notesSz cx="7559675" cy="10691813"/>
  <p:embeddedFontLst>
    <p:embeddedFont>
      <p:font typeface="Calibri" pitchFamily="34" charset="0"/>
      <p:regular r:id="rId34"/>
      <p:bold r:id="rId35"/>
      <p:italic r:id="rId36"/>
      <p:boldItalic r:id="rId37"/>
    </p:embeddedFont>
    <p:embeddedFont>
      <p:font typeface="Times" charset="0"/>
      <p:regular r:id="rId38"/>
      <p:bold r:id="rId39"/>
      <p:italic r:id="rId40"/>
      <p:boldItalic r:id="rId41"/>
    </p:embeddedFont>
    <p:embeddedFont>
      <p:font typeface="Times New Roman Bold" charset="0"/>
      <p:bold r:id="rId42"/>
    </p:embeddedFont>
    <p:embeddedFont>
      <p:font typeface="MS PGothic" pitchFamily="34" charset="-128"/>
      <p:regular r:id="rId43"/>
    </p:embeddedFont>
    <p:embeddedFont>
      <p:font typeface="Noto Sans"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snapToGrid="0">
      <p:cViewPr varScale="1">
        <p:scale>
          <a:sx n="73" d="100"/>
          <a:sy n="73" d="100"/>
        </p:scale>
        <p:origin x="-1932" y="-102"/>
      </p:cViewPr>
      <p:guideLst>
        <p:guide orient="horz" pos="2160"/>
        <p:guide pos="2880"/>
      </p:guideLst>
    </p:cSldViewPr>
  </p:slideViewPr>
  <p:outlineViewPr>
    <p:cViewPr>
      <p:scale>
        <a:sx n="33" d="100"/>
        <a:sy n="33" d="100"/>
      </p:scale>
      <p:origin x="216"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7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 xmlns:p14="http://schemas.microsoft.com/office/powerpoint/2010/main" val="78303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8</a:t>
            </a:fld>
            <a:endParaRPr lang="en-US"/>
          </a:p>
        </p:txBody>
      </p:sp>
    </p:spTree>
    <p:extLst>
      <p:ext uri="{BB962C8B-B14F-4D97-AF65-F5344CB8AC3E}">
        <p14:creationId xmlns="" xmlns:p14="http://schemas.microsoft.com/office/powerpoint/2010/main" val="279433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11729AC-FBB6-50BF-140F-6DFFE9DCD4C4}"/>
              </a:ext>
            </a:extLst>
          </p:cNvPr>
          <p:cNvSpPr>
            <a:spLocks noGrp="1"/>
          </p:cNvSpPr>
          <p:nvPr>
            <p:ph type="sldNum" sz="quarter" idx="10"/>
          </p:nvPr>
        </p:nvSpPr>
        <p:spPr/>
        <p:txBody>
          <a:bodyPr/>
          <a:lstStyle>
            <a:lvl1pPr>
              <a:defRPr/>
            </a:lvl1pPr>
          </a:lstStyle>
          <a:p>
            <a:r>
              <a:rPr lang="en-US" altLang="en-US"/>
              <a:t>12.</a:t>
            </a:r>
            <a:fld id="{79B5908F-1003-4FE2-9619-748025AA9679}" type="slidenum">
              <a:rPr lang="en-US" altLang="en-US"/>
              <a:pPr/>
              <a:t>‹#›</a:t>
            </a:fld>
            <a:endParaRPr lang="en-US" altLang="en-US"/>
          </a:p>
        </p:txBody>
      </p:sp>
    </p:spTree>
    <p:extLst>
      <p:ext uri="{BB962C8B-B14F-4D97-AF65-F5344CB8AC3E}">
        <p14:creationId xmlns="" xmlns:p14="http://schemas.microsoft.com/office/powerpoint/2010/main" val="259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www.lucidchart.com/pages/er-diagrams" TargetMode="External"/><Relationship Id="rId2" Type="http://schemas.openxmlformats.org/officeDocument/2006/relationships/hyperlink" Target="https://www.tutorialspoint.com/What-is-Data-Dictionary" TargetMode="External"/><Relationship Id="rId1" Type="http://schemas.openxmlformats.org/officeDocument/2006/relationships/slideLayout" Target="../slideLayouts/slideLayout13.xml"/><Relationship Id="rId4" Type="http://schemas.openxmlformats.org/officeDocument/2006/relationships/hyperlink" Target="https://www.datanamic.com/support/lt-dez006-what-is-an-erd.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dirty="0">
                <a:solidFill>
                  <a:srgbClr val="0070C0"/>
                </a:solidFill>
                <a:latin typeface="Times New Roman"/>
                <a:ea typeface="Times New Roman"/>
                <a:cs typeface="Times New Roman"/>
                <a:sym typeface="Times New Roman"/>
              </a:rPr>
              <a:t>Software Project Estimation</a:t>
            </a: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 xmlns:a16="http://schemas.microsoft.com/office/drawing/2014/main" id="{C9F80F3F-71B9-9667-D443-B755FD9B5632}"/>
              </a:ext>
            </a:extLst>
          </p:cNvPr>
          <p:cNvSpPr txBox="1"/>
          <p:nvPr/>
        </p:nvSpPr>
        <p:spPr>
          <a:xfrm>
            <a:off x="1398799" y="2102069"/>
            <a:ext cx="6346401" cy="1436291"/>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Function Point (FP) Analysis</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10</a:t>
            </a:fld>
            <a:endParaRPr lang="en-US"/>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304800" y="1028700"/>
            <a:ext cx="8534400" cy="5410200"/>
          </a:xfrm>
        </p:spPr>
        <p:txBody>
          <a:bodyPr>
            <a:normAutofit fontScale="92500" lnSpcReduction="10000"/>
          </a:bodyPr>
          <a:lstStyle/>
          <a:p>
            <a:pPr marL="0" indent="0" algn="just">
              <a:lnSpc>
                <a:spcPct val="150000"/>
              </a:lnSpc>
              <a:buNone/>
            </a:pPr>
            <a:endParaRPr lang="en-US" sz="1800" b="0" i="0" dirty="0">
              <a:solidFill>
                <a:srgbClr val="242021"/>
              </a:solidFill>
              <a:effectLst/>
            </a:endParaRPr>
          </a:p>
          <a:p>
            <a:pPr marL="0" indent="0" algn="just">
              <a:lnSpc>
                <a:spcPct val="150000"/>
              </a:lnSpc>
              <a:buNone/>
            </a:pPr>
            <a:endParaRPr lang="en-US" sz="1800" dirty="0">
              <a:solidFill>
                <a:srgbClr val="242021"/>
              </a:solidFill>
            </a:endParaRPr>
          </a:p>
          <a:p>
            <a:pPr marL="0" indent="0" algn="just">
              <a:lnSpc>
                <a:spcPct val="150000"/>
              </a:lnSpc>
              <a:buNone/>
            </a:pPr>
            <a:endParaRPr lang="en-US" sz="1800" b="0" i="0" dirty="0">
              <a:solidFill>
                <a:srgbClr val="242021"/>
              </a:solidFill>
              <a:effectLst/>
            </a:endParaRPr>
          </a:p>
          <a:p>
            <a:pPr marL="0" indent="0" algn="just">
              <a:lnSpc>
                <a:spcPct val="150000"/>
              </a:lnSpc>
              <a:buNone/>
            </a:pPr>
            <a:endParaRPr lang="en-US" sz="1800" dirty="0">
              <a:solidFill>
                <a:srgbClr val="242021"/>
              </a:solidFill>
            </a:endParaRPr>
          </a:p>
          <a:p>
            <a:pPr marL="0" indent="0" algn="just">
              <a:lnSpc>
                <a:spcPct val="150000"/>
              </a:lnSpc>
              <a:buNone/>
            </a:pPr>
            <a:endParaRPr lang="en-US" sz="1800" b="0" i="0" dirty="0">
              <a:solidFill>
                <a:srgbClr val="242021"/>
              </a:solidFill>
              <a:effectLst/>
            </a:endParaRPr>
          </a:p>
          <a:p>
            <a:pPr marL="0" indent="0" algn="just">
              <a:lnSpc>
                <a:spcPct val="150000"/>
              </a:lnSpc>
              <a:buNone/>
            </a:pPr>
            <a:endParaRPr lang="en-US" sz="1800" dirty="0">
              <a:solidFill>
                <a:srgbClr val="242021"/>
              </a:solidFill>
            </a:endParaRPr>
          </a:p>
          <a:p>
            <a:pPr marL="0" indent="0" algn="ctr">
              <a:lnSpc>
                <a:spcPct val="150000"/>
              </a:lnSpc>
              <a:buNone/>
            </a:pPr>
            <a:r>
              <a:rPr lang="en-US" sz="1500" b="1" i="0" dirty="0">
                <a:solidFill>
                  <a:srgbClr val="242021"/>
                </a:solidFill>
                <a:effectLst/>
              </a:rPr>
              <a:t>Figure 2: Computing function points</a:t>
            </a:r>
          </a:p>
          <a:p>
            <a:pPr marL="0" indent="0" algn="just">
              <a:lnSpc>
                <a:spcPct val="150000"/>
              </a:lnSpc>
              <a:buNone/>
            </a:pPr>
            <a:endParaRPr lang="en-US" sz="1100" dirty="0">
              <a:solidFill>
                <a:srgbClr val="242021"/>
              </a:solidFill>
            </a:endParaRPr>
          </a:p>
          <a:p>
            <a:pPr algn="just">
              <a:lnSpc>
                <a:spcPct val="150000"/>
              </a:lnSpc>
            </a:pPr>
            <a:r>
              <a:rPr lang="en-US" sz="1800" dirty="0">
                <a:solidFill>
                  <a:srgbClr val="242021"/>
                </a:solidFill>
                <a:latin typeface="Times New Roman" pitchFamily="18" charset="0"/>
                <a:cs typeface="Times New Roman" pitchFamily="18" charset="0"/>
              </a:rPr>
              <a:t>To compute function points (FP), the following relationship is used: </a:t>
            </a:r>
          </a:p>
          <a:p>
            <a:pPr algn="just">
              <a:lnSpc>
                <a:spcPct val="150000"/>
              </a:lnSpc>
            </a:pPr>
            <a:endParaRPr lang="en-US" sz="1800" dirty="0">
              <a:solidFill>
                <a:srgbClr val="242021"/>
              </a:solidFill>
              <a:latin typeface="Times New Roman" pitchFamily="18" charset="0"/>
              <a:cs typeface="Times New Roman" pitchFamily="18" charset="0"/>
            </a:endParaRPr>
          </a:p>
          <a:p>
            <a:pPr algn="just">
              <a:lnSpc>
                <a:spcPct val="150000"/>
              </a:lnSpc>
            </a:pPr>
            <a:r>
              <a:rPr lang="en-US" sz="1800" dirty="0">
                <a:solidFill>
                  <a:srgbClr val="242021"/>
                </a:solidFill>
                <a:latin typeface="Times New Roman" pitchFamily="18" charset="0"/>
                <a:cs typeface="Times New Roman" pitchFamily="18" charset="0"/>
              </a:rPr>
              <a:t>Where count total is the sum of all FP entries obtained from the above table</a:t>
            </a:r>
            <a:r>
              <a:rPr lang="en-US" sz="1800" dirty="0">
                <a:solidFill>
                  <a:srgbClr val="242021"/>
                </a:solidFill>
              </a:rPr>
              <a:t>.</a:t>
            </a:r>
            <a:endParaRPr lang="en-US" altLang="en-US" sz="1800" dirty="0">
              <a:solidFill>
                <a:srgbClr val="242021"/>
              </a:solidFill>
            </a:endParaRPr>
          </a:p>
        </p:txBody>
      </p:sp>
      <p:pic>
        <p:nvPicPr>
          <p:cNvPr id="4" name="Picture 3">
            <a:extLst>
              <a:ext uri="{FF2B5EF4-FFF2-40B4-BE49-F238E27FC236}">
                <a16:creationId xmlns="" xmlns:a16="http://schemas.microsoft.com/office/drawing/2014/main" id="{573B3CF8-7720-803B-DE4F-BD7CD1D413C0}"/>
              </a:ext>
            </a:extLst>
          </p:cNvPr>
          <p:cNvPicPr>
            <a:picLocks noChangeAspect="1"/>
          </p:cNvPicPr>
          <p:nvPr/>
        </p:nvPicPr>
        <p:blipFill>
          <a:blip r:embed="rId2"/>
          <a:stretch>
            <a:fillRect/>
          </a:stretch>
        </p:blipFill>
        <p:spPr>
          <a:xfrm>
            <a:off x="609600" y="1143000"/>
            <a:ext cx="7768690" cy="2777004"/>
          </a:xfrm>
          <a:prstGeom prst="rect">
            <a:avLst/>
          </a:prstGeom>
        </p:spPr>
      </p:pic>
      <p:pic>
        <p:nvPicPr>
          <p:cNvPr id="18" name="Picture 17">
            <a:extLst>
              <a:ext uri="{FF2B5EF4-FFF2-40B4-BE49-F238E27FC236}">
                <a16:creationId xmlns="" xmlns:a16="http://schemas.microsoft.com/office/drawing/2014/main" id="{9AADF9A7-C3FB-E021-B698-24B5102295C1}"/>
              </a:ext>
            </a:extLst>
          </p:cNvPr>
          <p:cNvPicPr>
            <a:picLocks noChangeAspect="1"/>
          </p:cNvPicPr>
          <p:nvPr/>
        </p:nvPicPr>
        <p:blipFill>
          <a:blip r:embed="rId3">
            <a:duotone>
              <a:schemeClr val="accent2">
                <a:shade val="45000"/>
                <a:satMod val="135000"/>
              </a:schemeClr>
              <a:prstClr val="white"/>
            </a:duotone>
            <a:extLst>
              <a:ext uri="{BEBA8EAE-BF5A-486C-A8C5-ECC9F3942E4B}">
                <a14:imgProps xmlns="" xmlns:a14="http://schemas.microsoft.com/office/drawing/2010/main">
                  <a14:imgLayer r:embed="rId4">
                    <a14:imgEffect>
                      <a14:sharpenSoften amount="50000"/>
                    </a14:imgEffect>
                  </a14:imgLayer>
                </a14:imgProps>
              </a:ext>
            </a:extLst>
          </a:blip>
          <a:stretch>
            <a:fillRect/>
          </a:stretch>
        </p:blipFill>
        <p:spPr>
          <a:xfrm>
            <a:off x="2165128" y="5181600"/>
            <a:ext cx="4311872" cy="311166"/>
          </a:xfrm>
          <a:prstGeom prst="rect">
            <a:avLst/>
          </a:prstGeom>
        </p:spPr>
      </p:pic>
    </p:spTree>
    <p:extLst>
      <p:ext uri="{BB962C8B-B14F-4D97-AF65-F5344CB8AC3E}">
        <p14:creationId xmlns="" xmlns:p14="http://schemas.microsoft.com/office/powerpoint/2010/main" val="3656868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Function Point (FP) Analysis</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11</a:t>
            </a:fld>
            <a:endParaRPr lang="en-US"/>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304799" y="895564"/>
            <a:ext cx="7601243" cy="5410200"/>
          </a:xfrm>
        </p:spPr>
        <p:txBody>
          <a:bodyPr>
            <a:noAutofit/>
          </a:bodyPr>
          <a:lstStyle/>
          <a:p>
            <a:pPr marL="0" indent="0">
              <a:buNone/>
            </a:pPr>
            <a:r>
              <a:rPr lang="en-US" sz="1400" b="0" i="0" dirty="0">
                <a:solidFill>
                  <a:srgbClr val="C00000"/>
                </a:solidFill>
                <a:effectLst/>
                <a:latin typeface="Times New Roman" pitchFamily="18" charset="0"/>
                <a:cs typeface="Times New Roman" pitchFamily="18" charset="0"/>
              </a:rPr>
              <a:t>The </a:t>
            </a:r>
            <a:r>
              <a:rPr lang="en-US" sz="1400" b="0" i="1" dirty="0">
                <a:solidFill>
                  <a:srgbClr val="C00000"/>
                </a:solidFill>
                <a:effectLst/>
                <a:latin typeface="Times New Roman" pitchFamily="18" charset="0"/>
                <a:cs typeface="Times New Roman" pitchFamily="18" charset="0"/>
              </a:rPr>
              <a:t>Fi </a:t>
            </a:r>
            <a:r>
              <a:rPr lang="en-US" sz="1400" b="0" i="0" dirty="0">
                <a:solidFill>
                  <a:srgbClr val="C00000"/>
                </a:solidFill>
                <a:effectLst/>
                <a:latin typeface="Times New Roman" pitchFamily="18" charset="0"/>
                <a:cs typeface="Times New Roman" pitchFamily="18" charset="0"/>
              </a:rPr>
              <a:t>(</a:t>
            </a:r>
            <a:r>
              <a:rPr lang="en-US" sz="1400" b="0" i="1" dirty="0" err="1">
                <a:solidFill>
                  <a:srgbClr val="C00000"/>
                </a:solidFill>
                <a:effectLst/>
                <a:latin typeface="Times New Roman" pitchFamily="18" charset="0"/>
                <a:cs typeface="Times New Roman" pitchFamily="18" charset="0"/>
              </a:rPr>
              <a:t>i</a:t>
            </a:r>
            <a:r>
              <a:rPr lang="en-US" sz="1400" b="0" i="1" dirty="0">
                <a:solidFill>
                  <a:srgbClr val="C00000"/>
                </a:solidFill>
                <a:effectLst/>
                <a:latin typeface="Times New Roman" pitchFamily="18" charset="0"/>
                <a:cs typeface="Times New Roman" pitchFamily="18" charset="0"/>
              </a:rPr>
              <a:t> </a:t>
            </a:r>
            <a:r>
              <a:rPr lang="en-US" sz="1400" dirty="0">
                <a:solidFill>
                  <a:srgbClr val="C00000"/>
                </a:solidFill>
                <a:latin typeface="Times New Roman" pitchFamily="18" charset="0"/>
                <a:cs typeface="Times New Roman" pitchFamily="18" charset="0"/>
              </a:rPr>
              <a:t>=</a:t>
            </a:r>
            <a:r>
              <a:rPr lang="en-US" sz="1400" b="0" i="0" dirty="0">
                <a:solidFill>
                  <a:srgbClr val="C00000"/>
                </a:solidFill>
                <a:effectLst/>
                <a:latin typeface="Times New Roman" pitchFamily="18" charset="0"/>
                <a:cs typeface="Times New Roman" pitchFamily="18" charset="0"/>
              </a:rPr>
              <a:t> 1 to 14) are </a:t>
            </a:r>
            <a:r>
              <a:rPr lang="en-US" sz="1400" b="0" i="1" dirty="0">
                <a:solidFill>
                  <a:srgbClr val="C00000"/>
                </a:solidFill>
                <a:effectLst/>
                <a:latin typeface="Times New Roman" pitchFamily="18" charset="0"/>
                <a:cs typeface="Times New Roman" pitchFamily="18" charset="0"/>
              </a:rPr>
              <a:t>value adjustment factors </a:t>
            </a:r>
            <a:r>
              <a:rPr lang="en-US" sz="1400" b="0" i="0" dirty="0">
                <a:solidFill>
                  <a:srgbClr val="C00000"/>
                </a:solidFill>
                <a:effectLst/>
                <a:latin typeface="Times New Roman" pitchFamily="18" charset="0"/>
                <a:cs typeface="Times New Roman" pitchFamily="18" charset="0"/>
              </a:rPr>
              <a:t>(VAF) based on responses to the following questions:</a:t>
            </a:r>
          </a:p>
          <a:p>
            <a:pPr>
              <a:buFont typeface="+mj-lt"/>
              <a:buAutoNum type="arabicPeriod"/>
            </a:pPr>
            <a:r>
              <a:rPr lang="en-US" sz="1400" b="0" i="0" dirty="0">
                <a:solidFill>
                  <a:srgbClr val="242021"/>
                </a:solidFill>
                <a:effectLst/>
                <a:latin typeface="Times New Roman" pitchFamily="18" charset="0"/>
                <a:cs typeface="Times New Roman" pitchFamily="18" charset="0"/>
              </a:rPr>
              <a:t>Does the system require reliable backup and recovery?</a:t>
            </a:r>
          </a:p>
          <a:p>
            <a:pPr>
              <a:buFont typeface="+mj-lt"/>
              <a:buAutoNum type="arabicPeriod"/>
            </a:pPr>
            <a:r>
              <a:rPr lang="en-US" sz="1400" b="0" i="0" dirty="0">
                <a:solidFill>
                  <a:srgbClr val="242021"/>
                </a:solidFill>
                <a:effectLst/>
                <a:latin typeface="Times New Roman" pitchFamily="18" charset="0"/>
                <a:cs typeface="Times New Roman" pitchFamily="18" charset="0"/>
              </a:rPr>
              <a:t>Are specialized data communications required to transfer information to or from the application?</a:t>
            </a:r>
          </a:p>
          <a:p>
            <a:pPr>
              <a:buFont typeface="+mj-lt"/>
              <a:buAutoNum type="arabicPeriod"/>
            </a:pPr>
            <a:r>
              <a:rPr lang="en-US" sz="1400" b="0" i="0" dirty="0">
                <a:solidFill>
                  <a:srgbClr val="242021"/>
                </a:solidFill>
                <a:effectLst/>
                <a:latin typeface="Times New Roman" pitchFamily="18" charset="0"/>
                <a:cs typeface="Times New Roman" pitchFamily="18" charset="0"/>
              </a:rPr>
              <a:t>Are there distributed processing functions?</a:t>
            </a:r>
          </a:p>
          <a:p>
            <a:pPr>
              <a:buFont typeface="+mj-lt"/>
              <a:buAutoNum type="arabicPeriod"/>
            </a:pPr>
            <a:r>
              <a:rPr lang="en-US" sz="1400" b="0" i="0" dirty="0">
                <a:solidFill>
                  <a:srgbClr val="242021"/>
                </a:solidFill>
                <a:effectLst/>
                <a:latin typeface="Times New Roman" pitchFamily="18" charset="0"/>
                <a:cs typeface="Times New Roman" pitchFamily="18" charset="0"/>
              </a:rPr>
              <a:t>Is performance critical?</a:t>
            </a:r>
          </a:p>
          <a:p>
            <a:pPr>
              <a:buFont typeface="+mj-lt"/>
              <a:buAutoNum type="arabicPeriod"/>
            </a:pPr>
            <a:r>
              <a:rPr lang="en-US" sz="1400" b="0" i="0" dirty="0">
                <a:solidFill>
                  <a:srgbClr val="242021"/>
                </a:solidFill>
                <a:effectLst/>
                <a:latin typeface="Times New Roman" pitchFamily="18" charset="0"/>
                <a:cs typeface="Times New Roman" pitchFamily="18" charset="0"/>
              </a:rPr>
              <a:t>Will the system run in an existing, heavily utilized operational environment?</a:t>
            </a:r>
          </a:p>
          <a:p>
            <a:pPr>
              <a:buFont typeface="+mj-lt"/>
              <a:buAutoNum type="arabicPeriod"/>
            </a:pPr>
            <a:r>
              <a:rPr lang="en-US" sz="1400" b="0" i="0" dirty="0">
                <a:solidFill>
                  <a:srgbClr val="242021"/>
                </a:solidFill>
                <a:effectLst/>
                <a:latin typeface="Times New Roman" pitchFamily="18" charset="0"/>
                <a:cs typeface="Times New Roman" pitchFamily="18" charset="0"/>
              </a:rPr>
              <a:t>Does the system require online data entry?</a:t>
            </a:r>
          </a:p>
          <a:p>
            <a:pPr>
              <a:buFont typeface="+mj-lt"/>
              <a:buAutoNum type="arabicPeriod"/>
            </a:pPr>
            <a:r>
              <a:rPr lang="en-US" sz="1400" b="0" i="0" dirty="0">
                <a:solidFill>
                  <a:srgbClr val="242021"/>
                </a:solidFill>
                <a:effectLst/>
                <a:latin typeface="Times New Roman" pitchFamily="18" charset="0"/>
                <a:cs typeface="Times New Roman" pitchFamily="18" charset="0"/>
              </a:rPr>
              <a:t>Does the online data entry require the input transaction to be built over multiple screens or operations?</a:t>
            </a:r>
          </a:p>
          <a:p>
            <a:pPr>
              <a:buFont typeface="+mj-lt"/>
              <a:buAutoNum type="arabicPeriod"/>
            </a:pPr>
            <a:r>
              <a:rPr lang="en-US" sz="1400" b="0" i="0" dirty="0">
                <a:solidFill>
                  <a:srgbClr val="242021"/>
                </a:solidFill>
                <a:effectLst/>
                <a:latin typeface="Times New Roman" pitchFamily="18" charset="0"/>
                <a:cs typeface="Times New Roman" pitchFamily="18" charset="0"/>
              </a:rPr>
              <a:t>Are the ILFs updated online?</a:t>
            </a:r>
          </a:p>
          <a:p>
            <a:pPr>
              <a:buFont typeface="+mj-lt"/>
              <a:buAutoNum type="arabicPeriod"/>
            </a:pPr>
            <a:r>
              <a:rPr lang="en-US" sz="1400" b="0" i="0" dirty="0">
                <a:solidFill>
                  <a:srgbClr val="242021"/>
                </a:solidFill>
                <a:effectLst/>
                <a:latin typeface="Times New Roman" pitchFamily="18" charset="0"/>
                <a:cs typeface="Times New Roman" pitchFamily="18" charset="0"/>
              </a:rPr>
              <a:t>Are the inputs, outputs, files, or inquiries complex?</a:t>
            </a:r>
          </a:p>
          <a:p>
            <a:pPr>
              <a:buFont typeface="+mj-lt"/>
              <a:buAutoNum type="arabicPeriod"/>
            </a:pPr>
            <a:r>
              <a:rPr lang="en-US" sz="1400" b="0" i="0" dirty="0">
                <a:solidFill>
                  <a:srgbClr val="242021"/>
                </a:solidFill>
                <a:effectLst/>
                <a:latin typeface="Times New Roman" pitchFamily="18" charset="0"/>
                <a:cs typeface="Times New Roman" pitchFamily="18" charset="0"/>
              </a:rPr>
              <a:t>Is the internal processing complex?</a:t>
            </a:r>
          </a:p>
          <a:p>
            <a:pPr>
              <a:buFont typeface="+mj-lt"/>
              <a:buAutoNum type="arabicPeriod"/>
            </a:pPr>
            <a:r>
              <a:rPr lang="en-US" sz="1400" b="0" i="0" dirty="0">
                <a:solidFill>
                  <a:srgbClr val="242021"/>
                </a:solidFill>
                <a:effectLst/>
                <a:latin typeface="Times New Roman" pitchFamily="18" charset="0"/>
                <a:cs typeface="Times New Roman" pitchFamily="18" charset="0"/>
              </a:rPr>
              <a:t>Is the code designed to be reusable?</a:t>
            </a:r>
          </a:p>
          <a:p>
            <a:pPr>
              <a:buFont typeface="+mj-lt"/>
              <a:buAutoNum type="arabicPeriod"/>
            </a:pPr>
            <a:r>
              <a:rPr lang="en-US" sz="1400" b="0" i="0" dirty="0">
                <a:solidFill>
                  <a:srgbClr val="242021"/>
                </a:solidFill>
                <a:effectLst/>
                <a:latin typeface="Times New Roman" pitchFamily="18" charset="0"/>
                <a:cs typeface="Times New Roman" pitchFamily="18" charset="0"/>
              </a:rPr>
              <a:t>Are conversion and installation included in the design?</a:t>
            </a:r>
          </a:p>
          <a:p>
            <a:pPr>
              <a:buFont typeface="+mj-lt"/>
              <a:buAutoNum type="arabicPeriod"/>
            </a:pPr>
            <a:r>
              <a:rPr lang="en-US" sz="1400" b="0" i="0" dirty="0">
                <a:solidFill>
                  <a:srgbClr val="242021"/>
                </a:solidFill>
                <a:effectLst/>
                <a:latin typeface="Times New Roman" pitchFamily="18" charset="0"/>
                <a:cs typeface="Times New Roman" pitchFamily="18" charset="0"/>
              </a:rPr>
              <a:t>Is the system designed for multiple installations in different organizations?</a:t>
            </a:r>
            <a:r>
              <a:rPr lang="en-US" sz="1400" b="1" i="0" dirty="0">
                <a:solidFill>
                  <a:srgbClr val="EC028D"/>
                </a:solidFill>
                <a:effectLst/>
                <a:latin typeface="Times New Roman" pitchFamily="18" charset="0"/>
                <a:cs typeface="Times New Roman" pitchFamily="18" charset="0"/>
              </a:rPr>
              <a:t> </a:t>
            </a:r>
          </a:p>
          <a:p>
            <a:pPr>
              <a:buFont typeface="+mj-lt"/>
              <a:buAutoNum type="arabicPeriod"/>
            </a:pPr>
            <a:r>
              <a:rPr lang="en-US" sz="1400" b="0" i="0" dirty="0">
                <a:solidFill>
                  <a:srgbClr val="242021"/>
                </a:solidFill>
                <a:effectLst/>
                <a:latin typeface="Times New Roman" pitchFamily="18" charset="0"/>
                <a:cs typeface="Times New Roman" pitchFamily="18" charset="0"/>
              </a:rPr>
              <a:t>Is the application designed to facilitate change and ease of use by the user?</a:t>
            </a:r>
            <a:r>
              <a:rPr lang="en-US" sz="1400" dirty="0">
                <a:latin typeface="Times New Roman" pitchFamily="18" charset="0"/>
                <a:cs typeface="Times New Roman" pitchFamily="18" charset="0"/>
              </a:rPr>
              <a:t> </a:t>
            </a:r>
            <a:endParaRPr lang="en-US" altLang="en-US" sz="1400"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D326CE0B-9D30-15C9-1B4E-92D44E2110AF}"/>
              </a:ext>
            </a:extLst>
          </p:cNvPr>
          <p:cNvSpPr txBox="1"/>
          <p:nvPr/>
        </p:nvSpPr>
        <p:spPr>
          <a:xfrm>
            <a:off x="6858000" y="4114800"/>
            <a:ext cx="2286000" cy="1384995"/>
          </a:xfrm>
          <a:prstGeom prst="rect">
            <a:avLst/>
          </a:prstGeom>
          <a:noFill/>
        </p:spPr>
        <p:txBody>
          <a:bodyPr wrap="square">
            <a:spAutoFit/>
          </a:bodyPr>
          <a:lstStyle/>
          <a:p>
            <a:r>
              <a:rPr lang="en-US" sz="1400" b="0" i="0" dirty="0">
                <a:solidFill>
                  <a:srgbClr val="FF6600"/>
                </a:solidFill>
                <a:effectLst/>
                <a:latin typeface="Times New Roman" panose="02020603050405020304" pitchFamily="18" charset="0"/>
                <a:cs typeface="Times New Roman" panose="02020603050405020304" pitchFamily="18" charset="0"/>
              </a:rPr>
              <a:t>Each of these questions is answered using a scale that ranges from 0 (not important or applicable) to 5 (absolutely essential).</a:t>
            </a:r>
            <a:r>
              <a:rPr lang="en-US" sz="1400" dirty="0">
                <a:solidFill>
                  <a:srgbClr val="FF6600"/>
                </a:solidFill>
                <a:latin typeface="Times New Roman" panose="02020603050405020304" pitchFamily="18" charset="0"/>
                <a:cs typeface="Times New Roman" panose="02020603050405020304" pitchFamily="18" charset="0"/>
              </a:rPr>
              <a:t> </a:t>
            </a:r>
            <a:br>
              <a:rPr lang="en-US" sz="1400" dirty="0">
                <a:solidFill>
                  <a:srgbClr val="FF6600"/>
                </a:solidFill>
                <a:latin typeface="Times New Roman" panose="02020603050405020304" pitchFamily="18" charset="0"/>
                <a:cs typeface="Times New Roman" panose="02020603050405020304" pitchFamily="18" charset="0"/>
              </a:rPr>
            </a:br>
            <a:endParaRPr lang="en-IN" sz="1400" dirty="0">
              <a:solidFill>
                <a:srgbClr val="FF66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59918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An Example of FP based Estimation</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12</a:t>
            </a:fld>
            <a:endParaRPr lang="en-US"/>
          </a:p>
        </p:txBody>
      </p:sp>
      <p:pic>
        <p:nvPicPr>
          <p:cNvPr id="5" name="Picture 4">
            <a:extLst>
              <a:ext uri="{FF2B5EF4-FFF2-40B4-BE49-F238E27FC236}">
                <a16:creationId xmlns="" xmlns:a16="http://schemas.microsoft.com/office/drawing/2014/main" id="{9072C9B9-D447-EA59-BA31-D1E5B72DD6B1}"/>
              </a:ext>
            </a:extLst>
          </p:cNvPr>
          <p:cNvPicPr>
            <a:picLocks noChangeAspect="1"/>
          </p:cNvPicPr>
          <p:nvPr/>
        </p:nvPicPr>
        <p:blipFill>
          <a:blip r:embed="rId2"/>
          <a:stretch>
            <a:fillRect/>
          </a:stretch>
        </p:blipFill>
        <p:spPr>
          <a:xfrm>
            <a:off x="633046" y="1167618"/>
            <a:ext cx="8159262" cy="5205047"/>
          </a:xfrm>
          <a:prstGeom prst="rect">
            <a:avLst/>
          </a:prstGeom>
        </p:spPr>
      </p:pic>
    </p:spTree>
    <p:extLst>
      <p:ext uri="{BB962C8B-B14F-4D97-AF65-F5344CB8AC3E}">
        <p14:creationId xmlns="" xmlns:p14="http://schemas.microsoft.com/office/powerpoint/2010/main" val="2316892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An Example of FP based Estimation</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13</a:t>
            </a:fld>
            <a:endParaRPr lang="en-US"/>
          </a:p>
        </p:txBody>
      </p:sp>
      <p:sp>
        <p:nvSpPr>
          <p:cNvPr id="3" name="Content Placeholder 2">
            <a:extLst>
              <a:ext uri="{FF2B5EF4-FFF2-40B4-BE49-F238E27FC236}">
                <a16:creationId xmlns="" xmlns:a16="http://schemas.microsoft.com/office/drawing/2014/main" id="{6B1DF503-8384-1AE2-5B04-0058CE4CE71F}"/>
              </a:ext>
            </a:extLst>
          </p:cNvPr>
          <p:cNvSpPr>
            <a:spLocks noGrp="1"/>
          </p:cNvSpPr>
          <p:nvPr>
            <p:ph idx="1"/>
          </p:nvPr>
        </p:nvSpPr>
        <p:spPr>
          <a:xfrm>
            <a:off x="304800" y="895564"/>
            <a:ext cx="8610600" cy="5410200"/>
          </a:xfrm>
        </p:spPr>
        <p:txBody>
          <a:bodyPr>
            <a:normAutofit/>
          </a:bodyPr>
          <a:lstStyle/>
          <a:p>
            <a:pPr algn="just">
              <a:lnSpc>
                <a:spcPct val="150000"/>
              </a:lnSpc>
            </a:pPr>
            <a:r>
              <a:rPr lang="en-US" sz="2000" dirty="0">
                <a:solidFill>
                  <a:schemeClr val="tx1"/>
                </a:solidFill>
                <a:latin typeface="Times New Roman" pitchFamily="18" charset="0"/>
                <a:cs typeface="Times New Roman" pitchFamily="18" charset="0"/>
              </a:rPr>
              <a:t>Assume count total to be equal to </a:t>
            </a:r>
            <a:r>
              <a:rPr lang="en-US" sz="2000" b="1" dirty="0">
                <a:solidFill>
                  <a:schemeClr val="tx1"/>
                </a:solidFill>
                <a:latin typeface="Times New Roman" pitchFamily="18" charset="0"/>
                <a:cs typeface="Times New Roman" pitchFamily="18" charset="0"/>
              </a:rPr>
              <a:t>320</a:t>
            </a:r>
          </a:p>
          <a:p>
            <a:pPr algn="just">
              <a:lnSpc>
                <a:spcPct val="150000"/>
              </a:lnSpc>
            </a:pPr>
            <a:r>
              <a:rPr lang="en-US" sz="2000" dirty="0">
                <a:solidFill>
                  <a:schemeClr val="tx1"/>
                </a:solidFill>
                <a:latin typeface="Times New Roman" pitchFamily="18" charset="0"/>
                <a:cs typeface="Times New Roman" pitchFamily="18" charset="0"/>
              </a:rPr>
              <a:t>The value adjustment factor</a:t>
            </a:r>
            <a:r>
              <a:rPr lang="en-US" sz="2000" b="0" i="0" dirty="0">
                <a:solidFill>
                  <a:schemeClr val="tx1"/>
                </a:solidFill>
                <a:effectLst/>
                <a:latin typeface="Times New Roman" pitchFamily="18" charset="0"/>
                <a:cs typeface="Times New Roman" pitchFamily="18" charset="0"/>
              </a:rPr>
              <a:t> </a:t>
            </a:r>
            <a:r>
              <a:rPr lang="en-US" sz="2000" b="0" i="1" dirty="0">
                <a:solidFill>
                  <a:schemeClr val="tx1"/>
                </a:solidFill>
                <a:effectLst/>
                <a:latin typeface="Times New Roman" pitchFamily="18" charset="0"/>
                <a:cs typeface="Times New Roman" pitchFamily="18" charset="0"/>
              </a:rPr>
              <a:t>∑(Fi) </a:t>
            </a:r>
            <a:r>
              <a:rPr lang="en-US" sz="2000" b="0" i="0" dirty="0">
                <a:solidFill>
                  <a:schemeClr val="tx1"/>
                </a:solidFill>
                <a:effectLst/>
                <a:latin typeface="Times New Roman" pitchFamily="18" charset="0"/>
                <a:cs typeface="Times New Roman" pitchFamily="18" charset="0"/>
              </a:rPr>
              <a:t>is calculated as </a:t>
            </a:r>
            <a:r>
              <a:rPr lang="en-US" sz="2000" b="1" i="0" dirty="0">
                <a:solidFill>
                  <a:schemeClr val="tx1"/>
                </a:solidFill>
                <a:effectLst/>
                <a:latin typeface="Times New Roman" pitchFamily="18" charset="0"/>
                <a:cs typeface="Times New Roman" pitchFamily="18" charset="0"/>
              </a:rPr>
              <a:t>52</a:t>
            </a:r>
          </a:p>
          <a:p>
            <a:pPr algn="just">
              <a:lnSpc>
                <a:spcPct val="150000"/>
              </a:lnSpc>
            </a:pPr>
            <a:r>
              <a:rPr lang="en-US" sz="2000" b="0" i="0" dirty="0">
                <a:solidFill>
                  <a:schemeClr val="tx1"/>
                </a:solidFill>
                <a:effectLst/>
                <a:latin typeface="Times New Roman" pitchFamily="18" charset="0"/>
                <a:cs typeface="Times New Roman" pitchFamily="18" charset="0"/>
              </a:rPr>
              <a:t>Finally, the estimated number of FP is derived:</a:t>
            </a:r>
          </a:p>
          <a:p>
            <a:pPr algn="just">
              <a:lnSpc>
                <a:spcPct val="150000"/>
              </a:lnSpc>
            </a:pPr>
            <a:endParaRPr lang="en-US" sz="2000" b="0" i="0" dirty="0">
              <a:solidFill>
                <a:schemeClr val="tx1"/>
              </a:solidFill>
              <a:effectLst/>
              <a:latin typeface="Times New Roman" pitchFamily="18" charset="0"/>
              <a:cs typeface="Times New Roman" pitchFamily="18" charset="0"/>
            </a:endParaRPr>
          </a:p>
          <a:p>
            <a:pPr algn="just">
              <a:lnSpc>
                <a:spcPct val="150000"/>
              </a:lnSpc>
            </a:pPr>
            <a:r>
              <a:rPr lang="en-US" sz="2000" b="0" i="0" dirty="0">
                <a:solidFill>
                  <a:schemeClr val="tx1"/>
                </a:solidFill>
                <a:effectLst/>
                <a:latin typeface="Times New Roman" pitchFamily="18" charset="0"/>
                <a:cs typeface="Times New Roman" pitchFamily="18" charset="0"/>
              </a:rPr>
              <a:t>The organizational average productivity for systems of this type is </a:t>
            </a:r>
            <a:r>
              <a:rPr lang="en-US" sz="2000" b="1" i="0" dirty="0">
                <a:solidFill>
                  <a:schemeClr val="tx1"/>
                </a:solidFill>
                <a:effectLst/>
                <a:latin typeface="Times New Roman" pitchFamily="18" charset="0"/>
                <a:cs typeface="Times New Roman" pitchFamily="18" charset="0"/>
              </a:rPr>
              <a:t>6.5 FP/pm</a:t>
            </a:r>
            <a:r>
              <a:rPr lang="en-US" sz="2000" b="0" i="0" dirty="0">
                <a:solidFill>
                  <a:schemeClr val="tx1"/>
                </a:solidFill>
                <a:effectLst/>
                <a:latin typeface="Times New Roman" pitchFamily="18" charset="0"/>
                <a:cs typeface="Times New Roman" pitchFamily="18" charset="0"/>
              </a:rPr>
              <a:t>. </a:t>
            </a:r>
          </a:p>
          <a:p>
            <a:pPr algn="just">
              <a:lnSpc>
                <a:spcPct val="150000"/>
              </a:lnSpc>
            </a:pPr>
            <a:r>
              <a:rPr lang="en-US" sz="2000" b="0" i="0" dirty="0">
                <a:solidFill>
                  <a:schemeClr val="tx1"/>
                </a:solidFill>
                <a:effectLst/>
                <a:latin typeface="Times New Roman" pitchFamily="18" charset="0"/>
                <a:cs typeface="Times New Roman" pitchFamily="18" charset="0"/>
              </a:rPr>
              <a:t>Based on a burdened labor rate of $8000 per month, the cost per FP is approximately $1230. </a:t>
            </a:r>
          </a:p>
          <a:p>
            <a:pPr algn="just">
              <a:lnSpc>
                <a:spcPct val="150000"/>
              </a:lnSpc>
            </a:pPr>
            <a:r>
              <a:rPr lang="en-US" sz="2000" b="0" i="0" dirty="0">
                <a:solidFill>
                  <a:schemeClr val="tx1"/>
                </a:solidFill>
                <a:effectLst/>
                <a:latin typeface="Times New Roman" pitchFamily="18" charset="0"/>
                <a:cs typeface="Times New Roman" pitchFamily="18" charset="0"/>
              </a:rPr>
              <a:t>Based on the FP estimate and the historical productivity data, the total estimated project cost is $461,250 and the estimated effort is 58 person-months.</a:t>
            </a:r>
          </a:p>
        </p:txBody>
      </p:sp>
      <p:pic>
        <p:nvPicPr>
          <p:cNvPr id="8" name="Picture 7">
            <a:extLst>
              <a:ext uri="{FF2B5EF4-FFF2-40B4-BE49-F238E27FC236}">
                <a16:creationId xmlns="" xmlns:a16="http://schemas.microsoft.com/office/drawing/2014/main" id="{07F2A791-401A-ABE9-F0AE-6687462AB836}"/>
              </a:ext>
            </a:extLst>
          </p:cNvPr>
          <p:cNvPicPr>
            <a:picLocks noChangeAspect="1"/>
          </p:cNvPicPr>
          <p:nvPr/>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harpenSoften amount="50000"/>
                    </a14:imgEffect>
                  </a14:imgLayer>
                </a14:imgProps>
              </a:ext>
            </a:extLst>
          </a:blip>
          <a:stretch>
            <a:fillRect/>
          </a:stretch>
        </p:blipFill>
        <p:spPr>
          <a:xfrm>
            <a:off x="1600200" y="2525584"/>
            <a:ext cx="5715000" cy="446216"/>
          </a:xfrm>
          <a:prstGeom prst="rect">
            <a:avLst/>
          </a:prstGeom>
        </p:spPr>
      </p:pic>
    </p:spTree>
    <p:extLst>
      <p:ext uri="{BB962C8B-B14F-4D97-AF65-F5344CB8AC3E}">
        <p14:creationId xmlns="" xmlns:p14="http://schemas.microsoft.com/office/powerpoint/2010/main" val="109507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An Example of LOC based Estimation</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14</a:t>
            </a:fld>
            <a:endParaRPr lang="en-US"/>
          </a:p>
        </p:txBody>
      </p:sp>
      <p:sp>
        <p:nvSpPr>
          <p:cNvPr id="3" name="Content Placeholder 2">
            <a:extLst>
              <a:ext uri="{FF2B5EF4-FFF2-40B4-BE49-F238E27FC236}">
                <a16:creationId xmlns="" xmlns:a16="http://schemas.microsoft.com/office/drawing/2014/main" id="{6B1DF503-8384-1AE2-5B04-0058CE4CE71F}"/>
              </a:ext>
            </a:extLst>
          </p:cNvPr>
          <p:cNvSpPr>
            <a:spLocks noGrp="1"/>
          </p:cNvSpPr>
          <p:nvPr>
            <p:ph idx="1"/>
          </p:nvPr>
        </p:nvSpPr>
        <p:spPr>
          <a:xfrm>
            <a:off x="304800" y="895564"/>
            <a:ext cx="8610600" cy="5410200"/>
          </a:xfrm>
        </p:spPr>
        <p:txBody>
          <a:bodyPr>
            <a:normAutofit fontScale="85000" lnSpcReduction="20000"/>
          </a:bodyPr>
          <a:lstStyle/>
          <a:p>
            <a:pPr>
              <a:lnSpc>
                <a:spcPct val="150000"/>
              </a:lnSpc>
            </a:pPr>
            <a:r>
              <a:rPr lang="en-US" sz="2100" dirty="0">
                <a:solidFill>
                  <a:srgbClr val="242021"/>
                </a:solidFill>
                <a:latin typeface="Times New Roman" pitchFamily="18" charset="0"/>
                <a:cs typeface="Times New Roman" pitchFamily="18" charset="0"/>
              </a:rPr>
              <a:t>C</a:t>
            </a:r>
            <a:r>
              <a:rPr lang="en-US" sz="2100" b="0" i="0" dirty="0">
                <a:solidFill>
                  <a:srgbClr val="242021"/>
                </a:solidFill>
                <a:effectLst/>
                <a:latin typeface="Times New Roman" pitchFamily="18" charset="0"/>
                <a:cs typeface="Times New Roman" pitchFamily="18" charset="0"/>
              </a:rPr>
              <a:t>onsider a software package to be developed for a computer-aided design application for mechanical components.</a:t>
            </a:r>
          </a:p>
          <a:p>
            <a:pPr>
              <a:lnSpc>
                <a:spcPct val="150000"/>
              </a:lnSpc>
            </a:pPr>
            <a:r>
              <a:rPr lang="en-US" sz="2100" b="0" i="0" dirty="0">
                <a:solidFill>
                  <a:srgbClr val="242021"/>
                </a:solidFill>
                <a:effectLst/>
                <a:latin typeface="Times New Roman" pitchFamily="18" charset="0"/>
                <a:cs typeface="Times New Roman" pitchFamily="18" charset="0"/>
              </a:rPr>
              <a:t>A preliminary statement of software scope can be </a:t>
            </a:r>
            <a:r>
              <a:rPr lang="en-US" sz="2100" b="0" i="0" dirty="0" smtClean="0">
                <a:solidFill>
                  <a:srgbClr val="242021"/>
                </a:solidFill>
                <a:effectLst/>
                <a:latin typeface="Times New Roman" pitchFamily="18" charset="0"/>
                <a:cs typeface="Times New Roman" pitchFamily="18" charset="0"/>
              </a:rPr>
              <a:t>developed:</a:t>
            </a:r>
          </a:p>
          <a:p>
            <a:pPr>
              <a:lnSpc>
                <a:spcPct val="150000"/>
              </a:lnSpc>
            </a:pPr>
            <a:r>
              <a:rPr lang="en-US" sz="2100" b="0" dirty="0" smtClean="0">
                <a:solidFill>
                  <a:srgbClr val="242021"/>
                </a:solidFill>
                <a:effectLst/>
                <a:latin typeface="Times New Roman" pitchFamily="18" charset="0"/>
                <a:cs typeface="Times New Roman" pitchFamily="18" charset="0"/>
              </a:rPr>
              <a:t>The </a:t>
            </a:r>
            <a:r>
              <a:rPr lang="en-US" sz="2100" b="0" dirty="0">
                <a:solidFill>
                  <a:srgbClr val="242021"/>
                </a:solidFill>
                <a:effectLst/>
                <a:latin typeface="Times New Roman" pitchFamily="18" charset="0"/>
                <a:cs typeface="Times New Roman" pitchFamily="18" charset="0"/>
              </a:rPr>
              <a:t>mechanical CAD software will accept two- and three-dimensional </a:t>
            </a:r>
            <a:r>
              <a:rPr lang="en-US" sz="2100" b="0" dirty="0" smtClean="0">
                <a:solidFill>
                  <a:srgbClr val="242021"/>
                </a:solidFill>
                <a:effectLst/>
                <a:latin typeface="Times New Roman" pitchFamily="18" charset="0"/>
                <a:cs typeface="Times New Roman" pitchFamily="18" charset="0"/>
              </a:rPr>
              <a:t>geometric data </a:t>
            </a:r>
            <a:r>
              <a:rPr lang="en-US" sz="2100" b="0" dirty="0">
                <a:solidFill>
                  <a:srgbClr val="242021"/>
                </a:solidFill>
                <a:effectLst/>
                <a:latin typeface="Times New Roman" pitchFamily="18" charset="0"/>
                <a:cs typeface="Times New Roman" pitchFamily="18" charset="0"/>
              </a:rPr>
              <a:t>from an engineer. </a:t>
            </a:r>
            <a:endParaRPr lang="en-US" sz="2100" b="0" dirty="0" smtClean="0">
              <a:solidFill>
                <a:srgbClr val="242021"/>
              </a:solidFill>
              <a:effectLst/>
              <a:latin typeface="Times New Roman" pitchFamily="18" charset="0"/>
              <a:cs typeface="Times New Roman" pitchFamily="18" charset="0"/>
            </a:endParaRPr>
          </a:p>
          <a:p>
            <a:pPr>
              <a:lnSpc>
                <a:spcPct val="150000"/>
              </a:lnSpc>
            </a:pPr>
            <a:r>
              <a:rPr lang="en-US" sz="2100" b="0" dirty="0" smtClean="0">
                <a:solidFill>
                  <a:srgbClr val="242021"/>
                </a:solidFill>
                <a:effectLst/>
                <a:latin typeface="Times New Roman" pitchFamily="18" charset="0"/>
                <a:cs typeface="Times New Roman" pitchFamily="18" charset="0"/>
              </a:rPr>
              <a:t>The </a:t>
            </a:r>
            <a:r>
              <a:rPr lang="en-US" sz="2100" b="0" dirty="0">
                <a:solidFill>
                  <a:srgbClr val="242021"/>
                </a:solidFill>
                <a:effectLst/>
                <a:latin typeface="Times New Roman" pitchFamily="18" charset="0"/>
                <a:cs typeface="Times New Roman" pitchFamily="18" charset="0"/>
              </a:rPr>
              <a:t>engineer will interact and control the CAD system </a:t>
            </a:r>
            <a:r>
              <a:rPr lang="en-US" sz="2100" b="0" dirty="0" smtClean="0">
                <a:solidFill>
                  <a:srgbClr val="242021"/>
                </a:solidFill>
                <a:effectLst/>
                <a:latin typeface="Times New Roman" pitchFamily="18" charset="0"/>
                <a:cs typeface="Times New Roman" pitchFamily="18" charset="0"/>
              </a:rPr>
              <a:t>through </a:t>
            </a:r>
            <a:r>
              <a:rPr lang="en-US" sz="2100" b="0" dirty="0">
                <a:solidFill>
                  <a:srgbClr val="242021"/>
                </a:solidFill>
                <a:effectLst/>
                <a:latin typeface="Times New Roman" pitchFamily="18" charset="0"/>
                <a:cs typeface="Times New Roman" pitchFamily="18" charset="0"/>
              </a:rPr>
              <a:t>a user interface that will exhibit characteristics of good human/machine </a:t>
            </a:r>
            <a:r>
              <a:rPr lang="en-US" sz="2100" b="0" dirty="0" smtClean="0">
                <a:solidFill>
                  <a:srgbClr val="242021"/>
                </a:solidFill>
                <a:effectLst/>
                <a:latin typeface="Times New Roman" pitchFamily="18" charset="0"/>
                <a:cs typeface="Times New Roman" pitchFamily="18" charset="0"/>
              </a:rPr>
              <a:t>interface </a:t>
            </a:r>
            <a:r>
              <a:rPr lang="en-US" sz="2100" b="0" dirty="0">
                <a:solidFill>
                  <a:srgbClr val="242021"/>
                </a:solidFill>
                <a:effectLst/>
                <a:latin typeface="Times New Roman" pitchFamily="18" charset="0"/>
                <a:cs typeface="Times New Roman" pitchFamily="18" charset="0"/>
              </a:rPr>
              <a:t>design. All geometric data and other supporting information will be </a:t>
            </a:r>
            <a:r>
              <a:rPr lang="en-US" sz="2100" b="0" dirty="0" smtClean="0">
                <a:solidFill>
                  <a:srgbClr val="242021"/>
                </a:solidFill>
                <a:effectLst/>
                <a:latin typeface="Times New Roman" pitchFamily="18" charset="0"/>
                <a:cs typeface="Times New Roman" pitchFamily="18" charset="0"/>
              </a:rPr>
              <a:t>maintained </a:t>
            </a:r>
            <a:r>
              <a:rPr lang="en-US" sz="2100" b="0" dirty="0">
                <a:solidFill>
                  <a:srgbClr val="242021"/>
                </a:solidFill>
                <a:effectLst/>
                <a:latin typeface="Times New Roman" pitchFamily="18" charset="0"/>
                <a:cs typeface="Times New Roman" pitchFamily="18" charset="0"/>
              </a:rPr>
              <a:t>in a CAD database. </a:t>
            </a:r>
            <a:endParaRPr lang="en-US" sz="2100" b="0" dirty="0" smtClean="0">
              <a:solidFill>
                <a:srgbClr val="242021"/>
              </a:solidFill>
              <a:effectLst/>
              <a:latin typeface="Times New Roman" pitchFamily="18" charset="0"/>
              <a:cs typeface="Times New Roman" pitchFamily="18" charset="0"/>
            </a:endParaRPr>
          </a:p>
          <a:p>
            <a:pPr>
              <a:lnSpc>
                <a:spcPct val="150000"/>
              </a:lnSpc>
            </a:pPr>
            <a:r>
              <a:rPr lang="en-US" sz="2100" b="0" dirty="0" smtClean="0">
                <a:solidFill>
                  <a:srgbClr val="242021"/>
                </a:solidFill>
                <a:effectLst/>
                <a:latin typeface="Times New Roman" pitchFamily="18" charset="0"/>
                <a:cs typeface="Times New Roman" pitchFamily="18" charset="0"/>
              </a:rPr>
              <a:t>Design </a:t>
            </a:r>
            <a:r>
              <a:rPr lang="en-US" sz="2100" b="0" dirty="0">
                <a:solidFill>
                  <a:srgbClr val="242021"/>
                </a:solidFill>
                <a:effectLst/>
                <a:latin typeface="Times New Roman" pitchFamily="18" charset="0"/>
                <a:cs typeface="Times New Roman" pitchFamily="18" charset="0"/>
              </a:rPr>
              <a:t>analysis modules will be developed to </a:t>
            </a:r>
            <a:r>
              <a:rPr lang="en-US" sz="2100" b="0" dirty="0" smtClean="0">
                <a:solidFill>
                  <a:srgbClr val="242021"/>
                </a:solidFill>
                <a:effectLst/>
                <a:latin typeface="Times New Roman" pitchFamily="18" charset="0"/>
                <a:cs typeface="Times New Roman" pitchFamily="18" charset="0"/>
              </a:rPr>
              <a:t>produce </a:t>
            </a:r>
            <a:r>
              <a:rPr lang="en-US" sz="2100" b="0" dirty="0">
                <a:solidFill>
                  <a:srgbClr val="242021"/>
                </a:solidFill>
                <a:effectLst/>
                <a:latin typeface="Times New Roman" pitchFamily="18" charset="0"/>
                <a:cs typeface="Times New Roman" pitchFamily="18" charset="0"/>
              </a:rPr>
              <a:t>the required output, which will be displayed on a variety of graphics 	devices. The software will be designed to control and interact with peripheral 	devices that include a mouse, digitizer, laser printer, and plotter.</a:t>
            </a:r>
          </a:p>
          <a:p>
            <a:pPr marL="0" indent="0" algn="just">
              <a:buNone/>
            </a:pPr>
            <a:r>
              <a:rPr lang="en-US" sz="1800" dirty="0"/>
              <a:t> </a:t>
            </a:r>
            <a:r>
              <a:rPr lang="en-US" sz="1600" dirty="0"/>
              <a:t/>
            </a:r>
            <a:br>
              <a:rPr lang="en-US" sz="1600" dirty="0"/>
            </a:br>
            <a:endParaRPr lang="en-US" sz="2000" b="1" dirty="0">
              <a:solidFill>
                <a:srgbClr val="3A30FA"/>
              </a:solidFill>
            </a:endParaRPr>
          </a:p>
        </p:txBody>
      </p:sp>
    </p:spTree>
    <p:extLst>
      <p:ext uri="{BB962C8B-B14F-4D97-AF65-F5344CB8AC3E}">
        <p14:creationId xmlns="" xmlns:p14="http://schemas.microsoft.com/office/powerpoint/2010/main" val="2201221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An Example of LOC based Estimation</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15</a:t>
            </a:fld>
            <a:endParaRPr lang="en-US"/>
          </a:p>
        </p:txBody>
      </p:sp>
      <p:sp>
        <p:nvSpPr>
          <p:cNvPr id="3" name="Content Placeholder 2">
            <a:extLst>
              <a:ext uri="{FF2B5EF4-FFF2-40B4-BE49-F238E27FC236}">
                <a16:creationId xmlns="" xmlns:a16="http://schemas.microsoft.com/office/drawing/2014/main" id="{6B1DF503-8384-1AE2-5B04-0058CE4CE71F}"/>
              </a:ext>
            </a:extLst>
          </p:cNvPr>
          <p:cNvSpPr>
            <a:spLocks noGrp="1"/>
          </p:cNvSpPr>
          <p:nvPr>
            <p:ph idx="1"/>
          </p:nvPr>
        </p:nvSpPr>
        <p:spPr>
          <a:xfrm>
            <a:off x="304800" y="895564"/>
            <a:ext cx="8610600" cy="5410200"/>
          </a:xfrm>
        </p:spPr>
        <p:txBody>
          <a:bodyPr/>
          <a:lstStyle/>
          <a:p>
            <a:pPr algn="just"/>
            <a:r>
              <a:rPr lang="en-US" sz="2000" b="0" i="0" dirty="0">
                <a:solidFill>
                  <a:srgbClr val="242021"/>
                </a:solidFill>
                <a:effectLst/>
                <a:latin typeface="Times New Roman" pitchFamily="18" charset="0"/>
                <a:cs typeface="Times New Roman" pitchFamily="18" charset="0"/>
              </a:rPr>
              <a:t>For our purposes, assume that further refinement has occurred and that the major software functions are listed below. Following the decomposition technique for LOC, an estimation table is developed. A range of LOC estimates is developed for each function. </a:t>
            </a:r>
          </a:p>
          <a:p>
            <a:pPr marL="0" indent="0" algn="just">
              <a:buNone/>
            </a:pPr>
            <a:r>
              <a:rPr lang="en-US" sz="1800" dirty="0"/>
              <a:t/>
            </a:r>
            <a:br>
              <a:rPr lang="en-US" sz="1800" dirty="0"/>
            </a:br>
            <a:r>
              <a:rPr lang="en-US" sz="1800" dirty="0"/>
              <a:t> </a:t>
            </a:r>
            <a:br>
              <a:rPr lang="en-US" sz="1800" dirty="0"/>
            </a:br>
            <a:endParaRPr lang="en-US" sz="1800" b="1" dirty="0">
              <a:solidFill>
                <a:srgbClr val="3A30FA"/>
              </a:solidFill>
            </a:endParaRPr>
          </a:p>
        </p:txBody>
      </p:sp>
      <p:pic>
        <p:nvPicPr>
          <p:cNvPr id="5" name="Picture 4">
            <a:extLst>
              <a:ext uri="{FF2B5EF4-FFF2-40B4-BE49-F238E27FC236}">
                <a16:creationId xmlns="" xmlns:a16="http://schemas.microsoft.com/office/drawing/2014/main" id="{CB0E241E-211A-73FA-730E-2962EC45D943}"/>
              </a:ext>
            </a:extLst>
          </p:cNvPr>
          <p:cNvPicPr>
            <a:picLocks noChangeAspect="1"/>
          </p:cNvPicPr>
          <p:nvPr/>
        </p:nvPicPr>
        <p:blipFill>
          <a:blip r:embed="rId2"/>
          <a:stretch>
            <a:fillRect/>
          </a:stretch>
        </p:blipFill>
        <p:spPr>
          <a:xfrm>
            <a:off x="866775" y="2391507"/>
            <a:ext cx="7486650" cy="3854547"/>
          </a:xfrm>
          <a:prstGeom prst="rect">
            <a:avLst/>
          </a:prstGeom>
        </p:spPr>
      </p:pic>
    </p:spTree>
    <p:extLst>
      <p:ext uri="{BB962C8B-B14F-4D97-AF65-F5344CB8AC3E}">
        <p14:creationId xmlns="" xmlns:p14="http://schemas.microsoft.com/office/powerpoint/2010/main" val="165465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An Example of LOC based Estimation</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16</a:t>
            </a:fld>
            <a:endParaRPr lang="en-US"/>
          </a:p>
        </p:txBody>
      </p:sp>
      <p:sp>
        <p:nvSpPr>
          <p:cNvPr id="7" name="Date Placeholder 3">
            <a:extLst>
              <a:ext uri="{FF2B5EF4-FFF2-40B4-BE49-F238E27FC236}">
                <a16:creationId xmlns="" xmlns:a16="http://schemas.microsoft.com/office/drawing/2014/main" id="{FAA57292-450D-AA4B-3F8D-EAFF97EB5970}"/>
              </a:ext>
            </a:extLst>
          </p:cNvPr>
          <p:cNvSpPr>
            <a:spLocks noGrp="1"/>
          </p:cNvSpPr>
          <p:nvPr>
            <p:ph type="dt" sz="half" idx="10"/>
          </p:nvPr>
        </p:nvSpPr>
        <p:spPr>
          <a:xfrm>
            <a:off x="152400" y="6629400"/>
            <a:ext cx="2286000" cy="178954"/>
          </a:xfrm>
          <a:prstGeom prst="rect">
            <a:avLst/>
          </a:prstGeom>
        </p:spPr>
        <p:txBody>
          <a:bodyPr vert="horz" wrap="square" lIns="91440" tIns="45720" rIns="91440" bIns="45720" numCol="1" anchor="ctr" anchorCtr="0" compatLnSpc="1"/>
          <a:lstStyle>
            <a:defPPr>
              <a:defRPr lang="en-US"/>
            </a:defPPr>
            <a:lvl1pPr algn="l"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dirty="0"/>
          </a:p>
        </p:txBody>
      </p:sp>
      <p:sp>
        <p:nvSpPr>
          <p:cNvPr id="3" name="Content Placeholder 2">
            <a:extLst>
              <a:ext uri="{FF2B5EF4-FFF2-40B4-BE49-F238E27FC236}">
                <a16:creationId xmlns="" xmlns:a16="http://schemas.microsoft.com/office/drawing/2014/main" id="{6B1DF503-8384-1AE2-5B04-0058CE4CE71F}"/>
              </a:ext>
            </a:extLst>
          </p:cNvPr>
          <p:cNvSpPr>
            <a:spLocks noGrp="1"/>
          </p:cNvSpPr>
          <p:nvPr>
            <p:ph idx="1"/>
          </p:nvPr>
        </p:nvSpPr>
        <p:spPr>
          <a:xfrm>
            <a:off x="304800" y="895564"/>
            <a:ext cx="8610600" cy="5410200"/>
          </a:xfrm>
        </p:spPr>
        <p:txBody>
          <a:bodyPr/>
          <a:lstStyle/>
          <a:p>
            <a:pPr algn="just">
              <a:lnSpc>
                <a:spcPct val="150000"/>
              </a:lnSpc>
            </a:pPr>
            <a:endParaRPr lang="en-US" sz="2000" b="0" i="0" dirty="0">
              <a:solidFill>
                <a:srgbClr val="242021"/>
              </a:solidFill>
              <a:effectLst/>
              <a:latin typeface="Times" panose="02020603050405020304" pitchFamily="18" charset="0"/>
              <a:cs typeface="Times" panose="02020603050405020304" pitchFamily="18" charset="0"/>
            </a:endParaRPr>
          </a:p>
          <a:p>
            <a:pPr algn="just">
              <a:lnSpc>
                <a:spcPct val="150000"/>
              </a:lnSpc>
            </a:pPr>
            <a:r>
              <a:rPr lang="en-US" sz="2000" b="0" i="0" dirty="0">
                <a:solidFill>
                  <a:schemeClr val="tx1"/>
                </a:solidFill>
                <a:effectLst/>
                <a:latin typeface="Times New Roman" pitchFamily="18" charset="0"/>
                <a:cs typeface="Times New Roman" pitchFamily="18" charset="0"/>
              </a:rPr>
              <a:t>By summing vertically in the estimated LOC column, an estimate of </a:t>
            </a:r>
            <a:r>
              <a:rPr lang="en-US" sz="2000" b="1" i="0" dirty="0">
                <a:solidFill>
                  <a:schemeClr val="tx1"/>
                </a:solidFill>
                <a:effectLst/>
                <a:latin typeface="Times New Roman" pitchFamily="18" charset="0"/>
                <a:cs typeface="Times New Roman" pitchFamily="18" charset="0"/>
              </a:rPr>
              <a:t>33,200</a:t>
            </a:r>
            <a:r>
              <a:rPr lang="en-US" sz="2000" b="0" i="0" dirty="0">
                <a:solidFill>
                  <a:schemeClr val="tx1"/>
                </a:solidFill>
                <a:effectLst/>
                <a:latin typeface="Times New Roman" pitchFamily="18" charset="0"/>
                <a:cs typeface="Times New Roman" pitchFamily="18" charset="0"/>
              </a:rPr>
              <a:t> lines of code (LOC) is established for the CAD system.</a:t>
            </a:r>
          </a:p>
          <a:p>
            <a:pPr algn="just">
              <a:lnSpc>
                <a:spcPct val="150000"/>
              </a:lnSpc>
            </a:pPr>
            <a:r>
              <a:rPr lang="en-US" sz="2000" dirty="0">
                <a:solidFill>
                  <a:schemeClr val="tx1"/>
                </a:solidFill>
                <a:latin typeface="Times New Roman" pitchFamily="18" charset="0"/>
                <a:cs typeface="Times New Roman" pitchFamily="18" charset="0"/>
              </a:rPr>
              <a:t>A review of historical data indicates that t</a:t>
            </a:r>
            <a:r>
              <a:rPr lang="en-US" sz="2000" b="0" i="0" dirty="0">
                <a:solidFill>
                  <a:schemeClr val="tx1"/>
                </a:solidFill>
                <a:effectLst/>
                <a:latin typeface="Times New Roman" pitchFamily="18" charset="0"/>
                <a:cs typeface="Times New Roman" pitchFamily="18" charset="0"/>
              </a:rPr>
              <a:t>he organizational average productivity for systems of this type is </a:t>
            </a:r>
            <a:r>
              <a:rPr lang="en-US" sz="2000" b="1" i="0" dirty="0">
                <a:solidFill>
                  <a:schemeClr val="tx1"/>
                </a:solidFill>
                <a:effectLst/>
                <a:latin typeface="Times New Roman" pitchFamily="18" charset="0"/>
                <a:cs typeface="Times New Roman" pitchFamily="18" charset="0"/>
              </a:rPr>
              <a:t>620 LOC/pm</a:t>
            </a:r>
            <a:r>
              <a:rPr lang="en-US" sz="2000" b="0" i="0" dirty="0">
                <a:solidFill>
                  <a:schemeClr val="tx1"/>
                </a:solidFill>
                <a:effectLst/>
                <a:latin typeface="Times New Roman" pitchFamily="18" charset="0"/>
                <a:cs typeface="Times New Roman" pitchFamily="18" charset="0"/>
              </a:rPr>
              <a:t>. </a:t>
            </a:r>
          </a:p>
          <a:p>
            <a:pPr algn="just">
              <a:lnSpc>
                <a:spcPct val="150000"/>
              </a:lnSpc>
            </a:pPr>
            <a:r>
              <a:rPr lang="en-US" sz="2000" b="0" i="0" dirty="0">
                <a:solidFill>
                  <a:schemeClr val="tx1"/>
                </a:solidFill>
                <a:effectLst/>
                <a:latin typeface="Times New Roman" pitchFamily="18" charset="0"/>
                <a:cs typeface="Times New Roman" pitchFamily="18" charset="0"/>
              </a:rPr>
              <a:t>Based on a burdened labor rate of $8000 per month, the cost per </a:t>
            </a:r>
            <a:r>
              <a:rPr lang="en-US" sz="2000" dirty="0">
                <a:solidFill>
                  <a:schemeClr val="tx1"/>
                </a:solidFill>
                <a:latin typeface="Times New Roman" pitchFamily="18" charset="0"/>
                <a:cs typeface="Times New Roman" pitchFamily="18" charset="0"/>
              </a:rPr>
              <a:t>line of code (LOC)</a:t>
            </a:r>
            <a:r>
              <a:rPr lang="en-US" sz="2000" b="0" i="0" dirty="0">
                <a:solidFill>
                  <a:schemeClr val="tx1"/>
                </a:solidFill>
                <a:effectLst/>
                <a:latin typeface="Times New Roman" pitchFamily="18" charset="0"/>
                <a:cs typeface="Times New Roman" pitchFamily="18" charset="0"/>
              </a:rPr>
              <a:t> is approximately $13. </a:t>
            </a:r>
          </a:p>
          <a:p>
            <a:pPr algn="just">
              <a:lnSpc>
                <a:spcPct val="150000"/>
              </a:lnSpc>
            </a:pPr>
            <a:r>
              <a:rPr lang="en-US" sz="2000" b="0" i="0" dirty="0">
                <a:solidFill>
                  <a:schemeClr val="tx1"/>
                </a:solidFill>
                <a:effectLst/>
                <a:latin typeface="Times New Roman" pitchFamily="18" charset="0"/>
                <a:cs typeface="Times New Roman" pitchFamily="18" charset="0"/>
              </a:rPr>
              <a:t>Based on the LOC estimate and the historical productivity data, the total estimated project cost is $431,000 and the estimated effort is 54 person-months</a:t>
            </a:r>
            <a:r>
              <a:rPr lang="en-US" sz="2000" b="0" i="0" dirty="0">
                <a:solidFill>
                  <a:srgbClr val="242021"/>
                </a:solidFill>
                <a:effectLst/>
                <a:latin typeface="Times" panose="02020603050405020304" pitchFamily="18" charset="0"/>
                <a:cs typeface="Times" panose="02020603050405020304" pitchFamily="18" charset="0"/>
              </a:rPr>
              <a:t>.</a:t>
            </a:r>
          </a:p>
        </p:txBody>
      </p:sp>
    </p:spTree>
    <p:extLst>
      <p:ext uri="{BB962C8B-B14F-4D97-AF65-F5344CB8AC3E}">
        <p14:creationId xmlns="" xmlns:p14="http://schemas.microsoft.com/office/powerpoint/2010/main" val="3334878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Empirical Based Estimation – </a:t>
            </a:r>
            <a:br>
              <a:rPr lang="en-US" sz="2800" b="1" dirty="0">
                <a:latin typeface="Times New Roman Bold" panose="02020503050405090304" charset="0"/>
                <a:cs typeface="Times New Roman Bold" panose="02020503050405090304" charset="0"/>
              </a:rPr>
            </a:br>
            <a:r>
              <a:rPr lang="en-US" sz="2800" b="1" dirty="0">
                <a:latin typeface="Times New Roman Bold" panose="02020503050405090304" charset="0"/>
                <a:cs typeface="Times New Roman Bold" panose="02020503050405090304" charset="0"/>
              </a:rPr>
              <a:t>COCOMO Model</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17</a:t>
            </a:fld>
            <a:endParaRPr lang="en-US"/>
          </a:p>
        </p:txBody>
      </p:sp>
      <p:sp>
        <p:nvSpPr>
          <p:cNvPr id="7" name="Date Placeholder 3">
            <a:extLst>
              <a:ext uri="{FF2B5EF4-FFF2-40B4-BE49-F238E27FC236}">
                <a16:creationId xmlns="" xmlns:a16="http://schemas.microsoft.com/office/drawing/2014/main" id="{FAA57292-450D-AA4B-3F8D-EAFF97EB5970}"/>
              </a:ext>
            </a:extLst>
          </p:cNvPr>
          <p:cNvSpPr>
            <a:spLocks noGrp="1"/>
          </p:cNvSpPr>
          <p:nvPr>
            <p:ph type="dt" sz="half" idx="10"/>
          </p:nvPr>
        </p:nvSpPr>
        <p:spPr>
          <a:xfrm>
            <a:off x="152400" y="6629400"/>
            <a:ext cx="2286000" cy="178954"/>
          </a:xfrm>
          <a:prstGeom prst="rect">
            <a:avLst/>
          </a:prstGeom>
        </p:spPr>
        <p:txBody>
          <a:bodyPr vert="horz" wrap="square" lIns="91440" tIns="45720" rIns="91440" bIns="45720" numCol="1" anchor="ctr" anchorCtr="0" compatLnSpc="1"/>
          <a:lstStyle>
            <a:defPPr>
              <a:defRPr lang="en-US"/>
            </a:defPPr>
            <a:lvl1pPr algn="l"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dirty="0"/>
          </a:p>
        </p:txBody>
      </p:sp>
      <p:sp>
        <p:nvSpPr>
          <p:cNvPr id="5" name="Content Placeholder 2">
            <a:extLst>
              <a:ext uri="{FF2B5EF4-FFF2-40B4-BE49-F238E27FC236}">
                <a16:creationId xmlns="" xmlns:a16="http://schemas.microsoft.com/office/drawing/2014/main" id="{67BF7B44-B5D3-7F44-F4B6-0C2A482B419C}"/>
              </a:ext>
            </a:extLst>
          </p:cNvPr>
          <p:cNvSpPr>
            <a:spLocks noGrp="1"/>
          </p:cNvSpPr>
          <p:nvPr>
            <p:ph idx="1"/>
          </p:nvPr>
        </p:nvSpPr>
        <p:spPr>
          <a:xfrm>
            <a:off x="304800" y="870857"/>
            <a:ext cx="8229600" cy="5216525"/>
          </a:xfrm>
        </p:spPr>
        <p:txBody>
          <a:bodyPr>
            <a:normAutofit fontScale="92500" lnSpcReduction="20000"/>
          </a:bodyPr>
          <a:lstStyle/>
          <a:p>
            <a:pPr algn="just">
              <a:lnSpc>
                <a:spcPct val="150000"/>
              </a:lnSpc>
            </a:pPr>
            <a:r>
              <a:rPr lang="en-IN" sz="1900" dirty="0">
                <a:latin typeface="Times New Roman" pitchFamily="18" charset="0"/>
                <a:cs typeface="Times New Roman" pitchFamily="18" charset="0"/>
              </a:rPr>
              <a:t>COCOMO (Constructive Cost Model) is a regression model based on LOC, </a:t>
            </a:r>
            <a:r>
              <a:rPr lang="en-IN" sz="1900" dirty="0" err="1">
                <a:latin typeface="Times New Roman" pitchFamily="18" charset="0"/>
                <a:cs typeface="Times New Roman" pitchFamily="18" charset="0"/>
              </a:rPr>
              <a:t>i.e</a:t>
            </a:r>
            <a:r>
              <a:rPr lang="en-IN" sz="1900" dirty="0">
                <a:latin typeface="Times New Roman" pitchFamily="18" charset="0"/>
                <a:cs typeface="Times New Roman" pitchFamily="18" charset="0"/>
              </a:rPr>
              <a:t> </a:t>
            </a:r>
            <a:r>
              <a:rPr lang="en-IN" sz="1900" b="1" dirty="0">
                <a:latin typeface="Times New Roman" pitchFamily="18" charset="0"/>
                <a:cs typeface="Times New Roman" pitchFamily="18" charset="0"/>
              </a:rPr>
              <a:t>number of Lines of Code</a:t>
            </a:r>
            <a:r>
              <a:rPr lang="en-IN" sz="1900" dirty="0">
                <a:latin typeface="Times New Roman" pitchFamily="18" charset="0"/>
                <a:cs typeface="Times New Roman" pitchFamily="18" charset="0"/>
              </a:rPr>
              <a:t>. It is a procedural cost estimate model for software projects and often used as a process of reliably predicting the various parameters associated with making a project such as size, effort, cost, time and quality. It was proposed by Barry Boehm in 1970 and is based on the study of 63 projects, which make it one of the best-documented models.</a:t>
            </a:r>
          </a:p>
          <a:p>
            <a:pPr algn="just">
              <a:lnSpc>
                <a:spcPct val="150000"/>
              </a:lnSpc>
            </a:pPr>
            <a:r>
              <a:rPr lang="en-IN" sz="1900" dirty="0">
                <a:latin typeface="Times New Roman" pitchFamily="18" charset="0"/>
                <a:cs typeface="Times New Roman" pitchFamily="18" charset="0"/>
              </a:rPr>
              <a:t>The key parameters which define the quality of any software products, which are also an outcome of the COCOMO model are:</a:t>
            </a:r>
          </a:p>
          <a:p>
            <a:pPr marL="400050" indent="-400050" algn="just">
              <a:lnSpc>
                <a:spcPct val="150000"/>
              </a:lnSpc>
              <a:buFont typeface="+mj-lt"/>
              <a:buAutoNum type="romanLcPeriod"/>
            </a:pPr>
            <a:r>
              <a:rPr lang="en-IN" sz="1900" b="1" dirty="0">
                <a:latin typeface="Times New Roman" pitchFamily="18" charset="0"/>
                <a:cs typeface="Times New Roman" pitchFamily="18" charset="0"/>
              </a:rPr>
              <a:t>Effort:</a:t>
            </a:r>
            <a:r>
              <a:rPr lang="en-IN" sz="1900" dirty="0">
                <a:latin typeface="Times New Roman" pitchFamily="18" charset="0"/>
                <a:cs typeface="Times New Roman" pitchFamily="18" charset="0"/>
              </a:rPr>
              <a:t> Amount of </a:t>
            </a:r>
            <a:r>
              <a:rPr lang="en-IN" sz="1900" dirty="0" err="1">
                <a:latin typeface="Times New Roman" pitchFamily="18" charset="0"/>
                <a:cs typeface="Times New Roman" pitchFamily="18" charset="0"/>
              </a:rPr>
              <a:t>labor</a:t>
            </a:r>
            <a:r>
              <a:rPr lang="en-IN" sz="1900" dirty="0">
                <a:latin typeface="Times New Roman" pitchFamily="18" charset="0"/>
                <a:cs typeface="Times New Roman" pitchFamily="18" charset="0"/>
              </a:rPr>
              <a:t> that will be required to complete a task. It is measured in person-months units.</a:t>
            </a:r>
          </a:p>
          <a:p>
            <a:pPr marL="400050" indent="-400050" algn="just">
              <a:lnSpc>
                <a:spcPct val="150000"/>
              </a:lnSpc>
              <a:buFont typeface="+mj-lt"/>
              <a:buAutoNum type="romanLcPeriod"/>
            </a:pPr>
            <a:r>
              <a:rPr lang="en-IN" sz="1900" b="1" dirty="0">
                <a:latin typeface="Times New Roman" pitchFamily="18" charset="0"/>
                <a:cs typeface="Times New Roman" pitchFamily="18" charset="0"/>
              </a:rPr>
              <a:t>Schedule:</a:t>
            </a:r>
            <a:r>
              <a:rPr lang="en-IN" sz="1900" dirty="0">
                <a:latin typeface="Times New Roman" pitchFamily="18" charset="0"/>
                <a:cs typeface="Times New Roman" pitchFamily="18" charset="0"/>
              </a:rPr>
              <a:t> Simply means the amount of time required for the completion of the job, which is, of course, proportional to the effort put. It is measured in the units of time such as weeks, months.</a:t>
            </a:r>
          </a:p>
          <a:p>
            <a:pPr algn="just">
              <a:lnSpc>
                <a:spcPct val="150000"/>
              </a:lnSpc>
              <a:buNone/>
            </a:pPr>
            <a:endParaRPr lang="en-US" sz="1800" dirty="0">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2904936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COCOMO Model</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18</a:t>
            </a:fld>
            <a:endParaRPr lang="en-US"/>
          </a:p>
        </p:txBody>
      </p:sp>
      <p:sp>
        <p:nvSpPr>
          <p:cNvPr id="7" name="Date Placeholder 3">
            <a:extLst>
              <a:ext uri="{FF2B5EF4-FFF2-40B4-BE49-F238E27FC236}">
                <a16:creationId xmlns="" xmlns:a16="http://schemas.microsoft.com/office/drawing/2014/main" id="{FAA57292-450D-AA4B-3F8D-EAFF97EB5970}"/>
              </a:ext>
            </a:extLst>
          </p:cNvPr>
          <p:cNvSpPr>
            <a:spLocks noGrp="1"/>
          </p:cNvSpPr>
          <p:nvPr>
            <p:ph type="dt" sz="half" idx="10"/>
          </p:nvPr>
        </p:nvSpPr>
        <p:spPr>
          <a:xfrm>
            <a:off x="152400" y="6629400"/>
            <a:ext cx="2286000" cy="178954"/>
          </a:xfrm>
          <a:prstGeom prst="rect">
            <a:avLst/>
          </a:prstGeom>
        </p:spPr>
        <p:txBody>
          <a:bodyPr vert="horz" wrap="square" lIns="91440" tIns="45720" rIns="91440" bIns="45720" numCol="1" anchor="ctr" anchorCtr="0" compatLnSpc="1"/>
          <a:lstStyle>
            <a:defPPr>
              <a:defRPr lang="en-US"/>
            </a:defPPr>
            <a:lvl1pPr algn="l"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dirty="0"/>
          </a:p>
        </p:txBody>
      </p:sp>
      <p:sp>
        <p:nvSpPr>
          <p:cNvPr id="5" name="Content Placeholder 2">
            <a:extLst>
              <a:ext uri="{FF2B5EF4-FFF2-40B4-BE49-F238E27FC236}">
                <a16:creationId xmlns="" xmlns:a16="http://schemas.microsoft.com/office/drawing/2014/main" id="{67BF7B44-B5D3-7F44-F4B6-0C2A482B419C}"/>
              </a:ext>
            </a:extLst>
          </p:cNvPr>
          <p:cNvSpPr>
            <a:spLocks noGrp="1"/>
          </p:cNvSpPr>
          <p:nvPr>
            <p:ph idx="1"/>
          </p:nvPr>
        </p:nvSpPr>
        <p:spPr>
          <a:xfrm>
            <a:off x="304800" y="870857"/>
            <a:ext cx="8229600" cy="5216525"/>
          </a:xfrm>
        </p:spPr>
        <p:txBody>
          <a:bodyPr>
            <a:normAutofit/>
          </a:bodyPr>
          <a:lstStyle/>
          <a:p>
            <a:pPr algn="just">
              <a:lnSpc>
                <a:spcPct val="150000"/>
              </a:lnSpc>
            </a:pPr>
            <a:r>
              <a:rPr lang="en-IN" sz="1800" dirty="0">
                <a:solidFill>
                  <a:schemeClr val="tx1"/>
                </a:solidFill>
                <a:latin typeface="Times New Roman" pitchFamily="18" charset="0"/>
                <a:cs typeface="Times New Roman" pitchFamily="18" charset="0"/>
              </a:rPr>
              <a:t>Different models of COCOMO have been proposed to predict the cost estimation at different levels, based on the amount of accuracy and correctness required. All of these models can be applied to a variety of projects, whose characteristics determine the value of constant to be used in subsequent calculations. </a:t>
            </a:r>
          </a:p>
          <a:p>
            <a:pPr algn="just">
              <a:lnSpc>
                <a:spcPct val="150000"/>
              </a:lnSpc>
              <a:buNone/>
            </a:pPr>
            <a:r>
              <a:rPr lang="en-IN" sz="2000" b="1" dirty="0">
                <a:solidFill>
                  <a:schemeClr val="tx1"/>
                </a:solidFill>
                <a:latin typeface="Times New Roman" pitchFamily="18" charset="0"/>
                <a:cs typeface="Times New Roman" pitchFamily="18" charset="0"/>
              </a:rPr>
              <a:t>SOFWATRE PROJECT TYPES:</a:t>
            </a:r>
          </a:p>
          <a:p>
            <a:pPr algn="just">
              <a:lnSpc>
                <a:spcPct val="150000"/>
              </a:lnSpc>
            </a:pPr>
            <a:r>
              <a:rPr lang="en-IN" sz="1800" b="1" dirty="0">
                <a:solidFill>
                  <a:schemeClr val="tx1"/>
                </a:solidFill>
                <a:latin typeface="Times New Roman" pitchFamily="18" charset="0"/>
                <a:cs typeface="Times New Roman" pitchFamily="18" charset="0"/>
              </a:rPr>
              <a:t>Organic –</a:t>
            </a:r>
            <a:r>
              <a:rPr lang="en-IN" sz="1800" dirty="0">
                <a:solidFill>
                  <a:schemeClr val="tx1"/>
                </a:solidFill>
                <a:latin typeface="Times New Roman" pitchFamily="18" charset="0"/>
                <a:cs typeface="Times New Roman" pitchFamily="18" charset="0"/>
              </a:rPr>
              <a:t> A software project is said to be an organic type if the team size required is adequately small, the problem is well understood and has been solved in the past and also the team members have a nominal experience regarding the problem.</a:t>
            </a:r>
          </a:p>
          <a:p>
            <a:pPr algn="just">
              <a:lnSpc>
                <a:spcPct val="150000"/>
              </a:lnSpc>
              <a:buNone/>
            </a:pPr>
            <a:endParaRPr lang="en-US" sz="1800" dirty="0">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1879571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COCOMO Model</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19</a:t>
            </a:fld>
            <a:endParaRPr lang="en-US"/>
          </a:p>
        </p:txBody>
      </p:sp>
      <p:sp>
        <p:nvSpPr>
          <p:cNvPr id="5" name="Content Placeholder 2">
            <a:extLst>
              <a:ext uri="{FF2B5EF4-FFF2-40B4-BE49-F238E27FC236}">
                <a16:creationId xmlns="" xmlns:a16="http://schemas.microsoft.com/office/drawing/2014/main" id="{67BF7B44-B5D3-7F44-F4B6-0C2A482B419C}"/>
              </a:ext>
            </a:extLst>
          </p:cNvPr>
          <p:cNvSpPr>
            <a:spLocks noGrp="1"/>
          </p:cNvSpPr>
          <p:nvPr>
            <p:ph idx="1"/>
          </p:nvPr>
        </p:nvSpPr>
        <p:spPr>
          <a:xfrm>
            <a:off x="304800" y="870857"/>
            <a:ext cx="8229600" cy="5558078"/>
          </a:xfrm>
        </p:spPr>
        <p:txBody>
          <a:bodyPr>
            <a:normAutofit/>
          </a:bodyPr>
          <a:lstStyle/>
          <a:p>
            <a:pPr algn="just">
              <a:lnSpc>
                <a:spcPct val="150000"/>
              </a:lnSpc>
            </a:pPr>
            <a:r>
              <a:rPr lang="en-IN" sz="1800" b="1" dirty="0">
                <a:solidFill>
                  <a:schemeClr val="tx1"/>
                </a:solidFill>
                <a:latin typeface="Times New Roman" pitchFamily="18" charset="0"/>
                <a:cs typeface="Times New Roman" pitchFamily="18" charset="0"/>
              </a:rPr>
              <a:t>Semi-detached –</a:t>
            </a:r>
            <a:r>
              <a:rPr lang="en-IN" sz="1800" dirty="0">
                <a:solidFill>
                  <a:schemeClr val="tx1"/>
                </a:solidFill>
                <a:latin typeface="Times New Roman" pitchFamily="18" charset="0"/>
                <a:cs typeface="Times New Roman" pitchFamily="18" charset="0"/>
              </a:rPr>
              <a:t> A software project is said to be a Semi-detached type if the vital characteristics such as team-size, experience, knowledge of the various programming environment lie in between that of organic and Embedded. The projects classified as Semi-Detached are comparatively less familiar and difficult to develop compared to the organic ones and require more experience and better guidance and creativity. </a:t>
            </a:r>
          </a:p>
          <a:p>
            <a:pPr algn="just">
              <a:lnSpc>
                <a:spcPct val="150000"/>
              </a:lnSpc>
            </a:pPr>
            <a:r>
              <a:rPr lang="en-IN" sz="1800" b="1" dirty="0">
                <a:solidFill>
                  <a:schemeClr val="tx1"/>
                </a:solidFill>
                <a:latin typeface="Times New Roman" pitchFamily="18" charset="0"/>
                <a:cs typeface="Times New Roman" pitchFamily="18" charset="0"/>
              </a:rPr>
              <a:t>Embedded –</a:t>
            </a:r>
            <a:r>
              <a:rPr lang="en-IN" sz="1800" dirty="0">
                <a:solidFill>
                  <a:schemeClr val="tx1"/>
                </a:solidFill>
                <a:latin typeface="Times New Roman" pitchFamily="18" charset="0"/>
                <a:cs typeface="Times New Roman" pitchFamily="18" charset="0"/>
              </a:rPr>
              <a:t> A software project with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p>
          <a:p>
            <a:pPr algn="just">
              <a:lnSpc>
                <a:spcPct val="150000"/>
              </a:lnSpc>
              <a:buNone/>
            </a:pPr>
            <a:endParaRPr lang="en-US" sz="1800" dirty="0"/>
          </a:p>
        </p:txBody>
      </p:sp>
    </p:spTree>
    <p:extLst>
      <p:ext uri="{BB962C8B-B14F-4D97-AF65-F5344CB8AC3E}">
        <p14:creationId xmlns="" xmlns:p14="http://schemas.microsoft.com/office/powerpoint/2010/main" val="3562489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p>
          <a:p>
            <a:pPr marL="0" marR="0" lvl="0" indent="0"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p:txBody>
      </p:sp>
      <p:sp>
        <p:nvSpPr>
          <p:cNvPr id="105" name="Google Shape;105;p2"/>
          <p:cNvSpPr txBox="1">
            <a:spLocks noGrp="1"/>
          </p:cNvSpPr>
          <p:nvPr>
            <p:ph type="body" idx="1"/>
          </p:nvPr>
        </p:nvSpPr>
        <p:spPr>
          <a:xfrm>
            <a:off x="901592" y="1854747"/>
            <a:ext cx="7826002" cy="4039737"/>
          </a:xfrm>
          <a:prstGeom prst="rect">
            <a:avLst/>
          </a:prstGeom>
          <a:noFill/>
          <a:ln>
            <a:noFill/>
          </a:ln>
        </p:spPr>
        <p:txBody>
          <a:bodyPr spcFirstLastPara="1" wrap="square" lIns="0" tIns="0" rIns="0" bIns="0" anchor="t" anchorCtr="0">
            <a:noAutofit/>
          </a:bodyPr>
          <a:lstStyle/>
          <a:p>
            <a:pPr marL="342900">
              <a:lnSpc>
                <a:spcPct val="150000"/>
              </a:lnSpc>
              <a:spcBef>
                <a:spcPts val="0"/>
              </a:spcBef>
              <a:buSzPts val="2800"/>
            </a:pPr>
            <a:r>
              <a:rPr lang="en-IN" sz="2000" b="1" i="0" u="none" strike="noStrike" cap="none" dirty="0">
                <a:solidFill>
                  <a:schemeClr val="dk1"/>
                </a:solidFill>
                <a:latin typeface="Times New Roman" pitchFamily="18" charset="0"/>
                <a:ea typeface="Times New Roman"/>
                <a:cs typeface="Times New Roman" pitchFamily="18" charset="0"/>
                <a:sym typeface="Times New Roman"/>
              </a:rPr>
              <a:t>What is Estimation</a:t>
            </a:r>
          </a:p>
          <a:p>
            <a:pPr marL="342900">
              <a:lnSpc>
                <a:spcPct val="150000"/>
              </a:lnSpc>
              <a:spcBef>
                <a:spcPts val="0"/>
              </a:spcBef>
              <a:buSzPts val="2800"/>
            </a:pPr>
            <a:r>
              <a:rPr lang="en-IN" sz="2000" b="1" dirty="0">
                <a:latin typeface="Times New Roman" pitchFamily="18" charset="0"/>
                <a:ea typeface="Times New Roman"/>
                <a:cs typeface="Times New Roman" pitchFamily="18" charset="0"/>
                <a:sym typeface="Times New Roman"/>
              </a:rPr>
              <a:t>Decomposition Technique- Problem Based Estimation</a:t>
            </a:r>
          </a:p>
          <a:p>
            <a:pPr marL="342900">
              <a:lnSpc>
                <a:spcPct val="150000"/>
              </a:lnSpc>
              <a:spcBef>
                <a:spcPts val="0"/>
              </a:spcBef>
              <a:buSzPts val="2800"/>
            </a:pPr>
            <a:r>
              <a:rPr lang="en-IN" sz="2000" b="1" dirty="0">
                <a:latin typeface="Times New Roman" pitchFamily="18" charset="0"/>
                <a:ea typeface="Times New Roman"/>
                <a:cs typeface="Times New Roman" pitchFamily="18" charset="0"/>
                <a:sym typeface="Times New Roman"/>
              </a:rPr>
              <a:t>Function Point Analysis</a:t>
            </a:r>
          </a:p>
          <a:p>
            <a:pPr marL="342900">
              <a:lnSpc>
                <a:spcPct val="150000"/>
              </a:lnSpc>
              <a:spcBef>
                <a:spcPts val="0"/>
              </a:spcBef>
              <a:buSzPts val="2800"/>
            </a:pPr>
            <a:r>
              <a:rPr lang="en-US" sz="2000" b="1" i="0" dirty="0">
                <a:solidFill>
                  <a:schemeClr val="tx1"/>
                </a:solidFill>
                <a:effectLst/>
                <a:latin typeface="Times New Roman" pitchFamily="18" charset="0"/>
                <a:cs typeface="Times New Roman" pitchFamily="18" charset="0"/>
              </a:rPr>
              <a:t>Lines of Code</a:t>
            </a:r>
          </a:p>
          <a:p>
            <a:pPr marL="342900">
              <a:lnSpc>
                <a:spcPct val="150000"/>
              </a:lnSpc>
              <a:spcBef>
                <a:spcPts val="0"/>
              </a:spcBef>
              <a:buSzPts val="2800"/>
            </a:pPr>
            <a:r>
              <a:rPr lang="en-US" sz="2000" b="1" i="0" dirty="0">
                <a:solidFill>
                  <a:schemeClr val="tx1"/>
                </a:solidFill>
                <a:effectLst/>
                <a:latin typeface="Times New Roman" pitchFamily="18" charset="0"/>
                <a:cs typeface="Times New Roman" pitchFamily="18" charset="0"/>
              </a:rPr>
              <a:t>COCOMO Model </a:t>
            </a:r>
          </a:p>
          <a:p>
            <a:pPr marL="342900">
              <a:lnSpc>
                <a:spcPct val="150000"/>
              </a:lnSpc>
              <a:spcBef>
                <a:spcPts val="0"/>
              </a:spcBef>
              <a:buSzPts val="2800"/>
            </a:pPr>
            <a:r>
              <a:rPr lang="en-IN" sz="2000" b="1" dirty="0">
                <a:solidFill>
                  <a:schemeClr val="tx1"/>
                </a:solidFill>
                <a:latin typeface="Times New Roman" pitchFamily="18" charset="0"/>
                <a:cs typeface="Times New Roman" pitchFamily="18" charset="0"/>
              </a:rPr>
              <a:t>Practice Questions</a:t>
            </a:r>
          </a:p>
          <a:p>
            <a:pPr marL="0" indent="0">
              <a:lnSpc>
                <a:spcPct val="150000"/>
              </a:lnSpc>
              <a:spcBef>
                <a:spcPts val="0"/>
              </a:spcBef>
              <a:buSzPts val="2800"/>
              <a:buNone/>
            </a:pPr>
            <a:r>
              <a:rPr lang="en-US" sz="2000" b="1" i="0" dirty="0">
                <a:solidFill>
                  <a:schemeClr val="tx1"/>
                </a:solidFill>
                <a:effectLst/>
                <a:latin typeface="Times New Roman" pitchFamily="18" charset="0"/>
                <a:cs typeface="Times New Roman" pitchFamily="18" charset="0"/>
              </a:rPr>
              <a:t> </a:t>
            </a:r>
            <a:endParaRPr lang="en-US" altLang="en-US" sz="2000" b="1" baseline="0" dirty="0">
              <a:solidFill>
                <a:schemeClr val="tx1"/>
              </a:solidFill>
              <a:latin typeface="Times New Roman" pitchFamily="18" charset="0"/>
              <a:cs typeface="Times New Roman" pitchFamily="18" charset="0"/>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US" sz="1600" dirty="0">
              <a:latin typeface="Times" panose="02020603050405020304" pitchFamily="18" charset="0"/>
              <a:ea typeface="Times New Roman"/>
              <a:cs typeface="Times" panose="02020603050405020304" pitchFamily="18" charset="0"/>
              <a:sym typeface="Times New Roman"/>
            </a:endParaRPr>
          </a:p>
          <a:p>
            <a:pPr marL="342900" marR="0" lvl="0" indent="-342900" algn="l" rtl="0">
              <a:lnSpc>
                <a:spcPct val="150000"/>
              </a:lnSpc>
              <a:spcBef>
                <a:spcPts val="0"/>
              </a:spcBef>
              <a:spcAft>
                <a:spcPts val="0"/>
              </a:spcAft>
              <a:buClr>
                <a:schemeClr val="dk1"/>
              </a:buClr>
              <a:buSzPts val="2800"/>
              <a:buFont typeface="Times New Roman"/>
              <a:buAutoNum type="arabicPeriod"/>
            </a:pPr>
            <a:endParaRPr sz="1800" dirty="0"/>
          </a:p>
        </p:txBody>
      </p:sp>
    </p:spTree>
    <p:extLst>
      <p:ext uri="{BB962C8B-B14F-4D97-AF65-F5344CB8AC3E}">
        <p14:creationId xmlns="" xmlns:p14="http://schemas.microsoft.com/office/powerpoint/2010/main" val="4063953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COCOMO Model</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20</a:t>
            </a:fld>
            <a:endParaRPr lang="en-US"/>
          </a:p>
        </p:txBody>
      </p:sp>
      <p:pic>
        <p:nvPicPr>
          <p:cNvPr id="8" name="Picture 7">
            <a:extLst>
              <a:ext uri="{FF2B5EF4-FFF2-40B4-BE49-F238E27FC236}">
                <a16:creationId xmlns="" xmlns:a16="http://schemas.microsoft.com/office/drawing/2014/main" id="{92224AD7-FB95-3EA4-66B0-D2F9CC1096F9}"/>
              </a:ext>
            </a:extLst>
          </p:cNvPr>
          <p:cNvPicPr>
            <a:picLocks noChangeAspect="1"/>
          </p:cNvPicPr>
          <p:nvPr/>
        </p:nvPicPr>
        <p:blipFill>
          <a:blip r:embed="rId2"/>
          <a:stretch>
            <a:fillRect/>
          </a:stretch>
        </p:blipFill>
        <p:spPr>
          <a:xfrm>
            <a:off x="357158" y="942738"/>
            <a:ext cx="7897566" cy="5204782"/>
          </a:xfrm>
          <a:prstGeom prst="rect">
            <a:avLst/>
          </a:prstGeom>
        </p:spPr>
      </p:pic>
      <p:sp>
        <p:nvSpPr>
          <p:cNvPr id="10" name="TextBox 9"/>
          <p:cNvSpPr txBox="1"/>
          <p:nvPr/>
        </p:nvSpPr>
        <p:spPr>
          <a:xfrm>
            <a:off x="3000364" y="6286520"/>
            <a:ext cx="3877985" cy="369332"/>
          </a:xfrm>
          <a:prstGeom prst="rect">
            <a:avLst/>
          </a:prstGeom>
          <a:noFill/>
        </p:spPr>
        <p:txBody>
          <a:bodyPr wrap="none" rtlCol="0">
            <a:spAutoFit/>
          </a:bodyPr>
          <a:lstStyle/>
          <a:p>
            <a:r>
              <a:rPr lang="en-US" dirty="0"/>
              <a:t>Figure3 : Graph of COCOMO Model</a:t>
            </a:r>
          </a:p>
        </p:txBody>
      </p:sp>
    </p:spTree>
    <p:extLst>
      <p:ext uri="{BB962C8B-B14F-4D97-AF65-F5344CB8AC3E}">
        <p14:creationId xmlns="" xmlns:p14="http://schemas.microsoft.com/office/powerpoint/2010/main" val="2203123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COCOMO Model Types</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21</a:t>
            </a:fld>
            <a:endParaRPr lang="en-US"/>
          </a:p>
        </p:txBody>
      </p:sp>
      <p:sp>
        <p:nvSpPr>
          <p:cNvPr id="5" name="Content Placeholder 2">
            <a:extLst>
              <a:ext uri="{FF2B5EF4-FFF2-40B4-BE49-F238E27FC236}">
                <a16:creationId xmlns="" xmlns:a16="http://schemas.microsoft.com/office/drawing/2014/main" id="{67BF7B44-B5D3-7F44-F4B6-0C2A482B419C}"/>
              </a:ext>
            </a:extLst>
          </p:cNvPr>
          <p:cNvSpPr>
            <a:spLocks noGrp="1"/>
          </p:cNvSpPr>
          <p:nvPr>
            <p:ph idx="1"/>
          </p:nvPr>
        </p:nvSpPr>
        <p:spPr>
          <a:xfrm>
            <a:off x="304800" y="870857"/>
            <a:ext cx="8229600" cy="5216525"/>
          </a:xfrm>
        </p:spPr>
        <p:txBody>
          <a:bodyPr>
            <a:normAutofit/>
          </a:bodyPr>
          <a:lstStyle/>
          <a:p>
            <a:pPr algn="just">
              <a:lnSpc>
                <a:spcPct val="150000"/>
              </a:lnSpc>
            </a:pPr>
            <a:r>
              <a:rPr lang="en-IN" sz="1800" dirty="0">
                <a:solidFill>
                  <a:schemeClr val="tx1"/>
                </a:solidFill>
                <a:latin typeface="Times New Roman" pitchFamily="18" charset="0"/>
                <a:cs typeface="Times New Roman" pitchFamily="18" charset="0"/>
              </a:rPr>
              <a:t>COCOMO consists of a hierarchy of three increasingly detailed and accurate forms:</a:t>
            </a:r>
          </a:p>
          <a:p>
            <a:pPr lvl="1" algn="just">
              <a:lnSpc>
                <a:spcPct val="150000"/>
              </a:lnSpc>
              <a:buFont typeface="+mj-lt"/>
              <a:buAutoNum type="arabicPeriod"/>
            </a:pPr>
            <a:r>
              <a:rPr lang="en-IN" sz="1800" dirty="0">
                <a:solidFill>
                  <a:schemeClr val="tx1"/>
                </a:solidFill>
                <a:latin typeface="Times New Roman" pitchFamily="18" charset="0"/>
                <a:cs typeface="Times New Roman" pitchFamily="18" charset="0"/>
              </a:rPr>
              <a:t>Basic COCOMO Model</a:t>
            </a:r>
          </a:p>
          <a:p>
            <a:pPr lvl="1" algn="just">
              <a:lnSpc>
                <a:spcPct val="150000"/>
              </a:lnSpc>
              <a:buFont typeface="+mj-lt"/>
              <a:buAutoNum type="arabicPeriod"/>
            </a:pPr>
            <a:r>
              <a:rPr lang="en-IN" sz="1800" dirty="0">
                <a:solidFill>
                  <a:schemeClr val="tx1"/>
                </a:solidFill>
                <a:latin typeface="Times New Roman" pitchFamily="18" charset="0"/>
                <a:cs typeface="Times New Roman" pitchFamily="18" charset="0"/>
              </a:rPr>
              <a:t>Intermediate COCOMO Model</a:t>
            </a:r>
          </a:p>
          <a:p>
            <a:pPr lvl="1" algn="just">
              <a:lnSpc>
                <a:spcPct val="150000"/>
              </a:lnSpc>
              <a:buFont typeface="+mj-lt"/>
              <a:buAutoNum type="arabicPeriod"/>
            </a:pPr>
            <a:r>
              <a:rPr lang="en-IN" sz="1800" dirty="0">
                <a:solidFill>
                  <a:schemeClr val="tx1"/>
                </a:solidFill>
                <a:latin typeface="Times New Roman" pitchFamily="18" charset="0"/>
                <a:cs typeface="Times New Roman" pitchFamily="18" charset="0"/>
              </a:rPr>
              <a:t>Detailed COCOMO Model</a:t>
            </a:r>
          </a:p>
          <a:p>
            <a:pPr algn="just">
              <a:lnSpc>
                <a:spcPct val="150000"/>
              </a:lnSpc>
            </a:pPr>
            <a:r>
              <a:rPr lang="en-IN" sz="1800" dirty="0">
                <a:solidFill>
                  <a:schemeClr val="tx1"/>
                </a:solidFill>
                <a:latin typeface="Times New Roman" pitchFamily="18" charset="0"/>
                <a:cs typeface="Times New Roman" pitchFamily="18" charset="0"/>
              </a:rPr>
              <a:t>The first level, </a:t>
            </a:r>
            <a:r>
              <a:rPr lang="en-IN" sz="1800" b="1" dirty="0">
                <a:solidFill>
                  <a:schemeClr val="tx1"/>
                </a:solidFill>
                <a:latin typeface="Times New Roman" pitchFamily="18" charset="0"/>
                <a:cs typeface="Times New Roman" pitchFamily="18" charset="0"/>
              </a:rPr>
              <a:t>Basic COCOMO</a:t>
            </a:r>
            <a:r>
              <a:rPr lang="en-IN" sz="1800" dirty="0">
                <a:solidFill>
                  <a:schemeClr val="tx1"/>
                </a:solidFill>
                <a:latin typeface="Times New Roman" pitchFamily="18" charset="0"/>
                <a:cs typeface="Times New Roman" pitchFamily="18" charset="0"/>
              </a:rPr>
              <a:t> can be used for quick and slightly rough calculations of Software Costs. Its accuracy is somewhat restricted due to the absence of sufficient factor considerations.</a:t>
            </a:r>
          </a:p>
          <a:p>
            <a:pPr algn="just">
              <a:lnSpc>
                <a:spcPct val="150000"/>
              </a:lnSpc>
            </a:pPr>
            <a:r>
              <a:rPr lang="en-IN" sz="1800" b="1" dirty="0">
                <a:solidFill>
                  <a:schemeClr val="tx1"/>
                </a:solidFill>
                <a:latin typeface="Times New Roman" pitchFamily="18" charset="0"/>
                <a:cs typeface="Times New Roman" pitchFamily="18" charset="0"/>
              </a:rPr>
              <a:t>Intermediate COCOMO </a:t>
            </a:r>
            <a:r>
              <a:rPr lang="en-IN" sz="1800" dirty="0">
                <a:solidFill>
                  <a:schemeClr val="tx1"/>
                </a:solidFill>
                <a:latin typeface="Times New Roman" pitchFamily="18" charset="0"/>
                <a:cs typeface="Times New Roman" pitchFamily="18" charset="0"/>
              </a:rPr>
              <a:t>takes these Cost Drivers into account and </a:t>
            </a:r>
            <a:r>
              <a:rPr lang="en-IN" sz="1800" b="1" dirty="0">
                <a:solidFill>
                  <a:schemeClr val="tx1"/>
                </a:solidFill>
                <a:latin typeface="Times New Roman" pitchFamily="18" charset="0"/>
                <a:cs typeface="Times New Roman" pitchFamily="18" charset="0"/>
              </a:rPr>
              <a:t>Detailed COCOMO </a:t>
            </a:r>
            <a:r>
              <a:rPr lang="en-IN" sz="1800" dirty="0">
                <a:solidFill>
                  <a:schemeClr val="tx1"/>
                </a:solidFill>
                <a:latin typeface="Times New Roman" pitchFamily="18" charset="0"/>
                <a:cs typeface="Times New Roman" pitchFamily="18" charset="0"/>
              </a:rPr>
              <a:t>additionally accounts for the influence of individual project phases, </a:t>
            </a:r>
            <a:r>
              <a:rPr lang="en-IN" sz="1800" dirty="0" err="1">
                <a:solidFill>
                  <a:schemeClr val="tx1"/>
                </a:solidFill>
                <a:latin typeface="Times New Roman" pitchFamily="18" charset="0"/>
                <a:cs typeface="Times New Roman" pitchFamily="18" charset="0"/>
              </a:rPr>
              <a:t>i.e</a:t>
            </a:r>
            <a:r>
              <a:rPr lang="en-IN" sz="1800" dirty="0">
                <a:solidFill>
                  <a:schemeClr val="tx1"/>
                </a:solidFill>
                <a:latin typeface="Times New Roman" pitchFamily="18" charset="0"/>
                <a:cs typeface="Times New Roman" pitchFamily="18" charset="0"/>
              </a:rPr>
              <a:t> in case of detailed, it accounts for both these cost drivers and also calculations are performed phase wise henceforth producing a more accurate result. </a:t>
            </a:r>
          </a:p>
          <a:p>
            <a:pPr algn="just">
              <a:lnSpc>
                <a:spcPct val="150000"/>
              </a:lnSpc>
            </a:pPr>
            <a:endParaRPr lang="en-US" sz="1800" dirty="0">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540324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Basic Model - Estimation of Effort</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22</a:t>
            </a:fld>
            <a:endParaRPr lang="en-US"/>
          </a:p>
        </p:txBody>
      </p:sp>
      <p:sp>
        <p:nvSpPr>
          <p:cNvPr id="10" name="TextBox 9">
            <a:extLst>
              <a:ext uri="{FF2B5EF4-FFF2-40B4-BE49-F238E27FC236}">
                <a16:creationId xmlns="" xmlns:a16="http://schemas.microsoft.com/office/drawing/2014/main" id="{64BF8916-3A5C-747D-0F4E-C7CAF421F77D}"/>
              </a:ext>
            </a:extLst>
          </p:cNvPr>
          <p:cNvSpPr txBox="1"/>
          <p:nvPr/>
        </p:nvSpPr>
        <p:spPr>
          <a:xfrm>
            <a:off x="4876800" y="1066800"/>
            <a:ext cx="4071018" cy="5293757"/>
          </a:xfrm>
          <a:prstGeom prst="rect">
            <a:avLst/>
          </a:prstGeom>
          <a:noFill/>
        </p:spPr>
        <p:txBody>
          <a:bodyPr wrap="square">
            <a:spAutoFit/>
          </a:bodyPr>
          <a:lstStyle/>
          <a:p>
            <a:pPr marL="285750" indent="-285750" algn="just">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The above formula is used for the cost estimation of for the basic COCOMO model, and also is used in the subsequent models. </a:t>
            </a:r>
          </a:p>
          <a:p>
            <a:pPr marL="285750" indent="-285750" algn="just">
              <a:buFont typeface="Arial" panose="020B0604020202020204" pitchFamily="34" charset="0"/>
              <a:buChar char="•"/>
            </a:pPr>
            <a:endParaRPr lang="en-IN" sz="1800" b="0" i="0" u="none" strike="noStrike"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The constant values </a:t>
            </a:r>
            <a:r>
              <a:rPr lang="en-IN" sz="1800" b="0" i="1" u="none" strike="noStrike" dirty="0">
                <a:solidFill>
                  <a:srgbClr val="C00000"/>
                </a:solidFill>
                <a:effectLst/>
                <a:latin typeface="Times New Roman" panose="02020603050405020304" pitchFamily="18" charset="0"/>
                <a:cs typeface="Times New Roman" panose="02020603050405020304" pitchFamily="18" charset="0"/>
              </a:rPr>
              <a:t>a, b, c </a:t>
            </a:r>
            <a:r>
              <a:rPr lang="en-IN" sz="1800" b="0" i="0" u="none" strike="noStrike" dirty="0">
                <a:effectLst/>
                <a:latin typeface="Times New Roman" panose="02020603050405020304" pitchFamily="18" charset="0"/>
                <a:cs typeface="Times New Roman" panose="02020603050405020304" pitchFamily="18" charset="0"/>
              </a:rPr>
              <a:t>and </a:t>
            </a:r>
            <a:r>
              <a:rPr lang="en-IN" sz="1800" b="0" i="1" u="none" strike="noStrike" dirty="0">
                <a:solidFill>
                  <a:srgbClr val="C00000"/>
                </a:solidFill>
                <a:effectLst/>
                <a:latin typeface="Times New Roman" panose="02020603050405020304" pitchFamily="18" charset="0"/>
                <a:cs typeface="Times New Roman" panose="02020603050405020304" pitchFamily="18" charset="0"/>
              </a:rPr>
              <a:t>d</a:t>
            </a:r>
            <a:r>
              <a:rPr lang="en-IN" sz="1800" b="0" i="0" u="none" strike="noStrike" dirty="0">
                <a:effectLst/>
                <a:latin typeface="Times New Roman" panose="02020603050405020304" pitchFamily="18" charset="0"/>
                <a:cs typeface="Times New Roman" panose="02020603050405020304" pitchFamily="18" charset="0"/>
              </a:rPr>
              <a:t> for the </a:t>
            </a:r>
            <a:r>
              <a:rPr lang="en-IN" sz="1800" dirty="0">
                <a:latin typeface="Times New Roman" panose="02020603050405020304" pitchFamily="18" charset="0"/>
                <a:cs typeface="Times New Roman" panose="02020603050405020304" pitchFamily="18" charset="0"/>
              </a:rPr>
              <a:t>B</a:t>
            </a:r>
            <a:r>
              <a:rPr lang="en-IN" sz="1800" b="0" i="0" u="none" strike="noStrike" dirty="0">
                <a:effectLst/>
                <a:latin typeface="Times New Roman" panose="02020603050405020304" pitchFamily="18" charset="0"/>
                <a:cs typeface="Times New Roman" panose="02020603050405020304" pitchFamily="18" charset="0"/>
              </a:rPr>
              <a:t>asic Model for the different categories of system</a:t>
            </a:r>
            <a:r>
              <a:rPr lang="en-IN" sz="1800" dirty="0">
                <a:latin typeface="Times New Roman" panose="02020603050405020304" pitchFamily="18" charset="0"/>
                <a:cs typeface="Times New Roman" panose="02020603050405020304" pitchFamily="18" charset="0"/>
              </a:rPr>
              <a:t> are given in table.</a:t>
            </a:r>
          </a:p>
          <a:p>
            <a:pPr marL="285750" indent="-285750" algn="just">
              <a:buFont typeface="Arial" panose="020B0604020202020204" pitchFamily="34" charset="0"/>
              <a:buChar char="•"/>
            </a:pPr>
            <a:endParaRPr lang="en-IN" sz="1800" b="0" i="0" u="none" strike="noStrike"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The effort is measured in Person-Months</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a:t>
            </a:r>
            <a:r>
              <a:rPr lang="en-IN" sz="1800" b="0" i="0" u="none" strike="noStrike" dirty="0">
                <a:effectLst/>
                <a:latin typeface="Times New Roman" panose="02020603050405020304" pitchFamily="18" charset="0"/>
                <a:cs typeface="Times New Roman" panose="02020603050405020304" pitchFamily="18" charset="0"/>
              </a:rPr>
              <a:t>s evident from the formula is dependent on Kilo-Lines of code (KLOC).</a:t>
            </a:r>
          </a:p>
          <a:p>
            <a:pPr marL="285750" indent="-285750" algn="just">
              <a:buFont typeface="Arial" panose="020B0604020202020204" pitchFamily="34" charset="0"/>
              <a:buChar char="•"/>
            </a:pPr>
            <a:endParaRPr lang="en-IN" sz="1800" b="0" i="0" u="none" strike="noStrike"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The development time is measured in months.</a:t>
            </a:r>
            <a:endParaRPr lang="en-US" sz="18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27314" y="1306286"/>
            <a:ext cx="2844800" cy="1969770"/>
          </a:xfrm>
          <a:prstGeom prst="rect">
            <a:avLst/>
          </a:prstGeom>
          <a:noFill/>
        </p:spPr>
        <p:txBody>
          <a:bodyPr wrap="square" rtlCol="0">
            <a:spAutoFit/>
          </a:bodyPr>
          <a:lstStyle/>
          <a:p>
            <a:r>
              <a:rPr lang="en-US" sz="1800" dirty="0" smtClean="0">
                <a:latin typeface="Times New Roman" pitchFamily="18" charset="0"/>
                <a:cs typeface="Times New Roman" pitchFamily="18" charset="0"/>
              </a:rPr>
              <a:t>E = a(KLOC)</a:t>
            </a:r>
            <a:r>
              <a:rPr lang="en-US" sz="1800" baseline="30000" dirty="0" smtClean="0">
                <a:latin typeface="Times New Roman" pitchFamily="18" charset="0"/>
                <a:cs typeface="Times New Roman" pitchFamily="18" charset="0"/>
              </a:rPr>
              <a:t>b</a:t>
            </a:r>
            <a:endParaRPr lang="en-US" sz="1800" dirty="0" smtClean="0">
              <a:latin typeface="Times New Roman" pitchFamily="18" charset="0"/>
              <a:cs typeface="Times New Roman" pitchFamily="18" charset="0"/>
            </a:endParaRPr>
          </a:p>
          <a:p>
            <a:r>
              <a:rPr lang="en-US" sz="1800" baseline="300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time = c(Effort)</a:t>
            </a:r>
            <a:r>
              <a:rPr lang="en-US" sz="1800" baseline="30000" dirty="0" smtClean="0">
                <a:latin typeface="Times New Roman" pitchFamily="18" charset="0"/>
                <a:cs typeface="Times New Roman" pitchFamily="18" charset="0"/>
              </a:rPr>
              <a:t>d</a:t>
            </a:r>
            <a:endParaRPr lang="en-US" sz="1800" dirty="0" smtClean="0">
              <a:latin typeface="Times New Roman" pitchFamily="18" charset="0"/>
              <a:cs typeface="Times New Roman" pitchFamily="18" charset="0"/>
            </a:endParaRPr>
          </a:p>
          <a:p>
            <a:r>
              <a:rPr lang="en-US" sz="1800" baseline="300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Person required = Effort/time</a:t>
            </a:r>
          </a:p>
          <a:p>
            <a:endParaRPr lang="en-US" dirty="0"/>
          </a:p>
        </p:txBody>
      </p:sp>
      <p:graphicFrame>
        <p:nvGraphicFramePr>
          <p:cNvPr id="14" name="Table 13"/>
          <p:cNvGraphicFramePr>
            <a:graphicFrameLocks noGrp="1"/>
          </p:cNvGraphicFramePr>
          <p:nvPr/>
        </p:nvGraphicFramePr>
        <p:xfrm>
          <a:off x="165463" y="3630748"/>
          <a:ext cx="4458790" cy="1656080"/>
        </p:xfrm>
        <a:graphic>
          <a:graphicData uri="http://schemas.openxmlformats.org/drawingml/2006/table">
            <a:tbl>
              <a:tblPr firstRow="1" bandRow="1">
                <a:tableStyleId>{866D8C4D-A2DB-48BA-B2CD-EECFE764FD55}</a:tableStyleId>
              </a:tblPr>
              <a:tblGrid>
                <a:gridCol w="891758"/>
                <a:gridCol w="891758"/>
                <a:gridCol w="891758"/>
                <a:gridCol w="891758"/>
                <a:gridCol w="891758"/>
              </a:tblGrid>
              <a:tr h="370840">
                <a:tc>
                  <a:txBody>
                    <a:bodyPr/>
                    <a:lstStyle/>
                    <a:p>
                      <a:r>
                        <a:rPr lang="en-US" sz="1200" dirty="0" smtClean="0">
                          <a:latin typeface="Times New Roman" pitchFamily="18" charset="0"/>
                          <a:cs typeface="Times New Roman" pitchFamily="18" charset="0"/>
                        </a:rPr>
                        <a:t>Software </a:t>
                      </a:r>
                    </a:p>
                    <a:p>
                      <a:r>
                        <a:rPr lang="en-US" sz="1200" dirty="0" smtClean="0">
                          <a:latin typeface="Times New Roman" pitchFamily="18" charset="0"/>
                          <a:cs typeface="Times New Roman" pitchFamily="18" charset="0"/>
                        </a:rPr>
                        <a:t>Projects</a:t>
                      </a:r>
                      <a:endParaRPr lang="en-US" sz="1200" dirty="0">
                        <a:latin typeface="Times New Roman" pitchFamily="18" charset="0"/>
                        <a:cs typeface="Times New Roman" pitchFamily="18" charset="0"/>
                      </a:endParaRPr>
                    </a:p>
                  </a:txBody>
                  <a:tcPr/>
                </a:tc>
                <a:tc>
                  <a:txBody>
                    <a:bodyPr/>
                    <a:lstStyle/>
                    <a:p>
                      <a:r>
                        <a:rPr lang="en-US" sz="1200" dirty="0" smtClean="0">
                          <a:solidFill>
                            <a:schemeClr val="tx1"/>
                          </a:solidFill>
                          <a:latin typeface="Times New Roman" pitchFamily="18" charset="0"/>
                          <a:cs typeface="Times New Roman" pitchFamily="18" charset="0"/>
                        </a:rPr>
                        <a:t>a</a:t>
                      </a:r>
                      <a:endParaRPr lang="en-US" sz="1200" dirty="0">
                        <a:solidFill>
                          <a:schemeClr val="tx1"/>
                        </a:solidFill>
                        <a:latin typeface="Times New Roman" pitchFamily="18" charset="0"/>
                        <a:cs typeface="Times New Roman" pitchFamily="18" charset="0"/>
                      </a:endParaRPr>
                    </a:p>
                  </a:txBody>
                  <a:tcPr/>
                </a:tc>
                <a:tc>
                  <a:txBody>
                    <a:bodyPr/>
                    <a:lstStyle/>
                    <a:p>
                      <a:r>
                        <a:rPr lang="en-US" sz="1200" dirty="0" smtClean="0">
                          <a:solidFill>
                            <a:schemeClr val="tx1"/>
                          </a:solidFill>
                          <a:latin typeface="Times New Roman" pitchFamily="18" charset="0"/>
                          <a:cs typeface="Times New Roman" pitchFamily="18" charset="0"/>
                        </a:rPr>
                        <a:t>b</a:t>
                      </a:r>
                      <a:endParaRPr lang="en-US" sz="1200" dirty="0">
                        <a:solidFill>
                          <a:schemeClr val="tx1"/>
                        </a:solidFill>
                        <a:latin typeface="Times New Roman" pitchFamily="18" charset="0"/>
                        <a:cs typeface="Times New Roman" pitchFamily="18" charset="0"/>
                      </a:endParaRPr>
                    </a:p>
                  </a:txBody>
                  <a:tcPr/>
                </a:tc>
                <a:tc>
                  <a:txBody>
                    <a:bodyPr/>
                    <a:lstStyle/>
                    <a:p>
                      <a:r>
                        <a:rPr lang="en-US" sz="1200" dirty="0" smtClean="0">
                          <a:solidFill>
                            <a:schemeClr val="tx1"/>
                          </a:solidFill>
                          <a:latin typeface="Times New Roman" pitchFamily="18" charset="0"/>
                          <a:cs typeface="Times New Roman" pitchFamily="18" charset="0"/>
                        </a:rPr>
                        <a:t>c</a:t>
                      </a:r>
                      <a:endParaRPr lang="en-US" sz="1200" dirty="0">
                        <a:solidFill>
                          <a:schemeClr val="tx1"/>
                        </a:solidFill>
                        <a:latin typeface="Times New Roman" pitchFamily="18" charset="0"/>
                        <a:cs typeface="Times New Roman" pitchFamily="18" charset="0"/>
                      </a:endParaRPr>
                    </a:p>
                  </a:txBody>
                  <a:tcPr/>
                </a:tc>
                <a:tc>
                  <a:txBody>
                    <a:bodyPr/>
                    <a:lstStyle/>
                    <a:p>
                      <a:r>
                        <a:rPr lang="en-US" sz="1200" dirty="0" smtClean="0">
                          <a:solidFill>
                            <a:schemeClr val="tx1"/>
                          </a:solidFill>
                          <a:latin typeface="Times New Roman" pitchFamily="18" charset="0"/>
                          <a:cs typeface="Times New Roman" pitchFamily="18" charset="0"/>
                        </a:rPr>
                        <a:t>d</a:t>
                      </a:r>
                      <a:endParaRPr lang="en-US" sz="1200" dirty="0">
                        <a:solidFill>
                          <a:schemeClr val="tx1"/>
                        </a:solidFill>
                        <a:latin typeface="Times New Roman" pitchFamily="18" charset="0"/>
                        <a:cs typeface="Times New Roman" pitchFamily="18" charset="0"/>
                      </a:endParaRPr>
                    </a:p>
                  </a:txBody>
                  <a:tcPr/>
                </a:tc>
              </a:tr>
              <a:tr h="370840">
                <a:tc>
                  <a:txBody>
                    <a:bodyPr/>
                    <a:lstStyle/>
                    <a:p>
                      <a:r>
                        <a:rPr lang="en-US" sz="1200" dirty="0" smtClean="0">
                          <a:latin typeface="Times New Roman" pitchFamily="18" charset="0"/>
                          <a:cs typeface="Times New Roman" pitchFamily="18" charset="0"/>
                        </a:rPr>
                        <a:t>Organic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2.4</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1.05</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2.5</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0.38</a:t>
                      </a:r>
                      <a:endParaRPr lang="en-US" sz="1200" dirty="0">
                        <a:latin typeface="Times New Roman" pitchFamily="18" charset="0"/>
                        <a:cs typeface="Times New Roman" pitchFamily="18" charset="0"/>
                      </a:endParaRPr>
                    </a:p>
                  </a:txBody>
                  <a:tcPr/>
                </a:tc>
              </a:tr>
              <a:tr h="370840">
                <a:tc>
                  <a:txBody>
                    <a:bodyPr/>
                    <a:lstStyle/>
                    <a:p>
                      <a:r>
                        <a:rPr lang="en-US" sz="1200" dirty="0" smtClean="0">
                          <a:latin typeface="Times New Roman" pitchFamily="18" charset="0"/>
                          <a:cs typeface="Times New Roman" pitchFamily="18" charset="0"/>
                        </a:rPr>
                        <a:t>Semi-Detached</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3.0</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1.12</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2.5</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0.35</a:t>
                      </a:r>
                      <a:endParaRPr lang="en-US" sz="1200" dirty="0">
                        <a:latin typeface="Times New Roman" pitchFamily="18" charset="0"/>
                        <a:cs typeface="Times New Roman" pitchFamily="18" charset="0"/>
                      </a:endParaRPr>
                    </a:p>
                  </a:txBody>
                  <a:tcPr/>
                </a:tc>
              </a:tr>
              <a:tr h="370840">
                <a:tc>
                  <a:txBody>
                    <a:bodyPr/>
                    <a:lstStyle/>
                    <a:p>
                      <a:r>
                        <a:rPr lang="en-US" sz="1200" dirty="0" smtClean="0">
                          <a:latin typeface="Times New Roman" pitchFamily="18" charset="0"/>
                          <a:cs typeface="Times New Roman" pitchFamily="18" charset="0"/>
                        </a:rPr>
                        <a:t>Embedded</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3.6</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1.20</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2.5</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0.32</a:t>
                      </a:r>
                      <a:endParaRPr lang="en-US" sz="1200" dirty="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1594136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Basic Model - Estimation of Effort</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23</a:t>
            </a:fld>
            <a:endParaRPr lang="en-US"/>
          </a:p>
        </p:txBody>
      </p:sp>
      <p:sp>
        <p:nvSpPr>
          <p:cNvPr id="3" name="TextBox 2">
            <a:extLst>
              <a:ext uri="{FF2B5EF4-FFF2-40B4-BE49-F238E27FC236}">
                <a16:creationId xmlns="" xmlns:a16="http://schemas.microsoft.com/office/drawing/2014/main" id="{D1B627D7-6922-A591-FF1F-2A3678A150C8}"/>
              </a:ext>
            </a:extLst>
          </p:cNvPr>
          <p:cNvSpPr txBox="1"/>
          <p:nvPr/>
        </p:nvSpPr>
        <p:spPr>
          <a:xfrm>
            <a:off x="152400" y="816429"/>
            <a:ext cx="8991600" cy="5770811"/>
          </a:xfrm>
          <a:prstGeom prst="rect">
            <a:avLst/>
          </a:prstGeom>
          <a:noFill/>
        </p:spPr>
        <p:txBody>
          <a:bodyPr wrap="square">
            <a:spAutoFit/>
          </a:bodyPr>
          <a:lstStyle/>
          <a:p>
            <a:pPr algn="just">
              <a:lnSpc>
                <a:spcPct val="150000"/>
              </a:lnSpc>
            </a:pPr>
            <a:r>
              <a:rPr lang="en-IN" sz="1800" b="1" i="1" u="none" strike="noStrike" dirty="0">
                <a:solidFill>
                  <a:schemeClr val="tx1"/>
                </a:solidFill>
                <a:effectLst/>
                <a:latin typeface="Times New Roman" pitchFamily="18" charset="0"/>
                <a:cs typeface="Times New Roman" pitchFamily="18" charset="0"/>
              </a:rPr>
              <a:t>Example1:</a:t>
            </a:r>
            <a:r>
              <a:rPr lang="en-IN" sz="1800" b="0" i="1" u="none" strike="noStrike" dirty="0">
                <a:solidFill>
                  <a:schemeClr val="tx1"/>
                </a:solidFill>
                <a:effectLst/>
                <a:latin typeface="Times New Roman" pitchFamily="18" charset="0"/>
                <a:cs typeface="Times New Roman" pitchFamily="18" charset="0"/>
              </a:rPr>
              <a:t> Suppose a project was estimated to be 400 KLOC. Calculate the effort and development time for each of the three model i.e., organic, semi-detached &amp; embedded.</a:t>
            </a:r>
          </a:p>
          <a:p>
            <a:pPr algn="just">
              <a:lnSpc>
                <a:spcPct val="150000"/>
              </a:lnSpc>
            </a:pPr>
            <a:r>
              <a:rPr lang="en-IN" sz="1800" b="1" i="0" u="none" strike="noStrike" dirty="0">
                <a:solidFill>
                  <a:schemeClr val="tx1"/>
                </a:solidFill>
                <a:effectLst/>
                <a:latin typeface="Times New Roman" pitchFamily="18" charset="0"/>
                <a:cs typeface="Times New Roman" pitchFamily="18" charset="0"/>
              </a:rPr>
              <a:t>Solution:</a:t>
            </a:r>
            <a:r>
              <a:rPr lang="en-IN" sz="1800" b="0" i="0" u="none" strike="noStrike" dirty="0">
                <a:solidFill>
                  <a:schemeClr val="tx1"/>
                </a:solidFill>
                <a:effectLst/>
                <a:latin typeface="Times New Roman" pitchFamily="18" charset="0"/>
                <a:cs typeface="Times New Roman" pitchFamily="18" charset="0"/>
              </a:rPr>
              <a:t> The basic COCOMO equation takes the form:</a:t>
            </a:r>
          </a:p>
          <a:p>
            <a:r>
              <a:rPr lang="en-IN" sz="1800" b="0" i="0" u="none" strike="noStrike" dirty="0">
                <a:solidFill>
                  <a:schemeClr val="tx1"/>
                </a:solidFill>
                <a:effectLst/>
                <a:latin typeface="Times New Roman" pitchFamily="18" charset="0"/>
                <a:cs typeface="Times New Roman" pitchFamily="18" charset="0"/>
              </a:rPr>
              <a:t>  Estimated Size of project= 400 </a:t>
            </a:r>
            <a:r>
              <a:rPr lang="en-IN" sz="1800" b="0" i="0" u="none" strike="noStrike" dirty="0" smtClean="0">
                <a:solidFill>
                  <a:schemeClr val="tx1"/>
                </a:solidFill>
                <a:effectLst/>
                <a:latin typeface="Times New Roman" pitchFamily="18" charset="0"/>
                <a:cs typeface="Times New Roman" pitchFamily="18" charset="0"/>
              </a:rPr>
              <a:t>KLOC				</a:t>
            </a:r>
            <a:r>
              <a:rPr lang="en-US" sz="1800" dirty="0" smtClean="0">
                <a:latin typeface="Times New Roman" pitchFamily="18" charset="0"/>
                <a:cs typeface="Times New Roman" pitchFamily="18" charset="0"/>
              </a:rPr>
              <a:t> E = a(KLOC)</a:t>
            </a:r>
            <a:r>
              <a:rPr lang="en-US" sz="1800" baseline="30000" dirty="0" smtClean="0">
                <a:latin typeface="Times New Roman" pitchFamily="18" charset="0"/>
                <a:cs typeface="Times New Roman" pitchFamily="18" charset="0"/>
              </a:rPr>
              <a:t>b</a:t>
            </a:r>
            <a:endParaRPr lang="en-US" sz="1800" dirty="0" smtClean="0">
              <a:latin typeface="Times New Roman" pitchFamily="18" charset="0"/>
              <a:cs typeface="Times New Roman" pitchFamily="18" charset="0"/>
            </a:endParaRPr>
          </a:p>
          <a:p>
            <a:r>
              <a:rPr lang="en-US" sz="1800" baseline="300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time </a:t>
            </a:r>
            <a:r>
              <a:rPr lang="en-US" sz="1800" dirty="0" smtClean="0">
                <a:latin typeface="Times New Roman" pitchFamily="18" charset="0"/>
                <a:cs typeface="Times New Roman" pitchFamily="18" charset="0"/>
              </a:rPr>
              <a:t>= c(Effort)</a:t>
            </a:r>
            <a:r>
              <a:rPr lang="en-US" sz="1800" baseline="30000" dirty="0" smtClean="0">
                <a:latin typeface="Times New Roman" pitchFamily="18" charset="0"/>
                <a:cs typeface="Times New Roman" pitchFamily="18" charset="0"/>
              </a:rPr>
              <a:t>d</a:t>
            </a:r>
            <a:endParaRPr lang="en-IN" sz="1800" b="0" i="0" u="none" strike="noStrike" dirty="0">
              <a:solidFill>
                <a:schemeClr val="tx1"/>
              </a:solidFill>
              <a:effectLst/>
              <a:latin typeface="Times New Roman" pitchFamily="18" charset="0"/>
              <a:cs typeface="Times New Roman" pitchFamily="18" charset="0"/>
            </a:endParaRPr>
          </a:p>
          <a:p>
            <a:r>
              <a:rPr lang="en-IN" sz="1800" b="1" i="0" u="none" strike="noStrike" dirty="0" smtClean="0">
                <a:solidFill>
                  <a:schemeClr val="tx1"/>
                </a:solidFill>
                <a:effectLst/>
                <a:latin typeface="Times New Roman" pitchFamily="18" charset="0"/>
                <a:cs typeface="Times New Roman" pitchFamily="18" charset="0"/>
              </a:rPr>
              <a:t>(</a:t>
            </a:r>
            <a:r>
              <a:rPr lang="en-IN" sz="1800" b="1" i="0" u="none" strike="noStrike" dirty="0" err="1" smtClean="0">
                <a:solidFill>
                  <a:schemeClr val="tx1"/>
                </a:solidFill>
                <a:effectLst/>
                <a:latin typeface="Times New Roman" pitchFamily="18" charset="0"/>
                <a:cs typeface="Times New Roman" pitchFamily="18" charset="0"/>
              </a:rPr>
              <a:t>i</a:t>
            </a:r>
            <a:r>
              <a:rPr lang="en-IN" sz="1800" b="1" i="0" u="none" strike="noStrike" dirty="0" smtClean="0">
                <a:solidFill>
                  <a:schemeClr val="tx1"/>
                </a:solidFill>
                <a:effectLst/>
                <a:latin typeface="Times New Roman" pitchFamily="18" charset="0"/>
                <a:cs typeface="Times New Roman" pitchFamily="18" charset="0"/>
              </a:rPr>
              <a:t>)Organic Mode</a:t>
            </a:r>
            <a:endParaRPr lang="en-US" sz="1800" dirty="0" smtClean="0">
              <a:latin typeface="Times New Roman" pitchFamily="18" charset="0"/>
              <a:cs typeface="Times New Roman" pitchFamily="18" charset="0"/>
            </a:endParaRPr>
          </a:p>
          <a:p>
            <a:pPr algn="just">
              <a:lnSpc>
                <a:spcPct val="150000"/>
              </a:lnSpc>
            </a:pPr>
            <a:r>
              <a:rPr lang="en-IN" sz="1800" dirty="0">
                <a:solidFill>
                  <a:schemeClr val="tx1"/>
                </a:solidFill>
                <a:latin typeface="Times New Roman" pitchFamily="18" charset="0"/>
                <a:cs typeface="Times New Roman" pitchFamily="18" charset="0"/>
              </a:rPr>
              <a:t>	</a:t>
            </a:r>
            <a:r>
              <a:rPr lang="en-IN" sz="1800" b="0" i="0" u="none" strike="noStrike" dirty="0">
                <a:solidFill>
                  <a:schemeClr val="tx1"/>
                </a:solidFill>
                <a:effectLst/>
                <a:latin typeface="Times New Roman" pitchFamily="18" charset="0"/>
                <a:cs typeface="Times New Roman" pitchFamily="18" charset="0"/>
              </a:rPr>
              <a:t>E = 2.4 × (400)</a:t>
            </a:r>
            <a:r>
              <a:rPr lang="en-IN" sz="1800" b="0" i="0" u="none" strike="noStrike" baseline="30000" dirty="0">
                <a:solidFill>
                  <a:schemeClr val="tx1"/>
                </a:solidFill>
                <a:effectLst/>
                <a:latin typeface="Times New Roman" pitchFamily="18" charset="0"/>
                <a:cs typeface="Times New Roman" pitchFamily="18" charset="0"/>
              </a:rPr>
              <a:t>1.05</a:t>
            </a:r>
            <a:r>
              <a:rPr lang="en-IN" sz="1800" b="0" i="0" u="none" strike="noStrike" dirty="0">
                <a:solidFill>
                  <a:schemeClr val="tx1"/>
                </a:solidFill>
                <a:effectLst/>
                <a:latin typeface="Times New Roman" pitchFamily="18" charset="0"/>
                <a:cs typeface="Times New Roman" pitchFamily="18" charset="0"/>
              </a:rPr>
              <a:t> = 1295.31 PM</a:t>
            </a:r>
          </a:p>
          <a:p>
            <a:pPr algn="just">
              <a:lnSpc>
                <a:spcPct val="150000"/>
              </a:lnSpc>
            </a:pPr>
            <a:r>
              <a:rPr lang="en-IN" sz="1800" b="0" i="0" u="none" strike="noStrike" dirty="0">
                <a:solidFill>
                  <a:schemeClr val="tx1"/>
                </a:solidFill>
                <a:effectLst/>
                <a:latin typeface="Times New Roman" pitchFamily="18" charset="0"/>
                <a:cs typeface="Times New Roman" pitchFamily="18" charset="0"/>
              </a:rPr>
              <a:t>                D = 2.5 × (1295.31)</a:t>
            </a:r>
            <a:r>
              <a:rPr lang="en-IN" sz="1800" b="0" i="0" u="none" strike="noStrike" baseline="30000" dirty="0">
                <a:solidFill>
                  <a:schemeClr val="tx1"/>
                </a:solidFill>
                <a:effectLst/>
                <a:latin typeface="Times New Roman" pitchFamily="18" charset="0"/>
                <a:cs typeface="Times New Roman" pitchFamily="18" charset="0"/>
              </a:rPr>
              <a:t>0.38</a:t>
            </a:r>
            <a:r>
              <a:rPr lang="en-IN" sz="1800" b="0" i="0" u="none" strike="noStrike" dirty="0">
                <a:solidFill>
                  <a:schemeClr val="tx1"/>
                </a:solidFill>
                <a:effectLst/>
                <a:latin typeface="Times New Roman" pitchFamily="18" charset="0"/>
                <a:cs typeface="Times New Roman" pitchFamily="18" charset="0"/>
              </a:rPr>
              <a:t>=38.07 PM</a:t>
            </a:r>
          </a:p>
          <a:p>
            <a:pPr algn="just">
              <a:lnSpc>
                <a:spcPct val="150000"/>
              </a:lnSpc>
            </a:pPr>
            <a:r>
              <a:rPr lang="en-IN" sz="1800" b="1" i="0" u="none" strike="noStrike" dirty="0">
                <a:solidFill>
                  <a:schemeClr val="tx1"/>
                </a:solidFill>
                <a:effectLst/>
                <a:latin typeface="Times New Roman" pitchFamily="18" charset="0"/>
                <a:cs typeface="Times New Roman" pitchFamily="18" charset="0"/>
              </a:rPr>
              <a:t>(ii)Semidetached Mode</a:t>
            </a:r>
            <a:endParaRPr lang="en-IN" sz="1800" b="0" i="0" u="none" strike="noStrike" dirty="0">
              <a:solidFill>
                <a:schemeClr val="tx1"/>
              </a:solidFill>
              <a:effectLst/>
              <a:latin typeface="Times New Roman" pitchFamily="18" charset="0"/>
              <a:cs typeface="Times New Roman" pitchFamily="18" charset="0"/>
            </a:endParaRPr>
          </a:p>
          <a:p>
            <a:pPr algn="just">
              <a:lnSpc>
                <a:spcPct val="150000"/>
              </a:lnSpc>
            </a:pPr>
            <a:r>
              <a:rPr lang="en-IN" sz="1800" dirty="0">
                <a:solidFill>
                  <a:schemeClr val="tx1"/>
                </a:solidFill>
                <a:latin typeface="Times New Roman" pitchFamily="18" charset="0"/>
                <a:cs typeface="Times New Roman" pitchFamily="18" charset="0"/>
              </a:rPr>
              <a:t>	</a:t>
            </a:r>
            <a:r>
              <a:rPr lang="en-IN" sz="1800" b="0" i="0" u="none" strike="noStrike" dirty="0">
                <a:solidFill>
                  <a:schemeClr val="tx1"/>
                </a:solidFill>
                <a:effectLst/>
                <a:latin typeface="Times New Roman" pitchFamily="18" charset="0"/>
                <a:cs typeface="Times New Roman" pitchFamily="18" charset="0"/>
              </a:rPr>
              <a:t>E = 3.0 × (400)</a:t>
            </a:r>
            <a:r>
              <a:rPr lang="en-IN" sz="1800" b="0" i="0" u="none" strike="noStrike" baseline="30000" dirty="0">
                <a:solidFill>
                  <a:schemeClr val="tx1"/>
                </a:solidFill>
                <a:effectLst/>
                <a:latin typeface="Times New Roman" pitchFamily="18" charset="0"/>
                <a:cs typeface="Times New Roman" pitchFamily="18" charset="0"/>
              </a:rPr>
              <a:t>1.12</a:t>
            </a:r>
            <a:r>
              <a:rPr lang="en-IN" sz="1800" b="0" i="0" u="none" strike="noStrike" dirty="0">
                <a:solidFill>
                  <a:schemeClr val="tx1"/>
                </a:solidFill>
                <a:effectLst/>
                <a:latin typeface="Times New Roman" pitchFamily="18" charset="0"/>
                <a:cs typeface="Times New Roman" pitchFamily="18" charset="0"/>
              </a:rPr>
              <a:t>=2462.79 PM</a:t>
            </a:r>
          </a:p>
          <a:p>
            <a:pPr algn="just">
              <a:lnSpc>
                <a:spcPct val="150000"/>
              </a:lnSpc>
            </a:pPr>
            <a:r>
              <a:rPr lang="en-IN" sz="1800" dirty="0">
                <a:solidFill>
                  <a:schemeClr val="tx1"/>
                </a:solidFill>
                <a:latin typeface="Times New Roman" pitchFamily="18" charset="0"/>
                <a:cs typeface="Times New Roman" pitchFamily="18" charset="0"/>
              </a:rPr>
              <a:t>	</a:t>
            </a:r>
            <a:r>
              <a:rPr lang="en-IN" sz="1800" b="0" i="0" u="none" strike="noStrike" dirty="0">
                <a:solidFill>
                  <a:schemeClr val="tx1"/>
                </a:solidFill>
                <a:effectLst/>
                <a:latin typeface="Times New Roman" pitchFamily="18" charset="0"/>
                <a:cs typeface="Times New Roman" pitchFamily="18" charset="0"/>
              </a:rPr>
              <a:t>D = 2.5 × (2462.79)</a:t>
            </a:r>
            <a:r>
              <a:rPr lang="en-IN" sz="1800" b="0" i="0" u="none" strike="noStrike" baseline="30000" dirty="0">
                <a:solidFill>
                  <a:schemeClr val="tx1"/>
                </a:solidFill>
                <a:effectLst/>
                <a:latin typeface="Times New Roman" pitchFamily="18" charset="0"/>
                <a:cs typeface="Times New Roman" pitchFamily="18" charset="0"/>
              </a:rPr>
              <a:t>0.35</a:t>
            </a:r>
            <a:r>
              <a:rPr lang="en-IN" sz="1800" b="0" i="0" u="none" strike="noStrike" dirty="0">
                <a:solidFill>
                  <a:schemeClr val="tx1"/>
                </a:solidFill>
                <a:effectLst/>
                <a:latin typeface="Times New Roman" pitchFamily="18" charset="0"/>
                <a:cs typeface="Times New Roman" pitchFamily="18" charset="0"/>
              </a:rPr>
              <a:t>=38.45 PM</a:t>
            </a:r>
          </a:p>
          <a:p>
            <a:pPr algn="just">
              <a:lnSpc>
                <a:spcPct val="150000"/>
              </a:lnSpc>
            </a:pPr>
            <a:r>
              <a:rPr lang="en-IN" sz="1800" b="1" i="0" u="none" strike="noStrike" dirty="0">
                <a:solidFill>
                  <a:schemeClr val="tx1"/>
                </a:solidFill>
                <a:effectLst/>
                <a:latin typeface="Times New Roman" pitchFamily="18" charset="0"/>
                <a:cs typeface="Times New Roman" pitchFamily="18" charset="0"/>
              </a:rPr>
              <a:t>(iii) Embedded Mode</a:t>
            </a:r>
            <a:endParaRPr lang="en-IN" sz="1800" b="0" i="0" u="none" strike="noStrike" dirty="0">
              <a:solidFill>
                <a:schemeClr val="tx1"/>
              </a:solidFill>
              <a:effectLst/>
              <a:latin typeface="Times New Roman" pitchFamily="18" charset="0"/>
              <a:cs typeface="Times New Roman" pitchFamily="18" charset="0"/>
            </a:endParaRPr>
          </a:p>
          <a:p>
            <a:pPr algn="just">
              <a:lnSpc>
                <a:spcPct val="150000"/>
              </a:lnSpc>
            </a:pPr>
            <a:r>
              <a:rPr lang="en-IN" sz="1800" dirty="0">
                <a:solidFill>
                  <a:schemeClr val="tx1"/>
                </a:solidFill>
                <a:latin typeface="Times New Roman" pitchFamily="18" charset="0"/>
                <a:cs typeface="Times New Roman" pitchFamily="18" charset="0"/>
              </a:rPr>
              <a:t>	</a:t>
            </a:r>
            <a:r>
              <a:rPr lang="en-IN" sz="1800" b="0" i="0" u="none" strike="noStrike" dirty="0">
                <a:solidFill>
                  <a:schemeClr val="tx1"/>
                </a:solidFill>
                <a:effectLst/>
                <a:latin typeface="Times New Roman" pitchFamily="18" charset="0"/>
                <a:cs typeface="Times New Roman" pitchFamily="18" charset="0"/>
              </a:rPr>
              <a:t>E = 3.6 × (400)</a:t>
            </a:r>
            <a:r>
              <a:rPr lang="en-IN" sz="1800" b="0" i="0" u="none" strike="noStrike" baseline="30000" dirty="0">
                <a:solidFill>
                  <a:schemeClr val="tx1"/>
                </a:solidFill>
                <a:effectLst/>
                <a:latin typeface="Times New Roman" pitchFamily="18" charset="0"/>
                <a:cs typeface="Times New Roman" pitchFamily="18" charset="0"/>
              </a:rPr>
              <a:t>1.20</a:t>
            </a:r>
            <a:r>
              <a:rPr lang="en-IN" sz="1800" b="0" i="0" u="none" strike="noStrike" dirty="0">
                <a:solidFill>
                  <a:schemeClr val="tx1"/>
                </a:solidFill>
                <a:effectLst/>
                <a:latin typeface="Times New Roman" pitchFamily="18" charset="0"/>
                <a:cs typeface="Times New Roman" pitchFamily="18" charset="0"/>
              </a:rPr>
              <a:t> = 4772.81 PM</a:t>
            </a:r>
          </a:p>
          <a:p>
            <a:pPr algn="just">
              <a:lnSpc>
                <a:spcPct val="150000"/>
              </a:lnSpc>
            </a:pPr>
            <a:r>
              <a:rPr lang="en-IN" sz="1800" b="0" i="0" u="none" strike="noStrike" dirty="0">
                <a:solidFill>
                  <a:schemeClr val="tx1"/>
                </a:solidFill>
                <a:effectLst/>
                <a:latin typeface="Times New Roman" pitchFamily="18" charset="0"/>
                <a:cs typeface="Times New Roman" pitchFamily="18" charset="0"/>
              </a:rPr>
              <a:t>                D = 2.5 × (4772.8)</a:t>
            </a:r>
            <a:r>
              <a:rPr lang="en-IN" sz="1800" b="0" i="0" u="none" strike="noStrike" baseline="30000" dirty="0">
                <a:solidFill>
                  <a:schemeClr val="tx1"/>
                </a:solidFill>
                <a:effectLst/>
                <a:latin typeface="Times New Roman" pitchFamily="18" charset="0"/>
                <a:cs typeface="Times New Roman" pitchFamily="18" charset="0"/>
              </a:rPr>
              <a:t>0.32</a:t>
            </a:r>
            <a:r>
              <a:rPr lang="en-IN" sz="1800" b="0" i="0" u="none" strike="noStrike" dirty="0">
                <a:solidFill>
                  <a:schemeClr val="tx1"/>
                </a:solidFill>
                <a:effectLst/>
                <a:latin typeface="Times New Roman" pitchFamily="18" charset="0"/>
                <a:cs typeface="Times New Roman" pitchFamily="18" charset="0"/>
              </a:rPr>
              <a:t> = 38 PM</a:t>
            </a:r>
          </a:p>
        </p:txBody>
      </p:sp>
    </p:spTree>
    <p:extLst>
      <p:ext uri="{BB962C8B-B14F-4D97-AF65-F5344CB8AC3E}">
        <p14:creationId xmlns="" xmlns:p14="http://schemas.microsoft.com/office/powerpoint/2010/main" val="992631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Basic Model - Estimation of Effort</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24</a:t>
            </a:fld>
            <a:endParaRPr lang="en-US"/>
          </a:p>
        </p:txBody>
      </p:sp>
      <p:sp>
        <p:nvSpPr>
          <p:cNvPr id="7" name="Date Placeholder 3">
            <a:extLst>
              <a:ext uri="{FF2B5EF4-FFF2-40B4-BE49-F238E27FC236}">
                <a16:creationId xmlns="" xmlns:a16="http://schemas.microsoft.com/office/drawing/2014/main" id="{FAA57292-450D-AA4B-3F8D-EAFF97EB5970}"/>
              </a:ext>
            </a:extLst>
          </p:cNvPr>
          <p:cNvSpPr>
            <a:spLocks noGrp="1"/>
          </p:cNvSpPr>
          <p:nvPr>
            <p:ph type="dt" sz="half" idx="10"/>
          </p:nvPr>
        </p:nvSpPr>
        <p:spPr>
          <a:xfrm>
            <a:off x="152400" y="6629400"/>
            <a:ext cx="2286000" cy="178954"/>
          </a:xfrm>
          <a:prstGeom prst="rect">
            <a:avLst/>
          </a:prstGeom>
        </p:spPr>
        <p:txBody>
          <a:bodyPr vert="horz" wrap="square" lIns="91440" tIns="45720" rIns="91440" bIns="45720" numCol="1" anchor="ctr" anchorCtr="0" compatLnSpc="1"/>
          <a:lstStyle>
            <a:defPPr>
              <a:defRPr lang="en-US"/>
            </a:defPPr>
            <a:lvl1pPr algn="l"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dirty="0"/>
          </a:p>
        </p:txBody>
      </p:sp>
      <p:sp>
        <p:nvSpPr>
          <p:cNvPr id="5" name="Content Placeholder 2">
            <a:extLst>
              <a:ext uri="{FF2B5EF4-FFF2-40B4-BE49-F238E27FC236}">
                <a16:creationId xmlns="" xmlns:a16="http://schemas.microsoft.com/office/drawing/2014/main" id="{8F44F373-D5F5-730C-AE29-B4AF03E03842}"/>
              </a:ext>
            </a:extLst>
          </p:cNvPr>
          <p:cNvSpPr>
            <a:spLocks noGrp="1"/>
          </p:cNvSpPr>
          <p:nvPr>
            <p:ph idx="1"/>
          </p:nvPr>
        </p:nvSpPr>
        <p:spPr>
          <a:xfrm>
            <a:off x="409136" y="1201615"/>
            <a:ext cx="8534400" cy="4525963"/>
          </a:xfrm>
        </p:spPr>
        <p:txBody>
          <a:bodyPr/>
          <a:lstStyle/>
          <a:p>
            <a:pPr marL="0" indent="0">
              <a:lnSpc>
                <a:spcPct val="150000"/>
              </a:lnSpc>
              <a:buNone/>
            </a:pPr>
            <a:r>
              <a:rPr lang="en-IN" sz="1800" b="1" i="1" dirty="0">
                <a:solidFill>
                  <a:schemeClr val="tx1"/>
                </a:solidFill>
                <a:latin typeface="Times New Roman" pitchFamily="18" charset="0"/>
                <a:cs typeface="Times New Roman" pitchFamily="18" charset="0"/>
              </a:rPr>
              <a:t>Example 2:</a:t>
            </a:r>
            <a:r>
              <a:rPr lang="en-IN" sz="1800" i="1" dirty="0">
                <a:solidFill>
                  <a:schemeClr val="tx1"/>
                </a:solidFill>
                <a:latin typeface="Times New Roman" pitchFamily="18" charset="0"/>
                <a:cs typeface="Times New Roman" pitchFamily="18" charset="0"/>
              </a:rPr>
              <a:t> A project size of 200 KLOC is to be developed. Software development team has average experience on similar type of projects. The project schedule is not very tight. Calculate the Effort, development time, average staff size, and productivity of the project.</a:t>
            </a:r>
          </a:p>
          <a:p>
            <a:pPr marL="0" indent="0">
              <a:lnSpc>
                <a:spcPct val="150000"/>
              </a:lnSpc>
              <a:buNone/>
            </a:pPr>
            <a:endParaRPr lang="en-IN" sz="1800" b="1" dirty="0">
              <a:solidFill>
                <a:schemeClr val="tx1"/>
              </a:solidFill>
              <a:latin typeface="Times New Roman" pitchFamily="18" charset="0"/>
              <a:cs typeface="Times New Roman" pitchFamily="18" charset="0"/>
            </a:endParaRPr>
          </a:p>
          <a:p>
            <a:pPr marL="0" indent="0">
              <a:lnSpc>
                <a:spcPct val="150000"/>
              </a:lnSpc>
              <a:buNone/>
            </a:pPr>
            <a:r>
              <a:rPr lang="en-IN" sz="1800" b="1" dirty="0">
                <a:solidFill>
                  <a:schemeClr val="tx1"/>
                </a:solidFill>
                <a:latin typeface="Times New Roman" pitchFamily="18" charset="0"/>
                <a:cs typeface="Times New Roman" pitchFamily="18" charset="0"/>
              </a:rPr>
              <a:t>Solution:</a:t>
            </a:r>
            <a:r>
              <a:rPr lang="en-IN" sz="1800" dirty="0">
                <a:solidFill>
                  <a:schemeClr val="tx1"/>
                </a:solidFill>
                <a:latin typeface="Times New Roman" pitchFamily="18" charset="0"/>
                <a:cs typeface="Times New Roman" pitchFamily="18" charset="0"/>
              </a:rPr>
              <a:t> The semidetached mode is the most appropriate mode, keeping in view the size, schedule and experience of development time. </a:t>
            </a:r>
          </a:p>
          <a:p>
            <a:pPr marL="0" indent="0">
              <a:lnSpc>
                <a:spcPct val="150000"/>
              </a:lnSpc>
              <a:buNone/>
            </a:pPr>
            <a:r>
              <a:rPr lang="en-IN" sz="1800" dirty="0">
                <a:solidFill>
                  <a:schemeClr val="tx1"/>
                </a:solidFill>
                <a:latin typeface="Times New Roman" pitchFamily="18" charset="0"/>
                <a:cs typeface="Times New Roman" pitchFamily="18" charset="0"/>
              </a:rPr>
              <a:t>E = 3.0×(200)</a:t>
            </a:r>
            <a:r>
              <a:rPr lang="en-IN" sz="1800" baseline="30000" dirty="0">
                <a:solidFill>
                  <a:schemeClr val="tx1"/>
                </a:solidFill>
                <a:latin typeface="Times New Roman" pitchFamily="18" charset="0"/>
                <a:cs typeface="Times New Roman" pitchFamily="18" charset="0"/>
              </a:rPr>
              <a:t>1.12</a:t>
            </a:r>
            <a:r>
              <a:rPr lang="en-IN" sz="1800" dirty="0">
                <a:solidFill>
                  <a:schemeClr val="tx1"/>
                </a:solidFill>
                <a:latin typeface="Times New Roman" pitchFamily="18" charset="0"/>
                <a:cs typeface="Times New Roman" pitchFamily="18" charset="0"/>
              </a:rPr>
              <a:t> = 1133.12 PM</a:t>
            </a:r>
            <a:br>
              <a:rPr lang="en-IN" sz="1800" dirty="0">
                <a:solidFill>
                  <a:schemeClr val="tx1"/>
                </a:solidFill>
                <a:latin typeface="Times New Roman" pitchFamily="18" charset="0"/>
                <a:cs typeface="Times New Roman" pitchFamily="18" charset="0"/>
              </a:rPr>
            </a:br>
            <a:r>
              <a:rPr lang="en-IN" sz="1800" dirty="0">
                <a:solidFill>
                  <a:schemeClr val="tx1"/>
                </a:solidFill>
                <a:latin typeface="Times New Roman" pitchFamily="18" charset="0"/>
                <a:cs typeface="Times New Roman" pitchFamily="18" charset="0"/>
              </a:rPr>
              <a:t>D = 2.5× (1133.12)</a:t>
            </a:r>
            <a:r>
              <a:rPr lang="en-IN" sz="1800" baseline="30000" dirty="0">
                <a:solidFill>
                  <a:schemeClr val="tx1"/>
                </a:solidFill>
                <a:latin typeface="Times New Roman" pitchFamily="18" charset="0"/>
                <a:cs typeface="Times New Roman" pitchFamily="18" charset="0"/>
              </a:rPr>
              <a:t>0.35</a:t>
            </a:r>
            <a:r>
              <a:rPr lang="en-IN" sz="1800" dirty="0">
                <a:solidFill>
                  <a:schemeClr val="tx1"/>
                </a:solidFill>
                <a:latin typeface="Times New Roman" pitchFamily="18" charset="0"/>
                <a:cs typeface="Times New Roman" pitchFamily="18" charset="0"/>
              </a:rPr>
              <a:t> = 29.3 PM</a:t>
            </a:r>
          </a:p>
          <a:p>
            <a:endParaRPr lang="en-US" dirty="0">
              <a:latin typeface="Times" panose="02020603050405020304" pitchFamily="18" charset="0"/>
              <a:cs typeface="Times" panose="02020603050405020304" pitchFamily="18" charset="0"/>
            </a:endParaRPr>
          </a:p>
        </p:txBody>
      </p:sp>
      <p:pic>
        <p:nvPicPr>
          <p:cNvPr id="8" name="Picture 7">
            <a:extLst>
              <a:ext uri="{FF2B5EF4-FFF2-40B4-BE49-F238E27FC236}">
                <a16:creationId xmlns="" xmlns:a16="http://schemas.microsoft.com/office/drawing/2014/main" id="{711DA62D-9011-08AD-7E52-BDD6484D2174}"/>
              </a:ext>
            </a:extLst>
          </p:cNvPr>
          <p:cNvPicPr>
            <a:picLocks noChangeAspect="1"/>
          </p:cNvPicPr>
          <p:nvPr/>
        </p:nvPicPr>
        <p:blipFill>
          <a:blip r:embed="rId2"/>
          <a:stretch>
            <a:fillRect/>
          </a:stretch>
        </p:blipFill>
        <p:spPr>
          <a:xfrm>
            <a:off x="4174671" y="3733800"/>
            <a:ext cx="4740729" cy="2251588"/>
          </a:xfrm>
          <a:prstGeom prst="rect">
            <a:avLst/>
          </a:prstGeom>
        </p:spPr>
      </p:pic>
    </p:spTree>
    <p:extLst>
      <p:ext uri="{BB962C8B-B14F-4D97-AF65-F5344CB8AC3E}">
        <p14:creationId xmlns="" xmlns:p14="http://schemas.microsoft.com/office/powerpoint/2010/main" val="941174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Intermediate Model - Estimation of Effort</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25</a:t>
            </a:fld>
            <a:endParaRPr lang="en-US"/>
          </a:p>
        </p:txBody>
      </p:sp>
      <p:sp>
        <p:nvSpPr>
          <p:cNvPr id="10" name="TextBox 9">
            <a:extLst>
              <a:ext uri="{FF2B5EF4-FFF2-40B4-BE49-F238E27FC236}">
                <a16:creationId xmlns="" xmlns:a16="http://schemas.microsoft.com/office/drawing/2014/main" id="{64BF8916-3A5C-747D-0F4E-C7CAF421F77D}"/>
              </a:ext>
            </a:extLst>
          </p:cNvPr>
          <p:cNvSpPr txBox="1"/>
          <p:nvPr/>
        </p:nvSpPr>
        <p:spPr>
          <a:xfrm>
            <a:off x="228600" y="1066800"/>
            <a:ext cx="8719218" cy="400109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basic COCOMO model assumes that the effort is only a function of the number of lines of code and some constants evaluated according to the different software systems. </a:t>
            </a:r>
          </a:p>
          <a:p>
            <a:pPr marL="285750" indent="-28575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However, in reality, no system’s effort and schedule can be solely calculated on the basis of Lines of Code. </a:t>
            </a:r>
          </a:p>
          <a:p>
            <a:pPr marL="285750" indent="-28575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that, various other factors such as reliability, experience, capability. </a:t>
            </a:r>
          </a:p>
          <a:p>
            <a:pPr marL="285750" indent="-28575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These factors are known as Cost Drivers </a:t>
            </a:r>
          </a:p>
          <a:p>
            <a:pPr marL="285750" indent="-28575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Intermediate Model utilizes 15 such drivers for cost estimation.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92512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Intermediate Model - Estimation of Effort</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26</a:t>
            </a:fld>
            <a:endParaRPr lang="en-US"/>
          </a:p>
        </p:txBody>
      </p:sp>
      <p:pic>
        <p:nvPicPr>
          <p:cNvPr id="2050" name="Picture 2">
            <a:extLst>
              <a:ext uri="{FF2B5EF4-FFF2-40B4-BE49-F238E27FC236}">
                <a16:creationId xmlns="" xmlns:a16="http://schemas.microsoft.com/office/drawing/2014/main" id="{B1A2BD06-C5B4-361C-AB03-576C558EBD8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892140"/>
            <a:ext cx="6629400" cy="56610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29985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Intermediate Model - Estimation of Effort</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27</a:t>
            </a:fld>
            <a:endParaRPr lang="en-US"/>
          </a:p>
        </p:txBody>
      </p:sp>
      <p:sp>
        <p:nvSpPr>
          <p:cNvPr id="5" name="TextBox 4"/>
          <p:cNvSpPr txBox="1"/>
          <p:nvPr/>
        </p:nvSpPr>
        <p:spPr>
          <a:xfrm>
            <a:off x="416859" y="1344706"/>
            <a:ext cx="9155070" cy="3046988"/>
          </a:xfrm>
          <a:prstGeom prst="rect">
            <a:avLst/>
          </a:prstGeom>
          <a:noFill/>
        </p:spPr>
        <p:txBody>
          <a:bodyPr wrap="none" rtlCol="0">
            <a:spAutoFit/>
          </a:bodyPr>
          <a:lstStyle/>
          <a:p>
            <a:r>
              <a:rPr lang="en-US" sz="1600" dirty="0" smtClean="0">
                <a:latin typeface="Times New Roman" pitchFamily="18" charset="0"/>
                <a:cs typeface="Times New Roman" pitchFamily="18" charset="0"/>
              </a:rPr>
              <a:t>The project manager is to rate these 15 different parameters for a particular project on a scale of one to three.</a:t>
            </a:r>
          </a:p>
          <a:p>
            <a:r>
              <a:rPr lang="en-US" sz="1600" dirty="0" smtClean="0">
                <a:latin typeface="Times New Roman" pitchFamily="18" charset="0"/>
                <a:cs typeface="Times New Roman" pitchFamily="18" charset="0"/>
              </a:rPr>
              <a:t>Then, depending on these ratings, appropriate cost driver values are taken from the above table. These 15</a:t>
            </a:r>
          </a:p>
          <a:p>
            <a:r>
              <a:rPr lang="en-US" sz="1600" dirty="0" smtClean="0">
                <a:latin typeface="Times New Roman" pitchFamily="18" charset="0"/>
                <a:cs typeface="Times New Roman" pitchFamily="18" charset="0"/>
              </a:rPr>
              <a:t> values are then multiplied to calculate the EAF (effort adjustment Factor). The intermediate COCOMO </a:t>
            </a:r>
          </a:p>
          <a:p>
            <a:r>
              <a:rPr lang="en-US" sz="1600" dirty="0" smtClean="0">
                <a:latin typeface="Times New Roman" pitchFamily="18" charset="0"/>
                <a:cs typeface="Times New Roman" pitchFamily="18" charset="0"/>
              </a:rPr>
              <a:t>formula now takes the form:</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 = </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a(KLOC)</a:t>
            </a:r>
            <a:r>
              <a:rPr lang="en-US" sz="1600" baseline="30000"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*EAF</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values of  a and b in case of the intermediate model are as follows:</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609600" y="3439758"/>
          <a:ext cx="6096000" cy="1219200"/>
        </p:xfrm>
        <a:graphic>
          <a:graphicData uri="http://schemas.openxmlformats.org/drawingml/2006/table">
            <a:tbl>
              <a:tblPr firstRow="1" bandRow="1">
                <a:tableStyleId>{866D8C4D-A2DB-48BA-B2CD-EECFE764FD55}</a:tableStyleId>
              </a:tblPr>
              <a:tblGrid>
                <a:gridCol w="2032000"/>
                <a:gridCol w="2032000"/>
                <a:gridCol w="2032000"/>
              </a:tblGrid>
              <a:tr h="0">
                <a:tc>
                  <a:txBody>
                    <a:bodyPr/>
                    <a:lstStyle/>
                    <a:p>
                      <a:r>
                        <a:rPr lang="en-US" dirty="0" smtClean="0"/>
                        <a:t>Software Projects </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0">
                <a:tc>
                  <a:txBody>
                    <a:bodyPr/>
                    <a:lstStyle/>
                    <a:p>
                      <a:r>
                        <a:rPr lang="en-US" dirty="0" smtClean="0"/>
                        <a:t>Organic</a:t>
                      </a:r>
                      <a:endParaRPr lang="en-US" dirty="0"/>
                    </a:p>
                  </a:txBody>
                  <a:tcPr/>
                </a:tc>
                <a:tc>
                  <a:txBody>
                    <a:bodyPr/>
                    <a:lstStyle/>
                    <a:p>
                      <a:r>
                        <a:rPr lang="en-US" dirty="0" smtClean="0"/>
                        <a:t>3.2</a:t>
                      </a:r>
                      <a:endParaRPr lang="en-US" dirty="0"/>
                    </a:p>
                  </a:txBody>
                  <a:tcPr/>
                </a:tc>
                <a:tc>
                  <a:txBody>
                    <a:bodyPr/>
                    <a:lstStyle/>
                    <a:p>
                      <a:r>
                        <a:rPr lang="en-US" dirty="0" smtClean="0"/>
                        <a:t>1.05</a:t>
                      </a:r>
                      <a:endParaRPr lang="en-US" dirty="0"/>
                    </a:p>
                  </a:txBody>
                  <a:tcPr/>
                </a:tc>
              </a:tr>
              <a:tr h="0">
                <a:tc>
                  <a:txBody>
                    <a:bodyPr/>
                    <a:lstStyle/>
                    <a:p>
                      <a:r>
                        <a:rPr lang="en-US" dirty="0" smtClean="0"/>
                        <a:t>Semi Detached</a:t>
                      </a:r>
                      <a:endParaRPr lang="en-US" dirty="0"/>
                    </a:p>
                  </a:txBody>
                  <a:tcPr/>
                </a:tc>
                <a:tc>
                  <a:txBody>
                    <a:bodyPr/>
                    <a:lstStyle/>
                    <a:p>
                      <a:r>
                        <a:rPr lang="en-US" dirty="0" smtClean="0"/>
                        <a:t>3.0</a:t>
                      </a:r>
                      <a:endParaRPr lang="en-US" dirty="0"/>
                    </a:p>
                  </a:txBody>
                  <a:tcPr/>
                </a:tc>
                <a:tc>
                  <a:txBody>
                    <a:bodyPr/>
                    <a:lstStyle/>
                    <a:p>
                      <a:r>
                        <a:rPr lang="en-US" dirty="0" smtClean="0"/>
                        <a:t>1.12</a:t>
                      </a:r>
                      <a:endParaRPr lang="en-US" dirty="0"/>
                    </a:p>
                  </a:txBody>
                  <a:tcPr/>
                </a:tc>
              </a:tr>
              <a:tr h="0">
                <a:tc>
                  <a:txBody>
                    <a:bodyPr/>
                    <a:lstStyle/>
                    <a:p>
                      <a:r>
                        <a:rPr lang="en-US" dirty="0" smtClean="0"/>
                        <a:t>Embedded</a:t>
                      </a:r>
                      <a:endParaRPr lang="en-US" dirty="0"/>
                    </a:p>
                  </a:txBody>
                  <a:tcPr/>
                </a:tc>
                <a:tc>
                  <a:txBody>
                    <a:bodyPr/>
                    <a:lstStyle/>
                    <a:p>
                      <a:r>
                        <a:rPr lang="en-US" dirty="0" smtClean="0"/>
                        <a:t>2.8</a:t>
                      </a:r>
                      <a:endParaRPr lang="en-US" dirty="0"/>
                    </a:p>
                  </a:txBody>
                  <a:tcPr/>
                </a:tc>
                <a:tc>
                  <a:txBody>
                    <a:bodyPr/>
                    <a:lstStyle/>
                    <a:p>
                      <a:r>
                        <a:rPr lang="en-US" dirty="0" smtClean="0"/>
                        <a:t>1.20</a:t>
                      </a:r>
                      <a:endParaRPr lang="en-US" dirty="0"/>
                    </a:p>
                  </a:txBody>
                  <a:tcPr/>
                </a:tc>
              </a:tr>
            </a:tbl>
          </a:graphicData>
        </a:graphic>
      </p:graphicFrame>
      <p:sp>
        <p:nvSpPr>
          <p:cNvPr id="11" name="Text Placeholder 10"/>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1306187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Intermediate Model - Estimation of Effort</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28</a:t>
            </a:fld>
            <a:endParaRPr lang="en-US"/>
          </a:p>
        </p:txBody>
      </p:sp>
      <p:sp>
        <p:nvSpPr>
          <p:cNvPr id="10" name="TextBox 9">
            <a:extLst>
              <a:ext uri="{FF2B5EF4-FFF2-40B4-BE49-F238E27FC236}">
                <a16:creationId xmlns="" xmlns:a16="http://schemas.microsoft.com/office/drawing/2014/main" id="{64BF8916-3A5C-747D-0F4E-C7CAF421F77D}"/>
              </a:ext>
            </a:extLst>
          </p:cNvPr>
          <p:cNvSpPr txBox="1"/>
          <p:nvPr/>
        </p:nvSpPr>
        <p:spPr>
          <a:xfrm>
            <a:off x="212391" y="937915"/>
            <a:ext cx="8719218" cy="5587812"/>
          </a:xfrm>
          <a:prstGeom prst="rect">
            <a:avLst/>
          </a:prstGeom>
          <a:noFill/>
        </p:spPr>
        <p:txBody>
          <a:bodyPr wrap="square">
            <a:spAutoFit/>
          </a:bodyPr>
          <a:lstStyle/>
          <a:p>
            <a:pPr>
              <a:lnSpc>
                <a:spcPct val="150000"/>
              </a:lnSpc>
            </a:pPr>
            <a:r>
              <a:rPr lang="en-IN" sz="1600" b="1" i="1" u="none" strike="noStrike" dirty="0">
                <a:effectLst/>
                <a:latin typeface="Times New Roman" panose="02020603050405020304" pitchFamily="18" charset="0"/>
                <a:cs typeface="Times New Roman" panose="02020603050405020304" pitchFamily="18" charset="0"/>
              </a:rPr>
              <a:t>Example:</a:t>
            </a:r>
            <a:r>
              <a:rPr lang="en-IN" sz="1600" b="0" i="1" u="none" strike="noStrike" dirty="0">
                <a:effectLst/>
                <a:latin typeface="Times New Roman" panose="02020603050405020304" pitchFamily="18" charset="0"/>
                <a:cs typeface="Times New Roman" panose="02020603050405020304" pitchFamily="18" charset="0"/>
              </a:rPr>
              <a:t> For a given project was estimated with a size of 300 KLOC. Calculate the Effort, Scheduled time for development by considering developer having very high application experience and very low experience in programming.</a:t>
            </a:r>
          </a:p>
          <a:p>
            <a:pPr>
              <a:lnSpc>
                <a:spcPct val="150000"/>
              </a:lnSpc>
            </a:pPr>
            <a:r>
              <a:rPr lang="en-IN" sz="1600" b="1" i="0" u="none" strike="noStrike" dirty="0">
                <a:effectLst/>
                <a:latin typeface="Times New Roman" panose="02020603050405020304" pitchFamily="18" charset="0"/>
                <a:cs typeface="Times New Roman" panose="02020603050405020304" pitchFamily="18" charset="0"/>
              </a:rPr>
              <a:t>Solution:</a:t>
            </a:r>
            <a:endParaRPr lang="en-IN" sz="1600" b="0" i="0" u="none" strike="noStrike" dirty="0">
              <a:effectLst/>
              <a:latin typeface="Times New Roman" panose="02020603050405020304" pitchFamily="18" charset="0"/>
              <a:cs typeface="Times New Roman" panose="02020603050405020304" pitchFamily="18" charset="0"/>
            </a:endParaRPr>
          </a:p>
          <a:p>
            <a:pPr>
              <a:lnSpc>
                <a:spcPct val="150000"/>
              </a:lnSpc>
            </a:pPr>
            <a:r>
              <a:rPr lang="en-IN" sz="1600" b="0" i="0" u="none" strike="noStrike" dirty="0">
                <a:effectLst/>
                <a:latin typeface="Times New Roman" panose="02020603050405020304" pitchFamily="18" charset="0"/>
                <a:cs typeface="Times New Roman" panose="02020603050405020304" pitchFamily="18" charset="0"/>
              </a:rPr>
              <a:t>Given the estimated size of the project is: 300 KLOC</a:t>
            </a:r>
          </a:p>
          <a:p>
            <a:pPr>
              <a:lnSpc>
                <a:spcPct val="150000"/>
              </a:lnSpc>
            </a:pPr>
            <a:endParaRPr lang="en-IN" sz="1600" b="0" i="0" u="none" strike="noStrike" dirty="0">
              <a:effectLst/>
              <a:latin typeface="Times New Roman" panose="02020603050405020304" pitchFamily="18" charset="0"/>
              <a:cs typeface="Times New Roman" panose="02020603050405020304" pitchFamily="18" charset="0"/>
            </a:endParaRPr>
          </a:p>
          <a:p>
            <a:pPr>
              <a:lnSpc>
                <a:spcPct val="150000"/>
              </a:lnSpc>
            </a:pPr>
            <a:r>
              <a:rPr lang="en-IN" sz="1600" b="0" i="0" u="none" strike="noStrike" dirty="0">
                <a:effectLst/>
                <a:latin typeface="Times New Roman" panose="02020603050405020304" pitchFamily="18" charset="0"/>
                <a:cs typeface="Times New Roman" panose="02020603050405020304" pitchFamily="18" charset="0"/>
              </a:rPr>
              <a:t>Developer having highly application experience: 0.82 (as per cost driver table)</a:t>
            </a:r>
            <a:endParaRPr lang="en-IN" sz="1600" dirty="0">
              <a:latin typeface="Times New Roman" panose="02020603050405020304" pitchFamily="18" charset="0"/>
              <a:cs typeface="Times New Roman" panose="02020603050405020304" pitchFamily="18" charset="0"/>
            </a:endParaRPr>
          </a:p>
          <a:p>
            <a:pPr>
              <a:lnSpc>
                <a:spcPct val="150000"/>
              </a:lnSpc>
            </a:pPr>
            <a:endParaRPr lang="en-IN" sz="1600" b="0" i="0" u="none" strike="noStrike" dirty="0">
              <a:effectLst/>
              <a:latin typeface="Times New Roman" panose="02020603050405020304" pitchFamily="18" charset="0"/>
              <a:cs typeface="Times New Roman" panose="02020603050405020304" pitchFamily="18" charset="0"/>
            </a:endParaRPr>
          </a:p>
          <a:p>
            <a:pPr>
              <a:lnSpc>
                <a:spcPct val="150000"/>
              </a:lnSpc>
            </a:pPr>
            <a:r>
              <a:rPr lang="en-IN" sz="1600" b="0" i="0" u="none" strike="noStrike" dirty="0">
                <a:effectLst/>
                <a:latin typeface="Times New Roman" panose="02020603050405020304" pitchFamily="18" charset="0"/>
                <a:cs typeface="Times New Roman" panose="02020603050405020304" pitchFamily="18" charset="0"/>
              </a:rPr>
              <a:t>Developer having very low experience in programming: 1.14 (as per cost driver table)</a:t>
            </a:r>
          </a:p>
          <a:p>
            <a:pPr>
              <a:lnSpc>
                <a:spcPct val="150000"/>
              </a:lnSpc>
            </a:pPr>
            <a:endParaRPr lang="en-IN" sz="1600" b="0" i="0" u="none" strike="noStrike" dirty="0">
              <a:effectLst/>
              <a:latin typeface="Times New Roman" panose="02020603050405020304" pitchFamily="18" charset="0"/>
              <a:cs typeface="Times New Roman" panose="02020603050405020304" pitchFamily="18" charset="0"/>
            </a:endParaRPr>
          </a:p>
          <a:p>
            <a:pPr>
              <a:lnSpc>
                <a:spcPct val="150000"/>
              </a:lnSpc>
            </a:pPr>
            <a:r>
              <a:rPr lang="en-IN" sz="1600" b="1" i="0" u="none" strike="noStrike" dirty="0">
                <a:effectLst/>
                <a:latin typeface="Times New Roman" panose="02020603050405020304" pitchFamily="18" charset="0"/>
                <a:cs typeface="Times New Roman" panose="02020603050405020304" pitchFamily="18" charset="0"/>
              </a:rPr>
              <a:t>EAF</a:t>
            </a:r>
            <a:r>
              <a:rPr lang="en-IN" sz="1600" b="0" i="0" u="none" strike="noStrike" dirty="0">
                <a:effectLst/>
                <a:latin typeface="Times New Roman" panose="02020603050405020304" pitchFamily="18" charset="0"/>
                <a:cs typeface="Times New Roman" panose="02020603050405020304" pitchFamily="18" charset="0"/>
              </a:rPr>
              <a:t> = 0.82×1.14 = 0.9348</a:t>
            </a:r>
          </a:p>
          <a:p>
            <a:pPr>
              <a:lnSpc>
                <a:spcPct val="150000"/>
              </a:lnSpc>
            </a:pPr>
            <a:endParaRPr lang="en-IN" sz="1600" b="0" i="0" u="none" strike="noStrike" dirty="0">
              <a:effectLst/>
              <a:latin typeface="Times New Roman" panose="02020603050405020304" pitchFamily="18" charset="0"/>
              <a:cs typeface="Times New Roman" panose="02020603050405020304" pitchFamily="18" charset="0"/>
            </a:endParaRPr>
          </a:p>
          <a:p>
            <a:pPr>
              <a:lnSpc>
                <a:spcPct val="150000"/>
              </a:lnSpc>
            </a:pPr>
            <a:r>
              <a:rPr lang="en-IN" sz="1600" b="1" i="0" u="none" strike="noStrike" dirty="0">
                <a:effectLst/>
                <a:latin typeface="Times New Roman" panose="02020603050405020304" pitchFamily="18" charset="0"/>
                <a:cs typeface="Times New Roman" panose="02020603050405020304" pitchFamily="18" charset="0"/>
              </a:rPr>
              <a:t>Effort (E)</a:t>
            </a:r>
            <a:r>
              <a:rPr lang="en-IN" sz="1600" b="0" i="0" u="none" strike="noStrike" dirty="0">
                <a:effectLst/>
                <a:latin typeface="Times New Roman" panose="02020603050405020304" pitchFamily="18" charset="0"/>
                <a:cs typeface="Times New Roman" panose="02020603050405020304" pitchFamily="18" charset="0"/>
              </a:rPr>
              <a:t> = a× (KLOC)</a:t>
            </a:r>
            <a:r>
              <a:rPr lang="en-IN" sz="1600" b="0" i="0" u="none" strike="noStrike" baseline="30000" dirty="0">
                <a:effectLst/>
                <a:latin typeface="Times New Roman" panose="02020603050405020304" pitchFamily="18" charset="0"/>
                <a:cs typeface="Times New Roman" panose="02020603050405020304" pitchFamily="18" charset="0"/>
              </a:rPr>
              <a:t>b </a:t>
            </a:r>
            <a:r>
              <a:rPr lang="en-IN" sz="1600" b="0" i="0" u="none" strike="noStrike" dirty="0">
                <a:effectLst/>
                <a:latin typeface="Times New Roman" panose="02020603050405020304" pitchFamily="18" charset="0"/>
                <a:cs typeface="Times New Roman" panose="02020603050405020304" pitchFamily="18" charset="0"/>
              </a:rPr>
              <a:t>×EAF = 3.0× (300)</a:t>
            </a:r>
            <a:r>
              <a:rPr lang="en-IN" sz="1600" b="0" i="0" u="none" strike="noStrike" baseline="30000" dirty="0">
                <a:effectLst/>
                <a:latin typeface="Times New Roman" panose="02020603050405020304" pitchFamily="18" charset="0"/>
                <a:cs typeface="Times New Roman" panose="02020603050405020304" pitchFamily="18" charset="0"/>
              </a:rPr>
              <a:t>1.12 </a:t>
            </a:r>
            <a:r>
              <a:rPr lang="en-IN" sz="1600" b="0" i="0" u="none" strike="noStrike" dirty="0">
                <a:effectLst/>
                <a:latin typeface="Times New Roman" panose="02020603050405020304" pitchFamily="18" charset="0"/>
                <a:cs typeface="Times New Roman" panose="02020603050405020304" pitchFamily="18" charset="0"/>
              </a:rPr>
              <a:t>×0.9348 = 1668.07 MM</a:t>
            </a:r>
          </a:p>
          <a:p>
            <a:pPr>
              <a:lnSpc>
                <a:spcPct val="150000"/>
              </a:lnSpc>
            </a:pPr>
            <a:endParaRPr lang="en-IN" sz="1600" b="0" i="0" u="none" strike="noStrike" dirty="0">
              <a:effectLst/>
              <a:latin typeface="Times New Roman" panose="02020603050405020304" pitchFamily="18" charset="0"/>
              <a:cs typeface="Times New Roman" panose="02020603050405020304" pitchFamily="18" charset="0"/>
            </a:endParaRPr>
          </a:p>
          <a:p>
            <a:pPr>
              <a:lnSpc>
                <a:spcPct val="150000"/>
              </a:lnSpc>
            </a:pPr>
            <a:r>
              <a:rPr lang="en-IN" sz="1600" b="1" i="0" u="none" strike="noStrike" dirty="0">
                <a:effectLst/>
                <a:latin typeface="Times New Roman" panose="02020603050405020304" pitchFamily="18" charset="0"/>
                <a:cs typeface="Times New Roman" panose="02020603050405020304" pitchFamily="18" charset="0"/>
              </a:rPr>
              <a:t>Scheduled Time (D) </a:t>
            </a:r>
            <a:r>
              <a:rPr lang="en-IN" sz="1600" b="0" i="0" u="none" strike="noStrike" dirty="0">
                <a:effectLst/>
                <a:latin typeface="Times New Roman" panose="02020603050405020304" pitchFamily="18" charset="0"/>
                <a:cs typeface="Times New Roman" panose="02020603050405020304" pitchFamily="18" charset="0"/>
              </a:rPr>
              <a:t>= c× (E)</a:t>
            </a:r>
            <a:r>
              <a:rPr lang="en-IN" sz="1600" b="0" i="0" u="none" strike="noStrike" baseline="30000" dirty="0">
                <a:effectLst/>
                <a:latin typeface="Times New Roman" panose="02020603050405020304" pitchFamily="18" charset="0"/>
                <a:cs typeface="Times New Roman" panose="02020603050405020304" pitchFamily="18" charset="0"/>
              </a:rPr>
              <a:t>d</a:t>
            </a:r>
            <a:r>
              <a:rPr lang="en-IN" sz="1600" b="1" i="0" u="none" strike="noStrike" baseline="30000" dirty="0">
                <a:effectLst/>
                <a:latin typeface="Times New Roman" panose="02020603050405020304" pitchFamily="18" charset="0"/>
                <a:cs typeface="Times New Roman" panose="02020603050405020304" pitchFamily="18" charset="0"/>
              </a:rPr>
              <a:t> </a:t>
            </a:r>
            <a:r>
              <a:rPr lang="en-IN" sz="1600" b="0" i="0" u="none" strike="noStrike" dirty="0">
                <a:effectLst/>
                <a:latin typeface="Times New Roman" panose="02020603050405020304" pitchFamily="18" charset="0"/>
                <a:cs typeface="Times New Roman" panose="02020603050405020304" pitchFamily="18" charset="0"/>
              </a:rPr>
              <a:t> = 2.5× (1668.07)</a:t>
            </a:r>
            <a:r>
              <a:rPr lang="en-IN" sz="1600" b="0" i="0" u="none" strike="noStrike" baseline="30000" dirty="0">
                <a:effectLst/>
                <a:latin typeface="Times New Roman" panose="02020603050405020304" pitchFamily="18" charset="0"/>
                <a:cs typeface="Times New Roman" panose="02020603050405020304" pitchFamily="18" charset="0"/>
              </a:rPr>
              <a:t>0.35</a:t>
            </a:r>
            <a:r>
              <a:rPr lang="en-IN" sz="1600" b="0" i="0" u="none" strike="noStrike" dirty="0">
                <a:effectLst/>
                <a:latin typeface="Times New Roman" panose="02020603050405020304" pitchFamily="18" charset="0"/>
                <a:cs typeface="Times New Roman" panose="02020603050405020304" pitchFamily="18" charset="0"/>
              </a:rPr>
              <a:t> = 33.55 Months(M)</a:t>
            </a:r>
          </a:p>
        </p:txBody>
      </p:sp>
    </p:spTree>
    <p:extLst>
      <p:ext uri="{BB962C8B-B14F-4D97-AF65-F5344CB8AC3E}">
        <p14:creationId xmlns="" xmlns:p14="http://schemas.microsoft.com/office/powerpoint/2010/main" val="3530521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Detailed Model - Estimation of Effort</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29</a:t>
            </a:fld>
            <a:endParaRPr lang="en-US"/>
          </a:p>
        </p:txBody>
      </p:sp>
      <p:sp>
        <p:nvSpPr>
          <p:cNvPr id="10" name="TextBox 9">
            <a:extLst>
              <a:ext uri="{FF2B5EF4-FFF2-40B4-BE49-F238E27FC236}">
                <a16:creationId xmlns="" xmlns:a16="http://schemas.microsoft.com/office/drawing/2014/main" id="{64BF8916-3A5C-747D-0F4E-C7CAF421F77D}"/>
              </a:ext>
            </a:extLst>
          </p:cNvPr>
          <p:cNvSpPr txBox="1"/>
          <p:nvPr/>
        </p:nvSpPr>
        <p:spPr>
          <a:xfrm>
            <a:off x="212391" y="937915"/>
            <a:ext cx="8719218" cy="5362815"/>
          </a:xfrm>
          <a:prstGeom prst="rect">
            <a:avLst/>
          </a:prstGeom>
          <a:noFill/>
        </p:spPr>
        <p:txBody>
          <a:bodyPr wrap="square">
            <a:spAutoFit/>
          </a:bodyPr>
          <a:lstStyle/>
          <a:p>
            <a:pPr marL="285750" indent="-285750" algn="just" fontAlgn="base">
              <a:lnSpc>
                <a:spcPct val="150000"/>
              </a:lnSpc>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Detailed COCOMO incorporates all characteristics of the intermediate version with an assessment of the cost driver’s impact on each step of the software engineering process.</a:t>
            </a:r>
          </a:p>
          <a:p>
            <a:pPr marL="285750" indent="-285750" algn="just" fontAlgn="base">
              <a:lnSpc>
                <a:spcPct val="150000"/>
              </a:lnSpc>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The detailed model uses different effort multipliers for each cost driver attribute. </a:t>
            </a:r>
          </a:p>
          <a:p>
            <a:pPr marL="285750" indent="-285750" algn="just" fontAlgn="base">
              <a:lnSpc>
                <a:spcPct val="150000"/>
              </a:lnSpc>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In detailed COCOMO, the whole software is divided into different modules and then we apply COCOMO in different modules to estimate effort and then sum the effort.</a:t>
            </a:r>
          </a:p>
          <a:p>
            <a:pPr marL="285750" indent="-285750" algn="just" fontAlgn="base">
              <a:lnSpc>
                <a:spcPct val="150000"/>
              </a:lnSpc>
              <a:buFont typeface="Arial" panose="020B0604020202020204" pitchFamily="34" charset="0"/>
              <a:buChar char="•"/>
            </a:pPr>
            <a:r>
              <a:rPr lang="en-IN" sz="1800" b="0" i="0" u="none" strike="noStrike" dirty="0">
                <a:effectLst/>
                <a:latin typeface="Times New Roman" panose="02020603050405020304" pitchFamily="18" charset="0"/>
                <a:cs typeface="Times New Roman" panose="02020603050405020304" pitchFamily="18" charset="0"/>
              </a:rPr>
              <a:t>The Six phases of detailed COCOMO are:</a:t>
            </a:r>
          </a:p>
          <a:p>
            <a:pPr lvl="1" algn="just">
              <a:lnSpc>
                <a:spcPct val="150000"/>
              </a:lnSpc>
              <a:buFont typeface="+mj-lt"/>
              <a:buAutoNum type="arabicPeriod"/>
            </a:pPr>
            <a:r>
              <a:rPr lang="en-IN" sz="1800" b="0" i="0" u="none" strike="noStrike" dirty="0">
                <a:effectLst/>
                <a:latin typeface="Times New Roman" panose="02020603050405020304" pitchFamily="18" charset="0"/>
                <a:cs typeface="Times New Roman" panose="02020603050405020304" pitchFamily="18" charset="0"/>
              </a:rPr>
              <a:t> Planning and requirements</a:t>
            </a:r>
          </a:p>
          <a:p>
            <a:pPr lvl="1" algn="just">
              <a:lnSpc>
                <a:spcPct val="150000"/>
              </a:lnSpc>
              <a:buFont typeface="+mj-lt"/>
              <a:buAutoNum type="arabicPeriod"/>
            </a:pPr>
            <a:r>
              <a:rPr lang="en-IN" sz="1800" b="0" i="0" u="none" strike="noStrike" dirty="0">
                <a:effectLst/>
                <a:latin typeface="Times New Roman" panose="02020603050405020304" pitchFamily="18" charset="0"/>
                <a:cs typeface="Times New Roman" panose="02020603050405020304" pitchFamily="18" charset="0"/>
              </a:rPr>
              <a:t> System design</a:t>
            </a:r>
          </a:p>
          <a:p>
            <a:pPr lvl="1" algn="just">
              <a:lnSpc>
                <a:spcPct val="150000"/>
              </a:lnSpc>
              <a:buFont typeface="+mj-lt"/>
              <a:buAutoNum type="arabicPeriod"/>
            </a:pPr>
            <a:r>
              <a:rPr lang="en-IN" sz="1800" b="0" i="0" u="none" strike="noStrike" dirty="0">
                <a:effectLst/>
                <a:latin typeface="Times New Roman" panose="02020603050405020304" pitchFamily="18" charset="0"/>
                <a:cs typeface="Times New Roman" panose="02020603050405020304" pitchFamily="18" charset="0"/>
              </a:rPr>
              <a:t> Detailed design</a:t>
            </a:r>
          </a:p>
          <a:p>
            <a:pPr lvl="1" algn="just">
              <a:lnSpc>
                <a:spcPct val="150000"/>
              </a:lnSpc>
              <a:buFont typeface="+mj-lt"/>
              <a:buAutoNum type="arabicPeriod"/>
            </a:pPr>
            <a:r>
              <a:rPr lang="en-IN" sz="1800" b="0" i="0" u="none" strike="noStrike" dirty="0">
                <a:effectLst/>
                <a:latin typeface="Times New Roman" panose="02020603050405020304" pitchFamily="18" charset="0"/>
                <a:cs typeface="Times New Roman" panose="02020603050405020304" pitchFamily="18" charset="0"/>
              </a:rPr>
              <a:t> Module code and test</a:t>
            </a:r>
          </a:p>
          <a:p>
            <a:pPr lvl="1" algn="just">
              <a:lnSpc>
                <a:spcPct val="150000"/>
              </a:lnSpc>
              <a:buFont typeface="+mj-lt"/>
              <a:buAutoNum type="arabicPeriod"/>
            </a:pPr>
            <a:r>
              <a:rPr lang="en-IN" sz="1800" b="0" i="0" u="none" strike="noStrike" dirty="0">
                <a:effectLst/>
                <a:latin typeface="Times New Roman" panose="02020603050405020304" pitchFamily="18" charset="0"/>
                <a:cs typeface="Times New Roman" panose="02020603050405020304" pitchFamily="18" charset="0"/>
              </a:rPr>
              <a:t> Integration and test</a:t>
            </a:r>
          </a:p>
          <a:p>
            <a:pPr lvl="1" algn="just">
              <a:lnSpc>
                <a:spcPct val="150000"/>
              </a:lnSpc>
              <a:buFont typeface="+mj-lt"/>
              <a:buAutoNum type="arabicPeriod"/>
            </a:pPr>
            <a:r>
              <a:rPr lang="en-IN" sz="1800" b="0" i="0" u="none" strike="noStrike" dirty="0">
                <a:effectLst/>
                <a:latin typeface="Times New Roman" panose="02020603050405020304" pitchFamily="18" charset="0"/>
                <a:cs typeface="Times New Roman" panose="02020603050405020304" pitchFamily="18" charset="0"/>
              </a:rPr>
              <a:t> Cost Constructive model</a:t>
            </a:r>
          </a:p>
          <a:p>
            <a:pPr>
              <a:lnSpc>
                <a:spcPct val="150000"/>
              </a:lnSpc>
            </a:pPr>
            <a:endParaRPr lang="en-IN" b="0" i="1"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45721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Estimation</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3</a:t>
            </a:fld>
            <a:endParaRPr lang="en-US"/>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304800" y="1566575"/>
            <a:ext cx="8534400" cy="3759569"/>
          </a:xfrm>
        </p:spPr>
        <p:txBody>
          <a:bodyPr>
            <a:noAutofit/>
          </a:bodyPr>
          <a:lstStyle/>
          <a:p>
            <a:pPr algn="just"/>
            <a:r>
              <a:rPr lang="en-IN" sz="1800" b="1" dirty="0">
                <a:latin typeface="Times New Roman" pitchFamily="18" charset="0"/>
                <a:cs typeface="Times New Roman" pitchFamily="18" charset="0"/>
              </a:rPr>
              <a:t>Estimation</a:t>
            </a:r>
            <a:r>
              <a:rPr lang="en-IN" sz="1800" dirty="0">
                <a:latin typeface="Times New Roman" pitchFamily="18" charset="0"/>
                <a:cs typeface="Times New Roman" pitchFamily="18" charset="0"/>
              </a:rPr>
              <a:t> is the process of finding an estimate, or approximation, which is a value that can be used for some purpose even if input data may be incomplete, uncertain, or unstable.</a:t>
            </a:r>
          </a:p>
          <a:p>
            <a:pPr algn="just"/>
            <a:r>
              <a:rPr lang="en-IN" sz="1800" dirty="0">
                <a:latin typeface="Times New Roman" pitchFamily="18" charset="0"/>
                <a:cs typeface="Times New Roman" pitchFamily="18" charset="0"/>
              </a:rPr>
              <a:t>Estimation determines how much money, effort, resources, and time it will take to build a specific system or product.</a:t>
            </a:r>
          </a:p>
          <a:p>
            <a:pPr algn="just"/>
            <a:r>
              <a:rPr lang="en-IN" sz="1800" dirty="0">
                <a:latin typeface="Times New Roman" pitchFamily="18" charset="0"/>
                <a:cs typeface="Times New Roman" pitchFamily="18" charset="0"/>
              </a:rPr>
              <a:t>Estimation is based on:</a:t>
            </a:r>
          </a:p>
          <a:p>
            <a:pPr lvl="1" algn="just">
              <a:buFont typeface="+mj-lt"/>
              <a:buAutoNum type="arabicPeriod"/>
            </a:pPr>
            <a:r>
              <a:rPr lang="en-IN" sz="1800" dirty="0">
                <a:latin typeface="Times New Roman" pitchFamily="18" charset="0"/>
                <a:cs typeface="Times New Roman" pitchFamily="18" charset="0"/>
              </a:rPr>
              <a:t>Past Data/Past Experience</a:t>
            </a:r>
          </a:p>
          <a:p>
            <a:pPr lvl="1" algn="just">
              <a:buFont typeface="+mj-lt"/>
              <a:buAutoNum type="arabicPeriod"/>
            </a:pPr>
            <a:r>
              <a:rPr lang="en-IN" sz="1800" dirty="0">
                <a:latin typeface="Times New Roman" pitchFamily="18" charset="0"/>
                <a:cs typeface="Times New Roman" pitchFamily="18" charset="0"/>
              </a:rPr>
              <a:t>Available Documents/Knowledge</a:t>
            </a:r>
          </a:p>
          <a:p>
            <a:pPr lvl="1" algn="just">
              <a:buFont typeface="+mj-lt"/>
              <a:buAutoNum type="arabicPeriod"/>
            </a:pPr>
            <a:r>
              <a:rPr lang="en-IN" sz="1800" dirty="0">
                <a:latin typeface="Times New Roman" pitchFamily="18" charset="0"/>
                <a:cs typeface="Times New Roman" pitchFamily="18" charset="0"/>
              </a:rPr>
              <a:t>Assumptions</a:t>
            </a:r>
          </a:p>
          <a:p>
            <a:pPr lvl="1" algn="just">
              <a:buFont typeface="+mj-lt"/>
              <a:buAutoNum type="arabicPeriod"/>
            </a:pPr>
            <a:r>
              <a:rPr lang="en-IN" sz="1800" dirty="0">
                <a:latin typeface="Times New Roman" pitchFamily="18" charset="0"/>
                <a:cs typeface="Times New Roman" pitchFamily="18" charset="0"/>
              </a:rPr>
              <a:t>Identified Risks</a:t>
            </a:r>
          </a:p>
          <a:p>
            <a:pPr algn="just"/>
            <a:r>
              <a:rPr lang="en-IN" sz="1800" dirty="0">
                <a:latin typeface="Times New Roman" pitchFamily="18" charset="0"/>
                <a:cs typeface="Times New Roman" pitchFamily="18" charset="0"/>
              </a:rPr>
              <a:t>The four basic steps in Software Project Estimation are −</a:t>
            </a:r>
          </a:p>
          <a:p>
            <a:pPr marL="857250" lvl="1" indent="-457200" algn="just">
              <a:buFont typeface="+mj-lt"/>
              <a:buAutoNum type="arabicPeriod"/>
            </a:pPr>
            <a:r>
              <a:rPr lang="en-IN" sz="1800" dirty="0">
                <a:latin typeface="Times New Roman" pitchFamily="18" charset="0"/>
                <a:cs typeface="Times New Roman" pitchFamily="18" charset="0"/>
              </a:rPr>
              <a:t>Estimate the size of the development product.</a:t>
            </a:r>
          </a:p>
          <a:p>
            <a:pPr marL="857250" lvl="1" indent="-457200" algn="just">
              <a:buFont typeface="+mj-lt"/>
              <a:buAutoNum type="arabicPeriod"/>
            </a:pPr>
            <a:r>
              <a:rPr lang="en-IN" sz="1800" dirty="0">
                <a:latin typeface="Times New Roman" pitchFamily="18" charset="0"/>
                <a:cs typeface="Times New Roman" pitchFamily="18" charset="0"/>
              </a:rPr>
              <a:t>Estimate the effort in person-months or person-hours.</a:t>
            </a:r>
          </a:p>
          <a:p>
            <a:pPr marL="857250" lvl="1" indent="-457200" algn="just">
              <a:buFont typeface="+mj-lt"/>
              <a:buAutoNum type="arabicPeriod"/>
            </a:pPr>
            <a:r>
              <a:rPr lang="en-IN" sz="1800" dirty="0">
                <a:latin typeface="Times New Roman" pitchFamily="18" charset="0"/>
                <a:cs typeface="Times New Roman" pitchFamily="18" charset="0"/>
              </a:rPr>
              <a:t>Estimate the schedule in calendar months.</a:t>
            </a:r>
          </a:p>
          <a:p>
            <a:pPr marL="857250" lvl="1" indent="-457200" algn="just">
              <a:buFont typeface="+mj-lt"/>
              <a:buAutoNum type="arabicPeriod"/>
            </a:pPr>
            <a:r>
              <a:rPr lang="en-IN" sz="1800" dirty="0">
                <a:latin typeface="Times New Roman" pitchFamily="18" charset="0"/>
                <a:cs typeface="Times New Roman" pitchFamily="18" charset="0"/>
              </a:rPr>
              <a:t>Estimate the project cost in agreed currency.</a:t>
            </a:r>
          </a:p>
          <a:p>
            <a:pPr marL="457200" lvl="1" indent="0" algn="just">
              <a:lnSpc>
                <a:spcPct val="150000"/>
              </a:lnSpc>
              <a:buNone/>
            </a:pP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solidFill>
                  <a:srgbClr val="303030"/>
                </a:solidFill>
                <a:latin typeface="Times New Roman" pitchFamily="18" charset="0"/>
                <a:cs typeface="Times New Roman" pitchFamily="18" charset="0"/>
              </a:rPr>
              <a:t>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solidFill>
                <a:srgbClr val="30303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0441007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DDC6A74-6C13-2D2F-C608-B1486FFA7C1B}"/>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Practice Questions</a:t>
            </a:r>
            <a:endParaRPr lang="en-IN" sz="3600" dirty="0">
              <a:solidFill>
                <a:schemeClr val="tx1"/>
              </a:solidFill>
              <a:latin typeface="Times" panose="02020603050405020304" pitchFamily="18" charset="0"/>
              <a:cs typeface="Times" panose="02020603050405020304" pitchFamily="18" charset="0"/>
            </a:endParaRPr>
          </a:p>
        </p:txBody>
      </p:sp>
      <p:graphicFrame>
        <p:nvGraphicFramePr>
          <p:cNvPr id="3" name="Table 2">
            <a:extLst>
              <a:ext uri="{FF2B5EF4-FFF2-40B4-BE49-F238E27FC236}">
                <a16:creationId xmlns="" xmlns:a16="http://schemas.microsoft.com/office/drawing/2014/main" id="{52AF9B4E-822D-E9C7-EED8-8E084B3397AC}"/>
              </a:ext>
            </a:extLst>
          </p:cNvPr>
          <p:cNvGraphicFramePr>
            <a:graphicFrameLocks noGrp="1"/>
          </p:cNvGraphicFramePr>
          <p:nvPr>
            <p:extLst>
              <p:ext uri="{D42A27DB-BD31-4B8C-83A1-F6EECF244321}">
                <p14:modId xmlns="" xmlns:p14="http://schemas.microsoft.com/office/powerpoint/2010/main" val="158941556"/>
              </p:ext>
            </p:extLst>
          </p:nvPr>
        </p:nvGraphicFramePr>
        <p:xfrm>
          <a:off x="792339" y="2229597"/>
          <a:ext cx="5902750" cy="1432560"/>
        </p:xfrm>
        <a:graphic>
          <a:graphicData uri="http://schemas.openxmlformats.org/drawingml/2006/table">
            <a:tbl>
              <a:tblPr>
                <a:tableStyleId>{866D8C4D-A2DB-48BA-B2CD-EECFE764FD55}</a:tableStyleId>
              </a:tblPr>
              <a:tblGrid>
                <a:gridCol w="1724618">
                  <a:extLst>
                    <a:ext uri="{9D8B030D-6E8A-4147-A177-3AD203B41FA5}">
                      <a16:colId xmlns="" xmlns:a16="http://schemas.microsoft.com/office/drawing/2014/main" val="1587416708"/>
                    </a:ext>
                  </a:extLst>
                </a:gridCol>
                <a:gridCol w="942680">
                  <a:extLst>
                    <a:ext uri="{9D8B030D-6E8A-4147-A177-3AD203B41FA5}">
                      <a16:colId xmlns="" xmlns:a16="http://schemas.microsoft.com/office/drawing/2014/main" val="1123706433"/>
                    </a:ext>
                  </a:extLst>
                </a:gridCol>
                <a:gridCol w="874352">
                  <a:extLst>
                    <a:ext uri="{9D8B030D-6E8A-4147-A177-3AD203B41FA5}">
                      <a16:colId xmlns="" xmlns:a16="http://schemas.microsoft.com/office/drawing/2014/main" val="581389244"/>
                    </a:ext>
                  </a:extLst>
                </a:gridCol>
                <a:gridCol w="1180550">
                  <a:extLst>
                    <a:ext uri="{9D8B030D-6E8A-4147-A177-3AD203B41FA5}">
                      <a16:colId xmlns="" xmlns:a16="http://schemas.microsoft.com/office/drawing/2014/main" val="3274674148"/>
                    </a:ext>
                  </a:extLst>
                </a:gridCol>
                <a:gridCol w="1180550">
                  <a:extLst>
                    <a:ext uri="{9D8B030D-6E8A-4147-A177-3AD203B41FA5}">
                      <a16:colId xmlns="" xmlns:a16="http://schemas.microsoft.com/office/drawing/2014/main" val="3708364652"/>
                    </a:ext>
                  </a:extLst>
                </a:gridCol>
              </a:tblGrid>
              <a:tr h="0">
                <a:tc>
                  <a:txBody>
                    <a:bodyPr/>
                    <a:lstStyle/>
                    <a:p>
                      <a:pPr algn="l" fontAlgn="t"/>
                      <a:r>
                        <a:rPr lang="en-IN" dirty="0">
                          <a:effectLst/>
                        </a:rPr>
                        <a:t>Software Product Type</a:t>
                      </a:r>
                    </a:p>
                  </a:txBody>
                  <a:tcPr/>
                </a:tc>
                <a:tc>
                  <a:txBody>
                    <a:bodyPr/>
                    <a:lstStyle/>
                    <a:p>
                      <a:pPr algn="l" fontAlgn="t"/>
                      <a:r>
                        <a:rPr lang="en-IN" b="1">
                          <a:effectLst/>
                        </a:rPr>
                        <a:t>a</a:t>
                      </a:r>
                      <a:endParaRPr lang="en-IN">
                        <a:effectLst/>
                      </a:endParaRPr>
                    </a:p>
                  </a:txBody>
                  <a:tcPr/>
                </a:tc>
                <a:tc>
                  <a:txBody>
                    <a:bodyPr/>
                    <a:lstStyle/>
                    <a:p>
                      <a:pPr algn="l" fontAlgn="t"/>
                      <a:r>
                        <a:rPr lang="en-IN" b="1">
                          <a:effectLst/>
                        </a:rPr>
                        <a:t>b</a:t>
                      </a:r>
                      <a:endParaRPr lang="en-IN">
                        <a:effectLst/>
                      </a:endParaRPr>
                    </a:p>
                  </a:txBody>
                  <a:tcPr/>
                </a:tc>
                <a:tc>
                  <a:txBody>
                    <a:bodyPr/>
                    <a:lstStyle/>
                    <a:p>
                      <a:pPr algn="l" fontAlgn="t"/>
                      <a:r>
                        <a:rPr lang="en-IN" b="1">
                          <a:effectLst/>
                        </a:rPr>
                        <a:t>c</a:t>
                      </a:r>
                      <a:endParaRPr lang="en-IN">
                        <a:effectLst/>
                      </a:endParaRPr>
                    </a:p>
                  </a:txBody>
                  <a:tcPr/>
                </a:tc>
                <a:tc>
                  <a:txBody>
                    <a:bodyPr/>
                    <a:lstStyle/>
                    <a:p>
                      <a:pPr algn="l" fontAlgn="t"/>
                      <a:r>
                        <a:rPr lang="en-IN" b="1">
                          <a:effectLst/>
                        </a:rPr>
                        <a:t>d</a:t>
                      </a:r>
                      <a:endParaRPr lang="en-IN">
                        <a:effectLst/>
                      </a:endParaRPr>
                    </a:p>
                  </a:txBody>
                  <a:tcPr/>
                </a:tc>
                <a:extLst>
                  <a:ext uri="{0D108BD9-81ED-4DB2-BD59-A6C34878D82A}">
                    <a16:rowId xmlns="" xmlns:a16="http://schemas.microsoft.com/office/drawing/2014/main" val="1161244279"/>
                  </a:ext>
                </a:extLst>
              </a:tr>
              <a:tr h="0">
                <a:tc>
                  <a:txBody>
                    <a:bodyPr/>
                    <a:lstStyle/>
                    <a:p>
                      <a:pPr algn="l" fontAlgn="t"/>
                      <a:r>
                        <a:rPr lang="en-IN" b="1">
                          <a:effectLst/>
                        </a:rPr>
                        <a:t>Organic</a:t>
                      </a:r>
                      <a:endParaRPr lang="en-IN">
                        <a:effectLst/>
                      </a:endParaRPr>
                    </a:p>
                  </a:txBody>
                  <a:tcPr/>
                </a:tc>
                <a:tc>
                  <a:txBody>
                    <a:bodyPr/>
                    <a:lstStyle/>
                    <a:p>
                      <a:pPr algn="l" fontAlgn="t"/>
                      <a:r>
                        <a:rPr lang="en-IN">
                          <a:effectLst/>
                        </a:rPr>
                        <a:t>2.4</a:t>
                      </a:r>
                    </a:p>
                  </a:txBody>
                  <a:tcPr/>
                </a:tc>
                <a:tc>
                  <a:txBody>
                    <a:bodyPr/>
                    <a:lstStyle/>
                    <a:p>
                      <a:pPr algn="l" fontAlgn="t"/>
                      <a:r>
                        <a:rPr lang="en-IN">
                          <a:effectLst/>
                        </a:rPr>
                        <a:t>1.05</a:t>
                      </a:r>
                    </a:p>
                  </a:txBody>
                  <a:tcPr/>
                </a:tc>
                <a:tc>
                  <a:txBody>
                    <a:bodyPr/>
                    <a:lstStyle/>
                    <a:p>
                      <a:pPr algn="l" fontAlgn="t"/>
                      <a:r>
                        <a:rPr lang="en-IN">
                          <a:effectLst/>
                        </a:rPr>
                        <a:t>2.5</a:t>
                      </a:r>
                    </a:p>
                  </a:txBody>
                  <a:tcPr/>
                </a:tc>
                <a:tc>
                  <a:txBody>
                    <a:bodyPr/>
                    <a:lstStyle/>
                    <a:p>
                      <a:pPr algn="l" fontAlgn="t"/>
                      <a:r>
                        <a:rPr lang="en-IN">
                          <a:effectLst/>
                        </a:rPr>
                        <a:t>0.38</a:t>
                      </a:r>
                    </a:p>
                  </a:txBody>
                  <a:tcPr/>
                </a:tc>
                <a:extLst>
                  <a:ext uri="{0D108BD9-81ED-4DB2-BD59-A6C34878D82A}">
                    <a16:rowId xmlns="" xmlns:a16="http://schemas.microsoft.com/office/drawing/2014/main" val="423400803"/>
                  </a:ext>
                </a:extLst>
              </a:tr>
              <a:tr h="0">
                <a:tc>
                  <a:txBody>
                    <a:bodyPr/>
                    <a:lstStyle/>
                    <a:p>
                      <a:pPr algn="l" fontAlgn="t"/>
                      <a:r>
                        <a:rPr lang="en-IN" b="1">
                          <a:effectLst/>
                        </a:rPr>
                        <a:t>Semi-detached</a:t>
                      </a:r>
                      <a:endParaRPr lang="en-IN">
                        <a:effectLst/>
                      </a:endParaRPr>
                    </a:p>
                  </a:txBody>
                  <a:tcPr/>
                </a:tc>
                <a:tc>
                  <a:txBody>
                    <a:bodyPr/>
                    <a:lstStyle/>
                    <a:p>
                      <a:pPr algn="l" fontAlgn="t"/>
                      <a:r>
                        <a:rPr lang="en-IN">
                          <a:effectLst/>
                        </a:rPr>
                        <a:t>3.0</a:t>
                      </a:r>
                    </a:p>
                  </a:txBody>
                  <a:tcPr/>
                </a:tc>
                <a:tc>
                  <a:txBody>
                    <a:bodyPr/>
                    <a:lstStyle/>
                    <a:p>
                      <a:pPr algn="l" fontAlgn="t"/>
                      <a:r>
                        <a:rPr lang="en-IN" dirty="0">
                          <a:effectLst/>
                        </a:rPr>
                        <a:t>1.12</a:t>
                      </a:r>
                    </a:p>
                  </a:txBody>
                  <a:tcPr/>
                </a:tc>
                <a:tc>
                  <a:txBody>
                    <a:bodyPr/>
                    <a:lstStyle/>
                    <a:p>
                      <a:pPr algn="l" fontAlgn="t"/>
                      <a:r>
                        <a:rPr lang="en-IN">
                          <a:effectLst/>
                        </a:rPr>
                        <a:t>2.5</a:t>
                      </a:r>
                    </a:p>
                  </a:txBody>
                  <a:tcPr/>
                </a:tc>
                <a:tc>
                  <a:txBody>
                    <a:bodyPr/>
                    <a:lstStyle/>
                    <a:p>
                      <a:pPr algn="l" fontAlgn="t"/>
                      <a:r>
                        <a:rPr lang="en-IN">
                          <a:effectLst/>
                        </a:rPr>
                        <a:t>0.35</a:t>
                      </a:r>
                    </a:p>
                  </a:txBody>
                  <a:tcPr/>
                </a:tc>
                <a:extLst>
                  <a:ext uri="{0D108BD9-81ED-4DB2-BD59-A6C34878D82A}">
                    <a16:rowId xmlns="" xmlns:a16="http://schemas.microsoft.com/office/drawing/2014/main" val="3924450357"/>
                  </a:ext>
                </a:extLst>
              </a:tr>
              <a:tr h="0">
                <a:tc>
                  <a:txBody>
                    <a:bodyPr/>
                    <a:lstStyle/>
                    <a:p>
                      <a:pPr algn="l" fontAlgn="t"/>
                      <a:r>
                        <a:rPr lang="en-IN" b="1">
                          <a:effectLst/>
                        </a:rPr>
                        <a:t>Embedded</a:t>
                      </a:r>
                      <a:endParaRPr lang="en-IN">
                        <a:effectLst/>
                      </a:endParaRPr>
                    </a:p>
                  </a:txBody>
                  <a:tcPr/>
                </a:tc>
                <a:tc>
                  <a:txBody>
                    <a:bodyPr/>
                    <a:lstStyle/>
                    <a:p>
                      <a:pPr algn="l" fontAlgn="t"/>
                      <a:r>
                        <a:rPr lang="en-IN">
                          <a:effectLst/>
                        </a:rPr>
                        <a:t>3.6</a:t>
                      </a:r>
                    </a:p>
                  </a:txBody>
                  <a:tcPr/>
                </a:tc>
                <a:tc>
                  <a:txBody>
                    <a:bodyPr/>
                    <a:lstStyle/>
                    <a:p>
                      <a:pPr algn="l" fontAlgn="t"/>
                      <a:r>
                        <a:rPr lang="en-IN">
                          <a:effectLst/>
                        </a:rPr>
                        <a:t>1.20</a:t>
                      </a:r>
                    </a:p>
                  </a:txBody>
                  <a:tcPr/>
                </a:tc>
                <a:tc>
                  <a:txBody>
                    <a:bodyPr/>
                    <a:lstStyle/>
                    <a:p>
                      <a:pPr algn="l" fontAlgn="t"/>
                      <a:r>
                        <a:rPr lang="en-IN">
                          <a:effectLst/>
                        </a:rPr>
                        <a:t>2.5</a:t>
                      </a:r>
                    </a:p>
                  </a:txBody>
                  <a:tcPr/>
                </a:tc>
                <a:tc>
                  <a:txBody>
                    <a:bodyPr/>
                    <a:lstStyle/>
                    <a:p>
                      <a:pPr algn="l" fontAlgn="t"/>
                      <a:r>
                        <a:rPr lang="en-IN" dirty="0">
                          <a:effectLst/>
                        </a:rPr>
                        <a:t>0.32</a:t>
                      </a:r>
                    </a:p>
                  </a:txBody>
                  <a:tcPr/>
                </a:tc>
                <a:extLst>
                  <a:ext uri="{0D108BD9-81ED-4DB2-BD59-A6C34878D82A}">
                    <a16:rowId xmlns="" xmlns:a16="http://schemas.microsoft.com/office/drawing/2014/main" val="3587341810"/>
                  </a:ext>
                </a:extLst>
              </a:tr>
            </a:tbl>
          </a:graphicData>
        </a:graphic>
      </p:graphicFrame>
      <p:sp>
        <p:nvSpPr>
          <p:cNvPr id="6" name="TextBox 5">
            <a:extLst>
              <a:ext uri="{FF2B5EF4-FFF2-40B4-BE49-F238E27FC236}">
                <a16:creationId xmlns="" xmlns:a16="http://schemas.microsoft.com/office/drawing/2014/main" id="{1361169F-C7D3-713D-5F1C-69D6620A99FB}"/>
              </a:ext>
            </a:extLst>
          </p:cNvPr>
          <p:cNvSpPr txBox="1"/>
          <p:nvPr/>
        </p:nvSpPr>
        <p:spPr>
          <a:xfrm>
            <a:off x="608030" y="1366726"/>
            <a:ext cx="7593290" cy="584775"/>
          </a:xfrm>
          <a:prstGeom prst="rect">
            <a:avLst/>
          </a:prstGeom>
          <a:noFill/>
        </p:spPr>
        <p:txBody>
          <a:bodyPr wrap="square">
            <a:spAutoFit/>
          </a:bodyPr>
          <a:lstStyle/>
          <a:p>
            <a:r>
              <a:rPr kumimoji="0" lang="en-US" altLang="en-US" sz="1400" b="1" i="0" u="none" strike="noStrike" cap="none" normalizeH="0" baseline="0" dirty="0">
                <a:ln>
                  <a:noFill/>
                </a:ln>
                <a:solidFill>
                  <a:schemeClr val="tx1"/>
                </a:solidFill>
                <a:effectLst/>
                <a:latin typeface="Noto Sans" panose="020B0502040504020204" pitchFamily="34" charset="0"/>
                <a:cs typeface="Noto Sans" panose="020B0502040504020204" pitchFamily="34" charset="0"/>
              </a:rPr>
              <a:t>Q1- </a:t>
            </a:r>
            <a:r>
              <a:rPr kumimoji="0" lang="en-US" altLang="en-US" sz="1600" b="1" i="0" u="none" strike="noStrike" cap="none" normalizeH="0" baseline="0" dirty="0">
                <a:ln>
                  <a:noFill/>
                </a:ln>
                <a:solidFill>
                  <a:schemeClr val="tx1"/>
                </a:solidFill>
                <a:effectLst/>
                <a:latin typeface="Times" panose="02020603050405020304" pitchFamily="18" charset="0"/>
                <a:cs typeface="Times" panose="02020603050405020304" pitchFamily="18" charset="0"/>
              </a:rPr>
              <a:t>Suppose that a project was estimated to be 400 KLOC. Calculate effort &amp; time for each of 3 modes of development.</a:t>
            </a:r>
            <a:endParaRPr lang="en-IN" sz="1600" dirty="0">
              <a:solidFill>
                <a:schemeClr val="tx1"/>
              </a:solidFill>
              <a:latin typeface="Times" panose="02020603050405020304" pitchFamily="18" charset="0"/>
              <a:cs typeface="Times" panose="02020603050405020304" pitchFamily="18" charset="0"/>
            </a:endParaRPr>
          </a:p>
        </p:txBody>
      </p:sp>
      <p:sp>
        <p:nvSpPr>
          <p:cNvPr id="14" name="TextBox 13">
            <a:extLst>
              <a:ext uri="{FF2B5EF4-FFF2-40B4-BE49-F238E27FC236}">
                <a16:creationId xmlns="" xmlns:a16="http://schemas.microsoft.com/office/drawing/2014/main" id="{1BA59F0E-0DE9-0FE2-9DEA-1D03BE8DEB80}"/>
              </a:ext>
            </a:extLst>
          </p:cNvPr>
          <p:cNvSpPr txBox="1"/>
          <p:nvPr/>
        </p:nvSpPr>
        <p:spPr>
          <a:xfrm>
            <a:off x="608030" y="3908926"/>
            <a:ext cx="7211504" cy="338554"/>
          </a:xfrm>
          <a:prstGeom prst="rect">
            <a:avLst/>
          </a:prstGeom>
          <a:noFill/>
        </p:spPr>
        <p:txBody>
          <a:bodyPr wrap="square">
            <a:spAutoFit/>
          </a:bodyPr>
          <a:lstStyle/>
          <a:p>
            <a:pPr marL="285750" indent="-285750" algn="l">
              <a:buFont typeface="Arial" panose="020B0604020202020204" pitchFamily="34" charset="0"/>
              <a:buChar char="•"/>
            </a:pPr>
            <a:r>
              <a:rPr lang="en-US" sz="1600" b="1" dirty="0">
                <a:solidFill>
                  <a:schemeClr val="tx1"/>
                </a:solidFill>
                <a:latin typeface="Times" panose="02020603050405020304" pitchFamily="18" charset="0"/>
                <a:cs typeface="Times" panose="02020603050405020304" pitchFamily="18" charset="0"/>
              </a:rPr>
              <a:t>How do you estimate the cost of a project?</a:t>
            </a:r>
          </a:p>
        </p:txBody>
      </p:sp>
      <p:sp>
        <p:nvSpPr>
          <p:cNvPr id="16" name="TextBox 15">
            <a:extLst>
              <a:ext uri="{FF2B5EF4-FFF2-40B4-BE49-F238E27FC236}">
                <a16:creationId xmlns="" xmlns:a16="http://schemas.microsoft.com/office/drawing/2014/main" id="{32F91871-9CD3-E13F-7ED9-156AE357B284}"/>
              </a:ext>
            </a:extLst>
          </p:cNvPr>
          <p:cNvSpPr txBox="1"/>
          <p:nvPr/>
        </p:nvSpPr>
        <p:spPr>
          <a:xfrm>
            <a:off x="608030" y="4389831"/>
            <a:ext cx="7211504" cy="338554"/>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chemeClr val="tx1"/>
                </a:solidFill>
                <a:latin typeface="Times" panose="02020603050405020304" pitchFamily="18" charset="0"/>
                <a:cs typeface="Times" panose="02020603050405020304" pitchFamily="18" charset="0"/>
              </a:rPr>
              <a:t>What are some common cost estimating tools and techniques?</a:t>
            </a:r>
          </a:p>
        </p:txBody>
      </p:sp>
      <p:sp>
        <p:nvSpPr>
          <p:cNvPr id="18" name="TextBox 17">
            <a:extLst>
              <a:ext uri="{FF2B5EF4-FFF2-40B4-BE49-F238E27FC236}">
                <a16:creationId xmlns="" xmlns:a16="http://schemas.microsoft.com/office/drawing/2014/main" id="{EBB75E3C-6235-60AF-A65A-7BE77484D43E}"/>
              </a:ext>
            </a:extLst>
          </p:cNvPr>
          <p:cNvSpPr txBox="1"/>
          <p:nvPr/>
        </p:nvSpPr>
        <p:spPr>
          <a:xfrm>
            <a:off x="608030" y="4936727"/>
            <a:ext cx="7211504" cy="338554"/>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chemeClr val="tx1"/>
                </a:solidFill>
                <a:latin typeface="Times" panose="02020603050405020304" pitchFamily="18" charset="0"/>
                <a:cs typeface="Times" panose="02020603050405020304" pitchFamily="18" charset="0"/>
              </a:rPr>
              <a:t>How do you develop a cost estimate for a new project?</a:t>
            </a:r>
          </a:p>
        </p:txBody>
      </p:sp>
    </p:spTree>
    <p:extLst>
      <p:ext uri="{BB962C8B-B14F-4D97-AF65-F5344CB8AC3E}">
        <p14:creationId xmlns="" xmlns:p14="http://schemas.microsoft.com/office/powerpoint/2010/main" val="985918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2FD1171-161E-F986-41BC-4A341E039CB3}"/>
              </a:ext>
            </a:extLst>
          </p:cNvPr>
          <p:cNvSpPr txBox="1"/>
          <p:nvPr/>
        </p:nvSpPr>
        <p:spPr>
          <a:xfrm>
            <a:off x="857840" y="1843950"/>
            <a:ext cx="7626284" cy="317009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https://www.tutorialspoint.com/estimation_techniques/estimation_techniques_overview.htm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http://www.zeepedia.com/read.php?decomposition_techniques_estimation_tools_software_project_management&amp;b=18&amp;c=30</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https://www.geeksforgeeks.org/software-engineering-cocomo-model/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https://study.com/academy/lesson/what-is-system-analysis-in-software-engineering.html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https://www.tutorialspoint.com/What-is-Data-Dictionary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https://www.lucidchart.com/pages/er-diagrams</a:t>
            </a:r>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https://www.datanamic.com/support/lt-dez006-what-is-an-erd.html</a:t>
            </a:r>
            <a:r>
              <a:rPr lang="en-US" sz="20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 xmlns:a16="http://schemas.microsoft.com/office/drawing/2014/main" id="{89979423-B85D-1D82-1E86-B7FC7526F50B}"/>
              </a:ext>
            </a:extLst>
          </p:cNvPr>
          <p:cNvSpPr txBox="1"/>
          <p:nvPr/>
        </p:nvSpPr>
        <p:spPr>
          <a:xfrm>
            <a:off x="147145" y="145656"/>
            <a:ext cx="6547944" cy="646331"/>
          </a:xfrm>
          <a:prstGeom prst="rect">
            <a:avLst/>
          </a:prstGeom>
          <a:noFill/>
        </p:spPr>
        <p:txBody>
          <a:bodyPr wrap="square">
            <a:spAutoFit/>
          </a:bodyPr>
          <a:lstStyle/>
          <a:p>
            <a:r>
              <a:rPr lang="en-IN" sz="3600" b="1" dirty="0">
                <a:solidFill>
                  <a:schemeClr val="tx1"/>
                </a:solidFill>
                <a:latin typeface="Times" panose="02020603050405020304" pitchFamily="18" charset="0"/>
                <a:cs typeface="Times" panose="02020603050405020304" pitchFamily="18" charset="0"/>
              </a:rPr>
              <a:t>Bibliography</a:t>
            </a:r>
            <a:endParaRPr lang="en-IN" sz="360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2648116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Decomposition Techniques -  </a:t>
            </a:r>
            <a:br>
              <a:rPr lang="en-US" sz="2800" b="1" dirty="0">
                <a:latin typeface="Times New Roman Bold" panose="02020503050405090304" charset="0"/>
                <a:cs typeface="Times New Roman Bold" panose="02020503050405090304" charset="0"/>
              </a:rPr>
            </a:br>
            <a:r>
              <a:rPr lang="en-US" sz="2800" b="1" dirty="0">
                <a:latin typeface="Times New Roman Bold" panose="02020503050405090304" charset="0"/>
                <a:cs typeface="Times New Roman Bold" panose="02020503050405090304" charset="0"/>
              </a:rPr>
              <a:t>Problem Based Estimation</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4</a:t>
            </a:fld>
            <a:endParaRPr lang="en-US"/>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304800" y="887845"/>
            <a:ext cx="8534400" cy="5410200"/>
          </a:xfrm>
        </p:spPr>
        <p:txBody>
          <a:bodyPr>
            <a:noAutofit/>
          </a:bodyPr>
          <a:lstStyle/>
          <a:p>
            <a:pPr algn="just">
              <a:lnSpc>
                <a:spcPct val="150000"/>
              </a:lnSpc>
            </a:pPr>
            <a:endParaRPr lang="en-US" sz="1800" b="1" i="0" dirty="0">
              <a:solidFill>
                <a:srgbClr val="C00000"/>
              </a:solidFill>
              <a:effectLst/>
              <a:latin typeface="Times" panose="02020603050405020304" pitchFamily="18" charset="0"/>
              <a:cs typeface="Times" panose="02020603050405020304" pitchFamily="18" charset="0"/>
            </a:endParaRPr>
          </a:p>
          <a:p>
            <a:pPr algn="just">
              <a:lnSpc>
                <a:spcPct val="150000"/>
              </a:lnSpc>
            </a:pPr>
            <a:r>
              <a:rPr lang="en-US" sz="2000" b="1" i="0" dirty="0">
                <a:solidFill>
                  <a:schemeClr val="tx1"/>
                </a:solidFill>
                <a:effectLst/>
                <a:latin typeface="Times New Roman" pitchFamily="18" charset="0"/>
                <a:cs typeface="Times New Roman" pitchFamily="18" charset="0"/>
              </a:rPr>
              <a:t>Lines of Code (LOC)</a:t>
            </a:r>
            <a:r>
              <a:rPr lang="en-US" sz="2000" b="0" i="0" dirty="0">
                <a:solidFill>
                  <a:schemeClr val="tx1"/>
                </a:solidFill>
                <a:effectLst/>
                <a:latin typeface="Times New Roman" pitchFamily="18" charset="0"/>
                <a:cs typeface="Times New Roman" pitchFamily="18" charset="0"/>
              </a:rPr>
              <a:t> and </a:t>
            </a:r>
            <a:r>
              <a:rPr lang="en-US" sz="2000" b="1" i="0" dirty="0">
                <a:solidFill>
                  <a:schemeClr val="tx1"/>
                </a:solidFill>
                <a:effectLst/>
                <a:latin typeface="Times New Roman" pitchFamily="18" charset="0"/>
                <a:cs typeface="Times New Roman" pitchFamily="18" charset="0"/>
              </a:rPr>
              <a:t>Function Point (FP)</a:t>
            </a:r>
            <a:r>
              <a:rPr lang="en-US" sz="2000" b="0" i="0" dirty="0">
                <a:solidFill>
                  <a:schemeClr val="tx1"/>
                </a:solidFill>
                <a:effectLst/>
                <a:latin typeface="Times New Roman" pitchFamily="18" charset="0"/>
                <a:cs typeface="Times New Roman" pitchFamily="18" charset="0"/>
              </a:rPr>
              <a:t> data are used in two ways during software project estimation: </a:t>
            </a:r>
          </a:p>
          <a:p>
            <a:pPr lvl="1" algn="just">
              <a:lnSpc>
                <a:spcPct val="150000"/>
              </a:lnSpc>
            </a:pPr>
            <a:r>
              <a:rPr lang="en-US" sz="2000" b="0" i="0" dirty="0">
                <a:solidFill>
                  <a:schemeClr val="tx1"/>
                </a:solidFill>
                <a:effectLst/>
                <a:latin typeface="Times New Roman" pitchFamily="18" charset="0"/>
                <a:cs typeface="Times New Roman" pitchFamily="18" charset="0"/>
              </a:rPr>
              <a:t>as estimation variables to “size” each element of the software and </a:t>
            </a:r>
          </a:p>
          <a:p>
            <a:pPr lvl="1" algn="just">
              <a:lnSpc>
                <a:spcPct val="150000"/>
              </a:lnSpc>
            </a:pPr>
            <a:r>
              <a:rPr lang="en-US" sz="2000" b="0" i="0" dirty="0">
                <a:solidFill>
                  <a:schemeClr val="tx1"/>
                </a:solidFill>
                <a:effectLst/>
                <a:latin typeface="Times New Roman" pitchFamily="18" charset="0"/>
                <a:cs typeface="Times New Roman" pitchFamily="18" charset="0"/>
              </a:rPr>
              <a:t>as baseline metrics collected from past projects and used in conjunction with estimation variables to develop cost and effort projections.</a:t>
            </a:r>
          </a:p>
          <a:p>
            <a:pPr marL="0" indent="0" algn="just">
              <a:lnSpc>
                <a:spcPct val="150000"/>
              </a:lnSpc>
              <a:buNone/>
            </a:pPr>
            <a:r>
              <a:rPr lang="en-US" sz="2000" dirty="0">
                <a:solidFill>
                  <a:schemeClr val="tx1"/>
                </a:solidFill>
                <a:latin typeface="Times" panose="02020603050405020304" pitchFamily="18" charset="0"/>
                <a:cs typeface="Times" panose="02020603050405020304" pitchFamily="18" charset="0"/>
              </a:rPr>
              <a:t> </a:t>
            </a: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 </a:t>
            </a:r>
            <a:br>
              <a:rPr lang="en-US" sz="1800" dirty="0">
                <a:latin typeface="Times" panose="02020603050405020304" pitchFamily="18" charset="0"/>
                <a:cs typeface="Times" panose="02020603050405020304" pitchFamily="18" charset="0"/>
              </a:rPr>
            </a:br>
            <a:r>
              <a:rPr lang="en-US" sz="1800" dirty="0">
                <a:solidFill>
                  <a:srgbClr val="303030"/>
                </a:solidFill>
                <a:latin typeface="Times" panose="02020603050405020304" pitchFamily="18" charset="0"/>
                <a:cs typeface="Times" panose="02020603050405020304" pitchFamily="18" charset="0"/>
              </a:rPr>
              <a:t> </a:t>
            </a:r>
            <a:r>
              <a:rPr lang="en-US" sz="1800" dirty="0">
                <a:latin typeface="Times" panose="02020603050405020304" pitchFamily="18" charset="0"/>
                <a:cs typeface="Times" panose="02020603050405020304" pitchFamily="18" charset="0"/>
              </a:rPr>
              <a:t/>
            </a:r>
            <a:br>
              <a:rPr lang="en-US" sz="1800" dirty="0">
                <a:latin typeface="Times" panose="02020603050405020304" pitchFamily="18" charset="0"/>
                <a:cs typeface="Times" panose="02020603050405020304" pitchFamily="18" charset="0"/>
              </a:rPr>
            </a:br>
            <a:endParaRPr lang="en-US" sz="1800" dirty="0">
              <a:solidFill>
                <a:srgbClr val="303030"/>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925753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Decomposition Techniques -  </a:t>
            </a:r>
            <a:br>
              <a:rPr lang="en-US" sz="2800" b="1" dirty="0">
                <a:latin typeface="Times New Roman Bold" panose="02020503050405090304" charset="0"/>
                <a:cs typeface="Times New Roman Bold" panose="02020503050405090304" charset="0"/>
              </a:rPr>
            </a:br>
            <a:r>
              <a:rPr lang="en-US" sz="2800" b="1" dirty="0">
                <a:latin typeface="Times New Roman Bold" panose="02020503050405090304" charset="0"/>
                <a:cs typeface="Times New Roman Bold" panose="02020503050405090304" charset="0"/>
              </a:rPr>
              <a:t>Problem Based Estimation</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5</a:t>
            </a:fld>
            <a:endParaRPr lang="en-US"/>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242668" y="1045315"/>
            <a:ext cx="8534400" cy="5410200"/>
          </a:xfrm>
        </p:spPr>
        <p:txBody>
          <a:bodyPr>
            <a:noAutofit/>
          </a:bodyPr>
          <a:lstStyle/>
          <a:p>
            <a:pPr algn="just">
              <a:lnSpc>
                <a:spcPct val="150000"/>
              </a:lnSpc>
            </a:pPr>
            <a:r>
              <a:rPr lang="en-US" sz="1800" b="0" i="0" dirty="0">
                <a:solidFill>
                  <a:schemeClr val="tx1"/>
                </a:solidFill>
                <a:effectLst/>
                <a:latin typeface="Times New Roman" pitchFamily="18" charset="0"/>
                <a:cs typeface="Times New Roman" pitchFamily="18" charset="0"/>
              </a:rPr>
              <a:t>When </a:t>
            </a:r>
            <a:r>
              <a:rPr lang="en-US" sz="1800" b="1" i="0" dirty="0">
                <a:solidFill>
                  <a:schemeClr val="tx1"/>
                </a:solidFill>
                <a:effectLst/>
                <a:latin typeface="Times New Roman" pitchFamily="18" charset="0"/>
                <a:cs typeface="Times New Roman" pitchFamily="18" charset="0"/>
              </a:rPr>
              <a:t>LOC</a:t>
            </a:r>
            <a:r>
              <a:rPr lang="en-US" sz="1800" b="0" i="0" dirty="0">
                <a:solidFill>
                  <a:schemeClr val="tx1"/>
                </a:solidFill>
                <a:effectLst/>
                <a:latin typeface="Times New Roman" pitchFamily="18" charset="0"/>
                <a:cs typeface="Times New Roman" pitchFamily="18" charset="0"/>
              </a:rPr>
              <a:t> is used as the estimation variable, decomposition is absolutely essential and is often taken to considerable levels of detail. </a:t>
            </a:r>
            <a:endParaRPr lang="en-US" sz="1800" b="0" i="0" dirty="0" smtClean="0">
              <a:solidFill>
                <a:schemeClr val="tx1"/>
              </a:solidFill>
              <a:effectLst/>
              <a:latin typeface="Times New Roman" pitchFamily="18" charset="0"/>
              <a:cs typeface="Times New Roman" pitchFamily="18" charset="0"/>
            </a:endParaRPr>
          </a:p>
          <a:p>
            <a:pPr algn="just">
              <a:lnSpc>
                <a:spcPct val="150000"/>
              </a:lnSpc>
            </a:pPr>
            <a:r>
              <a:rPr lang="en-US" sz="1800" b="0" i="0" dirty="0" smtClean="0">
                <a:solidFill>
                  <a:schemeClr val="tx1"/>
                </a:solidFill>
                <a:effectLst/>
                <a:latin typeface="Times New Roman" pitchFamily="18" charset="0"/>
                <a:cs typeface="Times New Roman" pitchFamily="18" charset="0"/>
              </a:rPr>
              <a:t>The </a:t>
            </a:r>
            <a:r>
              <a:rPr lang="en-US" sz="1800" b="0" i="0" dirty="0">
                <a:solidFill>
                  <a:schemeClr val="tx1"/>
                </a:solidFill>
                <a:effectLst/>
                <a:latin typeface="Times New Roman" pitchFamily="18" charset="0"/>
                <a:cs typeface="Times New Roman" pitchFamily="18" charset="0"/>
              </a:rPr>
              <a:t>greater the degree of partitioning, the more likely reasonably accurate estimates of LOC can be developed.</a:t>
            </a:r>
          </a:p>
          <a:p>
            <a:pPr algn="just">
              <a:lnSpc>
                <a:spcPct val="150000"/>
              </a:lnSpc>
            </a:pPr>
            <a:r>
              <a:rPr lang="en-US" sz="1800" b="0" i="0" dirty="0">
                <a:solidFill>
                  <a:schemeClr val="tx1"/>
                </a:solidFill>
                <a:effectLst/>
                <a:latin typeface="Times New Roman" pitchFamily="18" charset="0"/>
                <a:cs typeface="Times New Roman" pitchFamily="18" charset="0"/>
              </a:rPr>
              <a:t>For </a:t>
            </a:r>
            <a:r>
              <a:rPr lang="en-US" sz="1800" b="1" i="0" dirty="0">
                <a:solidFill>
                  <a:schemeClr val="tx1"/>
                </a:solidFill>
                <a:effectLst/>
                <a:latin typeface="Times New Roman" pitchFamily="18" charset="0"/>
                <a:cs typeface="Times New Roman" pitchFamily="18" charset="0"/>
              </a:rPr>
              <a:t>FP</a:t>
            </a:r>
            <a:r>
              <a:rPr lang="en-US" sz="1800" b="0" i="0" dirty="0">
                <a:solidFill>
                  <a:schemeClr val="tx1"/>
                </a:solidFill>
                <a:effectLst/>
                <a:latin typeface="Times New Roman" pitchFamily="18" charset="0"/>
                <a:cs typeface="Times New Roman" pitchFamily="18" charset="0"/>
              </a:rPr>
              <a:t> estimates, decomposition works differently. </a:t>
            </a:r>
            <a:r>
              <a:rPr lang="en-US" sz="1800" dirty="0">
                <a:solidFill>
                  <a:schemeClr val="tx1"/>
                </a:solidFill>
                <a:latin typeface="Times New Roman" pitchFamily="18" charset="0"/>
                <a:cs typeface="Times New Roman" pitchFamily="18" charset="0"/>
              </a:rPr>
              <a:t>E</a:t>
            </a:r>
            <a:r>
              <a:rPr lang="en-US" sz="1800" b="0" i="0" dirty="0">
                <a:solidFill>
                  <a:schemeClr val="tx1"/>
                </a:solidFill>
                <a:effectLst/>
                <a:latin typeface="Times New Roman" pitchFamily="18" charset="0"/>
                <a:cs typeface="Times New Roman" pitchFamily="18" charset="0"/>
              </a:rPr>
              <a:t>ach of the information domain characteristics—inputs, outputs, data files, inquiries, and external interfaces—as well as the 14 complexity adjustment values discussed are estimated. </a:t>
            </a:r>
            <a:endParaRPr lang="en-US" sz="1800" b="0" i="0" dirty="0" smtClean="0">
              <a:solidFill>
                <a:schemeClr val="tx1"/>
              </a:solidFill>
              <a:effectLst/>
              <a:latin typeface="Times New Roman" pitchFamily="18" charset="0"/>
              <a:cs typeface="Times New Roman" pitchFamily="18" charset="0"/>
            </a:endParaRPr>
          </a:p>
          <a:p>
            <a:pPr algn="just">
              <a:lnSpc>
                <a:spcPct val="150000"/>
              </a:lnSpc>
            </a:pPr>
            <a:r>
              <a:rPr lang="en-US" sz="1800" b="0" i="0" dirty="0" smtClean="0">
                <a:solidFill>
                  <a:schemeClr val="tx1"/>
                </a:solidFill>
                <a:effectLst/>
                <a:latin typeface="Times New Roman" pitchFamily="18" charset="0"/>
                <a:cs typeface="Times New Roman" pitchFamily="18" charset="0"/>
              </a:rPr>
              <a:t>The </a:t>
            </a:r>
            <a:r>
              <a:rPr lang="en-US" sz="1800" b="0" i="0" dirty="0">
                <a:solidFill>
                  <a:schemeClr val="tx1"/>
                </a:solidFill>
                <a:effectLst/>
                <a:latin typeface="Times New Roman" pitchFamily="18" charset="0"/>
                <a:cs typeface="Times New Roman" pitchFamily="18" charset="0"/>
              </a:rPr>
              <a:t>resultant estimates can then be used to derive an FP value that can be tied to past data and used to generate an estimate</a:t>
            </a:r>
            <a:r>
              <a:rPr lang="en-US" sz="1800" b="0" i="0" dirty="0">
                <a:solidFill>
                  <a:schemeClr val="tx1"/>
                </a:solidFill>
                <a:effectLst/>
                <a:latin typeface="Times" panose="02020603050405020304" pitchFamily="18" charset="0"/>
                <a:cs typeface="Times" panose="02020603050405020304" pitchFamily="18" charset="0"/>
              </a:rPr>
              <a:t>.</a:t>
            </a:r>
          </a:p>
          <a:p>
            <a:pPr marL="0" indent="0" algn="just">
              <a:lnSpc>
                <a:spcPct val="150000"/>
              </a:lnSpc>
              <a:buNone/>
            </a:pPr>
            <a:r>
              <a:rPr lang="en-US" dirty="0">
                <a:solidFill>
                  <a:schemeClr val="tx1"/>
                </a:solidFill>
                <a:latin typeface="Times" panose="02020603050405020304" pitchFamily="18" charset="0"/>
                <a:cs typeface="Times" panose="02020603050405020304" pitchFamily="18" charset="0"/>
              </a:rPr>
              <a:t> </a:t>
            </a:r>
            <a:br>
              <a:rPr lang="en-US" dirty="0">
                <a:solidFill>
                  <a:schemeClr val="tx1"/>
                </a:solidFill>
                <a:latin typeface="Times" panose="02020603050405020304" pitchFamily="18" charset="0"/>
                <a:cs typeface="Times" panose="02020603050405020304" pitchFamily="18" charset="0"/>
              </a:rPr>
            </a:br>
            <a:r>
              <a:rPr lang="en-US" dirty="0">
                <a:solidFill>
                  <a:schemeClr val="tx1"/>
                </a:solidFill>
                <a:latin typeface="Times" panose="02020603050405020304" pitchFamily="18" charset="0"/>
                <a:cs typeface="Times" panose="02020603050405020304" pitchFamily="18" charset="0"/>
              </a:rPr>
              <a:t> </a:t>
            </a:r>
            <a:br>
              <a:rPr lang="en-US" dirty="0">
                <a:solidFill>
                  <a:schemeClr val="tx1"/>
                </a:solidFill>
                <a:latin typeface="Times" panose="02020603050405020304" pitchFamily="18" charset="0"/>
                <a:cs typeface="Times" panose="02020603050405020304" pitchFamily="18" charset="0"/>
              </a:rPr>
            </a:br>
            <a:r>
              <a:rPr lang="en-US" dirty="0">
                <a:solidFill>
                  <a:schemeClr val="tx1"/>
                </a:solidFill>
                <a:latin typeface="Times" panose="02020603050405020304" pitchFamily="18" charset="0"/>
                <a:cs typeface="Times" panose="02020603050405020304" pitchFamily="18" charset="0"/>
              </a:rPr>
              <a:t> </a:t>
            </a:r>
            <a:br>
              <a:rPr lang="en-US" dirty="0">
                <a:solidFill>
                  <a:schemeClr val="tx1"/>
                </a:solidFill>
                <a:latin typeface="Times" panose="02020603050405020304" pitchFamily="18" charset="0"/>
                <a:cs typeface="Times" panose="02020603050405020304" pitchFamily="18" charset="0"/>
              </a:rPr>
            </a:br>
            <a:r>
              <a:rPr lang="en-US" dirty="0">
                <a:solidFill>
                  <a:schemeClr val="tx1"/>
                </a:solidFill>
                <a:latin typeface="Times" panose="02020603050405020304" pitchFamily="18" charset="0"/>
                <a:cs typeface="Times" panose="02020603050405020304" pitchFamily="18" charset="0"/>
              </a:rPr>
              <a:t> </a:t>
            </a:r>
            <a:br>
              <a:rPr lang="en-US" dirty="0">
                <a:solidFill>
                  <a:schemeClr val="tx1"/>
                </a:solidFill>
                <a:latin typeface="Times" panose="02020603050405020304" pitchFamily="18" charset="0"/>
                <a:cs typeface="Times" panose="02020603050405020304" pitchFamily="18" charset="0"/>
              </a:rPr>
            </a:br>
            <a:r>
              <a:rPr lang="en-US" dirty="0">
                <a:solidFill>
                  <a:schemeClr val="tx1"/>
                </a:solidFill>
                <a:latin typeface="Times" panose="02020603050405020304" pitchFamily="18" charset="0"/>
                <a:cs typeface="Times" panose="02020603050405020304" pitchFamily="18" charset="0"/>
              </a:rPr>
              <a:t> </a:t>
            </a:r>
            <a:br>
              <a:rPr lang="en-US" dirty="0">
                <a:solidFill>
                  <a:schemeClr val="tx1"/>
                </a:solidFill>
                <a:latin typeface="Times" panose="02020603050405020304" pitchFamily="18" charset="0"/>
                <a:cs typeface="Times" panose="02020603050405020304" pitchFamily="18" charset="0"/>
              </a:rPr>
            </a:br>
            <a:r>
              <a:rPr lang="en-US" dirty="0">
                <a:solidFill>
                  <a:schemeClr val="tx1"/>
                </a:solidFill>
                <a:latin typeface="Times" panose="02020603050405020304" pitchFamily="18" charset="0"/>
                <a:cs typeface="Times" panose="02020603050405020304" pitchFamily="18" charset="0"/>
              </a:rPr>
              <a:t> </a:t>
            </a:r>
            <a:br>
              <a:rPr lang="en-US" dirty="0">
                <a:solidFill>
                  <a:schemeClr val="tx1"/>
                </a:solidFill>
                <a:latin typeface="Times" panose="02020603050405020304" pitchFamily="18" charset="0"/>
                <a:cs typeface="Times" panose="02020603050405020304" pitchFamily="18" charset="0"/>
              </a:rPr>
            </a:br>
            <a:endParaRPr lang="en-US"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983070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Function Point (FP) Analysis</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6</a:t>
            </a:fld>
            <a:endParaRPr lang="en-US"/>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304800" y="1028700"/>
            <a:ext cx="8534400" cy="5410200"/>
          </a:xfrm>
        </p:spPr>
        <p:txBody>
          <a:bodyPr>
            <a:noAutofit/>
          </a:bodyPr>
          <a:lstStyle/>
          <a:p>
            <a:pPr algn="just">
              <a:lnSpc>
                <a:spcPct val="150000"/>
              </a:lnSpc>
            </a:pPr>
            <a:r>
              <a:rPr lang="en-US" sz="1800" b="0" i="0" dirty="0">
                <a:solidFill>
                  <a:schemeClr val="tx1"/>
                </a:solidFill>
                <a:effectLst/>
                <a:latin typeface="Times New Roman" pitchFamily="18" charset="0"/>
                <a:cs typeface="Times New Roman" pitchFamily="18" charset="0"/>
              </a:rPr>
              <a:t>The </a:t>
            </a:r>
            <a:r>
              <a:rPr lang="en-US" sz="1800" b="1" i="1" dirty="0">
                <a:solidFill>
                  <a:schemeClr val="tx1"/>
                </a:solidFill>
                <a:effectLst/>
                <a:latin typeface="Times New Roman" pitchFamily="18" charset="0"/>
                <a:cs typeface="Times New Roman" pitchFamily="18" charset="0"/>
              </a:rPr>
              <a:t>function point </a:t>
            </a:r>
            <a:r>
              <a:rPr lang="en-US" sz="1800" b="1" i="0" dirty="0">
                <a:solidFill>
                  <a:schemeClr val="tx1"/>
                </a:solidFill>
                <a:effectLst/>
                <a:latin typeface="Times New Roman" pitchFamily="18" charset="0"/>
                <a:cs typeface="Times New Roman" pitchFamily="18" charset="0"/>
              </a:rPr>
              <a:t>(FP) </a:t>
            </a:r>
            <a:r>
              <a:rPr lang="en-US" sz="1800" b="1" i="1" dirty="0">
                <a:solidFill>
                  <a:schemeClr val="tx1"/>
                </a:solidFill>
                <a:effectLst/>
                <a:latin typeface="Times New Roman" pitchFamily="18" charset="0"/>
                <a:cs typeface="Times New Roman" pitchFamily="18" charset="0"/>
              </a:rPr>
              <a:t>metric </a:t>
            </a:r>
            <a:r>
              <a:rPr lang="en-US" sz="1800" b="0" i="0" dirty="0">
                <a:solidFill>
                  <a:schemeClr val="tx1"/>
                </a:solidFill>
                <a:effectLst/>
                <a:latin typeface="Times New Roman" pitchFamily="18" charset="0"/>
                <a:cs typeface="Times New Roman" pitchFamily="18" charset="0"/>
              </a:rPr>
              <a:t>can be used effectively as a means for measuring the functionality delivered by a system.</a:t>
            </a:r>
          </a:p>
          <a:p>
            <a:pPr algn="just">
              <a:lnSpc>
                <a:spcPct val="150000"/>
              </a:lnSpc>
            </a:pPr>
            <a:r>
              <a:rPr lang="en-US" sz="1800" dirty="0">
                <a:solidFill>
                  <a:schemeClr val="tx1"/>
                </a:solidFill>
                <a:latin typeface="Times New Roman" pitchFamily="18" charset="0"/>
                <a:cs typeface="Times New Roman" pitchFamily="18" charset="0"/>
              </a:rPr>
              <a:t>T</a:t>
            </a:r>
            <a:r>
              <a:rPr lang="en-US" sz="1800" b="0" i="0" dirty="0">
                <a:solidFill>
                  <a:schemeClr val="tx1"/>
                </a:solidFill>
                <a:effectLst/>
                <a:latin typeface="Times New Roman" pitchFamily="18" charset="0"/>
                <a:cs typeface="Times New Roman" pitchFamily="18" charset="0"/>
              </a:rPr>
              <a:t>he FP metric can then be used to </a:t>
            </a:r>
          </a:p>
          <a:p>
            <a:pPr lvl="1" algn="just">
              <a:lnSpc>
                <a:spcPct val="150000"/>
              </a:lnSpc>
            </a:pPr>
            <a:r>
              <a:rPr lang="en-US" sz="1800" b="0" i="1" dirty="0">
                <a:solidFill>
                  <a:schemeClr val="tx1"/>
                </a:solidFill>
                <a:effectLst/>
                <a:latin typeface="Times New Roman" pitchFamily="18" charset="0"/>
                <a:cs typeface="Times New Roman" pitchFamily="18" charset="0"/>
              </a:rPr>
              <a:t>estimate the cost or effort required to design, code, and test the software; </a:t>
            </a:r>
          </a:p>
          <a:p>
            <a:pPr lvl="1" algn="just">
              <a:lnSpc>
                <a:spcPct val="150000"/>
              </a:lnSpc>
            </a:pPr>
            <a:r>
              <a:rPr lang="en-US" sz="1800" b="0" i="0" dirty="0">
                <a:solidFill>
                  <a:schemeClr val="tx1"/>
                </a:solidFill>
                <a:effectLst/>
                <a:latin typeface="Times New Roman" pitchFamily="18" charset="0"/>
                <a:cs typeface="Times New Roman" pitchFamily="18" charset="0"/>
              </a:rPr>
              <a:t>predict the number of errors that will be encountered during testing; and </a:t>
            </a:r>
          </a:p>
          <a:p>
            <a:pPr lvl="1" algn="just">
              <a:lnSpc>
                <a:spcPct val="150000"/>
              </a:lnSpc>
            </a:pPr>
            <a:r>
              <a:rPr lang="en-US" sz="1800" b="0" i="0" dirty="0">
                <a:solidFill>
                  <a:schemeClr val="tx1"/>
                </a:solidFill>
                <a:effectLst/>
                <a:latin typeface="Times New Roman" pitchFamily="18" charset="0"/>
                <a:cs typeface="Times New Roman" pitchFamily="18" charset="0"/>
              </a:rPr>
              <a:t>forecast the number of components and/or the number of projected source lines in the implemented system.</a:t>
            </a:r>
          </a:p>
          <a:p>
            <a:pPr algn="just">
              <a:lnSpc>
                <a:spcPct val="150000"/>
              </a:lnSpc>
            </a:pPr>
            <a:r>
              <a:rPr lang="en-US" sz="1800" b="0" i="0" dirty="0">
                <a:solidFill>
                  <a:schemeClr val="tx1"/>
                </a:solidFill>
                <a:effectLst/>
                <a:latin typeface="Times New Roman" pitchFamily="18" charset="0"/>
                <a:cs typeface="Times New Roman" pitchFamily="18" charset="0"/>
              </a:rPr>
              <a:t>Function points are derived using an empirical relationship based on countable (direct) measures of software’s information domain  value and qualitative assessments of software complexity.</a:t>
            </a:r>
            <a:r>
              <a:rPr lang="en-US" sz="1800" dirty="0">
                <a:solidFill>
                  <a:schemeClr val="tx1"/>
                </a:solidFill>
                <a:latin typeface="Times New Roman" pitchFamily="18" charset="0"/>
                <a:cs typeface="Times New Roman" pitchFamily="18" charset="0"/>
              </a:rPr>
              <a:t> </a:t>
            </a:r>
          </a:p>
          <a:p>
            <a:pPr marL="0" indent="0" algn="just">
              <a:lnSpc>
                <a:spcPct val="150000"/>
              </a:lnSpc>
              <a:buNone/>
            </a:pPr>
            <a:r>
              <a:rPr lang="en-US" sz="1700" dirty="0">
                <a:solidFill>
                  <a:schemeClr val="tx1"/>
                </a:solidFill>
                <a:latin typeface="Times" panose="02020603050405020304" pitchFamily="18" charset="0"/>
                <a:cs typeface="Times" panose="02020603050405020304" pitchFamily="18" charset="0"/>
              </a:rPr>
              <a:t/>
            </a:r>
            <a:br>
              <a:rPr lang="en-US" sz="1700" dirty="0">
                <a:solidFill>
                  <a:schemeClr val="tx1"/>
                </a:solidFill>
                <a:latin typeface="Times" panose="02020603050405020304" pitchFamily="18" charset="0"/>
                <a:cs typeface="Times" panose="02020603050405020304" pitchFamily="18" charset="0"/>
              </a:rPr>
            </a:br>
            <a:r>
              <a:rPr lang="en-US" sz="1700" dirty="0">
                <a:solidFill>
                  <a:schemeClr val="tx1"/>
                </a:solidFill>
                <a:latin typeface="Times" panose="02020603050405020304" pitchFamily="18" charset="0"/>
                <a:cs typeface="Times" panose="02020603050405020304" pitchFamily="18" charset="0"/>
              </a:rPr>
              <a:t/>
            </a:r>
            <a:br>
              <a:rPr lang="en-US" sz="1700" dirty="0">
                <a:solidFill>
                  <a:schemeClr val="tx1"/>
                </a:solidFill>
                <a:latin typeface="Times" panose="02020603050405020304" pitchFamily="18" charset="0"/>
                <a:cs typeface="Times" panose="02020603050405020304" pitchFamily="18" charset="0"/>
              </a:rPr>
            </a:br>
            <a:endParaRPr lang="en-US" altLang="en-US" sz="170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127572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Function Point (FP) Analysis</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7</a:t>
            </a:fld>
            <a:endParaRPr lang="en-US"/>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304800" y="1028700"/>
            <a:ext cx="8534400" cy="5410200"/>
          </a:xfrm>
        </p:spPr>
        <p:txBody>
          <a:bodyPr>
            <a:normAutofit/>
          </a:bodyPr>
          <a:lstStyle/>
          <a:p>
            <a:pPr marL="0" indent="0" algn="just">
              <a:lnSpc>
                <a:spcPct val="150000"/>
              </a:lnSpc>
              <a:buNone/>
            </a:pPr>
            <a:r>
              <a:rPr lang="en-US" sz="2000" b="0" i="0" dirty="0">
                <a:solidFill>
                  <a:schemeClr val="tx1"/>
                </a:solidFill>
                <a:effectLst/>
                <a:latin typeface="Times New Roman" pitchFamily="18" charset="0"/>
                <a:cs typeface="Times New Roman" pitchFamily="18" charset="0"/>
              </a:rPr>
              <a:t>Information domain values are defined in the following manner:</a:t>
            </a:r>
          </a:p>
          <a:p>
            <a:pPr algn="just">
              <a:lnSpc>
                <a:spcPct val="150000"/>
              </a:lnSpc>
            </a:pPr>
            <a:r>
              <a:rPr lang="en-US" sz="2000" b="1" i="0" dirty="0">
                <a:solidFill>
                  <a:schemeClr val="tx1"/>
                </a:solidFill>
                <a:effectLst/>
                <a:latin typeface="Times New Roman" pitchFamily="18" charset="0"/>
                <a:cs typeface="Times New Roman" pitchFamily="18" charset="0"/>
              </a:rPr>
              <a:t>Number of external inputs (EIs). </a:t>
            </a:r>
            <a:r>
              <a:rPr lang="en-US" sz="2000" b="0" i="0" dirty="0">
                <a:solidFill>
                  <a:schemeClr val="tx1"/>
                </a:solidFill>
                <a:effectLst/>
                <a:latin typeface="Times New Roman" pitchFamily="18" charset="0"/>
                <a:cs typeface="Times New Roman" pitchFamily="18" charset="0"/>
              </a:rPr>
              <a:t>Each </a:t>
            </a:r>
            <a:r>
              <a:rPr lang="en-US" sz="2000" b="0" i="1" dirty="0">
                <a:solidFill>
                  <a:schemeClr val="tx1"/>
                </a:solidFill>
                <a:effectLst/>
                <a:latin typeface="Times New Roman" pitchFamily="18" charset="0"/>
                <a:cs typeface="Times New Roman" pitchFamily="18" charset="0"/>
              </a:rPr>
              <a:t>external input </a:t>
            </a:r>
            <a:r>
              <a:rPr lang="en-US" sz="2000" b="0" i="0" dirty="0">
                <a:solidFill>
                  <a:schemeClr val="tx1"/>
                </a:solidFill>
                <a:effectLst/>
                <a:latin typeface="Times New Roman" pitchFamily="18" charset="0"/>
                <a:cs typeface="Times New Roman" pitchFamily="18" charset="0"/>
              </a:rPr>
              <a:t>originates from a user or is transmitted from another application and provides distinct application-oriented data or control information. Inputs are often used to update </a:t>
            </a:r>
            <a:r>
              <a:rPr lang="en-US" sz="2000" b="0" i="1" dirty="0">
                <a:solidFill>
                  <a:schemeClr val="tx1"/>
                </a:solidFill>
                <a:effectLst/>
                <a:latin typeface="Times New Roman" pitchFamily="18" charset="0"/>
                <a:cs typeface="Times New Roman" pitchFamily="18" charset="0"/>
              </a:rPr>
              <a:t>internal logical files </a:t>
            </a:r>
            <a:r>
              <a:rPr lang="en-US" sz="2000" b="0" i="0" dirty="0">
                <a:solidFill>
                  <a:schemeClr val="tx1"/>
                </a:solidFill>
                <a:effectLst/>
                <a:latin typeface="Times New Roman" pitchFamily="18" charset="0"/>
                <a:cs typeface="Times New Roman" pitchFamily="18" charset="0"/>
              </a:rPr>
              <a:t>(ILFs). Inputs should be distinguished from inquiries, which are counted separately.</a:t>
            </a:r>
          </a:p>
          <a:p>
            <a:pPr algn="just">
              <a:lnSpc>
                <a:spcPct val="150000"/>
              </a:lnSpc>
            </a:pPr>
            <a:r>
              <a:rPr lang="en-US" sz="2000" b="1" i="0" dirty="0">
                <a:solidFill>
                  <a:schemeClr val="tx1"/>
                </a:solidFill>
                <a:effectLst/>
                <a:latin typeface="Times New Roman" pitchFamily="18" charset="0"/>
                <a:cs typeface="Times New Roman" pitchFamily="18" charset="0"/>
              </a:rPr>
              <a:t>Number of external outputs (EOs). </a:t>
            </a:r>
            <a:r>
              <a:rPr lang="en-US" sz="2000" b="0" i="0" dirty="0">
                <a:solidFill>
                  <a:schemeClr val="tx1"/>
                </a:solidFill>
                <a:effectLst/>
                <a:latin typeface="Times New Roman" pitchFamily="18" charset="0"/>
                <a:cs typeface="Times New Roman" pitchFamily="18" charset="0"/>
              </a:rPr>
              <a:t>Each </a:t>
            </a:r>
            <a:r>
              <a:rPr lang="en-US" sz="2000" b="0" i="1" dirty="0">
                <a:solidFill>
                  <a:schemeClr val="tx1"/>
                </a:solidFill>
                <a:effectLst/>
                <a:latin typeface="Times New Roman" pitchFamily="18" charset="0"/>
                <a:cs typeface="Times New Roman" pitchFamily="18" charset="0"/>
              </a:rPr>
              <a:t>external output </a:t>
            </a:r>
            <a:r>
              <a:rPr lang="en-US" sz="2000" b="0" i="0" dirty="0">
                <a:solidFill>
                  <a:schemeClr val="tx1"/>
                </a:solidFill>
                <a:effectLst/>
                <a:latin typeface="Times New Roman" pitchFamily="18" charset="0"/>
                <a:cs typeface="Times New Roman" pitchFamily="18" charset="0"/>
              </a:rPr>
              <a:t>is derived data within the application that provides information to the user. In this context external output refers to reports, screens, error messages, etc. </a:t>
            </a:r>
            <a:endParaRPr lang="en-US" altLang="en-US" sz="20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458272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Function Point (FP) Analysis</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8</a:t>
            </a:fld>
            <a:endParaRPr lang="en-US"/>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304800" y="1028700"/>
            <a:ext cx="8534400" cy="5410200"/>
          </a:xfrm>
        </p:spPr>
        <p:txBody>
          <a:bodyPr>
            <a:normAutofit/>
          </a:bodyPr>
          <a:lstStyle/>
          <a:p>
            <a:pPr algn="just">
              <a:lnSpc>
                <a:spcPct val="150000"/>
              </a:lnSpc>
            </a:pPr>
            <a:r>
              <a:rPr lang="en-US" sz="2000" b="1" i="0" dirty="0">
                <a:solidFill>
                  <a:schemeClr val="tx1"/>
                </a:solidFill>
                <a:effectLst/>
                <a:latin typeface="Times New Roman" pitchFamily="18" charset="0"/>
                <a:cs typeface="Times New Roman" pitchFamily="18" charset="0"/>
              </a:rPr>
              <a:t>Number of external inquiries (EQs). </a:t>
            </a:r>
            <a:r>
              <a:rPr lang="en-US" sz="2000" b="0" i="0" dirty="0">
                <a:solidFill>
                  <a:schemeClr val="tx1"/>
                </a:solidFill>
                <a:effectLst/>
                <a:latin typeface="Times New Roman" pitchFamily="18" charset="0"/>
                <a:cs typeface="Times New Roman" pitchFamily="18" charset="0"/>
              </a:rPr>
              <a:t>An </a:t>
            </a:r>
            <a:r>
              <a:rPr lang="en-US" sz="2000" b="0" i="1" dirty="0">
                <a:solidFill>
                  <a:schemeClr val="tx1"/>
                </a:solidFill>
                <a:effectLst/>
                <a:latin typeface="Times New Roman" pitchFamily="18" charset="0"/>
                <a:cs typeface="Times New Roman" pitchFamily="18" charset="0"/>
              </a:rPr>
              <a:t>external inquiry </a:t>
            </a:r>
            <a:r>
              <a:rPr lang="en-US" sz="2000" b="0" i="0" dirty="0">
                <a:solidFill>
                  <a:schemeClr val="tx1"/>
                </a:solidFill>
                <a:effectLst/>
                <a:latin typeface="Times New Roman" pitchFamily="18" charset="0"/>
                <a:cs typeface="Times New Roman" pitchFamily="18" charset="0"/>
              </a:rPr>
              <a:t>is defined as an online input that results in the generation of some immediate software response in the form of an online output (often retrieved from an ILF).</a:t>
            </a:r>
          </a:p>
          <a:p>
            <a:pPr algn="just">
              <a:lnSpc>
                <a:spcPct val="150000"/>
              </a:lnSpc>
            </a:pPr>
            <a:r>
              <a:rPr lang="en-US" sz="2000" b="1" i="0" dirty="0">
                <a:solidFill>
                  <a:schemeClr val="tx1"/>
                </a:solidFill>
                <a:effectLst/>
                <a:latin typeface="Times New Roman" pitchFamily="18" charset="0"/>
                <a:cs typeface="Times New Roman" pitchFamily="18" charset="0"/>
              </a:rPr>
              <a:t>Number of internal logical files (ILFs). </a:t>
            </a:r>
            <a:r>
              <a:rPr lang="en-US" sz="2000" b="0" i="0" dirty="0">
                <a:solidFill>
                  <a:schemeClr val="tx1"/>
                </a:solidFill>
                <a:effectLst/>
                <a:latin typeface="Times New Roman" pitchFamily="18" charset="0"/>
                <a:cs typeface="Times New Roman" pitchFamily="18" charset="0"/>
              </a:rPr>
              <a:t>Each </a:t>
            </a:r>
            <a:r>
              <a:rPr lang="en-US" sz="2000" b="0" i="1" dirty="0">
                <a:solidFill>
                  <a:schemeClr val="tx1"/>
                </a:solidFill>
                <a:effectLst/>
                <a:latin typeface="Times New Roman" pitchFamily="18" charset="0"/>
                <a:cs typeface="Times New Roman" pitchFamily="18" charset="0"/>
              </a:rPr>
              <a:t>internal logical file </a:t>
            </a:r>
            <a:r>
              <a:rPr lang="en-US" sz="2000" b="0" i="0" dirty="0">
                <a:solidFill>
                  <a:schemeClr val="tx1"/>
                </a:solidFill>
                <a:effectLst/>
                <a:latin typeface="Times New Roman" pitchFamily="18" charset="0"/>
                <a:cs typeface="Times New Roman" pitchFamily="18" charset="0"/>
              </a:rPr>
              <a:t>is a logical grouping of data that resides within the application’s boundary and is maintained via external inputs.</a:t>
            </a:r>
          </a:p>
          <a:p>
            <a:pPr algn="just">
              <a:lnSpc>
                <a:spcPct val="150000"/>
              </a:lnSpc>
            </a:pPr>
            <a:r>
              <a:rPr lang="en-US" sz="2000" b="1" i="0" dirty="0">
                <a:solidFill>
                  <a:schemeClr val="tx1"/>
                </a:solidFill>
                <a:effectLst/>
                <a:latin typeface="Times New Roman" pitchFamily="18" charset="0"/>
                <a:cs typeface="Times New Roman" pitchFamily="18" charset="0"/>
              </a:rPr>
              <a:t>Number of external interface files (EIFs). </a:t>
            </a:r>
            <a:r>
              <a:rPr lang="en-US" sz="2000" b="0" i="0" dirty="0">
                <a:solidFill>
                  <a:schemeClr val="tx1"/>
                </a:solidFill>
                <a:effectLst/>
                <a:latin typeface="Times New Roman" pitchFamily="18" charset="0"/>
                <a:cs typeface="Times New Roman" pitchFamily="18" charset="0"/>
              </a:rPr>
              <a:t>Each </a:t>
            </a:r>
            <a:r>
              <a:rPr lang="en-US" sz="2000" b="0" i="1" dirty="0">
                <a:solidFill>
                  <a:schemeClr val="tx1"/>
                </a:solidFill>
                <a:effectLst/>
                <a:latin typeface="Times New Roman" pitchFamily="18" charset="0"/>
                <a:cs typeface="Times New Roman" pitchFamily="18" charset="0"/>
              </a:rPr>
              <a:t>external interface file </a:t>
            </a:r>
            <a:r>
              <a:rPr lang="en-US" sz="2000" b="0" i="0" dirty="0">
                <a:solidFill>
                  <a:schemeClr val="tx1"/>
                </a:solidFill>
                <a:effectLst/>
                <a:latin typeface="Times New Roman" pitchFamily="18" charset="0"/>
                <a:cs typeface="Times New Roman" pitchFamily="18" charset="0"/>
              </a:rPr>
              <a:t>is a logical grouping of data that resides external to the application but provides information that may be of use to the application</a:t>
            </a:r>
            <a:r>
              <a:rPr lang="en-US" sz="1800" b="0" i="0" dirty="0">
                <a:solidFill>
                  <a:srgbClr val="242021"/>
                </a:solidFill>
                <a:effectLst/>
                <a:latin typeface="Times New Roman" pitchFamily="18" charset="0"/>
                <a:cs typeface="Times New Roman" pitchFamily="18" charset="0"/>
              </a:rPr>
              <a:t>.</a:t>
            </a:r>
          </a:p>
          <a:p>
            <a:pPr marL="0" indent="0" algn="just">
              <a:lnSpc>
                <a:spcPct val="150000"/>
              </a:lnSpc>
              <a:buNone/>
            </a:pPr>
            <a:r>
              <a:rPr lang="en-US" sz="1800" dirty="0">
                <a:latin typeface="Times" panose="02020603050405020304" pitchFamily="18" charset="0"/>
                <a:cs typeface="Times" panose="02020603050405020304" pitchFamily="18" charset="0"/>
              </a:rPr>
              <a:t> </a:t>
            </a:r>
            <a:endParaRPr lang="en-US" altLang="en-US" sz="1800" dirty="0">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3739560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Function Point (FP) Analysis - Example</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9</a:t>
            </a:fld>
            <a:endParaRPr lang="en-US"/>
          </a:p>
        </p:txBody>
      </p:sp>
      <p:sp>
        <p:nvSpPr>
          <p:cNvPr id="10" name="Content Placeholder 2">
            <a:extLst>
              <a:ext uri="{FF2B5EF4-FFF2-40B4-BE49-F238E27FC236}">
                <a16:creationId xmlns="" xmlns:a16="http://schemas.microsoft.com/office/drawing/2014/main" id="{9CD65C24-61BB-2F3E-29AA-8E064219DBAC}"/>
              </a:ext>
            </a:extLst>
          </p:cNvPr>
          <p:cNvSpPr>
            <a:spLocks noGrp="1"/>
          </p:cNvSpPr>
          <p:nvPr>
            <p:ph idx="1"/>
          </p:nvPr>
        </p:nvSpPr>
        <p:spPr>
          <a:xfrm>
            <a:off x="304800" y="914400"/>
            <a:ext cx="8534400" cy="5562600"/>
          </a:xfrm>
        </p:spPr>
        <p:txBody>
          <a:bodyPr>
            <a:normAutofit fontScale="77500" lnSpcReduction="20000"/>
          </a:bodyPr>
          <a:lstStyle/>
          <a:p>
            <a:pPr marL="0" indent="0" algn="just">
              <a:lnSpc>
                <a:spcPct val="150000"/>
              </a:lnSpc>
              <a:buNone/>
            </a:pPr>
            <a:endParaRPr lang="en-US" sz="1800" b="0" i="0" dirty="0">
              <a:solidFill>
                <a:srgbClr val="242021"/>
              </a:solidFill>
              <a:effectLst/>
            </a:endParaRPr>
          </a:p>
          <a:p>
            <a:pPr marL="0" indent="0" algn="just">
              <a:lnSpc>
                <a:spcPct val="150000"/>
              </a:lnSpc>
              <a:buNone/>
            </a:pPr>
            <a:endParaRPr lang="en-US" sz="1800" dirty="0">
              <a:solidFill>
                <a:srgbClr val="242021"/>
              </a:solidFill>
            </a:endParaRPr>
          </a:p>
          <a:p>
            <a:pPr marL="0" indent="0" algn="just">
              <a:lnSpc>
                <a:spcPct val="150000"/>
              </a:lnSpc>
              <a:buNone/>
            </a:pPr>
            <a:endParaRPr lang="en-US" sz="1800" b="0" i="0" dirty="0">
              <a:solidFill>
                <a:srgbClr val="242021"/>
              </a:solidFill>
              <a:effectLst/>
            </a:endParaRPr>
          </a:p>
          <a:p>
            <a:pPr marL="0" indent="0" algn="just">
              <a:lnSpc>
                <a:spcPct val="150000"/>
              </a:lnSpc>
              <a:buNone/>
            </a:pPr>
            <a:endParaRPr lang="en-US" sz="1800" dirty="0">
              <a:solidFill>
                <a:srgbClr val="242021"/>
              </a:solidFill>
            </a:endParaRPr>
          </a:p>
          <a:p>
            <a:pPr marL="0" indent="0" algn="just">
              <a:lnSpc>
                <a:spcPct val="150000"/>
              </a:lnSpc>
              <a:buNone/>
            </a:pPr>
            <a:endParaRPr lang="en-US" sz="1800" b="0" i="0" dirty="0">
              <a:solidFill>
                <a:srgbClr val="242021"/>
              </a:solidFill>
              <a:effectLst/>
            </a:endParaRPr>
          </a:p>
          <a:p>
            <a:pPr marL="0" indent="0" algn="just">
              <a:lnSpc>
                <a:spcPct val="150000"/>
              </a:lnSpc>
              <a:buNone/>
            </a:pPr>
            <a:endParaRPr lang="en-US" sz="1800" dirty="0">
              <a:solidFill>
                <a:srgbClr val="242021"/>
              </a:solidFill>
            </a:endParaRPr>
          </a:p>
          <a:p>
            <a:pPr marL="0" indent="0" algn="ctr">
              <a:lnSpc>
                <a:spcPct val="150000"/>
              </a:lnSpc>
              <a:buNone/>
            </a:pPr>
            <a:endParaRPr lang="en-US" sz="1800" b="0" i="0" dirty="0">
              <a:solidFill>
                <a:srgbClr val="242021"/>
              </a:solidFill>
              <a:effectLst/>
            </a:endParaRPr>
          </a:p>
          <a:p>
            <a:pPr marL="0" indent="0" algn="ctr">
              <a:lnSpc>
                <a:spcPct val="150000"/>
              </a:lnSpc>
              <a:buNone/>
            </a:pPr>
            <a:endParaRPr lang="en-US" sz="1800" b="0" i="0" dirty="0">
              <a:solidFill>
                <a:srgbClr val="242021"/>
              </a:solidFill>
              <a:effectLst/>
            </a:endParaRPr>
          </a:p>
          <a:p>
            <a:pPr marL="0" indent="0" algn="ctr">
              <a:lnSpc>
                <a:spcPct val="150000"/>
              </a:lnSpc>
              <a:buNone/>
            </a:pPr>
            <a:r>
              <a:rPr lang="en-US" sz="1800" b="0" i="0" dirty="0">
                <a:solidFill>
                  <a:srgbClr val="242021"/>
                </a:solidFill>
                <a:effectLst/>
              </a:rPr>
              <a:t>Figure1: </a:t>
            </a:r>
            <a:r>
              <a:rPr lang="en-US" sz="1800" b="0" i="0" dirty="0" smtClean="0">
                <a:solidFill>
                  <a:srgbClr val="242021"/>
                </a:solidFill>
                <a:effectLst/>
              </a:rPr>
              <a:t>Safe Home </a:t>
            </a:r>
            <a:r>
              <a:rPr lang="en-US" sz="1800" b="0" i="0" dirty="0">
                <a:solidFill>
                  <a:srgbClr val="242021"/>
                </a:solidFill>
                <a:effectLst/>
              </a:rPr>
              <a:t>software data flow model example</a:t>
            </a:r>
          </a:p>
          <a:p>
            <a:pPr algn="just">
              <a:buFont typeface="Wingdings" panose="05000000000000000000" pitchFamily="2" charset="2"/>
              <a:buChar char="ü"/>
            </a:pPr>
            <a:r>
              <a:rPr lang="en-US" sz="1800" b="0" i="0" dirty="0">
                <a:solidFill>
                  <a:srgbClr val="242021"/>
                </a:solidFill>
                <a:effectLst/>
                <a:latin typeface="Times New Roman" pitchFamily="18" charset="0"/>
                <a:cs typeface="Times New Roman" pitchFamily="18" charset="0"/>
              </a:rPr>
              <a:t>Three external inputs (EIs) - </a:t>
            </a:r>
            <a:r>
              <a:rPr lang="en-US" sz="1800" i="1" dirty="0">
                <a:solidFill>
                  <a:srgbClr val="C00000"/>
                </a:solidFill>
                <a:effectLst/>
                <a:latin typeface="Times New Roman" pitchFamily="18" charset="0"/>
                <a:cs typeface="Times New Roman" pitchFamily="18" charset="0"/>
              </a:rPr>
              <a:t>password, panic button</a:t>
            </a:r>
            <a:r>
              <a:rPr lang="en-US" sz="1800" b="0" i="0" dirty="0">
                <a:solidFill>
                  <a:srgbClr val="242021"/>
                </a:solidFill>
                <a:effectLst/>
                <a:latin typeface="Times New Roman" pitchFamily="18" charset="0"/>
                <a:cs typeface="Times New Roman" pitchFamily="18" charset="0"/>
              </a:rPr>
              <a:t>, and </a:t>
            </a:r>
            <a:r>
              <a:rPr lang="en-US" sz="1800" i="1" dirty="0">
                <a:solidFill>
                  <a:srgbClr val="C00000"/>
                </a:solidFill>
                <a:latin typeface="Times New Roman" pitchFamily="18" charset="0"/>
                <a:cs typeface="Times New Roman" pitchFamily="18" charset="0"/>
              </a:rPr>
              <a:t>activate/deactivate</a:t>
            </a:r>
          </a:p>
          <a:p>
            <a:pPr algn="just">
              <a:buFont typeface="Wingdings" panose="05000000000000000000" pitchFamily="2" charset="2"/>
              <a:buChar char="ü"/>
            </a:pPr>
            <a:r>
              <a:rPr lang="en-US" sz="1800" dirty="0">
                <a:solidFill>
                  <a:srgbClr val="242021"/>
                </a:solidFill>
                <a:latin typeface="Times New Roman" pitchFamily="18" charset="0"/>
                <a:cs typeface="Times New Roman" pitchFamily="18" charset="0"/>
              </a:rPr>
              <a:t>T</a:t>
            </a:r>
            <a:r>
              <a:rPr lang="en-US" sz="1800" b="0" i="0" dirty="0">
                <a:solidFill>
                  <a:srgbClr val="242021"/>
                </a:solidFill>
                <a:effectLst/>
                <a:latin typeface="Times New Roman" pitchFamily="18" charset="0"/>
                <a:cs typeface="Times New Roman" pitchFamily="18" charset="0"/>
              </a:rPr>
              <a:t>wo external inquiries (EQs) - </a:t>
            </a:r>
            <a:r>
              <a:rPr lang="en-US" sz="1800" i="1" dirty="0">
                <a:solidFill>
                  <a:srgbClr val="C00000"/>
                </a:solidFill>
                <a:latin typeface="Times New Roman" pitchFamily="18" charset="0"/>
                <a:cs typeface="Times New Roman" pitchFamily="18" charset="0"/>
              </a:rPr>
              <a:t>zone inquiry </a:t>
            </a:r>
            <a:r>
              <a:rPr lang="en-US" sz="1800" b="0" i="0" dirty="0">
                <a:solidFill>
                  <a:srgbClr val="242021"/>
                </a:solidFill>
                <a:effectLst/>
                <a:latin typeface="Times New Roman" pitchFamily="18" charset="0"/>
                <a:cs typeface="Times New Roman" pitchFamily="18" charset="0"/>
              </a:rPr>
              <a:t>and </a:t>
            </a:r>
            <a:r>
              <a:rPr lang="en-US" sz="1800" i="1" dirty="0">
                <a:solidFill>
                  <a:srgbClr val="C00000"/>
                </a:solidFill>
                <a:latin typeface="Times New Roman" pitchFamily="18" charset="0"/>
                <a:cs typeface="Times New Roman" pitchFamily="18" charset="0"/>
              </a:rPr>
              <a:t>sensor inquiry</a:t>
            </a:r>
            <a:r>
              <a:rPr lang="en-US" sz="1800" b="0" i="0" dirty="0">
                <a:solidFill>
                  <a:srgbClr val="242021"/>
                </a:solidFill>
                <a:effectLst/>
                <a:latin typeface="Times New Roman" pitchFamily="18" charset="0"/>
                <a:cs typeface="Times New Roman" pitchFamily="18" charset="0"/>
              </a:rPr>
              <a:t>. </a:t>
            </a:r>
          </a:p>
          <a:p>
            <a:pPr algn="just">
              <a:buFont typeface="Wingdings" panose="05000000000000000000" pitchFamily="2" charset="2"/>
              <a:buChar char="ü"/>
            </a:pPr>
            <a:r>
              <a:rPr lang="en-US" sz="1800" b="0" i="0" dirty="0">
                <a:solidFill>
                  <a:srgbClr val="242021"/>
                </a:solidFill>
                <a:effectLst/>
                <a:latin typeface="Times New Roman" pitchFamily="18" charset="0"/>
                <a:cs typeface="Times New Roman" pitchFamily="18" charset="0"/>
              </a:rPr>
              <a:t>One internal logical file (ILF) - </a:t>
            </a:r>
            <a:r>
              <a:rPr lang="en-US" sz="1800" i="1" dirty="0">
                <a:solidFill>
                  <a:srgbClr val="C00000"/>
                </a:solidFill>
                <a:latin typeface="Times New Roman" pitchFamily="18" charset="0"/>
                <a:cs typeface="Times New Roman" pitchFamily="18" charset="0"/>
              </a:rPr>
              <a:t>system configuration file</a:t>
            </a:r>
            <a:r>
              <a:rPr lang="en-US" sz="1800" b="0" i="0" dirty="0">
                <a:solidFill>
                  <a:srgbClr val="242021"/>
                </a:solidFill>
                <a:effectLst/>
                <a:latin typeface="Times New Roman" pitchFamily="18" charset="0"/>
                <a:cs typeface="Times New Roman" pitchFamily="18" charset="0"/>
              </a:rPr>
              <a:t>.</a:t>
            </a:r>
          </a:p>
          <a:p>
            <a:pPr algn="just">
              <a:buFont typeface="Wingdings" panose="05000000000000000000" pitchFamily="2" charset="2"/>
              <a:buChar char="ü"/>
            </a:pPr>
            <a:r>
              <a:rPr lang="en-US" sz="1800" b="0" i="0" dirty="0">
                <a:solidFill>
                  <a:srgbClr val="242021"/>
                </a:solidFill>
                <a:effectLst/>
                <a:latin typeface="Times New Roman" pitchFamily="18" charset="0"/>
                <a:cs typeface="Times New Roman" pitchFamily="18" charset="0"/>
              </a:rPr>
              <a:t>Two external outputs (EOs) - </a:t>
            </a:r>
            <a:r>
              <a:rPr lang="en-US" sz="1800" i="1" dirty="0">
                <a:solidFill>
                  <a:srgbClr val="C00000"/>
                </a:solidFill>
                <a:latin typeface="Times New Roman" pitchFamily="18" charset="0"/>
                <a:cs typeface="Times New Roman" pitchFamily="18" charset="0"/>
              </a:rPr>
              <a:t>messages and sensor status</a:t>
            </a:r>
            <a:r>
              <a:rPr lang="en-US" sz="1800" dirty="0">
                <a:solidFill>
                  <a:srgbClr val="242021"/>
                </a:solidFill>
                <a:latin typeface="Times New Roman" pitchFamily="18" charset="0"/>
                <a:cs typeface="Times New Roman" pitchFamily="18" charset="0"/>
              </a:rPr>
              <a:t>.</a:t>
            </a:r>
            <a:endParaRPr lang="en-US" sz="1800" b="0" i="0" dirty="0">
              <a:solidFill>
                <a:srgbClr val="242021"/>
              </a:solidFill>
              <a:effectLst/>
              <a:latin typeface="Times New Roman" pitchFamily="18" charset="0"/>
              <a:cs typeface="Times New Roman" pitchFamily="18" charset="0"/>
            </a:endParaRPr>
          </a:p>
          <a:p>
            <a:pPr algn="just">
              <a:buFont typeface="Wingdings" panose="05000000000000000000" pitchFamily="2" charset="2"/>
              <a:buChar char="ü"/>
            </a:pPr>
            <a:r>
              <a:rPr lang="en-US" sz="1800" dirty="0">
                <a:solidFill>
                  <a:srgbClr val="242021"/>
                </a:solidFill>
                <a:latin typeface="Times New Roman" pitchFamily="18" charset="0"/>
                <a:cs typeface="Times New Roman" pitchFamily="18" charset="0"/>
              </a:rPr>
              <a:t>F</a:t>
            </a:r>
            <a:r>
              <a:rPr lang="en-US" sz="1800" b="0" i="0" dirty="0">
                <a:solidFill>
                  <a:srgbClr val="242021"/>
                </a:solidFill>
                <a:effectLst/>
                <a:latin typeface="Times New Roman" pitchFamily="18" charset="0"/>
                <a:cs typeface="Times New Roman" pitchFamily="18" charset="0"/>
              </a:rPr>
              <a:t>our external interface files (EIFs) - </a:t>
            </a:r>
            <a:r>
              <a:rPr lang="en-US" sz="1800" i="1" dirty="0">
                <a:solidFill>
                  <a:srgbClr val="C00000"/>
                </a:solidFill>
                <a:latin typeface="Times New Roman" pitchFamily="18" charset="0"/>
                <a:cs typeface="Times New Roman" pitchFamily="18" charset="0"/>
              </a:rPr>
              <a:t>test sensor, zone setting, activate/deactivate</a:t>
            </a:r>
            <a:r>
              <a:rPr lang="en-US" sz="1800" b="1" i="0" dirty="0">
                <a:solidFill>
                  <a:srgbClr val="242021"/>
                </a:solidFill>
                <a:effectLst/>
                <a:latin typeface="Times New Roman" pitchFamily="18" charset="0"/>
                <a:cs typeface="Times New Roman" pitchFamily="18" charset="0"/>
              </a:rPr>
              <a:t>, </a:t>
            </a:r>
            <a:r>
              <a:rPr lang="en-US" sz="1800" b="0" i="0" dirty="0">
                <a:solidFill>
                  <a:srgbClr val="242021"/>
                </a:solidFill>
                <a:effectLst/>
                <a:latin typeface="Times New Roman" pitchFamily="18" charset="0"/>
                <a:cs typeface="Times New Roman" pitchFamily="18" charset="0"/>
              </a:rPr>
              <a:t>and </a:t>
            </a:r>
            <a:r>
              <a:rPr lang="en-US" sz="1800" i="1" dirty="0">
                <a:solidFill>
                  <a:srgbClr val="C00000"/>
                </a:solidFill>
                <a:latin typeface="Times New Roman" pitchFamily="18" charset="0"/>
                <a:cs typeface="Times New Roman" pitchFamily="18" charset="0"/>
              </a:rPr>
              <a:t>alarm alert.</a:t>
            </a:r>
          </a:p>
          <a:p>
            <a:pPr marL="0" indent="0" algn="just">
              <a:buNone/>
            </a:pPr>
            <a:r>
              <a:rPr lang="en-US" sz="1800" b="0" i="0" dirty="0">
                <a:solidFill>
                  <a:srgbClr val="242021"/>
                </a:solidFill>
                <a:effectLst/>
              </a:rPr>
              <a:t> </a:t>
            </a:r>
            <a:r>
              <a:rPr lang="en-US" sz="1800" dirty="0"/>
              <a:t/>
            </a:r>
            <a:br>
              <a:rPr lang="en-US" sz="1800" dirty="0"/>
            </a:br>
            <a:endParaRPr lang="en-US" sz="1800" dirty="0">
              <a:solidFill>
                <a:srgbClr val="242021"/>
              </a:solidFill>
            </a:endParaRPr>
          </a:p>
        </p:txBody>
      </p:sp>
      <p:pic>
        <p:nvPicPr>
          <p:cNvPr id="5" name="Picture 4">
            <a:extLst>
              <a:ext uri="{FF2B5EF4-FFF2-40B4-BE49-F238E27FC236}">
                <a16:creationId xmlns="" xmlns:a16="http://schemas.microsoft.com/office/drawing/2014/main" id="{78CF1CF2-485E-0D9D-42A5-5F2657A2A415}"/>
              </a:ext>
            </a:extLst>
          </p:cNvPr>
          <p:cNvPicPr>
            <a:picLocks noChangeAspect="1"/>
          </p:cNvPicPr>
          <p:nvPr/>
        </p:nvPicPr>
        <p:blipFill>
          <a:blip r:embed="rId2"/>
          <a:stretch>
            <a:fillRect/>
          </a:stretch>
        </p:blipFill>
        <p:spPr>
          <a:xfrm>
            <a:off x="1380732" y="1140283"/>
            <a:ext cx="5717652" cy="2950590"/>
          </a:xfrm>
          <a:prstGeom prst="rect">
            <a:avLst/>
          </a:prstGeom>
        </p:spPr>
      </p:pic>
    </p:spTree>
    <p:extLst>
      <p:ext uri="{BB962C8B-B14F-4D97-AF65-F5344CB8AC3E}">
        <p14:creationId xmlns="" xmlns:p14="http://schemas.microsoft.com/office/powerpoint/2010/main" val="1174271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1910</Words>
  <Application>Microsoft Office PowerPoint</Application>
  <PresentationFormat>On-screen Show (4:3)</PresentationFormat>
  <Paragraphs>337</Paragraphs>
  <Slides>31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Times New Roman</vt:lpstr>
      <vt:lpstr>Calibri</vt:lpstr>
      <vt:lpstr>Times</vt:lpstr>
      <vt:lpstr>Times New Roman Bold</vt:lpstr>
      <vt:lpstr>MS PGothic</vt:lpstr>
      <vt:lpstr>Wingdings</vt:lpstr>
      <vt:lpstr>Noto Sans</vt:lpstr>
      <vt:lpstr>Office Theme</vt:lpstr>
      <vt:lpstr>Slide 1</vt:lpstr>
      <vt:lpstr>Slide 2</vt:lpstr>
      <vt:lpstr>Estimation</vt:lpstr>
      <vt:lpstr>Decomposition Techniques -   Problem Based Estimation</vt:lpstr>
      <vt:lpstr>Decomposition Techniques -   Problem Based Estimation</vt:lpstr>
      <vt:lpstr>Function Point (FP) Analysis</vt:lpstr>
      <vt:lpstr>Function Point (FP) Analysis</vt:lpstr>
      <vt:lpstr>Function Point (FP) Analysis</vt:lpstr>
      <vt:lpstr>Function Point (FP) Analysis - Example</vt:lpstr>
      <vt:lpstr>Function Point (FP) Analysis</vt:lpstr>
      <vt:lpstr>Function Point (FP) Analysis</vt:lpstr>
      <vt:lpstr>An Example of FP based Estimation</vt:lpstr>
      <vt:lpstr>An Example of FP based Estimation</vt:lpstr>
      <vt:lpstr>An Example of LOC based Estimation</vt:lpstr>
      <vt:lpstr>An Example of LOC based Estimation</vt:lpstr>
      <vt:lpstr>An Example of LOC based Estimation</vt:lpstr>
      <vt:lpstr>Empirical Based Estimation –  COCOMO Model</vt:lpstr>
      <vt:lpstr>COCOMO Model</vt:lpstr>
      <vt:lpstr>COCOMO Model</vt:lpstr>
      <vt:lpstr>COCOMO Model</vt:lpstr>
      <vt:lpstr>COCOMO Model Types</vt:lpstr>
      <vt:lpstr>Basic Model - Estimation of Effort</vt:lpstr>
      <vt:lpstr>Basic Model - Estimation of Effort</vt:lpstr>
      <vt:lpstr>Basic Model - Estimation of Effort</vt:lpstr>
      <vt:lpstr>Intermediate Model - Estimation of Effort</vt:lpstr>
      <vt:lpstr>Intermediate Model - Estimation of Effort</vt:lpstr>
      <vt:lpstr>Intermediate Model - Estimation of Effort</vt:lpstr>
      <vt:lpstr>Intermediate Model - Estimation of Effort</vt:lpstr>
      <vt:lpstr>Detailed Model - Estimation of Effort</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Admin</cp:lastModifiedBy>
  <cp:revision>30</cp:revision>
  <dcterms:created xsi:type="dcterms:W3CDTF">2010-04-09T07:36:15Z</dcterms:created>
  <dcterms:modified xsi:type="dcterms:W3CDTF">2024-04-18T09:43:35Z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