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856" r:id="rId2"/>
    <p:sldId id="257" r:id="rId3"/>
    <p:sldId id="757" r:id="rId4"/>
    <p:sldId id="758" r:id="rId5"/>
    <p:sldId id="759" r:id="rId6"/>
    <p:sldId id="760" r:id="rId7"/>
    <p:sldId id="761" r:id="rId8"/>
    <p:sldId id="762" r:id="rId9"/>
    <p:sldId id="763" r:id="rId10"/>
    <p:sldId id="764" r:id="rId11"/>
    <p:sldId id="765" r:id="rId12"/>
    <p:sldId id="766" r:id="rId13"/>
    <p:sldId id="767" r:id="rId14"/>
    <p:sldId id="768" r:id="rId15"/>
    <p:sldId id="769" r:id="rId16"/>
    <p:sldId id="770" r:id="rId17"/>
    <p:sldId id="771" r:id="rId18"/>
    <p:sldId id="772" r:id="rId19"/>
    <p:sldId id="773" r:id="rId20"/>
    <p:sldId id="780" r:id="rId21"/>
    <p:sldId id="313" r:id="rId22"/>
  </p:sldIdLst>
  <p:sldSz cx="9144000" cy="6858000" type="screen4x3"/>
  <p:notesSz cx="7559675" cy="10691813"/>
  <p:embeddedFontLst>
    <p:embeddedFont>
      <p:font typeface="Times New Roman Bold" pitchFamily="18" charset="0"/>
      <p:bold r:id="rId24"/>
    </p:embeddedFont>
    <p:embeddedFont>
      <p:font typeface="Calibri" pitchFamily="34" charset="0"/>
      <p:regular r:id="rId25"/>
      <p:bold r:id="rId26"/>
      <p:italic r:id="rId27"/>
      <p:boldItalic r:id="rId28"/>
    </p:embeddedFont>
    <p:embeddedFont>
      <p:font typeface="Times"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74906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dirty="0">
                <a:solidFill>
                  <a:srgbClr val="0070C0"/>
                </a:solidFill>
                <a:latin typeface="Times New Roman"/>
                <a:ea typeface="Times New Roman"/>
                <a:cs typeface="Times New Roman"/>
                <a:sym typeface="Times New Roman"/>
              </a:rPr>
              <a:t>Software Risk Management</a:t>
            </a: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 xmlns:a16="http://schemas.microsoft.com/office/drawing/2014/main"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Identification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85000" lnSpcReduction="10000"/>
          </a:bodyPr>
          <a:lstStyle/>
          <a:p>
            <a:pPr algn="just">
              <a:lnSpc>
                <a:spcPct val="150000"/>
              </a:lnSpc>
            </a:pPr>
            <a:r>
              <a:rPr lang="en-IN" sz="2200" dirty="0">
                <a:solidFill>
                  <a:schemeClr val="tx1"/>
                </a:solidFill>
                <a:latin typeface="Times" pitchFamily="18" charset="0"/>
                <a:cs typeface="Times" pitchFamily="18" charset="0"/>
              </a:rPr>
              <a:t>One method for identifying risks is to create a risk item checklist. The checklist can be used for risk identification and focuses on some subset of known and predictable risks in the following generic </a:t>
            </a:r>
            <a:r>
              <a:rPr lang="en-IN" sz="2200" dirty="0" smtClean="0">
                <a:solidFill>
                  <a:schemeClr val="tx1"/>
                </a:solidFill>
                <a:latin typeface="Times" pitchFamily="18" charset="0"/>
                <a:cs typeface="Times" pitchFamily="18" charset="0"/>
              </a:rPr>
              <a:t>subcategories:</a:t>
            </a:r>
          </a:p>
          <a:p>
            <a:pPr marL="114300" indent="0" algn="just">
              <a:lnSpc>
                <a:spcPct val="150000"/>
              </a:lnSpc>
              <a:buNone/>
            </a:pPr>
            <a:r>
              <a:rPr lang="en-IN" sz="2200" dirty="0" smtClean="0">
                <a:solidFill>
                  <a:schemeClr val="tx1"/>
                </a:solidFill>
                <a:latin typeface="Times" pitchFamily="18" charset="0"/>
                <a:cs typeface="Times" pitchFamily="18" charset="0"/>
              </a:rPr>
              <a:t>Product </a:t>
            </a:r>
            <a:r>
              <a:rPr lang="en-IN" sz="2200" dirty="0">
                <a:solidFill>
                  <a:schemeClr val="tx1"/>
                </a:solidFill>
                <a:latin typeface="Times" pitchFamily="18" charset="0"/>
                <a:cs typeface="Times" pitchFamily="18" charset="0"/>
              </a:rPr>
              <a:t>size—risks associated with the overall size of the software to be built or </a:t>
            </a:r>
            <a:r>
              <a:rPr lang="en-IN" sz="2200" dirty="0" smtClean="0">
                <a:solidFill>
                  <a:schemeClr val="tx1"/>
                </a:solidFill>
                <a:latin typeface="Times" pitchFamily="18" charset="0"/>
                <a:cs typeface="Times" pitchFamily="18" charset="0"/>
              </a:rPr>
              <a:t>modified.</a:t>
            </a:r>
          </a:p>
          <a:p>
            <a:pPr marL="114300" indent="0" algn="just">
              <a:lnSpc>
                <a:spcPct val="150000"/>
              </a:lnSpc>
              <a:buNone/>
            </a:pPr>
            <a:r>
              <a:rPr lang="en-IN" sz="2200" dirty="0" smtClean="0">
                <a:solidFill>
                  <a:schemeClr val="tx1"/>
                </a:solidFill>
                <a:latin typeface="Times" pitchFamily="18" charset="0"/>
                <a:cs typeface="Times" pitchFamily="18" charset="0"/>
              </a:rPr>
              <a:t>Business </a:t>
            </a:r>
            <a:r>
              <a:rPr lang="en-IN" sz="2200" dirty="0">
                <a:solidFill>
                  <a:schemeClr val="tx1"/>
                </a:solidFill>
                <a:latin typeface="Times" pitchFamily="18" charset="0"/>
                <a:cs typeface="Times" pitchFamily="18" charset="0"/>
              </a:rPr>
              <a:t>impact—risks associated with constraints imposed by management or the </a:t>
            </a:r>
            <a:r>
              <a:rPr lang="en-IN" sz="2200" dirty="0" smtClean="0">
                <a:solidFill>
                  <a:schemeClr val="tx1"/>
                </a:solidFill>
                <a:latin typeface="Times" pitchFamily="18" charset="0"/>
                <a:cs typeface="Times" pitchFamily="18" charset="0"/>
              </a:rPr>
              <a:t>marketplace.</a:t>
            </a:r>
          </a:p>
          <a:p>
            <a:pPr marL="114300" indent="0" algn="just">
              <a:lnSpc>
                <a:spcPct val="150000"/>
              </a:lnSpc>
              <a:buNone/>
            </a:pPr>
            <a:r>
              <a:rPr lang="en-IN" sz="2200" dirty="0" smtClean="0">
                <a:solidFill>
                  <a:schemeClr val="tx1"/>
                </a:solidFill>
                <a:latin typeface="Times" pitchFamily="18" charset="0"/>
                <a:cs typeface="Times" pitchFamily="18" charset="0"/>
              </a:rPr>
              <a:t>Stakeholder </a:t>
            </a:r>
            <a:r>
              <a:rPr lang="en-IN" sz="2200" dirty="0">
                <a:solidFill>
                  <a:schemeClr val="tx1"/>
                </a:solidFill>
                <a:latin typeface="Times" pitchFamily="18" charset="0"/>
                <a:cs typeface="Times" pitchFamily="18" charset="0"/>
              </a:rPr>
              <a:t>characteristics—risks associated with the sophistication of the stakeholders and the developer’s ability to communicate with stakeholders in a timely manner.</a:t>
            </a:r>
          </a:p>
          <a:p>
            <a:pPr marL="457200" lvl="1" indent="0" algn="just">
              <a:buNone/>
            </a:pPr>
            <a:r>
              <a:rPr lang="en-US" sz="2200" dirty="0">
                <a:latin typeface="Times" pitchFamily="18" charset="0"/>
                <a:cs typeface="Times" pitchFamily="18" charset="0"/>
              </a:rPr>
              <a:t/>
            </a:r>
            <a:br>
              <a:rPr lang="en-US" sz="2200" dirty="0">
                <a:latin typeface="Times" pitchFamily="18" charset="0"/>
                <a:cs typeface="Times" pitchFamily="18" charset="0"/>
              </a:rPr>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950277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Identification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62211" y="875319"/>
            <a:ext cx="8991600" cy="5410200"/>
          </a:xfrm>
        </p:spPr>
        <p:txBody>
          <a:bodyPr>
            <a:normAutofit/>
          </a:bodyPr>
          <a:lstStyle/>
          <a:p>
            <a:pPr marL="457200" lvl="1" indent="0" algn="just">
              <a:lnSpc>
                <a:spcPct val="150000"/>
              </a:lnSpc>
              <a:buNone/>
            </a:pPr>
            <a:r>
              <a:rPr lang="en-IN" sz="2000" dirty="0">
                <a:solidFill>
                  <a:schemeClr val="tx1"/>
                </a:solidFill>
                <a:latin typeface="Times" pitchFamily="18" charset="0"/>
                <a:cs typeface="Times" pitchFamily="18" charset="0"/>
              </a:rPr>
              <a:t>Process definition—risks associated with the degree to which the software process has been defined and is followed by the development organization.</a:t>
            </a:r>
          </a:p>
          <a:p>
            <a:pPr marL="571500" lvl="1" indent="0" algn="just">
              <a:lnSpc>
                <a:spcPct val="150000"/>
              </a:lnSpc>
              <a:buNone/>
            </a:pPr>
            <a:r>
              <a:rPr lang="en-US" sz="2000" b="0" dirty="0">
                <a:solidFill>
                  <a:schemeClr val="tx1"/>
                </a:solidFill>
                <a:effectLst/>
                <a:latin typeface="Times" pitchFamily="18" charset="0"/>
                <a:cs typeface="Times" pitchFamily="18" charset="0"/>
              </a:rPr>
              <a:t>Development environment—risks associated with the availability and quality of the tools to be used to build the product.</a:t>
            </a:r>
          </a:p>
          <a:p>
            <a:pPr marL="571500" lvl="1" indent="0" algn="just">
              <a:lnSpc>
                <a:spcPct val="150000"/>
              </a:lnSpc>
              <a:buNone/>
            </a:pPr>
            <a:r>
              <a:rPr lang="en-US" sz="2000" b="0" dirty="0">
                <a:solidFill>
                  <a:schemeClr val="tx1"/>
                </a:solidFill>
                <a:effectLst/>
                <a:latin typeface="Times" pitchFamily="18" charset="0"/>
                <a:cs typeface="Times" pitchFamily="18" charset="0"/>
              </a:rPr>
              <a:t>Technology to be built—risks associated with the complexity of the system to be built and the “newness” of the technology that is packaged by the system.</a:t>
            </a:r>
          </a:p>
          <a:p>
            <a:pPr marL="571500" lvl="1" indent="0" algn="just">
              <a:lnSpc>
                <a:spcPct val="150000"/>
              </a:lnSpc>
              <a:buNone/>
            </a:pPr>
            <a:r>
              <a:rPr lang="en-US" sz="2000" b="0" dirty="0">
                <a:solidFill>
                  <a:schemeClr val="tx1"/>
                </a:solidFill>
                <a:effectLst/>
                <a:latin typeface="Times" pitchFamily="18" charset="0"/>
                <a:cs typeface="Times" pitchFamily="18" charset="0"/>
              </a:rPr>
              <a:t>Staff size and experience—risks associated with the overall technical and project experience of the software engineers who will do the work</a:t>
            </a:r>
            <a:r>
              <a:rPr lang="en-US" sz="2000" b="0" dirty="0">
                <a:solidFill>
                  <a:srgbClr val="242021"/>
                </a:solidFill>
                <a:effectLst/>
                <a:latin typeface="Times" pitchFamily="18" charset="0"/>
                <a:cs typeface="Times" pitchFamily="18" charset="0"/>
              </a:rPr>
              <a:t>.</a:t>
            </a:r>
          </a:p>
          <a:p>
            <a:pPr marL="457200" lvl="1" indent="0" algn="just">
              <a:buNone/>
            </a:pPr>
            <a:r>
              <a:rPr lang="en-US" sz="1800" dirty="0"/>
              <a:t> </a:t>
            </a:r>
            <a:r>
              <a:rPr lang="en-US" sz="1400" dirty="0"/>
              <a:t/>
            </a:r>
            <a:br>
              <a:rPr lang="en-US" sz="1400" dirty="0"/>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1507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Projection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40000" lnSpcReduction="20000"/>
          </a:bodyPr>
          <a:lstStyle/>
          <a:p>
            <a:pPr algn="just">
              <a:lnSpc>
                <a:spcPct val="150000"/>
              </a:lnSpc>
            </a:pPr>
            <a:r>
              <a:rPr lang="en-US" sz="5000" b="0" i="1" dirty="0">
                <a:solidFill>
                  <a:schemeClr val="tx1"/>
                </a:solidFill>
                <a:effectLst/>
                <a:latin typeface="Times" pitchFamily="18" charset="0"/>
                <a:cs typeface="Times" pitchFamily="18" charset="0"/>
              </a:rPr>
              <a:t>Risk projection</a:t>
            </a:r>
            <a:r>
              <a:rPr lang="en-US" sz="5000" b="0" i="0" dirty="0">
                <a:solidFill>
                  <a:schemeClr val="tx1"/>
                </a:solidFill>
                <a:effectLst/>
                <a:latin typeface="Times" pitchFamily="18" charset="0"/>
                <a:cs typeface="Times" pitchFamily="18" charset="0"/>
              </a:rPr>
              <a:t>, also called </a:t>
            </a:r>
            <a:r>
              <a:rPr lang="en-US" sz="5000" b="0" i="1" dirty="0">
                <a:solidFill>
                  <a:schemeClr val="tx1"/>
                </a:solidFill>
                <a:effectLst/>
                <a:latin typeface="Times" pitchFamily="18" charset="0"/>
                <a:cs typeface="Times" pitchFamily="18" charset="0"/>
              </a:rPr>
              <a:t>risk estimation, </a:t>
            </a:r>
            <a:r>
              <a:rPr lang="en-US" sz="5000" b="0" i="0" dirty="0">
                <a:solidFill>
                  <a:schemeClr val="tx1"/>
                </a:solidFill>
                <a:effectLst/>
                <a:latin typeface="Times" pitchFamily="18" charset="0"/>
                <a:cs typeface="Times" pitchFamily="18" charset="0"/>
              </a:rPr>
              <a:t>attempts to rate each risk in two ways— </a:t>
            </a:r>
          </a:p>
          <a:p>
            <a:pPr lvl="1" algn="just">
              <a:lnSpc>
                <a:spcPct val="150000"/>
              </a:lnSpc>
            </a:pPr>
            <a:r>
              <a:rPr lang="en-US" sz="5000" b="0" i="0" dirty="0">
                <a:solidFill>
                  <a:schemeClr val="tx1"/>
                </a:solidFill>
                <a:effectLst/>
                <a:latin typeface="Times" pitchFamily="18" charset="0"/>
                <a:cs typeface="Times" pitchFamily="18" charset="0"/>
              </a:rPr>
              <a:t>the likelihood or probability that the risk is real and </a:t>
            </a:r>
          </a:p>
          <a:p>
            <a:pPr lvl="1" algn="just">
              <a:lnSpc>
                <a:spcPct val="150000"/>
              </a:lnSpc>
            </a:pPr>
            <a:r>
              <a:rPr lang="en-US" sz="5000" b="0" i="0" dirty="0">
                <a:solidFill>
                  <a:schemeClr val="tx1"/>
                </a:solidFill>
                <a:effectLst/>
                <a:latin typeface="Times" pitchFamily="18" charset="0"/>
                <a:cs typeface="Times" pitchFamily="18" charset="0"/>
              </a:rPr>
              <a:t>the consequences of the problems associated with the risk, should it occur.</a:t>
            </a:r>
          </a:p>
          <a:p>
            <a:pPr marL="342900" lvl="1" indent="-342900" algn="just">
              <a:lnSpc>
                <a:spcPct val="150000"/>
              </a:lnSpc>
              <a:buFont typeface="Arial" panose="020B0604020202020204" pitchFamily="34" charset="0"/>
              <a:buChar char="•"/>
            </a:pPr>
            <a:r>
              <a:rPr lang="en-US" sz="5000" dirty="0">
                <a:solidFill>
                  <a:schemeClr val="tx1"/>
                </a:solidFill>
                <a:latin typeface="Times" pitchFamily="18" charset="0"/>
                <a:cs typeface="Times" pitchFamily="18" charset="0"/>
              </a:rPr>
              <a:t>You work along with other managers and technical staff to perform four risk projection steps:</a:t>
            </a:r>
          </a:p>
          <a:p>
            <a:pPr marL="800100" lvl="2" indent="-400050" algn="just">
              <a:lnSpc>
                <a:spcPct val="150000"/>
              </a:lnSpc>
              <a:buFont typeface="+mj-lt"/>
              <a:buAutoNum type="romanLcPeriod"/>
            </a:pPr>
            <a:r>
              <a:rPr lang="en-US" sz="5000" b="0" i="0" dirty="0">
                <a:solidFill>
                  <a:schemeClr val="tx1"/>
                </a:solidFill>
                <a:effectLst/>
                <a:latin typeface="Times" pitchFamily="18" charset="0"/>
                <a:cs typeface="Times" pitchFamily="18" charset="0"/>
              </a:rPr>
              <a:t>Establish a scale that reflects the perceived likelihood of a risk.</a:t>
            </a:r>
          </a:p>
          <a:p>
            <a:pPr marL="800100" lvl="2" indent="-400050" algn="just">
              <a:lnSpc>
                <a:spcPct val="150000"/>
              </a:lnSpc>
              <a:buFont typeface="+mj-lt"/>
              <a:buAutoNum type="romanLcPeriod"/>
            </a:pPr>
            <a:r>
              <a:rPr lang="en-US" sz="5000" b="0" i="0" dirty="0">
                <a:solidFill>
                  <a:schemeClr val="tx1"/>
                </a:solidFill>
                <a:effectLst/>
                <a:latin typeface="Times" pitchFamily="18" charset="0"/>
                <a:cs typeface="Times" pitchFamily="18" charset="0"/>
              </a:rPr>
              <a:t>Delineate the consequences of the risk.</a:t>
            </a:r>
          </a:p>
          <a:p>
            <a:pPr marL="800100" lvl="2" indent="-400050" algn="just">
              <a:lnSpc>
                <a:spcPct val="150000"/>
              </a:lnSpc>
              <a:buFont typeface="+mj-lt"/>
              <a:buAutoNum type="romanLcPeriod"/>
            </a:pPr>
            <a:r>
              <a:rPr lang="en-US" sz="5000" b="0" i="0" dirty="0">
                <a:solidFill>
                  <a:schemeClr val="tx1"/>
                </a:solidFill>
                <a:effectLst/>
                <a:latin typeface="Times" pitchFamily="18" charset="0"/>
                <a:cs typeface="Times" pitchFamily="18" charset="0"/>
              </a:rPr>
              <a:t>Estimate the impact of the risk on the project and the product.</a:t>
            </a:r>
          </a:p>
          <a:p>
            <a:pPr marL="800100" lvl="2" indent="-400050" algn="just">
              <a:lnSpc>
                <a:spcPct val="150000"/>
              </a:lnSpc>
              <a:buFont typeface="+mj-lt"/>
              <a:buAutoNum type="romanLcPeriod"/>
            </a:pPr>
            <a:r>
              <a:rPr lang="en-US" sz="5000" b="0" i="0" dirty="0">
                <a:solidFill>
                  <a:schemeClr val="tx1"/>
                </a:solidFill>
                <a:effectLst/>
                <a:latin typeface="Times" pitchFamily="18" charset="0"/>
                <a:cs typeface="Times" pitchFamily="18" charset="0"/>
              </a:rPr>
              <a:t>Assess the overall accuracy of the risk projection so that there will be no misunderstandings.</a:t>
            </a:r>
            <a:r>
              <a:rPr lang="en-US" sz="5000" dirty="0">
                <a:solidFill>
                  <a:schemeClr val="tx1"/>
                </a:solidFill>
                <a:latin typeface="Times" pitchFamily="18" charset="0"/>
                <a:cs typeface="Times" pitchFamily="18" charset="0"/>
              </a:rPr>
              <a:t> </a:t>
            </a:r>
          </a:p>
          <a:p>
            <a:pPr marL="400050" lvl="2" indent="0" algn="just">
              <a:lnSpc>
                <a:spcPct val="150000"/>
              </a:lnSpc>
              <a:buNone/>
            </a:pPr>
            <a:r>
              <a:rPr lang="en-US" sz="1100" dirty="0">
                <a:solidFill>
                  <a:schemeClr val="tx1"/>
                </a:solidFill>
              </a:rPr>
              <a:t/>
            </a:r>
            <a:br>
              <a:rPr lang="en-US" sz="1100" dirty="0">
                <a:solidFill>
                  <a:schemeClr val="tx1"/>
                </a:solidFill>
              </a:rPr>
            </a:br>
            <a:r>
              <a:rPr lang="en-US" sz="1400" dirty="0"/>
              <a:t/>
            </a:r>
            <a:br>
              <a:rPr lang="en-US" sz="1400" dirty="0"/>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1436827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Mitigation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25000" lnSpcReduction="20000"/>
          </a:bodyPr>
          <a:lstStyle/>
          <a:p>
            <a:pPr marL="342900" lvl="2" indent="-342900" algn="just">
              <a:lnSpc>
                <a:spcPct val="150000"/>
              </a:lnSpc>
            </a:pPr>
            <a:r>
              <a:rPr lang="en-US" sz="8000" dirty="0">
                <a:solidFill>
                  <a:schemeClr val="tx1"/>
                </a:solidFill>
                <a:latin typeface="Times" pitchFamily="18" charset="0"/>
                <a:cs typeface="Times" pitchFamily="18" charset="0"/>
              </a:rPr>
              <a:t>All of the risk analysis activities presented to this point have a single goal—to assist the project team in developing a strategy for dealing with risk. </a:t>
            </a:r>
          </a:p>
          <a:p>
            <a:pPr marL="342900" lvl="2" indent="-342900" algn="just">
              <a:lnSpc>
                <a:spcPct val="150000"/>
              </a:lnSpc>
            </a:pPr>
            <a:r>
              <a:rPr lang="en-US" sz="8000" dirty="0">
                <a:solidFill>
                  <a:schemeClr val="tx1"/>
                </a:solidFill>
                <a:latin typeface="Times" pitchFamily="18" charset="0"/>
                <a:cs typeface="Times" pitchFamily="18" charset="0"/>
              </a:rPr>
              <a:t>An effective strategy must consider three issues: </a:t>
            </a:r>
            <a:r>
              <a:rPr lang="en-US" sz="8000" i="1" dirty="0">
                <a:solidFill>
                  <a:schemeClr val="tx1"/>
                </a:solidFill>
                <a:latin typeface="Times" pitchFamily="18" charset="0"/>
                <a:cs typeface="Times" pitchFamily="18" charset="0"/>
              </a:rPr>
              <a:t>risk mitigation</a:t>
            </a:r>
            <a:r>
              <a:rPr lang="en-US" sz="8000" dirty="0">
                <a:solidFill>
                  <a:schemeClr val="tx1"/>
                </a:solidFill>
                <a:latin typeface="Times" pitchFamily="18" charset="0"/>
                <a:cs typeface="Times" pitchFamily="18" charset="0"/>
              </a:rPr>
              <a:t>, </a:t>
            </a:r>
            <a:r>
              <a:rPr lang="en-US" sz="8000" i="1" dirty="0">
                <a:solidFill>
                  <a:schemeClr val="tx1"/>
                </a:solidFill>
                <a:latin typeface="Times" pitchFamily="18" charset="0"/>
                <a:cs typeface="Times" pitchFamily="18" charset="0"/>
              </a:rPr>
              <a:t>risk monitoring</a:t>
            </a:r>
            <a:r>
              <a:rPr lang="en-US" sz="8000" dirty="0">
                <a:solidFill>
                  <a:schemeClr val="tx1"/>
                </a:solidFill>
                <a:latin typeface="Times" pitchFamily="18" charset="0"/>
                <a:cs typeface="Times" pitchFamily="18" charset="0"/>
              </a:rPr>
              <a:t>, and </a:t>
            </a:r>
            <a:r>
              <a:rPr lang="en-US" sz="8000" i="1" dirty="0">
                <a:solidFill>
                  <a:schemeClr val="tx1"/>
                </a:solidFill>
                <a:latin typeface="Times" pitchFamily="18" charset="0"/>
                <a:cs typeface="Times" pitchFamily="18" charset="0"/>
              </a:rPr>
              <a:t>risk management and contingency planning</a:t>
            </a:r>
            <a:r>
              <a:rPr lang="en-US" sz="8000" dirty="0">
                <a:solidFill>
                  <a:schemeClr val="tx1"/>
                </a:solidFill>
                <a:latin typeface="Times" pitchFamily="18" charset="0"/>
                <a:cs typeface="Times" pitchFamily="18" charset="0"/>
              </a:rPr>
              <a:t>. </a:t>
            </a:r>
          </a:p>
          <a:p>
            <a:pPr marL="342900" lvl="2" indent="-342900" algn="just">
              <a:lnSpc>
                <a:spcPct val="150000"/>
              </a:lnSpc>
            </a:pPr>
            <a:r>
              <a:rPr lang="en-US" sz="8000" dirty="0">
                <a:solidFill>
                  <a:schemeClr val="tx1"/>
                </a:solidFill>
                <a:latin typeface="Times" pitchFamily="18" charset="0"/>
                <a:cs typeface="Times" pitchFamily="18" charset="0"/>
              </a:rPr>
              <a:t>If a software team adopts a proactive approach to risk, avoidance is always the best strategy. This is achieved by developing a plan for </a:t>
            </a:r>
            <a:r>
              <a:rPr lang="en-US" sz="8000" i="1" dirty="0">
                <a:solidFill>
                  <a:schemeClr val="tx1"/>
                </a:solidFill>
                <a:latin typeface="Times" pitchFamily="18" charset="0"/>
                <a:cs typeface="Times" pitchFamily="18" charset="0"/>
              </a:rPr>
              <a:t>risk mitigation</a:t>
            </a:r>
            <a:r>
              <a:rPr lang="en-US" sz="8000" dirty="0">
                <a:solidFill>
                  <a:schemeClr val="tx1"/>
                </a:solidFill>
                <a:latin typeface="Times" pitchFamily="18" charset="0"/>
                <a:cs typeface="Times" pitchFamily="18" charset="0"/>
              </a:rPr>
              <a:t>.</a:t>
            </a:r>
          </a:p>
          <a:p>
            <a:pPr algn="just">
              <a:lnSpc>
                <a:spcPct val="150000"/>
              </a:lnSpc>
            </a:pPr>
            <a:r>
              <a:rPr lang="en-US" sz="8000" b="0" i="0" dirty="0">
                <a:solidFill>
                  <a:schemeClr val="tx1"/>
                </a:solidFill>
                <a:effectLst/>
                <a:latin typeface="Times" pitchFamily="18" charset="0"/>
                <a:cs typeface="Times" pitchFamily="18" charset="0"/>
              </a:rPr>
              <a:t>To mitigate this risk, you would develop a strategy for reducing turnover. Among the possible steps to be taken are:</a:t>
            </a:r>
          </a:p>
          <a:p>
            <a:pPr lvl="1" algn="just">
              <a:lnSpc>
                <a:spcPct val="150000"/>
              </a:lnSpc>
            </a:pPr>
            <a:r>
              <a:rPr lang="en-US" sz="8000" b="0" i="0" dirty="0">
                <a:solidFill>
                  <a:schemeClr val="tx1"/>
                </a:solidFill>
                <a:effectLst/>
                <a:latin typeface="Times" pitchFamily="18" charset="0"/>
                <a:cs typeface="Times" pitchFamily="18" charset="0"/>
              </a:rPr>
              <a:t>Meet with current staff to determine causes for turnover (e.g., poor working conditions, low pay, competitive job market).</a:t>
            </a:r>
          </a:p>
          <a:p>
            <a:pPr lvl="1" algn="just">
              <a:lnSpc>
                <a:spcPct val="150000"/>
              </a:lnSpc>
            </a:pPr>
            <a:r>
              <a:rPr lang="en-US" sz="8000" b="0" i="0" dirty="0">
                <a:solidFill>
                  <a:schemeClr val="tx1"/>
                </a:solidFill>
                <a:effectLst/>
                <a:latin typeface="Times" pitchFamily="18" charset="0"/>
                <a:cs typeface="Times" pitchFamily="18" charset="0"/>
              </a:rPr>
              <a:t>Mitigate those causes that are under your control before the project starts.</a:t>
            </a:r>
          </a:p>
          <a:p>
            <a:pPr marL="457200" lvl="1" indent="0" algn="just">
              <a:lnSpc>
                <a:spcPct val="150000"/>
              </a:lnSpc>
              <a:buNone/>
            </a:pPr>
            <a:r>
              <a:rPr lang="en-US" sz="8000" dirty="0">
                <a:solidFill>
                  <a:schemeClr val="tx1"/>
                </a:solidFill>
                <a:latin typeface="Times" pitchFamily="18" charset="0"/>
                <a:cs typeface="Times" pitchFamily="18" charset="0"/>
              </a:rPr>
              <a:t> </a:t>
            </a:r>
            <a:r>
              <a:rPr lang="en-US" sz="800" dirty="0"/>
              <a:t/>
            </a:r>
            <a:br>
              <a:rPr lang="en-US" sz="800" dirty="0"/>
            </a:br>
            <a:r>
              <a:rPr lang="en-US" sz="1000" dirty="0"/>
              <a:t> </a:t>
            </a:r>
            <a:br>
              <a:rPr lang="en-US" sz="1000" dirty="0"/>
            </a:br>
            <a:r>
              <a:rPr lang="en-US" sz="1100" dirty="0"/>
              <a:t/>
            </a:r>
            <a:br>
              <a:rPr lang="en-US" sz="1100" dirty="0"/>
            </a:br>
            <a:r>
              <a:rPr lang="en-US" sz="1400" dirty="0"/>
              <a:t/>
            </a:r>
            <a:br>
              <a:rPr lang="en-US" sz="1400" dirty="0"/>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875634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Mitigation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70000" lnSpcReduction="20000"/>
          </a:bodyPr>
          <a:lstStyle/>
          <a:p>
            <a:pPr lvl="1" algn="just">
              <a:lnSpc>
                <a:spcPct val="150000"/>
              </a:lnSpc>
            </a:pPr>
            <a:r>
              <a:rPr lang="en-US" sz="2600" dirty="0">
                <a:solidFill>
                  <a:srgbClr val="242021"/>
                </a:solidFill>
                <a:latin typeface="Times" pitchFamily="18" charset="0"/>
                <a:cs typeface="Times" pitchFamily="18" charset="0"/>
              </a:rPr>
              <a:t>Once the project commences, assume turnover will occur and develop techniques to ensure continuity when people leave.</a:t>
            </a:r>
          </a:p>
          <a:p>
            <a:pPr lvl="1" algn="just">
              <a:lnSpc>
                <a:spcPct val="150000"/>
              </a:lnSpc>
            </a:pPr>
            <a:r>
              <a:rPr lang="en-US" sz="2600" dirty="0">
                <a:solidFill>
                  <a:srgbClr val="242021"/>
                </a:solidFill>
                <a:latin typeface="Times" pitchFamily="18" charset="0"/>
                <a:cs typeface="Times" pitchFamily="18" charset="0"/>
              </a:rPr>
              <a:t>Organize project teams so that information about each development activity is widely dispersed. </a:t>
            </a:r>
          </a:p>
          <a:p>
            <a:pPr lvl="1" algn="just">
              <a:lnSpc>
                <a:spcPct val="150000"/>
              </a:lnSpc>
            </a:pPr>
            <a:r>
              <a:rPr lang="en-US" sz="2600" dirty="0">
                <a:solidFill>
                  <a:srgbClr val="242021"/>
                </a:solidFill>
                <a:latin typeface="Times" pitchFamily="18" charset="0"/>
                <a:cs typeface="Times" pitchFamily="18" charset="0"/>
              </a:rPr>
              <a:t>Define work product standards and establish mechanisms to be sure that all models and documents are developed in a timely manner.</a:t>
            </a:r>
          </a:p>
          <a:p>
            <a:pPr lvl="1" algn="just">
              <a:lnSpc>
                <a:spcPct val="150000"/>
              </a:lnSpc>
            </a:pPr>
            <a:r>
              <a:rPr lang="en-US" sz="2600" dirty="0">
                <a:solidFill>
                  <a:srgbClr val="242021"/>
                </a:solidFill>
                <a:latin typeface="Times" pitchFamily="18" charset="0"/>
                <a:cs typeface="Times" pitchFamily="18" charset="0"/>
              </a:rPr>
              <a:t>Conduct peer reviews of all work (so that more than one person is “up to speed”).</a:t>
            </a:r>
          </a:p>
          <a:p>
            <a:pPr lvl="1" algn="just">
              <a:lnSpc>
                <a:spcPct val="150000"/>
              </a:lnSpc>
            </a:pPr>
            <a:r>
              <a:rPr lang="en-US" sz="2600" dirty="0">
                <a:solidFill>
                  <a:srgbClr val="242021"/>
                </a:solidFill>
                <a:latin typeface="Times" pitchFamily="18" charset="0"/>
                <a:cs typeface="Times" pitchFamily="18" charset="0"/>
              </a:rPr>
              <a:t>Assign a backup staff member for every critical technologist.</a:t>
            </a:r>
          </a:p>
          <a:p>
            <a:pPr marL="457200" lvl="1" indent="0" algn="just">
              <a:lnSpc>
                <a:spcPct val="150000"/>
              </a:lnSpc>
              <a:buNone/>
            </a:pPr>
            <a:r>
              <a:rPr lang="en-US" sz="2000" dirty="0">
                <a:solidFill>
                  <a:srgbClr val="242021"/>
                </a:solidFill>
              </a:rPr>
              <a:t> </a:t>
            </a:r>
            <a:br>
              <a:rPr lang="en-US" sz="2000" dirty="0">
                <a:solidFill>
                  <a:srgbClr val="242021"/>
                </a:solidFill>
              </a:rPr>
            </a:br>
            <a:r>
              <a:rPr lang="en-US" sz="2000" dirty="0">
                <a:solidFill>
                  <a:srgbClr val="242021"/>
                </a:solidFill>
              </a:rPr>
              <a:t> </a:t>
            </a:r>
            <a:r>
              <a:rPr lang="en-US" sz="800" dirty="0"/>
              <a:t/>
            </a:r>
            <a:br>
              <a:rPr lang="en-US" sz="800" dirty="0"/>
            </a:br>
            <a:r>
              <a:rPr lang="en-US" sz="1000" dirty="0"/>
              <a:t> </a:t>
            </a:r>
            <a:br>
              <a:rPr lang="en-US" sz="1000" dirty="0"/>
            </a:br>
            <a:r>
              <a:rPr lang="en-US" sz="1100" dirty="0"/>
              <a:t/>
            </a:r>
            <a:br>
              <a:rPr lang="en-US" sz="1100" dirty="0"/>
            </a:br>
            <a:r>
              <a:rPr lang="en-US" sz="1400" dirty="0"/>
              <a:t/>
            </a:r>
            <a:br>
              <a:rPr lang="en-US" sz="1400" dirty="0"/>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1244554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Monitoring</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32500" lnSpcReduction="20000"/>
          </a:bodyPr>
          <a:lstStyle/>
          <a:p>
            <a:pPr marL="342900" lvl="2" indent="-342900" algn="just">
              <a:lnSpc>
                <a:spcPct val="150000"/>
              </a:lnSpc>
            </a:pPr>
            <a:r>
              <a:rPr lang="en-US" sz="6000" b="0" i="0" dirty="0">
                <a:solidFill>
                  <a:schemeClr val="tx1"/>
                </a:solidFill>
                <a:effectLst/>
                <a:latin typeface="Times" pitchFamily="18" charset="0"/>
                <a:cs typeface="Times" pitchFamily="18" charset="0"/>
              </a:rPr>
              <a:t>As the project proceeds, </a:t>
            </a:r>
            <a:r>
              <a:rPr lang="en-US" sz="6000" b="0" i="1" dirty="0">
                <a:solidFill>
                  <a:schemeClr val="tx1"/>
                </a:solidFill>
                <a:effectLst/>
                <a:latin typeface="Times" pitchFamily="18" charset="0"/>
                <a:cs typeface="Times" pitchFamily="18" charset="0"/>
              </a:rPr>
              <a:t>risk-monitoring </a:t>
            </a:r>
            <a:r>
              <a:rPr lang="en-US" sz="6000" b="0" i="0" dirty="0">
                <a:solidFill>
                  <a:schemeClr val="tx1"/>
                </a:solidFill>
                <a:effectLst/>
                <a:latin typeface="Times" pitchFamily="18" charset="0"/>
                <a:cs typeface="Times" pitchFamily="18" charset="0"/>
              </a:rPr>
              <a:t>activities commence. </a:t>
            </a:r>
          </a:p>
          <a:p>
            <a:pPr marL="342900" lvl="2" indent="-342900" algn="just">
              <a:lnSpc>
                <a:spcPct val="150000"/>
              </a:lnSpc>
            </a:pPr>
            <a:r>
              <a:rPr lang="en-US" sz="6000" b="0" i="0" dirty="0">
                <a:solidFill>
                  <a:schemeClr val="tx1"/>
                </a:solidFill>
                <a:effectLst/>
                <a:latin typeface="Times" pitchFamily="18" charset="0"/>
                <a:cs typeface="Times" pitchFamily="18" charset="0"/>
              </a:rPr>
              <a:t>The project manager monitors factors that may provide an indication of whether the risk is becoming more or less likely. </a:t>
            </a:r>
          </a:p>
          <a:p>
            <a:pPr marL="342900" lvl="2" indent="-342900" algn="just">
              <a:lnSpc>
                <a:spcPct val="150000"/>
              </a:lnSpc>
            </a:pPr>
            <a:r>
              <a:rPr lang="en-US" sz="6000" b="0" i="0" dirty="0">
                <a:solidFill>
                  <a:schemeClr val="tx1"/>
                </a:solidFill>
                <a:effectLst/>
                <a:latin typeface="Times" pitchFamily="18" charset="0"/>
                <a:cs typeface="Times" pitchFamily="18" charset="0"/>
              </a:rPr>
              <a:t>In the case of high staff turnover, the general attitude of team members based on project pressures, the degree to which the team has jelled, interpersonal relationships among team members, potential problems with compensation and benefits, and the availability of jobs within the company and outside it are all monitored.</a:t>
            </a:r>
          </a:p>
          <a:p>
            <a:pPr marL="342900" lvl="2" indent="-342900" algn="just">
              <a:lnSpc>
                <a:spcPct val="150000"/>
              </a:lnSpc>
            </a:pPr>
            <a:r>
              <a:rPr lang="en-US" sz="6000" dirty="0">
                <a:solidFill>
                  <a:schemeClr val="tx1"/>
                </a:solidFill>
                <a:latin typeface="Times" pitchFamily="18" charset="0"/>
                <a:cs typeface="Times" pitchFamily="18" charset="0"/>
              </a:rPr>
              <a:t>In addition to monitoring these factors, a project manager should monitor the effectiveness of risk mitigation steps.</a:t>
            </a:r>
          </a:p>
          <a:p>
            <a:pPr marL="0" lvl="2" indent="0" algn="just">
              <a:lnSpc>
                <a:spcPct val="150000"/>
              </a:lnSpc>
              <a:buNone/>
            </a:pPr>
            <a:r>
              <a:rPr lang="en-US" sz="1800" dirty="0">
                <a:solidFill>
                  <a:srgbClr val="242021"/>
                </a:solidFill>
              </a:rPr>
              <a:t> </a:t>
            </a:r>
            <a:br>
              <a:rPr lang="en-US" sz="1800" dirty="0">
                <a:solidFill>
                  <a:srgbClr val="242021"/>
                </a:solidFill>
              </a:rPr>
            </a:br>
            <a:endParaRPr lang="en-US" sz="1800" dirty="0">
              <a:solidFill>
                <a:srgbClr val="242021"/>
              </a:solidFill>
            </a:endParaRPr>
          </a:p>
          <a:p>
            <a:pPr marL="0" lvl="2" indent="0" algn="just">
              <a:lnSpc>
                <a:spcPct val="150000"/>
              </a:lnSpc>
              <a:buNone/>
            </a:pPr>
            <a:r>
              <a:rPr lang="en-US" sz="1400" dirty="0"/>
              <a:t> </a:t>
            </a:r>
            <a:br>
              <a:rPr lang="en-US" sz="1400" dirty="0"/>
            </a:br>
            <a:r>
              <a:rPr lang="en-US" sz="1800" dirty="0"/>
              <a:t> </a:t>
            </a:r>
            <a:r>
              <a:rPr lang="en-US" sz="800" dirty="0"/>
              <a:t/>
            </a:r>
            <a:br>
              <a:rPr lang="en-US" sz="800" dirty="0"/>
            </a:br>
            <a:r>
              <a:rPr lang="en-US" sz="1000" dirty="0"/>
              <a:t> </a:t>
            </a:r>
            <a:br>
              <a:rPr lang="en-US" sz="1000" dirty="0"/>
            </a:br>
            <a:r>
              <a:rPr lang="en-US" sz="1100" dirty="0"/>
              <a:t/>
            </a:r>
            <a:br>
              <a:rPr lang="en-US" sz="1100" dirty="0"/>
            </a:br>
            <a:r>
              <a:rPr lang="en-US" sz="1400" dirty="0"/>
              <a:t/>
            </a:r>
            <a:br>
              <a:rPr lang="en-US" sz="1400" dirty="0"/>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355221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Management and Planning</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0" y="975608"/>
            <a:ext cx="8991600" cy="5410200"/>
          </a:xfrm>
        </p:spPr>
        <p:txBody>
          <a:bodyPr>
            <a:noAutofit/>
          </a:bodyPr>
          <a:lstStyle/>
          <a:p>
            <a:pPr marL="342900" lvl="2" indent="-342900" algn="just">
              <a:lnSpc>
                <a:spcPct val="150000"/>
              </a:lnSpc>
            </a:pPr>
            <a:r>
              <a:rPr lang="en-US" sz="1800" b="0" i="1" dirty="0">
                <a:solidFill>
                  <a:schemeClr val="tx1"/>
                </a:solidFill>
                <a:effectLst/>
                <a:latin typeface="Times" panose="02020603050405020304" pitchFamily="18" charset="0"/>
                <a:cs typeface="Times" panose="02020603050405020304" pitchFamily="18" charset="0"/>
              </a:rPr>
              <a:t>Risk management and contingency planning </a:t>
            </a:r>
            <a:r>
              <a:rPr lang="en-US" sz="1800" b="0" i="0" dirty="0">
                <a:solidFill>
                  <a:schemeClr val="tx1"/>
                </a:solidFill>
                <a:effectLst/>
                <a:latin typeface="Times" panose="02020603050405020304" pitchFamily="18" charset="0"/>
                <a:cs typeface="Times" panose="02020603050405020304" pitchFamily="18" charset="0"/>
              </a:rPr>
              <a:t>assumes that mitigation efforts have failed and that the risk has become a reality. </a:t>
            </a:r>
          </a:p>
          <a:p>
            <a:pPr marL="342900" lvl="2" indent="-342900" algn="just">
              <a:lnSpc>
                <a:spcPct val="150000"/>
              </a:lnSpc>
            </a:pPr>
            <a:r>
              <a:rPr lang="en-US" sz="1800" b="0" i="0" dirty="0">
                <a:solidFill>
                  <a:schemeClr val="tx1"/>
                </a:solidFill>
                <a:effectLst/>
                <a:latin typeface="Times" panose="02020603050405020304" pitchFamily="18" charset="0"/>
                <a:cs typeface="Times" panose="02020603050405020304" pitchFamily="18" charset="0"/>
              </a:rPr>
              <a:t>Continuing the example, the project is well under way and a number of people announce that they will be leaving. If the mitigation strategy has been followed, backup is available, information is documented, and knowledge has been dispersed across the team. </a:t>
            </a:r>
          </a:p>
          <a:p>
            <a:pPr marL="342900" lvl="2" indent="-342900" algn="just">
              <a:lnSpc>
                <a:spcPct val="150000"/>
              </a:lnSpc>
            </a:pPr>
            <a:r>
              <a:rPr lang="en-US" sz="1800" b="0" i="0" dirty="0">
                <a:solidFill>
                  <a:schemeClr val="tx1"/>
                </a:solidFill>
                <a:effectLst/>
                <a:latin typeface="Times" panose="02020603050405020304" pitchFamily="18" charset="0"/>
                <a:cs typeface="Times" panose="02020603050405020304" pitchFamily="18" charset="0"/>
              </a:rPr>
              <a:t>In addition, you can temporarily refocus resources (and readjust the project schedule) to those functions that are fully staffed, enabling newcomers who must be added to the team to “get up to speed.” </a:t>
            </a:r>
          </a:p>
          <a:p>
            <a:pPr marL="342900" lvl="2" indent="-342900" algn="just">
              <a:lnSpc>
                <a:spcPct val="150000"/>
              </a:lnSpc>
            </a:pPr>
            <a:r>
              <a:rPr lang="en-US" sz="1800" b="0" i="0" dirty="0">
                <a:solidFill>
                  <a:schemeClr val="tx1"/>
                </a:solidFill>
                <a:effectLst/>
                <a:latin typeface="Times" panose="02020603050405020304" pitchFamily="18" charset="0"/>
                <a:cs typeface="Times" panose="02020603050405020304" pitchFamily="18" charset="0"/>
              </a:rPr>
              <a:t>Those individuals who are leaving are asked to stop all work and spend their last weeks in “knowledge transfer mode.” </a:t>
            </a:r>
          </a:p>
          <a:p>
            <a:pPr marL="342900" lvl="2" indent="-342900" algn="just">
              <a:lnSpc>
                <a:spcPct val="150000"/>
              </a:lnSpc>
            </a:pPr>
            <a:r>
              <a:rPr lang="en-US" sz="1800" b="0" i="0" dirty="0">
                <a:solidFill>
                  <a:schemeClr val="tx1"/>
                </a:solidFill>
                <a:effectLst/>
                <a:latin typeface="Times" panose="02020603050405020304" pitchFamily="18" charset="0"/>
                <a:cs typeface="Times" panose="02020603050405020304" pitchFamily="18" charset="0"/>
              </a:rPr>
              <a:t>This might include video-based knowledge capture, the development of “commentary documents or Wikis,” and/or meeting with other team members who will remain on the project</a:t>
            </a:r>
            <a:r>
              <a:rPr lang="en-US" sz="1800" b="0" i="0" dirty="0">
                <a:solidFill>
                  <a:srgbClr val="242021"/>
                </a:solidFill>
                <a:effectLst/>
                <a:latin typeface="Times" panose="02020603050405020304" pitchFamily="18" charset="0"/>
                <a:cs typeface="Times" panose="02020603050405020304" pitchFamily="18" charset="0"/>
              </a:rPr>
              <a:t>.</a:t>
            </a:r>
            <a:r>
              <a:rPr lang="en-US" sz="1800" dirty="0">
                <a:latin typeface="Times" panose="02020603050405020304" pitchFamily="18" charset="0"/>
                <a:cs typeface="Times" panose="02020603050405020304" pitchFamily="18" charset="0"/>
              </a:rPr>
              <a:t> </a:t>
            </a:r>
          </a:p>
          <a:p>
            <a:pPr marL="0" lvl="2" indent="0" algn="just">
              <a:lnSpc>
                <a:spcPct val="150000"/>
              </a:lnSpc>
              <a:buNone/>
            </a:pP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solidFill>
                  <a:srgbClr val="242021"/>
                </a:solidFill>
                <a:latin typeface="Times" panose="02020603050405020304" pitchFamily="18" charset="0"/>
                <a:cs typeface="Times" panose="02020603050405020304" pitchFamily="18" charset="0"/>
              </a:rPr>
              <a:t> </a:t>
            </a:r>
            <a:br>
              <a:rPr lang="en-US" sz="1800" dirty="0">
                <a:solidFill>
                  <a:srgbClr val="242021"/>
                </a:solidFill>
                <a:latin typeface="Times" panose="02020603050405020304" pitchFamily="18" charset="0"/>
                <a:cs typeface="Times" panose="02020603050405020304" pitchFamily="18" charset="0"/>
              </a:rPr>
            </a:br>
            <a:endParaRPr lang="en-US" sz="1800" dirty="0">
              <a:solidFill>
                <a:srgbClr val="242021"/>
              </a:solidFill>
              <a:latin typeface="Times" panose="02020603050405020304" pitchFamily="18" charset="0"/>
              <a:cs typeface="Times" panose="02020603050405020304" pitchFamily="18" charset="0"/>
            </a:endParaRPr>
          </a:p>
          <a:p>
            <a:pPr marL="0" lvl="2" indent="0" algn="just">
              <a:lnSpc>
                <a:spcPct val="150000"/>
              </a:lnSpc>
              <a:buNone/>
            </a:pP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1279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RMMM Plan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Autofit/>
          </a:bodyPr>
          <a:lstStyle/>
          <a:p>
            <a:pPr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The </a:t>
            </a:r>
            <a:r>
              <a:rPr lang="en-US" sz="1800" b="0" i="1" dirty="0">
                <a:solidFill>
                  <a:schemeClr val="tx1"/>
                </a:solidFill>
                <a:effectLst/>
                <a:latin typeface="Times" panose="02020603050405020304" pitchFamily="18" charset="0"/>
                <a:cs typeface="Times" panose="02020603050405020304" pitchFamily="18" charset="0"/>
              </a:rPr>
              <a:t>risk mitigation, monitoring, and management </a:t>
            </a:r>
            <a:r>
              <a:rPr lang="en-US" sz="1800" b="0" i="0" dirty="0">
                <a:solidFill>
                  <a:schemeClr val="tx1"/>
                </a:solidFill>
                <a:effectLst/>
                <a:latin typeface="Times" panose="02020603050405020304" pitchFamily="18" charset="0"/>
                <a:cs typeface="Times" panose="02020603050405020304" pitchFamily="18" charset="0"/>
              </a:rPr>
              <a:t>(RMMM) plan </a:t>
            </a:r>
            <a:r>
              <a:rPr lang="en-US" altLang="tr-TR" sz="1800" dirty="0">
                <a:solidFill>
                  <a:schemeClr val="tx1"/>
                </a:solidFill>
                <a:latin typeface="Times" panose="02020603050405020304" pitchFamily="18" charset="0"/>
                <a:cs typeface="Times" panose="02020603050405020304" pitchFamily="18" charset="0"/>
              </a:rPr>
              <a:t>may be a part of the software development plan or may be a separate document</a:t>
            </a:r>
          </a:p>
          <a:p>
            <a:pPr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Once RMMM has been documented and the project has begun, the risk mitigation, and monitoring steps begin</a:t>
            </a:r>
          </a:p>
          <a:p>
            <a:pPr lvl="1"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Risk mitigation is a problem avoidance activity</a:t>
            </a:r>
          </a:p>
          <a:p>
            <a:pPr lvl="1"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Risk monitoring is a project tracking activity</a:t>
            </a:r>
          </a:p>
          <a:p>
            <a:pPr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Risk monitoring has three objectives</a:t>
            </a:r>
          </a:p>
          <a:p>
            <a:pPr lvl="1"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To assess whether predicted risks do, in fact, occur</a:t>
            </a:r>
          </a:p>
          <a:p>
            <a:pPr lvl="1"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To ensure that risk aversion steps defined for the risk are being properly applied</a:t>
            </a:r>
          </a:p>
          <a:p>
            <a:pPr lvl="1"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To collect information that can be used for future risk analysis</a:t>
            </a:r>
          </a:p>
          <a:p>
            <a:pPr marL="0" lvl="2" indent="0" algn="just">
              <a:lnSpc>
                <a:spcPct val="150000"/>
              </a:lnSpc>
              <a:buNone/>
            </a:pPr>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r>
              <a:rPr lang="en-US" sz="1600" dirty="0">
                <a:solidFill>
                  <a:srgbClr val="242021"/>
                </a:solidFill>
                <a:latin typeface="Times" panose="02020603050405020304" pitchFamily="18" charset="0"/>
                <a:cs typeface="Times" panose="02020603050405020304" pitchFamily="18" charset="0"/>
              </a:rPr>
              <a:t> </a:t>
            </a:r>
            <a:br>
              <a:rPr lang="en-US" sz="1600" dirty="0">
                <a:solidFill>
                  <a:srgbClr val="242021"/>
                </a:solidFill>
                <a:latin typeface="Times" panose="02020603050405020304" pitchFamily="18" charset="0"/>
                <a:cs typeface="Times" panose="02020603050405020304" pitchFamily="18" charset="0"/>
              </a:rPr>
            </a:br>
            <a:endParaRPr lang="en-US" sz="1600" dirty="0">
              <a:solidFill>
                <a:srgbClr val="242021"/>
              </a:solidFill>
              <a:latin typeface="Times" panose="02020603050405020304" pitchFamily="18" charset="0"/>
              <a:cs typeface="Times" panose="02020603050405020304" pitchFamily="18" charset="0"/>
            </a:endParaRPr>
          </a:p>
          <a:p>
            <a:pPr marL="0" lvl="2" indent="0" algn="just">
              <a:lnSpc>
                <a:spcPct val="150000"/>
              </a:lnSpc>
              <a:buNone/>
            </a:pPr>
            <a:r>
              <a:rPr lang="en-US" sz="1600" dirty="0">
                <a:latin typeface="Times" panose="02020603050405020304" pitchFamily="18" charset="0"/>
                <a:cs typeface="Times" panose="02020603050405020304" pitchFamily="18" charset="0"/>
              </a:rPr>
              <a:t> </a:t>
            </a:r>
            <a:br>
              <a:rPr lang="en-US" sz="1600" dirty="0">
                <a:latin typeface="Times" panose="02020603050405020304" pitchFamily="18" charset="0"/>
                <a:cs typeface="Times" panose="02020603050405020304" pitchFamily="18" charset="0"/>
              </a:rPr>
            </a:br>
            <a:r>
              <a:rPr lang="en-US" sz="1600" dirty="0">
                <a:latin typeface="Times" panose="02020603050405020304" pitchFamily="18" charset="0"/>
                <a:cs typeface="Times" panose="02020603050405020304" pitchFamily="18" charset="0"/>
              </a:rPr>
              <a:t> </a:t>
            </a:r>
            <a:br>
              <a:rPr lang="en-US" sz="1600" dirty="0">
                <a:latin typeface="Times" panose="02020603050405020304" pitchFamily="18" charset="0"/>
                <a:cs typeface="Times" panose="02020603050405020304" pitchFamily="18" charset="0"/>
              </a:rPr>
            </a:br>
            <a:r>
              <a:rPr lang="en-US" sz="1600" dirty="0">
                <a:latin typeface="Times" panose="02020603050405020304" pitchFamily="18" charset="0"/>
                <a:cs typeface="Times" panose="02020603050405020304" pitchFamily="18" charset="0"/>
              </a:rPr>
              <a:t> </a:t>
            </a:r>
            <a:br>
              <a:rPr lang="en-US" sz="1600" dirty="0">
                <a:latin typeface="Times" panose="02020603050405020304" pitchFamily="18" charset="0"/>
                <a:cs typeface="Times" panose="02020603050405020304" pitchFamily="18" charset="0"/>
              </a:rPr>
            </a:br>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r>
              <a:rPr lang="en-US" sz="1600" dirty="0">
                <a:solidFill>
                  <a:srgbClr val="303030"/>
                </a:solidFill>
                <a:latin typeface="Times" panose="02020603050405020304" pitchFamily="18" charset="0"/>
                <a:cs typeface="Times" panose="02020603050405020304" pitchFamily="18" charset="0"/>
              </a:rPr>
              <a:t> </a:t>
            </a:r>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endParaRPr lang="en-US" sz="16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58154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RMMM Plan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Autofit/>
          </a:bodyPr>
          <a:lstStyle/>
          <a:p>
            <a:pPr algn="just" eaLnBrk="1" hangingPunct="1">
              <a:lnSpc>
                <a:spcPct val="150000"/>
              </a:lnSpc>
            </a:pPr>
            <a:r>
              <a:rPr lang="en-US" altLang="tr-TR" sz="1800" dirty="0">
                <a:solidFill>
                  <a:schemeClr val="tx1"/>
                </a:solidFill>
                <a:latin typeface="Times" panose="02020603050405020304" pitchFamily="18" charset="0"/>
                <a:cs typeface="Times" panose="02020603050405020304" pitchFamily="18" charset="0"/>
              </a:rPr>
              <a:t>The findings from risk monitoring may allow the project manager to ascertain what risks caused which problems throughout the project</a:t>
            </a:r>
          </a:p>
          <a:p>
            <a:pPr algn="just" eaLnBrk="1" hangingPunct="1">
              <a:lnSpc>
                <a:spcPct val="150000"/>
              </a:lnSpc>
            </a:pPr>
            <a:r>
              <a:rPr lang="en-US" sz="1800" b="0" i="0" dirty="0">
                <a:solidFill>
                  <a:schemeClr val="tx1"/>
                </a:solidFill>
                <a:effectLst/>
                <a:latin typeface="Times" panose="02020603050405020304" pitchFamily="18" charset="0"/>
                <a:cs typeface="Times" panose="02020603050405020304" pitchFamily="18" charset="0"/>
              </a:rPr>
              <a:t>Some software teams do not develop a formal RMMM document. Rather, each risk is documented individually using a </a:t>
            </a:r>
            <a:r>
              <a:rPr lang="en-US" sz="1800" b="0" i="1" dirty="0">
                <a:solidFill>
                  <a:schemeClr val="tx1"/>
                </a:solidFill>
                <a:effectLst/>
                <a:latin typeface="Times" panose="02020603050405020304" pitchFamily="18" charset="0"/>
                <a:cs typeface="Times" panose="02020603050405020304" pitchFamily="18" charset="0"/>
              </a:rPr>
              <a:t>risk information sheet </a:t>
            </a:r>
            <a:r>
              <a:rPr lang="en-US" sz="1800" b="0" i="0" dirty="0">
                <a:solidFill>
                  <a:schemeClr val="tx1"/>
                </a:solidFill>
                <a:effectLst/>
                <a:latin typeface="Times" panose="02020603050405020304" pitchFamily="18" charset="0"/>
                <a:cs typeface="Times" panose="02020603050405020304" pitchFamily="18" charset="0"/>
              </a:rPr>
              <a:t>(RIS). </a:t>
            </a:r>
          </a:p>
          <a:p>
            <a:pPr algn="just" eaLnBrk="1" hangingPunct="1">
              <a:lnSpc>
                <a:spcPct val="150000"/>
              </a:lnSpc>
            </a:pPr>
            <a:r>
              <a:rPr lang="en-US" sz="1800" b="0" i="0" dirty="0">
                <a:solidFill>
                  <a:schemeClr val="tx1"/>
                </a:solidFill>
                <a:effectLst/>
                <a:latin typeface="Times" panose="02020603050405020304" pitchFamily="18" charset="0"/>
                <a:cs typeface="Times" panose="02020603050405020304" pitchFamily="18" charset="0"/>
              </a:rPr>
              <a:t>In most cases, the RIS is maintained using a database system so that creation and information entry, priority ordering, searches, and other analysis may be accomplished easily. </a:t>
            </a:r>
          </a:p>
          <a:p>
            <a:pPr algn="just" eaLnBrk="1" hangingPunct="1">
              <a:lnSpc>
                <a:spcPct val="150000"/>
              </a:lnSpc>
            </a:pPr>
            <a:r>
              <a:rPr lang="en-US" sz="1800" b="0" i="0" dirty="0">
                <a:solidFill>
                  <a:schemeClr val="tx1"/>
                </a:solidFill>
                <a:effectLst/>
                <a:latin typeface="Times" panose="02020603050405020304" pitchFamily="18" charset="0"/>
                <a:cs typeface="Times" panose="02020603050405020304" pitchFamily="18" charset="0"/>
              </a:rPr>
              <a:t>Once RMMM has been documented and the project has begun, risk mitigation and monitoring steps commence.</a:t>
            </a:r>
          </a:p>
          <a:p>
            <a:pPr marL="0" indent="0" algn="just" eaLnBrk="1" hangingPunct="1">
              <a:lnSpc>
                <a:spcPct val="150000"/>
              </a:lnSpc>
              <a:buNone/>
            </a:pPr>
            <a:r>
              <a:rPr lang="en-US" sz="1800" b="0" i="0" dirty="0">
                <a:solidFill>
                  <a:srgbClr val="242021"/>
                </a:solidFill>
                <a:effectLst/>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solidFill>
                  <a:srgbClr val="242021"/>
                </a:solidFill>
                <a:latin typeface="Times" panose="02020603050405020304" pitchFamily="18" charset="0"/>
                <a:cs typeface="Times" panose="02020603050405020304" pitchFamily="18" charset="0"/>
              </a:rPr>
              <a:t> </a:t>
            </a:r>
            <a:br>
              <a:rPr lang="en-US" sz="1800" dirty="0">
                <a:solidFill>
                  <a:srgbClr val="242021"/>
                </a:solidFill>
                <a:latin typeface="Times" panose="02020603050405020304" pitchFamily="18" charset="0"/>
                <a:cs typeface="Times" panose="02020603050405020304" pitchFamily="18" charset="0"/>
              </a:rPr>
            </a:br>
            <a:endParaRPr lang="en-US" sz="1800" dirty="0">
              <a:solidFill>
                <a:srgbClr val="242021"/>
              </a:solidFill>
              <a:latin typeface="Times" panose="02020603050405020304" pitchFamily="18" charset="0"/>
              <a:cs typeface="Times" panose="02020603050405020304" pitchFamily="18" charset="0"/>
            </a:endParaRPr>
          </a:p>
          <a:p>
            <a:pPr marL="0" lvl="2" indent="0" algn="just">
              <a:lnSpc>
                <a:spcPct val="150000"/>
              </a:lnSpc>
              <a:buNone/>
            </a:pP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16572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RMMM Plan – RIS Example</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lstStyle/>
          <a:p>
            <a:pPr algn="just" eaLnBrk="1" hangingPunct="1">
              <a:lnSpc>
                <a:spcPct val="150000"/>
              </a:lnSpc>
            </a:pPr>
            <a:r>
              <a:rPr lang="en-US" sz="1100" dirty="0"/>
              <a:t/>
            </a:r>
            <a:br>
              <a:rPr lang="en-US" sz="1100" dirty="0"/>
            </a:br>
            <a:r>
              <a:rPr lang="en-US" sz="1400" dirty="0"/>
              <a:t/>
            </a:r>
            <a:br>
              <a:rPr lang="en-US" sz="1400" dirty="0"/>
            </a:br>
            <a:r>
              <a:rPr lang="en-US" sz="1800" dirty="0">
                <a:solidFill>
                  <a:srgbClr val="242021"/>
                </a:solidFill>
              </a:rPr>
              <a:t> </a:t>
            </a:r>
            <a:br>
              <a:rPr lang="en-US" sz="1800" dirty="0">
                <a:solidFill>
                  <a:srgbClr val="242021"/>
                </a:solidFill>
              </a:rPr>
            </a:br>
            <a:endParaRPr lang="en-US" sz="1800" dirty="0">
              <a:solidFill>
                <a:srgbClr val="242021"/>
              </a:solidFill>
            </a:endParaRPr>
          </a:p>
          <a:p>
            <a:pPr marL="0" lvl="2" indent="0" algn="just">
              <a:lnSpc>
                <a:spcPct val="150000"/>
              </a:lnSpc>
              <a:buNone/>
            </a:pPr>
            <a:r>
              <a:rPr lang="en-US" sz="1400" dirty="0"/>
              <a:t> </a:t>
            </a:r>
            <a:br>
              <a:rPr lang="en-US" sz="1400" dirty="0"/>
            </a:br>
            <a:r>
              <a:rPr lang="en-US" sz="1800" dirty="0"/>
              <a:t> </a:t>
            </a:r>
            <a:r>
              <a:rPr lang="en-US" sz="800" dirty="0"/>
              <a:t/>
            </a:r>
            <a:br>
              <a:rPr lang="en-US" sz="800" dirty="0"/>
            </a:br>
            <a:r>
              <a:rPr lang="en-US" sz="1000" dirty="0"/>
              <a:t> </a:t>
            </a:r>
            <a:br>
              <a:rPr lang="en-US" sz="1000" dirty="0"/>
            </a:br>
            <a:r>
              <a:rPr lang="en-US" sz="1100" dirty="0"/>
              <a:t/>
            </a:r>
            <a:br>
              <a:rPr lang="en-US" sz="1100" dirty="0"/>
            </a:br>
            <a:r>
              <a:rPr lang="en-US" sz="1400" dirty="0"/>
              <a:t/>
            </a:r>
            <a:br>
              <a:rPr lang="en-US" sz="1400" dirty="0"/>
            </a:b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pic>
        <p:nvPicPr>
          <p:cNvPr id="4" name="Picture 3">
            <a:extLst>
              <a:ext uri="{FF2B5EF4-FFF2-40B4-BE49-F238E27FC236}">
                <a16:creationId xmlns="" xmlns:a16="http://schemas.microsoft.com/office/drawing/2014/main" id="{4D0308FF-CB90-D4A4-4A2F-52908248E3F6}"/>
              </a:ext>
            </a:extLst>
          </p:cNvPr>
          <p:cNvPicPr>
            <a:picLocks noChangeAspect="1"/>
          </p:cNvPicPr>
          <p:nvPr/>
        </p:nvPicPr>
        <p:blipFill>
          <a:blip r:embed="rId2"/>
          <a:stretch>
            <a:fillRect/>
          </a:stretch>
        </p:blipFill>
        <p:spPr>
          <a:xfrm>
            <a:off x="2098761" y="838200"/>
            <a:ext cx="5403677" cy="5715000"/>
          </a:xfrm>
          <a:prstGeom prst="rect">
            <a:avLst/>
          </a:prstGeom>
        </p:spPr>
      </p:pic>
    </p:spTree>
    <p:extLst>
      <p:ext uri="{BB962C8B-B14F-4D97-AF65-F5344CB8AC3E}">
        <p14:creationId xmlns:p14="http://schemas.microsoft.com/office/powerpoint/2010/main" val="387675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675349" y="1529898"/>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2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What is Risk</a:t>
            </a:r>
          </a:p>
          <a:p>
            <a:pPr marL="342900">
              <a:lnSpc>
                <a:spcPct val="150000"/>
              </a:lnSpc>
              <a:spcBef>
                <a:spcPts val="0"/>
              </a:spcBef>
              <a:buSzPts val="2800"/>
            </a:pPr>
            <a:r>
              <a:rPr lang="en-IN" sz="2200" b="1" dirty="0">
                <a:latin typeface="Times" panose="02020603050405020304" pitchFamily="18" charset="0"/>
                <a:ea typeface="Times New Roman"/>
                <a:cs typeface="Times" panose="02020603050405020304" pitchFamily="18" charset="0"/>
                <a:sym typeface="Times New Roman"/>
              </a:rPr>
              <a:t>What are Software Risks</a:t>
            </a:r>
          </a:p>
          <a:p>
            <a:pPr marL="342900">
              <a:lnSpc>
                <a:spcPct val="150000"/>
              </a:lnSpc>
              <a:spcBef>
                <a:spcPts val="0"/>
              </a:spcBef>
              <a:buSzPts val="2800"/>
            </a:pPr>
            <a:r>
              <a:rPr lang="en-IN" sz="2200" b="1" dirty="0">
                <a:latin typeface="Times" panose="02020603050405020304" pitchFamily="18" charset="0"/>
                <a:ea typeface="Times New Roman"/>
                <a:cs typeface="Times" panose="02020603050405020304" pitchFamily="18" charset="0"/>
                <a:sym typeface="Times New Roman"/>
              </a:rPr>
              <a:t>Software Risk Categorization</a:t>
            </a:r>
          </a:p>
          <a:p>
            <a:pPr marL="342900">
              <a:lnSpc>
                <a:spcPct val="150000"/>
              </a:lnSpc>
              <a:spcBef>
                <a:spcPts val="0"/>
              </a:spcBef>
              <a:buSzPts val="2800"/>
            </a:pPr>
            <a:r>
              <a:rPr lang="en-US" sz="2200" b="1" i="0" dirty="0">
                <a:solidFill>
                  <a:schemeClr val="tx1"/>
                </a:solidFill>
                <a:effectLst/>
                <a:latin typeface="Times" panose="02020603050405020304" pitchFamily="18" charset="0"/>
                <a:cs typeface="Times" panose="02020603050405020304" pitchFamily="18" charset="0"/>
              </a:rPr>
              <a:t>Risk Management and Planning</a:t>
            </a:r>
          </a:p>
          <a:p>
            <a:pPr marL="342900">
              <a:lnSpc>
                <a:spcPct val="150000"/>
              </a:lnSpc>
              <a:spcBef>
                <a:spcPts val="0"/>
              </a:spcBef>
              <a:buSzPts val="2800"/>
            </a:pPr>
            <a:r>
              <a:rPr lang="en-US" sz="2200" b="1" i="0" dirty="0">
                <a:solidFill>
                  <a:srgbClr val="000000"/>
                </a:solidFill>
                <a:effectLst/>
                <a:latin typeface="Times" panose="02020603050405020304" pitchFamily="18" charset="0"/>
                <a:cs typeface="Times" panose="02020603050405020304" pitchFamily="18" charset="0"/>
              </a:rPr>
              <a:t>Risk </a:t>
            </a:r>
            <a:r>
              <a:rPr lang="en-US" sz="2200" b="1" i="0" dirty="0" smtClean="0">
                <a:solidFill>
                  <a:srgbClr val="000000"/>
                </a:solidFill>
                <a:effectLst/>
                <a:latin typeface="Times" panose="02020603050405020304" pitchFamily="18" charset="0"/>
                <a:cs typeface="Times" panose="02020603050405020304" pitchFamily="18" charset="0"/>
              </a:rPr>
              <a:t>Identification </a:t>
            </a:r>
            <a:endParaRPr lang="en-US" sz="2200" b="1" i="0" dirty="0">
              <a:solidFill>
                <a:srgbClr val="000000"/>
              </a:solidFill>
              <a:effectLst/>
              <a:latin typeface="Times" panose="02020603050405020304" pitchFamily="18" charset="0"/>
              <a:cs typeface="Times" panose="02020603050405020304" pitchFamily="18" charset="0"/>
            </a:endParaRPr>
          </a:p>
          <a:p>
            <a:pPr marL="342900">
              <a:lnSpc>
                <a:spcPct val="150000"/>
              </a:lnSpc>
              <a:spcBef>
                <a:spcPts val="0"/>
              </a:spcBef>
              <a:buSzPts val="2800"/>
            </a:pPr>
            <a:r>
              <a:rPr lang="en-US" sz="2200" b="1" i="0" dirty="0">
                <a:solidFill>
                  <a:srgbClr val="000000"/>
                </a:solidFill>
                <a:effectLst/>
                <a:latin typeface="Times" panose="02020603050405020304" pitchFamily="18" charset="0"/>
                <a:cs typeface="Times" panose="02020603050405020304" pitchFamily="18" charset="0"/>
              </a:rPr>
              <a:t>Risk </a:t>
            </a:r>
            <a:r>
              <a:rPr lang="en-US" sz="2200" b="1" i="0" dirty="0" smtClean="0">
                <a:solidFill>
                  <a:srgbClr val="000000"/>
                </a:solidFill>
                <a:effectLst/>
                <a:latin typeface="Times" panose="02020603050405020304" pitchFamily="18" charset="0"/>
                <a:cs typeface="Times" panose="02020603050405020304" pitchFamily="18" charset="0"/>
              </a:rPr>
              <a:t>Projection </a:t>
            </a:r>
            <a:endParaRPr lang="en-US" sz="2200" b="1" i="0" dirty="0">
              <a:solidFill>
                <a:srgbClr val="000000"/>
              </a:solidFill>
              <a:effectLst/>
              <a:latin typeface="Times" panose="02020603050405020304" pitchFamily="18" charset="0"/>
              <a:cs typeface="Times" panose="02020603050405020304" pitchFamily="18" charset="0"/>
            </a:endParaRPr>
          </a:p>
          <a:p>
            <a:pPr marL="342900">
              <a:lnSpc>
                <a:spcPct val="150000"/>
              </a:lnSpc>
              <a:spcBef>
                <a:spcPts val="0"/>
              </a:spcBef>
              <a:buSzPts val="2800"/>
            </a:pPr>
            <a:r>
              <a:rPr lang="en-US" sz="2200" b="1" i="0" dirty="0">
                <a:solidFill>
                  <a:srgbClr val="000000"/>
                </a:solidFill>
                <a:effectLst/>
                <a:latin typeface="Times" panose="02020603050405020304" pitchFamily="18" charset="0"/>
                <a:cs typeface="Times" panose="02020603050405020304" pitchFamily="18" charset="0"/>
              </a:rPr>
              <a:t>Risk </a:t>
            </a:r>
            <a:r>
              <a:rPr lang="en-US" sz="2200" b="1" i="0" dirty="0" smtClean="0">
                <a:solidFill>
                  <a:srgbClr val="000000"/>
                </a:solidFill>
                <a:effectLst/>
                <a:latin typeface="Times" panose="02020603050405020304" pitchFamily="18" charset="0"/>
                <a:cs typeface="Times" panose="02020603050405020304" pitchFamily="18" charset="0"/>
              </a:rPr>
              <a:t>Mitigation </a:t>
            </a:r>
            <a:endParaRPr lang="en-US" sz="2200" b="1" i="0" dirty="0">
              <a:solidFill>
                <a:srgbClr val="000000"/>
              </a:solidFill>
              <a:effectLst/>
              <a:latin typeface="Times" panose="02020603050405020304" pitchFamily="18" charset="0"/>
              <a:cs typeface="Times" panose="02020603050405020304" pitchFamily="18" charset="0"/>
            </a:endParaRPr>
          </a:p>
          <a:p>
            <a:pPr marL="342900">
              <a:lnSpc>
                <a:spcPct val="150000"/>
              </a:lnSpc>
              <a:spcBef>
                <a:spcPts val="0"/>
              </a:spcBef>
              <a:buSzPts val="2800"/>
            </a:pPr>
            <a:r>
              <a:rPr lang="en-US" sz="2200" b="1" i="0" dirty="0">
                <a:solidFill>
                  <a:srgbClr val="000000"/>
                </a:solidFill>
                <a:effectLst/>
                <a:latin typeface="Times" panose="02020603050405020304" pitchFamily="18" charset="0"/>
                <a:cs typeface="Times" panose="02020603050405020304" pitchFamily="18" charset="0"/>
              </a:rPr>
              <a:t>Monitoring and Management (RMMM) plan</a:t>
            </a:r>
          </a:p>
          <a:p>
            <a:pPr marL="342900">
              <a:lnSpc>
                <a:spcPct val="150000"/>
              </a:lnSpc>
              <a:spcBef>
                <a:spcPts val="0"/>
              </a:spcBef>
              <a:buSzPts val="2800"/>
            </a:pPr>
            <a:r>
              <a:rPr lang="en-IN" sz="22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200" b="1" i="0" dirty="0">
                <a:solidFill>
                  <a:schemeClr val="tx1"/>
                </a:solidFill>
                <a:effectLst/>
                <a:latin typeface="Times" panose="02020603050405020304" pitchFamily="18" charset="0"/>
                <a:cs typeface="Times" panose="02020603050405020304" pitchFamily="18" charset="0"/>
              </a:rPr>
              <a:t> </a:t>
            </a:r>
            <a:endParaRPr lang="en-US" altLang="en-US" sz="22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2200" dirty="0">
              <a:latin typeface="Times" panose="02020603050405020304" pitchFamily="18" charset="0"/>
              <a:ea typeface="Times New Roman"/>
              <a:cs typeface="Times" panose="02020603050405020304" pitchFamily="18" charset="0"/>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2200" dirty="0">
              <a:latin typeface="Times" panose="02020603050405020304" pitchFamily="18" charset="0"/>
              <a:ea typeface="Times New Roman"/>
              <a:cs typeface="Times" panose="02020603050405020304" pitchFamily="18" charset="0"/>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22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63953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DDC6A74-6C13-2D2F-C608-B1486FFA7C1B}"/>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Practice Questions</a:t>
            </a:r>
            <a:endParaRPr lang="en-IN" sz="36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 xmlns:a16="http://schemas.microsoft.com/office/drawing/2014/main" id="{BB83B3E5-FBEE-1670-0A62-2CE34F0DCB96}"/>
              </a:ext>
            </a:extLst>
          </p:cNvPr>
          <p:cNvSpPr txBox="1"/>
          <p:nvPr/>
        </p:nvSpPr>
        <p:spPr>
          <a:xfrm>
            <a:off x="574710" y="1206992"/>
            <a:ext cx="7556938" cy="830997"/>
          </a:xfrm>
          <a:prstGeom prst="rect">
            <a:avLst/>
          </a:prstGeom>
          <a:noFill/>
        </p:spPr>
        <p:txBody>
          <a:bodyPr wrap="square">
            <a:spAutoFit/>
          </a:bodyPr>
          <a:lstStyle/>
          <a:p>
            <a:pPr marL="285750" indent="-285750"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a:p>
            <a:pPr marL="285750" indent="-285750" algn="l"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p:txBody>
      </p:sp>
      <p:sp>
        <p:nvSpPr>
          <p:cNvPr id="7" name="TextBox 6">
            <a:extLst>
              <a:ext uri="{FF2B5EF4-FFF2-40B4-BE49-F238E27FC236}">
                <a16:creationId xmlns="" xmlns:a16="http://schemas.microsoft.com/office/drawing/2014/main" id="{BCBDD79C-6B67-F8B8-BBC4-C6413142AF10}"/>
              </a:ext>
            </a:extLst>
          </p:cNvPr>
          <p:cNvSpPr txBox="1"/>
          <p:nvPr/>
        </p:nvSpPr>
        <p:spPr>
          <a:xfrm>
            <a:off x="978248" y="1596009"/>
            <a:ext cx="7218575" cy="3372077"/>
          </a:xfrm>
          <a:prstGeom prst="rect">
            <a:avLst/>
          </a:prstGeom>
          <a:noFill/>
        </p:spPr>
        <p:txBody>
          <a:bodyPr wrap="square">
            <a:spAutoFit/>
          </a:bodyPr>
          <a:lstStyle/>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Can you describe the steps involved in the risk management process?  </a:t>
            </a:r>
          </a:p>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How would you priorities risks in a project?</a:t>
            </a:r>
          </a:p>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What techniques do you use for risk identification?  </a:t>
            </a:r>
          </a:p>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How would you assess the potential impact of a risk?  </a:t>
            </a:r>
          </a:p>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Can you explain what risk appetite is?  </a:t>
            </a:r>
          </a:p>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How do you communicate risk-related information to stakeholders?  </a:t>
            </a:r>
          </a:p>
          <a:p>
            <a:pPr marL="342900" indent="-342900">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an you explain the importance of staying updated on the risk management trends and best practices?</a:t>
            </a:r>
          </a:p>
          <a:p>
            <a:pPr marL="342900" indent="-342900" algn="l">
              <a:lnSpc>
                <a:spcPct val="150000"/>
              </a:lnSpc>
              <a:buFont typeface="+mj-lt"/>
              <a:buAutoNum type="arabicPeriod"/>
            </a:pPr>
            <a:r>
              <a:rPr lang="en-US" sz="1600" i="0" dirty="0">
                <a:solidFill>
                  <a:srgbClr val="000000"/>
                </a:solidFill>
                <a:effectLst/>
                <a:latin typeface="Times" panose="02020603050405020304" pitchFamily="18" charset="0"/>
                <a:cs typeface="Times" panose="02020603050405020304" pitchFamily="18" charset="0"/>
              </a:rPr>
              <a:t>Can you explain Risk Management and why it is important for organizations?   </a:t>
            </a:r>
          </a:p>
        </p:txBody>
      </p:sp>
    </p:spTree>
    <p:extLst>
      <p:ext uri="{BB962C8B-B14F-4D97-AF65-F5344CB8AC3E}">
        <p14:creationId xmlns:p14="http://schemas.microsoft.com/office/powerpoint/2010/main" val="1930141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Definition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lstStyle/>
          <a:p>
            <a:pPr algn="just">
              <a:lnSpc>
                <a:spcPct val="150000"/>
              </a:lnSpc>
            </a:pPr>
            <a:r>
              <a:rPr lang="en-IN" sz="2000" dirty="0">
                <a:solidFill>
                  <a:schemeClr val="tx1"/>
                </a:solidFill>
                <a:latin typeface="Times" pitchFamily="18" charset="0"/>
                <a:cs typeface="Times" pitchFamily="18" charset="0"/>
              </a:rPr>
              <a:t>Risk is the probability of suffering loss. Risk provides an opportunity to develop the project better.</a:t>
            </a:r>
          </a:p>
          <a:p>
            <a:pPr algn="just">
              <a:lnSpc>
                <a:spcPct val="150000"/>
              </a:lnSpc>
            </a:pPr>
            <a:r>
              <a:rPr lang="en-IN" sz="2000" dirty="0">
                <a:solidFill>
                  <a:schemeClr val="tx1"/>
                </a:solidFill>
                <a:latin typeface="Times" pitchFamily="18" charset="0"/>
                <a:cs typeface="Times" pitchFamily="18" charset="0"/>
              </a:rPr>
              <a:t>There is a difference between a Problem and </a:t>
            </a:r>
            <a:r>
              <a:rPr lang="en-IN" sz="2000" dirty="0" smtClean="0">
                <a:solidFill>
                  <a:schemeClr val="tx1"/>
                </a:solidFill>
                <a:latin typeface="Times" pitchFamily="18" charset="0"/>
                <a:cs typeface="Times" pitchFamily="18" charset="0"/>
              </a:rPr>
              <a:t>Risk.</a:t>
            </a:r>
            <a:endParaRPr lang="en-IN" sz="2000" dirty="0">
              <a:solidFill>
                <a:schemeClr val="tx1"/>
              </a:solidFill>
              <a:latin typeface="Times" pitchFamily="18" charset="0"/>
              <a:cs typeface="Times" pitchFamily="18" charset="0"/>
            </a:endParaRPr>
          </a:p>
          <a:p>
            <a:pPr algn="just">
              <a:lnSpc>
                <a:spcPct val="150000"/>
              </a:lnSpc>
            </a:pPr>
            <a:r>
              <a:rPr lang="en-IN" sz="2000" dirty="0">
                <a:solidFill>
                  <a:schemeClr val="tx1"/>
                </a:solidFill>
                <a:latin typeface="Times" pitchFamily="18" charset="0"/>
                <a:cs typeface="Times" pitchFamily="18" charset="0"/>
              </a:rPr>
              <a:t>Problem is some event which has already occurred but risk is something that is unpredictable. Risk is an expectation of loss, a potential problem that may or may not occur in the future.</a:t>
            </a:r>
          </a:p>
          <a:p>
            <a:pPr algn="just">
              <a:lnSpc>
                <a:spcPct val="150000"/>
              </a:lnSpc>
            </a:pPr>
            <a:r>
              <a:rPr lang="en-IN" sz="2000" dirty="0">
                <a:solidFill>
                  <a:schemeClr val="tx1"/>
                </a:solidFill>
                <a:latin typeface="Times" pitchFamily="18" charset="0"/>
                <a:cs typeface="Times" pitchFamily="18" charset="0"/>
              </a:rPr>
              <a:t>It is generally caused due to lack of information, control or time.</a:t>
            </a:r>
          </a:p>
          <a:p>
            <a:pPr marL="0" indent="0" algn="just">
              <a:lnSpc>
                <a:spcPct val="150000"/>
              </a:lnSpc>
              <a:buNone/>
            </a:pP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912319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Software Risk</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92500" lnSpcReduction="10000"/>
          </a:bodyPr>
          <a:lstStyle/>
          <a:p>
            <a:pPr algn="just">
              <a:lnSpc>
                <a:spcPct val="150000"/>
              </a:lnSpc>
            </a:pPr>
            <a:r>
              <a:rPr lang="en-IN" sz="1900" dirty="0">
                <a:solidFill>
                  <a:schemeClr val="tx1"/>
                </a:solidFill>
                <a:latin typeface="Times" pitchFamily="18" charset="0"/>
                <a:cs typeface="Times" pitchFamily="18" charset="0"/>
              </a:rPr>
              <a:t>A possibility of suffering from loss in software development process is called a software risk. </a:t>
            </a:r>
          </a:p>
          <a:p>
            <a:pPr algn="just">
              <a:lnSpc>
                <a:spcPct val="150000"/>
              </a:lnSpc>
            </a:pPr>
            <a:r>
              <a:rPr lang="en-IN" sz="1900" dirty="0">
                <a:solidFill>
                  <a:schemeClr val="tx1"/>
                </a:solidFill>
                <a:latin typeface="Times" pitchFamily="18" charset="0"/>
                <a:cs typeface="Times" pitchFamily="18" charset="0"/>
              </a:rPr>
              <a:t>Loss can be anything, increase in production cost, development of poor quality software, not being able to complete the project on time. </a:t>
            </a:r>
          </a:p>
          <a:p>
            <a:pPr algn="just">
              <a:lnSpc>
                <a:spcPct val="150000"/>
              </a:lnSpc>
            </a:pPr>
            <a:r>
              <a:rPr lang="en-IN" sz="1900" dirty="0">
                <a:solidFill>
                  <a:schemeClr val="tx1"/>
                </a:solidFill>
                <a:latin typeface="Times" pitchFamily="18" charset="0"/>
                <a:cs typeface="Times" pitchFamily="18" charset="0"/>
              </a:rPr>
              <a:t>Software risk exists because the future is uncertain and there are many known and unknown things that cannot be incorporated in the project plan. </a:t>
            </a:r>
          </a:p>
          <a:p>
            <a:pPr algn="just">
              <a:lnSpc>
                <a:spcPct val="150000"/>
              </a:lnSpc>
            </a:pPr>
            <a:r>
              <a:rPr lang="en-IN" sz="1900" dirty="0">
                <a:solidFill>
                  <a:schemeClr val="tx1"/>
                </a:solidFill>
                <a:latin typeface="Times" pitchFamily="18" charset="0"/>
                <a:cs typeface="Times" pitchFamily="18" charset="0"/>
              </a:rPr>
              <a:t>A software risk can be of two types </a:t>
            </a:r>
          </a:p>
          <a:p>
            <a:pPr marL="571500" lvl="1" indent="0" algn="just">
              <a:lnSpc>
                <a:spcPct val="150000"/>
              </a:lnSpc>
              <a:buNone/>
            </a:pPr>
            <a:r>
              <a:rPr lang="en-IN" sz="1900" dirty="0">
                <a:solidFill>
                  <a:schemeClr val="tx1"/>
                </a:solidFill>
                <a:latin typeface="Times" pitchFamily="18" charset="0"/>
                <a:cs typeface="Times" pitchFamily="18" charset="0"/>
              </a:rPr>
              <a:t>(1) internal risks that are within the control of the project manager </a:t>
            </a:r>
          </a:p>
          <a:p>
            <a:pPr marL="571500" lvl="1" indent="0" algn="just">
              <a:lnSpc>
                <a:spcPct val="150000"/>
              </a:lnSpc>
              <a:buNone/>
            </a:pPr>
            <a:r>
              <a:rPr lang="en-IN" sz="1900" dirty="0">
                <a:solidFill>
                  <a:schemeClr val="tx1"/>
                </a:solidFill>
                <a:latin typeface="Times" pitchFamily="18" charset="0"/>
                <a:cs typeface="Times" pitchFamily="18" charset="0"/>
              </a:rPr>
              <a:t>(2) external risks that are beyond the control of project manager. </a:t>
            </a:r>
          </a:p>
          <a:p>
            <a:pPr marL="0" indent="0" algn="just">
              <a:lnSpc>
                <a:spcPct val="150000"/>
              </a:lnSpc>
              <a:buNone/>
            </a:pP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105679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Software Risk Categorization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92500" lnSpcReduction="20000"/>
          </a:bodyPr>
          <a:lstStyle/>
          <a:p>
            <a:pPr marL="0" indent="0" algn="just">
              <a:lnSpc>
                <a:spcPct val="150000"/>
              </a:lnSpc>
              <a:buNone/>
            </a:pPr>
            <a:r>
              <a:rPr lang="en-IN" sz="1900" b="1" dirty="0" smtClean="0">
                <a:solidFill>
                  <a:schemeClr val="tx1"/>
                </a:solidFill>
                <a:latin typeface="Times" pitchFamily="18" charset="0"/>
                <a:cs typeface="Times" pitchFamily="18" charset="0"/>
              </a:rPr>
              <a:t>1. Project </a:t>
            </a:r>
            <a:r>
              <a:rPr lang="en-IN" sz="1900" b="1" dirty="0">
                <a:solidFill>
                  <a:schemeClr val="tx1"/>
                </a:solidFill>
                <a:latin typeface="Times" pitchFamily="18" charset="0"/>
                <a:cs typeface="Times" pitchFamily="18" charset="0"/>
              </a:rPr>
              <a:t>risks </a:t>
            </a:r>
            <a:r>
              <a:rPr lang="en-IN" sz="1900" dirty="0">
                <a:solidFill>
                  <a:schemeClr val="tx1"/>
                </a:solidFill>
                <a:latin typeface="Times" pitchFamily="18" charset="0"/>
                <a:cs typeface="Times" pitchFamily="18" charset="0"/>
              </a:rPr>
              <a:t>threaten the project plan. That is, if project risks become real, it is likely that the project schedule will slip and that costs will increase. </a:t>
            </a:r>
          </a:p>
          <a:p>
            <a:pPr lvl="1" algn="just">
              <a:lnSpc>
                <a:spcPct val="150000"/>
              </a:lnSpc>
            </a:pPr>
            <a:r>
              <a:rPr lang="en-IN" sz="1900" dirty="0">
                <a:solidFill>
                  <a:schemeClr val="tx1"/>
                </a:solidFill>
                <a:latin typeface="Times" pitchFamily="18" charset="0"/>
                <a:cs typeface="Times" pitchFamily="18" charset="0"/>
              </a:rPr>
              <a:t>Project risks identify potential budgetary, schedule, personnel (staffing and organization), resource, stakeholder, and requirements problems and their impact on a software project.</a:t>
            </a:r>
          </a:p>
          <a:p>
            <a:pPr algn="just">
              <a:lnSpc>
                <a:spcPct val="150000"/>
              </a:lnSpc>
            </a:pPr>
            <a:endParaRPr lang="en-IN" sz="1900" b="1" dirty="0" smtClean="0">
              <a:solidFill>
                <a:schemeClr val="tx1"/>
              </a:solidFill>
              <a:latin typeface="Times" pitchFamily="18" charset="0"/>
              <a:cs typeface="Times" pitchFamily="18" charset="0"/>
            </a:endParaRPr>
          </a:p>
          <a:p>
            <a:pPr marL="0" indent="0" algn="just">
              <a:lnSpc>
                <a:spcPct val="150000"/>
              </a:lnSpc>
              <a:buNone/>
            </a:pPr>
            <a:r>
              <a:rPr lang="en-IN" sz="1900" b="1" dirty="0" smtClean="0">
                <a:solidFill>
                  <a:schemeClr val="tx1"/>
                </a:solidFill>
                <a:latin typeface="Times" pitchFamily="18" charset="0"/>
                <a:cs typeface="Times" pitchFamily="18" charset="0"/>
              </a:rPr>
              <a:t>2. Technical </a:t>
            </a:r>
            <a:r>
              <a:rPr lang="en-IN" sz="1900" b="1" dirty="0">
                <a:solidFill>
                  <a:schemeClr val="tx1"/>
                </a:solidFill>
                <a:latin typeface="Times" pitchFamily="18" charset="0"/>
                <a:cs typeface="Times" pitchFamily="18" charset="0"/>
              </a:rPr>
              <a:t>risks </a:t>
            </a:r>
            <a:r>
              <a:rPr lang="en-IN" sz="1900" dirty="0">
                <a:solidFill>
                  <a:schemeClr val="tx1"/>
                </a:solidFill>
                <a:latin typeface="Times" pitchFamily="18" charset="0"/>
                <a:cs typeface="Times" pitchFamily="18" charset="0"/>
              </a:rPr>
              <a:t>threaten the quality and timeliness of the software to be produced. If a technical risk becomes a reality, implementation may become difficult or impossible. </a:t>
            </a:r>
          </a:p>
          <a:p>
            <a:pPr lvl="1" algn="just">
              <a:lnSpc>
                <a:spcPct val="150000"/>
              </a:lnSpc>
            </a:pPr>
            <a:r>
              <a:rPr lang="en-IN" sz="1900" dirty="0">
                <a:solidFill>
                  <a:schemeClr val="tx1"/>
                </a:solidFill>
                <a:latin typeface="Times" pitchFamily="18" charset="0"/>
                <a:cs typeface="Times" pitchFamily="18" charset="0"/>
              </a:rPr>
              <a:t>Technical risks identify potential design, implementation, interface, verification, and maintenance problems.</a:t>
            </a:r>
          </a:p>
          <a:p>
            <a:pPr marL="0" indent="0" algn="just">
              <a:lnSpc>
                <a:spcPct val="150000"/>
              </a:lnSpc>
              <a:buNone/>
            </a:pP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72477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Software Risk Categorization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92500" lnSpcReduction="10000"/>
          </a:bodyPr>
          <a:lstStyle/>
          <a:p>
            <a:pPr marL="0" indent="0">
              <a:lnSpc>
                <a:spcPct val="150000"/>
              </a:lnSpc>
              <a:buNone/>
            </a:pPr>
            <a:r>
              <a:rPr lang="en-IN" sz="1900" b="1" dirty="0">
                <a:solidFill>
                  <a:schemeClr val="tx1"/>
                </a:solidFill>
                <a:latin typeface="Times" pitchFamily="18" charset="0"/>
                <a:cs typeface="Times" pitchFamily="18" charset="0"/>
              </a:rPr>
              <a:t>3. Business risks </a:t>
            </a:r>
            <a:r>
              <a:rPr lang="en-IN" sz="1900" dirty="0">
                <a:solidFill>
                  <a:schemeClr val="tx1"/>
                </a:solidFill>
                <a:latin typeface="Times" pitchFamily="18" charset="0"/>
                <a:cs typeface="Times" pitchFamily="18" charset="0"/>
              </a:rPr>
              <a:t>threaten the viability of the software to be built and often jeopardize the project or the product. Candidates for the top five business risks are: </a:t>
            </a:r>
          </a:p>
          <a:p>
            <a:pPr marL="914400" lvl="1" indent="-514350">
              <a:lnSpc>
                <a:spcPct val="150000"/>
              </a:lnSpc>
              <a:buFont typeface="+mj-lt"/>
              <a:buAutoNum type="romanLcPeriod"/>
            </a:pPr>
            <a:r>
              <a:rPr lang="en-IN" sz="1900" dirty="0">
                <a:solidFill>
                  <a:schemeClr val="tx1"/>
                </a:solidFill>
                <a:latin typeface="Times" pitchFamily="18" charset="0"/>
                <a:cs typeface="Times" pitchFamily="18" charset="0"/>
              </a:rPr>
              <a:t>building an excellent product or system that no one really wants </a:t>
            </a:r>
            <a:r>
              <a:rPr lang="en-IN" sz="1900" i="1" dirty="0">
                <a:solidFill>
                  <a:schemeClr val="tx1"/>
                </a:solidFill>
                <a:latin typeface="Times" pitchFamily="18" charset="0"/>
                <a:cs typeface="Times" pitchFamily="18" charset="0"/>
              </a:rPr>
              <a:t>(market risk)</a:t>
            </a:r>
          </a:p>
          <a:p>
            <a:pPr marL="914400" lvl="1" indent="-514350">
              <a:lnSpc>
                <a:spcPct val="150000"/>
              </a:lnSpc>
              <a:buFont typeface="+mj-lt"/>
              <a:buAutoNum type="romanLcPeriod"/>
            </a:pPr>
            <a:r>
              <a:rPr lang="en-IN" sz="1900" dirty="0">
                <a:solidFill>
                  <a:schemeClr val="tx1"/>
                </a:solidFill>
                <a:latin typeface="Times" pitchFamily="18" charset="0"/>
                <a:cs typeface="Times" pitchFamily="18" charset="0"/>
              </a:rPr>
              <a:t>building a product that no longer fits into the overall business strategy for the company </a:t>
            </a:r>
            <a:r>
              <a:rPr lang="en-IN" sz="1900" i="1" dirty="0">
                <a:solidFill>
                  <a:schemeClr val="tx1"/>
                </a:solidFill>
                <a:latin typeface="Times" pitchFamily="18" charset="0"/>
                <a:cs typeface="Times" pitchFamily="18" charset="0"/>
              </a:rPr>
              <a:t>(strategic risk)</a:t>
            </a:r>
          </a:p>
          <a:p>
            <a:pPr marL="914400" lvl="1" indent="-514350">
              <a:lnSpc>
                <a:spcPct val="150000"/>
              </a:lnSpc>
              <a:buFont typeface="+mj-lt"/>
              <a:buAutoNum type="romanLcPeriod"/>
            </a:pPr>
            <a:r>
              <a:rPr lang="en-IN" sz="1900" dirty="0">
                <a:solidFill>
                  <a:schemeClr val="tx1"/>
                </a:solidFill>
                <a:latin typeface="Times" pitchFamily="18" charset="0"/>
                <a:cs typeface="Times" pitchFamily="18" charset="0"/>
              </a:rPr>
              <a:t>building a product that the sales force doesn’t understand how to sell </a:t>
            </a:r>
            <a:r>
              <a:rPr lang="en-IN" sz="1900" i="1" dirty="0">
                <a:solidFill>
                  <a:schemeClr val="tx1"/>
                </a:solidFill>
                <a:latin typeface="Times" pitchFamily="18" charset="0"/>
                <a:cs typeface="Times" pitchFamily="18" charset="0"/>
              </a:rPr>
              <a:t>(sales risk)</a:t>
            </a:r>
          </a:p>
          <a:p>
            <a:pPr marL="914400" lvl="1" indent="-514350">
              <a:lnSpc>
                <a:spcPct val="150000"/>
              </a:lnSpc>
              <a:buFont typeface="+mj-lt"/>
              <a:buAutoNum type="romanLcPeriod"/>
            </a:pPr>
            <a:r>
              <a:rPr lang="en-IN" sz="1900" dirty="0">
                <a:solidFill>
                  <a:schemeClr val="tx1"/>
                </a:solidFill>
                <a:latin typeface="Times" pitchFamily="18" charset="0"/>
                <a:cs typeface="Times" pitchFamily="18" charset="0"/>
              </a:rPr>
              <a:t>losing the support of senior management due to a change in focus or a change in people </a:t>
            </a:r>
            <a:r>
              <a:rPr lang="en-IN" sz="1900" i="1" dirty="0">
                <a:solidFill>
                  <a:schemeClr val="tx1"/>
                </a:solidFill>
                <a:latin typeface="Times" pitchFamily="18" charset="0"/>
                <a:cs typeface="Times" pitchFamily="18" charset="0"/>
              </a:rPr>
              <a:t>(management risk)</a:t>
            </a:r>
          </a:p>
          <a:p>
            <a:pPr marL="914400" lvl="1" indent="-514350">
              <a:lnSpc>
                <a:spcPct val="150000"/>
              </a:lnSpc>
              <a:buFont typeface="+mj-lt"/>
              <a:buAutoNum type="romanLcPeriod"/>
            </a:pPr>
            <a:r>
              <a:rPr lang="en-IN" sz="1900" dirty="0">
                <a:solidFill>
                  <a:schemeClr val="tx1"/>
                </a:solidFill>
                <a:latin typeface="Times" pitchFamily="18" charset="0"/>
                <a:cs typeface="Times" pitchFamily="18" charset="0"/>
              </a:rPr>
              <a:t>losing budgetary or personnel commitment </a:t>
            </a:r>
            <a:r>
              <a:rPr lang="en-IN" sz="1900" i="1" dirty="0">
                <a:solidFill>
                  <a:schemeClr val="tx1"/>
                </a:solidFill>
                <a:latin typeface="Times" pitchFamily="18" charset="0"/>
                <a:cs typeface="Times" pitchFamily="18" charset="0"/>
              </a:rPr>
              <a:t>(budget risks).</a:t>
            </a:r>
          </a:p>
          <a:p>
            <a:pPr marL="0" indent="0" algn="just">
              <a:lnSpc>
                <a:spcPct val="150000"/>
              </a:lnSpc>
              <a:buNone/>
            </a:pPr>
            <a:r>
              <a:rPr lang="en-US" sz="1800" i="1" dirty="0">
                <a:solidFill>
                  <a:srgbClr val="3A30FA"/>
                </a:solidFill>
              </a:rPr>
              <a:t/>
            </a:r>
            <a:br>
              <a:rPr lang="en-US" sz="1800" i="1" dirty="0">
                <a:solidFill>
                  <a:srgbClr val="3A30FA"/>
                </a:solidFill>
              </a:rPr>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3739730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Software Risk Categorization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70000" lnSpcReduction="20000"/>
          </a:bodyPr>
          <a:lstStyle/>
          <a:p>
            <a:pPr marL="0" indent="0" algn="just">
              <a:lnSpc>
                <a:spcPct val="150000"/>
              </a:lnSpc>
              <a:buNone/>
            </a:pPr>
            <a:r>
              <a:rPr lang="en-US" sz="2600" b="0" dirty="0">
                <a:solidFill>
                  <a:schemeClr val="tx1"/>
                </a:solidFill>
                <a:effectLst/>
                <a:latin typeface="Times" pitchFamily="18" charset="0"/>
                <a:cs typeface="Times" pitchFamily="18" charset="0"/>
              </a:rPr>
              <a:t>Another general categorization of risks has been proposed by Charette: </a:t>
            </a:r>
          </a:p>
          <a:p>
            <a:pPr algn="just">
              <a:lnSpc>
                <a:spcPct val="150000"/>
              </a:lnSpc>
              <a:buFont typeface="+mj-lt"/>
              <a:buAutoNum type="arabicPeriod"/>
            </a:pPr>
            <a:r>
              <a:rPr lang="en-US" sz="2600" b="1" dirty="0">
                <a:solidFill>
                  <a:schemeClr val="tx1"/>
                </a:solidFill>
                <a:effectLst/>
                <a:latin typeface="Times" pitchFamily="18" charset="0"/>
                <a:cs typeface="Times" pitchFamily="18" charset="0"/>
              </a:rPr>
              <a:t>Known risks </a:t>
            </a:r>
            <a:r>
              <a:rPr lang="en-US" sz="2600" b="0" dirty="0">
                <a:solidFill>
                  <a:schemeClr val="tx1"/>
                </a:solidFill>
                <a:effectLst/>
                <a:latin typeface="Times" pitchFamily="18" charset="0"/>
                <a:cs typeface="Times" pitchFamily="18" charset="0"/>
              </a:rPr>
              <a:t>are those that can be uncovered after careful evaluation of the project plan, the business and technical environment in which the project is being developed, and other reliable information sources (e.g., unrealistic delivery date, lack of documented requirements or software scope, poor development environment). </a:t>
            </a:r>
          </a:p>
          <a:p>
            <a:pPr algn="just">
              <a:lnSpc>
                <a:spcPct val="150000"/>
              </a:lnSpc>
              <a:buFont typeface="+mj-lt"/>
              <a:buAutoNum type="arabicPeriod"/>
            </a:pPr>
            <a:r>
              <a:rPr lang="en-US" sz="2600" b="1" dirty="0">
                <a:solidFill>
                  <a:schemeClr val="tx1"/>
                </a:solidFill>
                <a:effectLst/>
                <a:latin typeface="Times" pitchFamily="18" charset="0"/>
                <a:cs typeface="Times" pitchFamily="18" charset="0"/>
              </a:rPr>
              <a:t>Predictable risks </a:t>
            </a:r>
            <a:r>
              <a:rPr lang="en-US" sz="2600" b="0" dirty="0">
                <a:solidFill>
                  <a:schemeClr val="tx1"/>
                </a:solidFill>
                <a:effectLst/>
                <a:latin typeface="Times" pitchFamily="18" charset="0"/>
                <a:cs typeface="Times" pitchFamily="18" charset="0"/>
              </a:rPr>
              <a:t>are extrapolated from past project experience (e.g., staff turnover, poor communication with the customer, dilution of staff effort as ongoing maintenance requests are serviced). </a:t>
            </a:r>
          </a:p>
          <a:p>
            <a:pPr algn="just">
              <a:lnSpc>
                <a:spcPct val="150000"/>
              </a:lnSpc>
              <a:buFont typeface="+mj-lt"/>
              <a:buAutoNum type="arabicPeriod"/>
            </a:pPr>
            <a:r>
              <a:rPr lang="en-US" sz="2600" b="1" dirty="0">
                <a:solidFill>
                  <a:schemeClr val="tx1"/>
                </a:solidFill>
                <a:effectLst/>
                <a:latin typeface="Times" pitchFamily="18" charset="0"/>
                <a:cs typeface="Times" pitchFamily="18" charset="0"/>
              </a:rPr>
              <a:t>Unpredictable risks </a:t>
            </a:r>
            <a:r>
              <a:rPr lang="en-US" sz="2600" b="0" dirty="0">
                <a:solidFill>
                  <a:schemeClr val="tx1"/>
                </a:solidFill>
                <a:effectLst/>
                <a:latin typeface="Times" pitchFamily="18" charset="0"/>
                <a:cs typeface="Times" pitchFamily="18" charset="0"/>
              </a:rPr>
              <a:t>are the joker in the deck. They can and do occur, but they are extremely difficult to identify in advance</a:t>
            </a:r>
            <a:r>
              <a:rPr lang="en-US" sz="2600" b="0" i="0" dirty="0">
                <a:solidFill>
                  <a:schemeClr val="tx1"/>
                </a:solidFill>
                <a:effectLst/>
                <a:latin typeface="Times" pitchFamily="18" charset="0"/>
                <a:cs typeface="Times" pitchFamily="18" charset="0"/>
              </a:rPr>
              <a:t>.</a:t>
            </a:r>
          </a:p>
          <a:p>
            <a:pPr marL="0" indent="0" algn="just">
              <a:lnSpc>
                <a:spcPct val="150000"/>
              </a:lnSpc>
              <a:buNone/>
            </a:pPr>
            <a:r>
              <a:rPr lang="en-US" sz="1800" dirty="0">
                <a:solidFill>
                  <a:schemeClr val="tx1"/>
                </a:solidFill>
              </a:rPr>
              <a:t> </a:t>
            </a:r>
            <a:r>
              <a:rPr lang="en-US" sz="1800" dirty="0"/>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410104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Strategies</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25000" lnSpcReduction="20000"/>
          </a:bodyPr>
          <a:lstStyle/>
          <a:p>
            <a:pPr marL="0" indent="0" algn="just">
              <a:lnSpc>
                <a:spcPct val="150000"/>
              </a:lnSpc>
              <a:buNone/>
            </a:pPr>
            <a:r>
              <a:rPr lang="en-IN" sz="7200" b="1" dirty="0" smtClean="0">
                <a:solidFill>
                  <a:schemeClr val="tx1"/>
                </a:solidFill>
                <a:latin typeface="Times" pitchFamily="18" charset="0"/>
                <a:cs typeface="Times" pitchFamily="18" charset="0"/>
              </a:rPr>
              <a:t>Reactive </a:t>
            </a:r>
            <a:r>
              <a:rPr lang="en-IN" sz="7200" b="1" dirty="0">
                <a:solidFill>
                  <a:schemeClr val="tx1"/>
                </a:solidFill>
                <a:latin typeface="Times" pitchFamily="18" charset="0"/>
                <a:cs typeface="Times" pitchFamily="18" charset="0"/>
              </a:rPr>
              <a:t>risk strategies: </a:t>
            </a:r>
          </a:p>
          <a:p>
            <a:pPr algn="just">
              <a:lnSpc>
                <a:spcPct val="150000"/>
              </a:lnSpc>
            </a:pPr>
            <a:r>
              <a:rPr lang="en-IN" sz="7200" dirty="0">
                <a:solidFill>
                  <a:schemeClr val="tx1"/>
                </a:solidFill>
                <a:latin typeface="Times" pitchFamily="18" charset="0"/>
                <a:cs typeface="Times" pitchFamily="18" charset="0"/>
              </a:rPr>
              <a:t>The majority of software teams and managers rely on this approach</a:t>
            </a:r>
          </a:p>
          <a:p>
            <a:pPr algn="just">
              <a:lnSpc>
                <a:spcPct val="150000"/>
              </a:lnSpc>
            </a:pPr>
            <a:r>
              <a:rPr lang="en-IN" sz="7200" dirty="0">
                <a:solidFill>
                  <a:schemeClr val="tx1"/>
                </a:solidFill>
                <a:latin typeface="Times" pitchFamily="18" charset="0"/>
                <a:cs typeface="Times" pitchFamily="18" charset="0"/>
              </a:rPr>
              <a:t>Nothing is done about risks until something goes wrong</a:t>
            </a:r>
          </a:p>
          <a:p>
            <a:pPr algn="just">
              <a:lnSpc>
                <a:spcPct val="150000"/>
              </a:lnSpc>
            </a:pPr>
            <a:r>
              <a:rPr lang="en-IN" sz="7200" dirty="0">
                <a:solidFill>
                  <a:schemeClr val="tx1"/>
                </a:solidFill>
                <a:latin typeface="Times" pitchFamily="18" charset="0"/>
                <a:cs typeface="Times" pitchFamily="18" charset="0"/>
              </a:rPr>
              <a:t>The team then flies into action in an attempt to correct the problem rapidly </a:t>
            </a:r>
            <a:r>
              <a:rPr lang="en-IN" sz="7200" i="1" dirty="0">
                <a:solidFill>
                  <a:schemeClr val="tx1"/>
                </a:solidFill>
                <a:latin typeface="Times" pitchFamily="18" charset="0"/>
                <a:cs typeface="Times" pitchFamily="18" charset="0"/>
              </a:rPr>
              <a:t>(fire fighting mode)</a:t>
            </a:r>
          </a:p>
          <a:p>
            <a:pPr algn="just">
              <a:lnSpc>
                <a:spcPct val="150000"/>
              </a:lnSpc>
            </a:pPr>
            <a:r>
              <a:rPr lang="en-IN" sz="7200" dirty="0">
                <a:solidFill>
                  <a:schemeClr val="tx1"/>
                </a:solidFill>
                <a:latin typeface="Times" pitchFamily="18" charset="0"/>
                <a:cs typeface="Times" pitchFamily="18" charset="0"/>
              </a:rPr>
              <a:t>Crisis management is the choice of management techniques</a:t>
            </a:r>
          </a:p>
          <a:p>
            <a:pPr marL="0" indent="0" algn="just">
              <a:lnSpc>
                <a:spcPct val="150000"/>
              </a:lnSpc>
              <a:buNone/>
            </a:pPr>
            <a:r>
              <a:rPr lang="en-IN" sz="7200" b="1" dirty="0" smtClean="0">
                <a:solidFill>
                  <a:schemeClr val="tx1"/>
                </a:solidFill>
                <a:latin typeface="Times" pitchFamily="18" charset="0"/>
                <a:cs typeface="Times" pitchFamily="18" charset="0"/>
              </a:rPr>
              <a:t>Proactive </a:t>
            </a:r>
            <a:r>
              <a:rPr lang="en-IN" sz="7200" b="1" dirty="0">
                <a:solidFill>
                  <a:schemeClr val="tx1"/>
                </a:solidFill>
                <a:latin typeface="Times" pitchFamily="18" charset="0"/>
                <a:cs typeface="Times" pitchFamily="18" charset="0"/>
              </a:rPr>
              <a:t>risk strategies:</a:t>
            </a:r>
          </a:p>
          <a:p>
            <a:pPr algn="just">
              <a:lnSpc>
                <a:spcPct val="150000"/>
              </a:lnSpc>
            </a:pPr>
            <a:r>
              <a:rPr lang="en-IN" sz="7200" dirty="0">
                <a:solidFill>
                  <a:schemeClr val="tx1"/>
                </a:solidFill>
                <a:latin typeface="Times" pitchFamily="18" charset="0"/>
                <a:cs typeface="Times" pitchFamily="18" charset="0"/>
              </a:rPr>
              <a:t>A proactive strategy begins long before technical work is initiated. </a:t>
            </a:r>
          </a:p>
          <a:p>
            <a:pPr algn="just">
              <a:lnSpc>
                <a:spcPct val="150000"/>
              </a:lnSpc>
            </a:pPr>
            <a:r>
              <a:rPr lang="en-IN" sz="7200" dirty="0">
                <a:solidFill>
                  <a:schemeClr val="tx1"/>
                </a:solidFill>
                <a:latin typeface="Times" pitchFamily="18" charset="0"/>
                <a:cs typeface="Times" pitchFamily="18" charset="0"/>
              </a:rPr>
              <a:t>Potential risks are identified, their probability and impact are assessed, and they are ranked by importance.</a:t>
            </a:r>
          </a:p>
          <a:p>
            <a:pPr algn="just">
              <a:lnSpc>
                <a:spcPct val="150000"/>
              </a:lnSpc>
            </a:pPr>
            <a:r>
              <a:rPr lang="en-IN" sz="7200" dirty="0">
                <a:solidFill>
                  <a:schemeClr val="tx1"/>
                </a:solidFill>
                <a:latin typeface="Times" pitchFamily="18" charset="0"/>
                <a:cs typeface="Times" pitchFamily="18" charset="0"/>
              </a:rPr>
              <a:t>Primary objective is to avoid risk and to have a contingency plan in place to handle unavoidable risks in a controlled and effective manner.</a:t>
            </a:r>
          </a:p>
          <a:p>
            <a:pPr marL="0" indent="0" algn="just">
              <a:lnSpc>
                <a:spcPct val="150000"/>
              </a:lnSpc>
              <a:buNone/>
            </a:pPr>
            <a:r>
              <a:rPr lang="en-US" sz="1800" dirty="0"/>
              <a:t>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2985809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Risk Identification</a:t>
            </a:r>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76200" y="887845"/>
            <a:ext cx="8991600" cy="5410200"/>
          </a:xfrm>
        </p:spPr>
        <p:txBody>
          <a:bodyPr>
            <a:normAutofit fontScale="25000" lnSpcReduction="20000"/>
          </a:bodyPr>
          <a:lstStyle/>
          <a:p>
            <a:pPr algn="just">
              <a:lnSpc>
                <a:spcPct val="150000"/>
              </a:lnSpc>
            </a:pPr>
            <a:r>
              <a:rPr lang="en-IN" sz="11200" b="1" baseline="-25000" dirty="0">
                <a:solidFill>
                  <a:schemeClr val="tx1"/>
                </a:solidFill>
                <a:latin typeface="Times" pitchFamily="18" charset="0"/>
                <a:cs typeface="Times" pitchFamily="18" charset="0"/>
              </a:rPr>
              <a:t>Risk identification </a:t>
            </a:r>
            <a:r>
              <a:rPr lang="en-IN" sz="11200" baseline="-25000" dirty="0">
                <a:solidFill>
                  <a:schemeClr val="tx1"/>
                </a:solidFill>
                <a:latin typeface="Times" pitchFamily="18" charset="0"/>
                <a:cs typeface="Times" pitchFamily="18" charset="0"/>
              </a:rPr>
              <a:t>is a systematic attempt to specify threats to the project plan</a:t>
            </a:r>
          </a:p>
          <a:p>
            <a:pPr algn="just">
              <a:lnSpc>
                <a:spcPct val="150000"/>
              </a:lnSpc>
            </a:pPr>
            <a:r>
              <a:rPr lang="en-IN" sz="11200" baseline="-25000" dirty="0">
                <a:solidFill>
                  <a:schemeClr val="tx1"/>
                </a:solidFill>
                <a:latin typeface="Times" pitchFamily="18" charset="0"/>
                <a:cs typeface="Times" pitchFamily="18" charset="0"/>
              </a:rPr>
              <a:t>By identifying known and predictable risks, the project manager takes a first step toward avoiding them when possible and controlling them when necessary</a:t>
            </a:r>
          </a:p>
          <a:p>
            <a:pPr algn="just">
              <a:lnSpc>
                <a:spcPct val="150000"/>
              </a:lnSpc>
            </a:pPr>
            <a:r>
              <a:rPr lang="en-US" sz="11200" b="0" i="0" baseline="-25000" dirty="0">
                <a:solidFill>
                  <a:schemeClr val="tx1"/>
                </a:solidFill>
                <a:effectLst/>
                <a:latin typeface="Times" pitchFamily="18" charset="0"/>
                <a:cs typeface="Times" pitchFamily="18" charset="0"/>
              </a:rPr>
              <a:t>There are two distinct types of risks: generic risks and product-specific </a:t>
            </a:r>
            <a:r>
              <a:rPr lang="en-US" sz="11200" b="0" i="0" baseline="-25000" dirty="0" smtClean="0">
                <a:solidFill>
                  <a:schemeClr val="tx1"/>
                </a:solidFill>
                <a:effectLst/>
                <a:latin typeface="Times" pitchFamily="18" charset="0"/>
                <a:cs typeface="Times" pitchFamily="18" charset="0"/>
              </a:rPr>
              <a:t>risks.</a:t>
            </a:r>
          </a:p>
          <a:p>
            <a:pPr marL="114300" indent="0" algn="just">
              <a:lnSpc>
                <a:spcPct val="150000"/>
              </a:lnSpc>
              <a:buNone/>
            </a:pPr>
            <a:r>
              <a:rPr lang="en-US" sz="11200" baseline="-25000" dirty="0">
                <a:solidFill>
                  <a:schemeClr val="tx1"/>
                </a:solidFill>
                <a:latin typeface="Times" pitchFamily="18" charset="0"/>
                <a:cs typeface="Times" pitchFamily="18" charset="0"/>
              </a:rPr>
              <a:t> </a:t>
            </a:r>
            <a:r>
              <a:rPr lang="en-US" sz="11200" baseline="-25000" dirty="0" smtClean="0">
                <a:solidFill>
                  <a:schemeClr val="tx1"/>
                </a:solidFill>
                <a:latin typeface="Times" pitchFamily="18" charset="0"/>
                <a:cs typeface="Times" pitchFamily="18" charset="0"/>
              </a:rPr>
              <a:t>        </a:t>
            </a:r>
            <a:r>
              <a:rPr lang="en-IN" sz="11200" b="1" baseline="-25000" dirty="0" smtClean="0">
                <a:solidFill>
                  <a:schemeClr val="tx1"/>
                </a:solidFill>
                <a:latin typeface="Times" pitchFamily="18" charset="0"/>
                <a:cs typeface="Times" pitchFamily="18" charset="0"/>
              </a:rPr>
              <a:t>Generic </a:t>
            </a:r>
            <a:r>
              <a:rPr lang="en-IN" sz="11200" b="1" baseline="-25000" dirty="0">
                <a:solidFill>
                  <a:schemeClr val="tx1"/>
                </a:solidFill>
                <a:latin typeface="Times" pitchFamily="18" charset="0"/>
                <a:cs typeface="Times" pitchFamily="18" charset="0"/>
              </a:rPr>
              <a:t>risks </a:t>
            </a:r>
          </a:p>
          <a:p>
            <a:pPr lvl="1" algn="just">
              <a:lnSpc>
                <a:spcPct val="150000"/>
              </a:lnSpc>
            </a:pPr>
            <a:r>
              <a:rPr lang="en-IN" sz="11200" baseline="-25000" dirty="0">
                <a:solidFill>
                  <a:schemeClr val="tx1"/>
                </a:solidFill>
                <a:latin typeface="Times" pitchFamily="18" charset="0"/>
                <a:cs typeface="Times" pitchFamily="18" charset="0"/>
              </a:rPr>
              <a:t>Risks that are a potential threat to every software </a:t>
            </a:r>
            <a:r>
              <a:rPr lang="en-IN" sz="11200" baseline="-25000" dirty="0" smtClean="0">
                <a:solidFill>
                  <a:schemeClr val="tx1"/>
                </a:solidFill>
                <a:latin typeface="Times" pitchFamily="18" charset="0"/>
                <a:cs typeface="Times" pitchFamily="18" charset="0"/>
              </a:rPr>
              <a:t>project</a:t>
            </a:r>
          </a:p>
          <a:p>
            <a:pPr marL="571500" lvl="1" indent="0" algn="just">
              <a:lnSpc>
                <a:spcPct val="150000"/>
              </a:lnSpc>
              <a:buNone/>
            </a:pPr>
            <a:r>
              <a:rPr lang="en-IN" sz="11200" b="1" baseline="-25000" dirty="0" smtClean="0">
                <a:solidFill>
                  <a:schemeClr val="tx1"/>
                </a:solidFill>
                <a:latin typeface="Times" pitchFamily="18" charset="0"/>
                <a:cs typeface="Times" pitchFamily="18" charset="0"/>
              </a:rPr>
              <a:t>Product-specific </a:t>
            </a:r>
            <a:r>
              <a:rPr lang="en-IN" sz="11200" b="1" baseline="-25000" dirty="0">
                <a:solidFill>
                  <a:schemeClr val="tx1"/>
                </a:solidFill>
                <a:latin typeface="Times" pitchFamily="18" charset="0"/>
                <a:cs typeface="Times" pitchFamily="18" charset="0"/>
              </a:rPr>
              <a:t>risks </a:t>
            </a:r>
          </a:p>
          <a:p>
            <a:pPr lvl="1" algn="just">
              <a:lnSpc>
                <a:spcPct val="150000"/>
              </a:lnSpc>
            </a:pPr>
            <a:r>
              <a:rPr lang="en-IN" sz="11200" baseline="-25000" dirty="0">
                <a:solidFill>
                  <a:schemeClr val="tx1"/>
                </a:solidFill>
                <a:latin typeface="Times" pitchFamily="18" charset="0"/>
                <a:cs typeface="Times" pitchFamily="18" charset="0"/>
              </a:rPr>
              <a:t>Risks that can be identified only by those a with a clear understanding of the technology, the people, and the environment that is specific to the software that is to be built</a:t>
            </a:r>
          </a:p>
          <a:p>
            <a:pPr lvl="1" algn="just">
              <a:lnSpc>
                <a:spcPct val="150000"/>
              </a:lnSpc>
            </a:pPr>
            <a:r>
              <a:rPr lang="en-IN" sz="11200" baseline="-25000" dirty="0">
                <a:solidFill>
                  <a:schemeClr val="tx1"/>
                </a:solidFill>
                <a:latin typeface="Times" pitchFamily="18" charset="0"/>
                <a:cs typeface="Times" pitchFamily="18" charset="0"/>
              </a:rPr>
              <a:t>This requires examination of the project plan and the statement of scope</a:t>
            </a:r>
          </a:p>
          <a:p>
            <a:pPr lvl="1" algn="just">
              <a:lnSpc>
                <a:spcPct val="150000"/>
              </a:lnSpc>
            </a:pPr>
            <a:r>
              <a:rPr lang="en-IN" sz="11200" baseline="-25000" dirty="0">
                <a:solidFill>
                  <a:schemeClr val="tx1"/>
                </a:solidFill>
                <a:latin typeface="Times" pitchFamily="18" charset="0"/>
                <a:cs typeface="Times" pitchFamily="18" charset="0"/>
              </a:rPr>
              <a:t>"What special characteristics of this product may threaten our project plan?"</a:t>
            </a:r>
          </a:p>
          <a:p>
            <a:pPr marL="0" indent="0" algn="just">
              <a:lnSpc>
                <a:spcPct val="150000"/>
              </a:lnSpc>
              <a:buNone/>
            </a:pPr>
            <a:r>
              <a:rPr lang="en-US" sz="1800" dirty="0"/>
              <a:t> </a:t>
            </a:r>
            <a:br>
              <a:rPr lang="en-US" sz="1800" dirty="0"/>
            </a:br>
            <a:r>
              <a:rPr lang="en-US" sz="1800" dirty="0"/>
              <a:t/>
            </a:r>
            <a:br>
              <a:rPr lang="en-US" sz="1800" dirty="0"/>
            </a:br>
            <a:r>
              <a:rPr lang="en-US" sz="1800" dirty="0">
                <a:solidFill>
                  <a:srgbClr val="303030"/>
                </a:solidFill>
              </a:rPr>
              <a:t> </a:t>
            </a:r>
            <a:r>
              <a:rPr lang="en-US" sz="1800" dirty="0"/>
              <a:t/>
            </a:r>
            <a:br>
              <a:rPr lang="en-US" sz="1800" dirty="0"/>
            </a:br>
            <a:endParaRPr lang="en-US" sz="1800" dirty="0">
              <a:solidFill>
                <a:srgbClr val="303030"/>
              </a:solidFill>
            </a:endParaRPr>
          </a:p>
        </p:txBody>
      </p:sp>
    </p:spTree>
    <p:extLst>
      <p:ext uri="{BB962C8B-B14F-4D97-AF65-F5344CB8AC3E}">
        <p14:creationId xmlns:p14="http://schemas.microsoft.com/office/powerpoint/2010/main" val="1693626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1824</Words>
  <Application>Microsoft Office PowerPoint</Application>
  <PresentationFormat>On-screen Show (4:3)</PresentationFormat>
  <Paragraphs>171</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Times New Roman Bold</vt:lpstr>
      <vt:lpstr>Calibri</vt:lpstr>
      <vt:lpstr>Times</vt:lpstr>
      <vt:lpstr>Office Theme</vt:lpstr>
      <vt:lpstr>PowerPoint Presentation</vt:lpstr>
      <vt:lpstr>PowerPoint Presentation</vt:lpstr>
      <vt:lpstr>Risk Definition</vt:lpstr>
      <vt:lpstr>Software Risk</vt:lpstr>
      <vt:lpstr>Software Risk Categorization</vt:lpstr>
      <vt:lpstr>Software Risk Categorization</vt:lpstr>
      <vt:lpstr>Software Risk Categorization</vt:lpstr>
      <vt:lpstr>Risk Strategies</vt:lpstr>
      <vt:lpstr>Risk Identification</vt:lpstr>
      <vt:lpstr>Risk Identification</vt:lpstr>
      <vt:lpstr>Risk Identification</vt:lpstr>
      <vt:lpstr>Risk Projection</vt:lpstr>
      <vt:lpstr>Risk Mitigation</vt:lpstr>
      <vt:lpstr>Risk Mitigation</vt:lpstr>
      <vt:lpstr>Risk Monitoring</vt:lpstr>
      <vt:lpstr>Risk Management and Planning</vt:lpstr>
      <vt:lpstr>RMMM Plan</vt:lpstr>
      <vt:lpstr>RMMM Plan</vt:lpstr>
      <vt:lpstr>RMMM Plan – RIS Example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31</cp:revision>
  <dcterms:created xsi:type="dcterms:W3CDTF">2010-04-09T07:36:15Z</dcterms:created>
  <dcterms:modified xsi:type="dcterms:W3CDTF">2024-04-11T06:32:15Z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