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6"/>
  </p:notesMasterIdLst>
  <p:sldIdLst>
    <p:sldId id="565" r:id="rId2"/>
    <p:sldId id="600" r:id="rId3"/>
    <p:sldId id="650" r:id="rId4"/>
    <p:sldId id="602" r:id="rId5"/>
    <p:sldId id="601" r:id="rId6"/>
    <p:sldId id="537" r:id="rId7"/>
    <p:sldId id="603" r:id="rId8"/>
    <p:sldId id="604" r:id="rId9"/>
    <p:sldId id="605" r:id="rId10"/>
    <p:sldId id="606" r:id="rId11"/>
    <p:sldId id="607" r:id="rId12"/>
    <p:sldId id="535" r:id="rId13"/>
    <p:sldId id="542" r:id="rId14"/>
    <p:sldId id="618" r:id="rId15"/>
    <p:sldId id="619" r:id="rId16"/>
    <p:sldId id="620" r:id="rId17"/>
    <p:sldId id="621" r:id="rId18"/>
    <p:sldId id="622" r:id="rId19"/>
    <p:sldId id="623" r:id="rId20"/>
    <p:sldId id="608" r:id="rId21"/>
    <p:sldId id="609" r:id="rId22"/>
    <p:sldId id="610" r:id="rId23"/>
    <p:sldId id="611" r:id="rId24"/>
    <p:sldId id="612" r:id="rId25"/>
    <p:sldId id="613" r:id="rId26"/>
    <p:sldId id="614" r:id="rId27"/>
    <p:sldId id="624" r:id="rId28"/>
    <p:sldId id="625" r:id="rId29"/>
    <p:sldId id="615" r:id="rId30"/>
    <p:sldId id="616" r:id="rId31"/>
    <p:sldId id="617" r:id="rId32"/>
    <p:sldId id="626" r:id="rId33"/>
    <p:sldId id="629" r:id="rId34"/>
    <p:sldId id="630" r:id="rId35"/>
    <p:sldId id="631" r:id="rId36"/>
    <p:sldId id="628" r:id="rId37"/>
    <p:sldId id="648" r:id="rId38"/>
    <p:sldId id="632" r:id="rId39"/>
    <p:sldId id="633" r:id="rId40"/>
    <p:sldId id="634" r:id="rId41"/>
    <p:sldId id="635" r:id="rId42"/>
    <p:sldId id="636" r:id="rId43"/>
    <p:sldId id="637" r:id="rId44"/>
    <p:sldId id="638" r:id="rId45"/>
    <p:sldId id="639" r:id="rId46"/>
    <p:sldId id="640" r:id="rId47"/>
    <p:sldId id="641" r:id="rId48"/>
    <p:sldId id="642" r:id="rId49"/>
    <p:sldId id="643" r:id="rId50"/>
    <p:sldId id="644" r:id="rId51"/>
    <p:sldId id="645" r:id="rId52"/>
    <p:sldId id="646" r:id="rId53"/>
    <p:sldId id="649" r:id="rId54"/>
    <p:sldId id="515" r:id="rId55"/>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00"/>
    <a:srgbClr val="66FFFF"/>
    <a:srgbClr val="F6CAD4"/>
    <a:srgbClr val="F9B9EB"/>
    <a:srgbClr val="F139E4"/>
    <a:srgbClr val="FFFF66"/>
    <a:srgbClr val="3A30FA"/>
    <a:srgbClr val="FF6600"/>
    <a:srgbClr val="B85250"/>
    <a:srgbClr val="96969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0" d="100"/>
          <a:sy n="70" d="100"/>
        </p:scale>
        <p:origin x="1386" y="66"/>
      </p:cViewPr>
      <p:guideLst>
        <p:guide orient="horz" pos="2160"/>
        <p:guide pos="2880"/>
      </p:guideLst>
    </p:cSldViewPr>
  </p:slideViewPr>
  <p:notesTextViewPr>
    <p:cViewPr>
      <p:scale>
        <a:sx n="300" d="100"/>
        <a:sy n="300" d="100"/>
      </p:scale>
      <p:origin x="0" y="0"/>
    </p:cViewPr>
  </p:notesTextViewPr>
  <p:sorterViewPr>
    <p:cViewPr>
      <p:scale>
        <a:sx n="100" d="100"/>
        <a:sy n="100" d="100"/>
      </p:scale>
      <p:origin x="0" y="10314"/>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lstStyle>
            <a:lvl1pPr>
              <a:defRPr sz="1200">
                <a:latin typeface="Calibri" panose="020F0502020204030204" pitchFamily="34" charset="0"/>
                <a:ea typeface="MS PGothic" panose="020B0600070205080204" pitchFamily="34" charset="-128"/>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lstStyle>
            <a:lvl1pPr algn="r">
              <a:defRPr sz="1200">
                <a:latin typeface="Calibri" panose="020F0502020204030204" pitchFamily="34" charset="0"/>
              </a:defRPr>
            </a:lvl1pPr>
          </a:lstStyle>
          <a:p>
            <a:fld id="{88709C98-B80A-4F28-AF74-CF08CF81A715}" type="datetime1">
              <a:rPr lang="en-US"/>
              <a:t>1/24/2024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wrap="square" lIns="91440" tIns="45720" rIns="91440" bIns="45720" numCol="1" anchor="ctr" anchorCtr="0" compatLnSpc="1"/>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lstStyle>
            <a:lvl1pPr>
              <a:defRPr sz="1200">
                <a:latin typeface="Calibri" panose="020F0502020204030204" pitchFamily="34" charset="0"/>
                <a:ea typeface="MS PGothic" panose="020B0600070205080204" pitchFamily="34" charset="-128"/>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lstStyle>
            <a:lvl1pPr algn="r">
              <a:defRPr sz="1200">
                <a:latin typeface="Calibri" panose="020F0502020204030204" pitchFamily="34" charset="0"/>
              </a:defRPr>
            </a:lvl1pPr>
          </a:lstStyle>
          <a:p>
            <a:fld id="{4D112868-65FD-4572-A383-97DC0EC9B913}" type="slidenum">
              <a:rPr lang="en-US"/>
              <a:t>‹#›</a:t>
            </a:fld>
            <a:endParaRPr lang="en-US"/>
          </a:p>
        </p:txBody>
      </p:sp>
    </p:spTree>
    <p:extLst>
      <p:ext uri="{BB962C8B-B14F-4D97-AF65-F5344CB8AC3E}">
        <p14:creationId xmlns:p14="http://schemas.microsoft.com/office/powerpoint/2010/main" val="498876383"/>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MS PGothic" panose="020B0600070205080204" pitchFamily="34" charset="-128"/>
      </a:defRPr>
    </a:lvl1pPr>
    <a:lvl2pPr marL="457200"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MS PGothic" panose="020B0600070205080204" pitchFamily="34" charset="-128"/>
      </a:defRPr>
    </a:lvl2pPr>
    <a:lvl3pPr marL="914400"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MS PGothic" panose="020B0600070205080204" pitchFamily="34" charset="-128"/>
      </a:defRPr>
    </a:lvl3pPr>
    <a:lvl4pPr marL="1371600"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MS PGothic" panose="020B0600070205080204" pitchFamily="34" charset="-128"/>
      </a:defRPr>
    </a:lvl4pPr>
    <a:lvl5pPr marL="1828800"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MS PGothic" panose="020B0600070205080204" pitchFamily="34" charset="-128"/>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D112868-65FD-4572-A383-97DC0EC9B913}" type="slidenum">
              <a:rPr lang="en-US" smtClean="0"/>
              <a:t>1</a:t>
            </a:fld>
            <a:endParaRPr lang="en-US"/>
          </a:p>
        </p:txBody>
      </p:sp>
    </p:spTree>
    <p:extLst>
      <p:ext uri="{BB962C8B-B14F-4D97-AF65-F5344CB8AC3E}">
        <p14:creationId xmlns:p14="http://schemas.microsoft.com/office/powerpoint/2010/main" val="37806550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5486400" cy="914400"/>
          </a:xfrm>
        </p:spPr>
        <p:txBody>
          <a:bodyPr/>
          <a:lstStyle>
            <a:lvl1pPr>
              <a:defRPr sz="3200" b="1">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Subtitle 2"/>
          <p:cNvSpPr>
            <a:spLocks noGrp="1"/>
          </p:cNvSpPr>
          <p:nvPr>
            <p:ph type="subTitle" idx="1"/>
          </p:nvPr>
        </p:nvSpPr>
        <p:spPr>
          <a:xfrm>
            <a:off x="533400" y="1371600"/>
            <a:ext cx="8153400" cy="47244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7" name="Date Placeholder 3">
            <a:extLst>
              <a:ext uri="{FF2B5EF4-FFF2-40B4-BE49-F238E27FC236}">
                <a16:creationId xmlns="" xmlns:a16="http://schemas.microsoft.com/office/drawing/2014/main" id="{09C08359-D077-1953-1C03-3AF2924ACA35}"/>
              </a:ext>
            </a:extLst>
          </p:cNvPr>
          <p:cNvSpPr>
            <a:spLocks noGrp="1"/>
          </p:cNvSpPr>
          <p:nvPr>
            <p:ph type="dt" sz="half" idx="10"/>
          </p:nvPr>
        </p:nvSpPr>
        <p:spPr>
          <a:xfrm>
            <a:off x="152400" y="6629400"/>
            <a:ext cx="2286000" cy="178954"/>
          </a:xfrm>
          <a:prstGeom prst="rect">
            <a:avLst/>
          </a:prstGeom>
        </p:spPr>
        <p:txBody>
          <a:bodyPr/>
          <a:lstStyle>
            <a:lvl1pPr>
              <a:defRPr>
                <a:solidFill>
                  <a:schemeClr val="bg1"/>
                </a:solidFill>
              </a:defRPr>
            </a:lvl1pPr>
          </a:lstStyle>
          <a:p>
            <a:endParaRPr lang="en-US" dirty="0"/>
          </a:p>
        </p:txBody>
      </p:sp>
      <p:sp>
        <p:nvSpPr>
          <p:cNvPr id="8" name="Footer Placeholder 4">
            <a:extLst>
              <a:ext uri="{FF2B5EF4-FFF2-40B4-BE49-F238E27FC236}">
                <a16:creationId xmlns="" xmlns:a16="http://schemas.microsoft.com/office/drawing/2014/main" id="{2C12ADA3-D011-FD59-2DDF-41C39A46C8EC}"/>
              </a:ext>
            </a:extLst>
          </p:cNvPr>
          <p:cNvSpPr>
            <a:spLocks noGrp="1"/>
          </p:cNvSpPr>
          <p:nvPr>
            <p:ph type="ftr" sz="quarter" idx="11"/>
          </p:nvPr>
        </p:nvSpPr>
        <p:spPr>
          <a:xfrm>
            <a:off x="3124200" y="6629400"/>
            <a:ext cx="2895600" cy="196850"/>
          </a:xfrm>
          <a:prstGeom prst="rect">
            <a:avLst/>
          </a:prstGeom>
        </p:spPr>
        <p:txBody>
          <a:bodyPr/>
          <a:lstStyle>
            <a:lvl1pPr>
              <a:defRPr>
                <a:solidFill>
                  <a:schemeClr val="bg1"/>
                </a:solidFill>
              </a:defRPr>
            </a:lvl1pPr>
          </a:lstStyle>
          <a:p>
            <a:pPr>
              <a:defRPr/>
            </a:pPr>
            <a:r>
              <a:rPr lang="en-US" dirty="0"/>
              <a:t>Dr. Suhaib Ahmed Batt</a:t>
            </a:r>
          </a:p>
        </p:txBody>
      </p:sp>
      <p:sp>
        <p:nvSpPr>
          <p:cNvPr id="9" name="Slide Number Placeholder 5">
            <a:extLst>
              <a:ext uri="{FF2B5EF4-FFF2-40B4-BE49-F238E27FC236}">
                <a16:creationId xmlns="" xmlns:a16="http://schemas.microsoft.com/office/drawing/2014/main" id="{F5C88DB5-1D0A-D1D0-EDC4-74C4A7384623}"/>
              </a:ext>
            </a:extLst>
          </p:cNvPr>
          <p:cNvSpPr>
            <a:spLocks noGrp="1"/>
          </p:cNvSpPr>
          <p:nvPr>
            <p:ph type="sldNum" sz="quarter" idx="12"/>
          </p:nvPr>
        </p:nvSpPr>
        <p:spPr>
          <a:xfrm>
            <a:off x="6553200" y="6629400"/>
            <a:ext cx="2133600" cy="178955"/>
          </a:xfrm>
          <a:prstGeom prst="rect">
            <a:avLst/>
          </a:prstGeom>
        </p:spPr>
        <p:txBody>
          <a:bodyPr/>
          <a:lstStyle>
            <a:lvl1pPr>
              <a:defRPr>
                <a:solidFill>
                  <a:schemeClr val="bg1"/>
                </a:solidFill>
              </a:defRPr>
            </a:lvl1pPr>
          </a:lstStyle>
          <a:p>
            <a:fld id="{8BD8F058-9003-4658-AA47-7D4800AF7EA2}"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10" descr="LOGO.gif"/>
          <p:cNvPicPr>
            <a:picLocks noChangeAspect="1"/>
          </p:cNvPicPr>
          <p:nvPr userDrawn="1"/>
        </p:nvPicPr>
        <p:blipFill>
          <a:blip r:embed="rId2" cstate="print"/>
          <a:srcRect b="10713"/>
          <a:stretch>
            <a:fillRect/>
          </a:stretch>
        </p:blipFill>
        <p:spPr bwMode="auto">
          <a:xfrm>
            <a:off x="6553200" y="228600"/>
            <a:ext cx="2057400" cy="635000"/>
          </a:xfrm>
          <a:prstGeom prst="rect">
            <a:avLst/>
          </a:prstGeom>
          <a:noFill/>
          <a:ln w="9525">
            <a:noFill/>
            <a:miter lim="800000"/>
            <a:headEnd/>
            <a:tailEnd/>
          </a:ln>
        </p:spPr>
      </p:pic>
      <p:grpSp>
        <p:nvGrpSpPr>
          <p:cNvPr id="5" name="Group 7"/>
          <p:cNvGrpSpPr/>
          <p:nvPr userDrawn="1"/>
        </p:nvGrpSpPr>
        <p:grpSpPr bwMode="auto">
          <a:xfrm>
            <a:off x="6146800" y="0"/>
            <a:ext cx="2997200" cy="876300"/>
            <a:chOff x="6096000" y="3924300"/>
            <a:chExt cx="2997200" cy="876300"/>
          </a:xfrm>
        </p:grpSpPr>
        <p:sp>
          <p:nvSpPr>
            <p:cNvPr id="6" name="Rectangle 11"/>
            <p:cNvSpPr>
              <a:spLocks noChangeArrowheads="1"/>
            </p:cNvSpPr>
            <p:nvPr/>
          </p:nvSpPr>
          <p:spPr bwMode="auto">
            <a:xfrm>
              <a:off x="6096000" y="3924300"/>
              <a:ext cx="2997200" cy="838200"/>
            </a:xfrm>
            <a:prstGeom prst="rect">
              <a:avLst/>
            </a:prstGeom>
            <a:solidFill>
              <a:srgbClr val="FF3300"/>
            </a:solidFill>
            <a:ln w="9525">
              <a:noFill/>
              <a:miter lim="800000"/>
            </a:ln>
          </p:spPr>
          <p:txBody>
            <a:bodyPr wrap="none" anchor="ctr"/>
            <a:lstStyle/>
            <a:p>
              <a:endParaRPr lang="en-US">
                <a:latin typeface="Calibri" panose="020F0502020204030204" pitchFamily="34" charset="0"/>
              </a:endParaRPr>
            </a:p>
          </p:txBody>
        </p:sp>
        <p:pic>
          <p:nvPicPr>
            <p:cNvPr id="7" name="Picture 9" descr="LOGO.gif"/>
            <p:cNvPicPr>
              <a:picLocks noChangeAspect="1"/>
            </p:cNvPicPr>
            <p:nvPr/>
          </p:nvPicPr>
          <p:blipFill>
            <a:blip r:embed="rId2" cstate="print"/>
            <a:srcRect b="10713"/>
            <a:stretch>
              <a:fillRect/>
            </a:stretch>
          </p:blipFill>
          <p:spPr bwMode="auto">
            <a:xfrm>
              <a:off x="6502400" y="4152900"/>
              <a:ext cx="2057400" cy="635000"/>
            </a:xfrm>
            <a:prstGeom prst="rect">
              <a:avLst/>
            </a:prstGeom>
            <a:noFill/>
            <a:ln w="9525">
              <a:noFill/>
              <a:miter lim="800000"/>
              <a:headEnd/>
              <a:tailEnd/>
            </a:ln>
          </p:spPr>
        </p:pic>
        <p:sp>
          <p:nvSpPr>
            <p:cNvPr id="8" name="Rectangle 7"/>
            <p:cNvSpPr/>
            <p:nvPr/>
          </p:nvSpPr>
          <p:spPr>
            <a:xfrm>
              <a:off x="6477000" y="4114800"/>
              <a:ext cx="207645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pic>
        <p:nvPicPr>
          <p:cNvPr id="9" name="Picture 15" descr="logo.jpg"/>
          <p:cNvPicPr>
            <a:picLocks noChangeAspect="1"/>
          </p:cNvPicPr>
          <p:nvPr userDrawn="1"/>
        </p:nvPicPr>
        <p:blipFill>
          <a:blip r:embed="rId3" cstate="print"/>
          <a:srcRect/>
          <a:stretch>
            <a:fillRect/>
          </a:stretch>
        </p:blipFill>
        <p:spPr bwMode="auto">
          <a:xfrm>
            <a:off x="6553200" y="228600"/>
            <a:ext cx="1920875" cy="609600"/>
          </a:xfrm>
          <a:prstGeom prst="rect">
            <a:avLst/>
          </a:prstGeom>
          <a:noFill/>
          <a:ln w="9525">
            <a:noFill/>
            <a:miter lim="800000"/>
            <a:headEnd/>
            <a:tailEnd/>
          </a:ln>
        </p:spPr>
      </p:pic>
      <p:sp>
        <p:nvSpPr>
          <p:cNvPr id="2" name="Title 1"/>
          <p:cNvSpPr>
            <a:spLocks noGrp="1"/>
          </p:cNvSpPr>
          <p:nvPr>
            <p:ph type="title"/>
          </p:nvPr>
        </p:nvSpPr>
        <p:spPr/>
        <p:txBody>
          <a:bodyPr/>
          <a:lstStyle>
            <a:lvl1pPr>
              <a:defRPr sz="3200">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Content Placeholder 2"/>
          <p:cNvSpPr>
            <a:spLocks noGrp="1"/>
          </p:cNvSpPr>
          <p:nvPr>
            <p:ph idx="1"/>
          </p:nvPr>
        </p:nvSpPr>
        <p:spPr/>
        <p:txBody>
          <a:bodyPr/>
          <a:lstStyle>
            <a:lvl1pPr>
              <a:defRPr sz="2200">
                <a:latin typeface="Times New Roman" panose="02020603050405020304" pitchFamily="18" charset="0"/>
                <a:cs typeface="Times New Roman" panose="02020603050405020304" pitchFamily="18" charset="0"/>
              </a:defRPr>
            </a:lvl1pPr>
            <a:lvl2pPr>
              <a:defRPr sz="2200">
                <a:latin typeface="Times New Roman" panose="02020603050405020304" pitchFamily="18" charset="0"/>
                <a:cs typeface="Times New Roman" panose="02020603050405020304" pitchFamily="18" charset="0"/>
              </a:defRPr>
            </a:lvl2pPr>
            <a:lvl3pPr>
              <a:defRPr sz="2200">
                <a:latin typeface="Times New Roman" panose="02020603050405020304" pitchFamily="18" charset="0"/>
                <a:cs typeface="Times New Roman" panose="02020603050405020304" pitchFamily="18" charset="0"/>
              </a:defRPr>
            </a:lvl3pPr>
            <a:lvl4pPr>
              <a:defRPr sz="2200">
                <a:latin typeface="Times New Roman" panose="02020603050405020304" pitchFamily="18" charset="0"/>
                <a:cs typeface="Times New Roman" panose="02020603050405020304" pitchFamily="18" charset="0"/>
              </a:defRPr>
            </a:lvl4pPr>
            <a:lvl5pPr>
              <a:defRPr sz="2200">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p:cNvSpPr>
            <a:spLocks noGrp="1"/>
          </p:cNvSpPr>
          <p:nvPr>
            <p:ph type="dt" sz="half" idx="10"/>
          </p:nvPr>
        </p:nvSpPr>
        <p:spPr>
          <a:xfrm>
            <a:off x="152400" y="6629400"/>
            <a:ext cx="2286000" cy="178954"/>
          </a:xfrm>
          <a:prstGeom prst="rect">
            <a:avLst/>
          </a:prstGeom>
        </p:spPr>
        <p:txBody>
          <a:bodyPr/>
          <a:lstStyle>
            <a:lvl1pPr>
              <a:defRPr>
                <a:solidFill>
                  <a:schemeClr val="bg1"/>
                </a:solidFill>
              </a:defRPr>
            </a:lvl1pPr>
          </a:lstStyle>
          <a:p>
            <a:endParaRPr lang="en-US" dirty="0"/>
          </a:p>
        </p:txBody>
      </p:sp>
      <p:sp>
        <p:nvSpPr>
          <p:cNvPr id="11" name="Footer Placeholder 4"/>
          <p:cNvSpPr>
            <a:spLocks noGrp="1"/>
          </p:cNvSpPr>
          <p:nvPr>
            <p:ph type="ftr" sz="quarter" idx="11"/>
          </p:nvPr>
        </p:nvSpPr>
        <p:spPr>
          <a:xfrm>
            <a:off x="3124200" y="6629400"/>
            <a:ext cx="2895600" cy="196850"/>
          </a:xfrm>
          <a:prstGeom prst="rect">
            <a:avLst/>
          </a:prstGeom>
        </p:spPr>
        <p:txBody>
          <a:bodyPr/>
          <a:lstStyle>
            <a:lvl1pPr>
              <a:defRPr>
                <a:solidFill>
                  <a:schemeClr val="bg1"/>
                </a:solidFill>
              </a:defRPr>
            </a:lvl1pPr>
          </a:lstStyle>
          <a:p>
            <a:pPr>
              <a:defRPr/>
            </a:pPr>
            <a:r>
              <a:rPr lang="en-US" dirty="0"/>
              <a:t>Dr. Suhaib Ahmed Batt</a:t>
            </a:r>
          </a:p>
        </p:txBody>
      </p:sp>
      <p:sp>
        <p:nvSpPr>
          <p:cNvPr id="12" name="Slide Number Placeholder 5"/>
          <p:cNvSpPr>
            <a:spLocks noGrp="1"/>
          </p:cNvSpPr>
          <p:nvPr>
            <p:ph type="sldNum" sz="quarter" idx="12"/>
          </p:nvPr>
        </p:nvSpPr>
        <p:spPr>
          <a:xfrm>
            <a:off x="6553200" y="6629400"/>
            <a:ext cx="2133600" cy="178955"/>
          </a:xfrm>
          <a:prstGeom prst="rect">
            <a:avLst/>
          </a:prstGeom>
        </p:spPr>
        <p:txBody>
          <a:bodyPr/>
          <a:lstStyle>
            <a:lvl1pPr>
              <a:defRPr>
                <a:solidFill>
                  <a:schemeClr val="bg1"/>
                </a:solidFill>
              </a:defRPr>
            </a:lvl1pPr>
          </a:lstStyle>
          <a:p>
            <a:fld id="{8BD8F058-9003-4658-AA47-7D4800AF7EA2}"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2.jpeg"/><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0" y="0"/>
            <a:ext cx="6477000" cy="838200"/>
          </a:xfrm>
          <a:prstGeom prst="rect">
            <a:avLst/>
          </a:prstGeom>
          <a:noFill/>
          <a:ln w="9525">
            <a:noFill/>
            <a:miter lim="800000"/>
          </a:ln>
        </p:spPr>
        <p:txBody>
          <a:bodyPr vert="horz" wrap="square" lIns="91440" tIns="45720" rIns="91440" bIns="45720" numCol="1" anchor="ctr" anchorCtr="0" compatLnSpc="1"/>
          <a:lstStyle/>
          <a:p>
            <a:pPr lvl="0"/>
            <a:r>
              <a:rPr lang="en-US"/>
              <a:t>Click to edit Master title style</a:t>
            </a:r>
          </a:p>
        </p:txBody>
      </p:sp>
      <p:sp>
        <p:nvSpPr>
          <p:cNvPr id="1027" name="Text Placeholder 2"/>
          <p:cNvSpPr>
            <a:spLocks noGrp="1"/>
          </p:cNvSpPr>
          <p:nvPr>
            <p:ph type="body" idx="1"/>
          </p:nvPr>
        </p:nvSpPr>
        <p:spPr bwMode="auto">
          <a:xfrm>
            <a:off x="457200" y="1371600"/>
            <a:ext cx="8229600" cy="4525963"/>
          </a:xfrm>
          <a:prstGeom prst="rect">
            <a:avLst/>
          </a:prstGeom>
          <a:noFill/>
          <a:ln w="9525">
            <a:noFill/>
            <a:miter lim="800000"/>
          </a:ln>
        </p:spPr>
        <p:txBody>
          <a:bodyPr vert="horz" wrap="square" lIns="91440" tIns="45720" rIns="91440" bIns="45720" numCol="1" anchor="t" anchorCtr="0" compatLnSpc="1"/>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31" name="Rectangle 11"/>
          <p:cNvSpPr>
            <a:spLocks noChangeArrowheads="1"/>
          </p:cNvSpPr>
          <p:nvPr/>
        </p:nvSpPr>
        <p:spPr bwMode="auto">
          <a:xfrm>
            <a:off x="0" y="0"/>
            <a:ext cx="9144000" cy="838200"/>
          </a:xfrm>
          <a:prstGeom prst="rect">
            <a:avLst/>
          </a:prstGeom>
          <a:solidFill>
            <a:srgbClr val="FF3300"/>
          </a:solidFill>
          <a:ln w="9525">
            <a:noFill/>
            <a:miter lim="800000"/>
          </a:ln>
        </p:spPr>
        <p:txBody>
          <a:bodyPr wrap="none" anchor="ctr"/>
          <a:lstStyle/>
          <a:p>
            <a:endParaRPr lang="en-US">
              <a:latin typeface="Calibri" panose="020F0502020204030204" pitchFamily="34" charset="0"/>
            </a:endParaRPr>
          </a:p>
        </p:txBody>
      </p:sp>
      <p:sp>
        <p:nvSpPr>
          <p:cNvPr id="8" name="Rectangle 11"/>
          <p:cNvSpPr>
            <a:spLocks noChangeArrowheads="1"/>
          </p:cNvSpPr>
          <p:nvPr/>
        </p:nvSpPr>
        <p:spPr bwMode="auto">
          <a:xfrm flipV="1">
            <a:off x="0" y="6583684"/>
            <a:ext cx="9144000" cy="274316"/>
          </a:xfrm>
          <a:prstGeom prst="rect">
            <a:avLst/>
          </a:prstGeom>
          <a:solidFill>
            <a:srgbClr val="FF0000"/>
          </a:solidFill>
          <a:ln w="9525">
            <a:noFill/>
            <a:miter lim="800000"/>
          </a:ln>
          <a:effectLst/>
          <a:scene3d>
            <a:camera prst="orthographicFront"/>
            <a:lightRig rig="threePt" dir="t"/>
          </a:scene3d>
          <a:sp3d>
            <a:bevelB/>
          </a:sp3d>
        </p:spPr>
        <p:txBody>
          <a:bodyPr wrap="none" anchor="ctr"/>
          <a:lstStyle/>
          <a:p>
            <a:pPr>
              <a:defRPr/>
            </a:pPr>
            <a:endParaRPr lang="en-US" dirty="0">
              <a:latin typeface="Calibri" panose="020F0502020204030204" pitchFamily="34" charset="0"/>
              <a:ea typeface="MS PGothic" panose="020B0600070205080204" pitchFamily="34" charset="-128"/>
            </a:endParaRPr>
          </a:p>
        </p:txBody>
      </p:sp>
      <p:pic>
        <p:nvPicPr>
          <p:cNvPr id="1035" name="Picture 10" descr="LOGO.gif"/>
          <p:cNvPicPr>
            <a:picLocks noChangeAspect="1"/>
          </p:cNvPicPr>
          <p:nvPr/>
        </p:nvPicPr>
        <p:blipFill>
          <a:blip r:embed="rId4" cstate="print"/>
          <a:srcRect b="10713"/>
          <a:stretch>
            <a:fillRect/>
          </a:stretch>
        </p:blipFill>
        <p:spPr bwMode="auto">
          <a:xfrm>
            <a:off x="6553200" y="228600"/>
            <a:ext cx="2057400" cy="635000"/>
          </a:xfrm>
          <a:prstGeom prst="rect">
            <a:avLst/>
          </a:prstGeom>
          <a:noFill/>
          <a:ln w="9525">
            <a:noFill/>
            <a:miter lim="800000"/>
            <a:headEnd/>
            <a:tailEnd/>
          </a:ln>
        </p:spPr>
      </p:pic>
      <p:pic>
        <p:nvPicPr>
          <p:cNvPr id="1036" name="Picture 10" descr="LOGO.gif"/>
          <p:cNvPicPr>
            <a:picLocks noChangeAspect="1"/>
          </p:cNvPicPr>
          <p:nvPr/>
        </p:nvPicPr>
        <p:blipFill>
          <a:blip r:embed="rId4" cstate="print"/>
          <a:srcRect b="10713"/>
          <a:stretch>
            <a:fillRect/>
          </a:stretch>
        </p:blipFill>
        <p:spPr bwMode="auto">
          <a:xfrm>
            <a:off x="6553200" y="228600"/>
            <a:ext cx="2057400" cy="635000"/>
          </a:xfrm>
          <a:prstGeom prst="rect">
            <a:avLst/>
          </a:prstGeom>
          <a:noFill/>
          <a:ln w="9525">
            <a:noFill/>
            <a:miter lim="800000"/>
            <a:headEnd/>
            <a:tailEnd/>
          </a:ln>
        </p:spPr>
      </p:pic>
      <p:grpSp>
        <p:nvGrpSpPr>
          <p:cNvPr id="1037" name="Group 7"/>
          <p:cNvGrpSpPr/>
          <p:nvPr/>
        </p:nvGrpSpPr>
        <p:grpSpPr bwMode="auto">
          <a:xfrm>
            <a:off x="6146800" y="0"/>
            <a:ext cx="2997200" cy="876300"/>
            <a:chOff x="6096000" y="3924300"/>
            <a:chExt cx="2997200" cy="876300"/>
          </a:xfrm>
        </p:grpSpPr>
        <p:sp>
          <p:nvSpPr>
            <p:cNvPr id="1039" name="Rectangle 11"/>
            <p:cNvSpPr>
              <a:spLocks noChangeArrowheads="1"/>
            </p:cNvSpPr>
            <p:nvPr/>
          </p:nvSpPr>
          <p:spPr bwMode="auto">
            <a:xfrm>
              <a:off x="6096000" y="3924300"/>
              <a:ext cx="2997200" cy="838200"/>
            </a:xfrm>
            <a:prstGeom prst="rect">
              <a:avLst/>
            </a:prstGeom>
            <a:solidFill>
              <a:srgbClr val="FF3300"/>
            </a:solidFill>
            <a:ln w="9525">
              <a:noFill/>
              <a:miter lim="800000"/>
            </a:ln>
          </p:spPr>
          <p:txBody>
            <a:bodyPr wrap="none" anchor="ctr"/>
            <a:lstStyle/>
            <a:p>
              <a:endParaRPr lang="en-US">
                <a:latin typeface="Calibri" panose="020F0502020204030204" pitchFamily="34" charset="0"/>
              </a:endParaRPr>
            </a:p>
          </p:txBody>
        </p:sp>
        <p:pic>
          <p:nvPicPr>
            <p:cNvPr id="1040" name="Picture 9" descr="LOGO.gif"/>
            <p:cNvPicPr>
              <a:picLocks noChangeAspect="1"/>
            </p:cNvPicPr>
            <p:nvPr/>
          </p:nvPicPr>
          <p:blipFill>
            <a:blip r:embed="rId4" cstate="print"/>
            <a:srcRect b="10713"/>
            <a:stretch>
              <a:fillRect/>
            </a:stretch>
          </p:blipFill>
          <p:spPr bwMode="auto">
            <a:xfrm>
              <a:off x="6502400" y="4152900"/>
              <a:ext cx="2057400" cy="635000"/>
            </a:xfrm>
            <a:prstGeom prst="rect">
              <a:avLst/>
            </a:prstGeom>
            <a:noFill/>
            <a:ln w="9525">
              <a:noFill/>
              <a:miter lim="800000"/>
              <a:headEnd/>
              <a:tailEnd/>
            </a:ln>
          </p:spPr>
        </p:pic>
        <p:sp>
          <p:nvSpPr>
            <p:cNvPr id="19" name="Rectangle 18"/>
            <p:cNvSpPr/>
            <p:nvPr/>
          </p:nvSpPr>
          <p:spPr>
            <a:xfrm>
              <a:off x="6477000" y="4114800"/>
              <a:ext cx="207645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pic>
        <p:nvPicPr>
          <p:cNvPr id="1038" name="Picture 15" descr="logo.jpg"/>
          <p:cNvPicPr>
            <a:picLocks noChangeAspect="1"/>
          </p:cNvPicPr>
          <p:nvPr/>
        </p:nvPicPr>
        <p:blipFill>
          <a:blip r:embed="rId5" cstate="print"/>
          <a:srcRect/>
          <a:stretch>
            <a:fillRect/>
          </a:stretch>
        </p:blipFill>
        <p:spPr bwMode="auto">
          <a:xfrm>
            <a:off x="6553200" y="228600"/>
            <a:ext cx="1920875" cy="609600"/>
          </a:xfrm>
          <a:prstGeom prst="rect">
            <a:avLst/>
          </a:prstGeom>
          <a:noFill/>
          <a:ln w="9525">
            <a:noFill/>
            <a:miter lim="800000"/>
            <a:headEnd/>
            <a:tailEnd/>
          </a:ln>
        </p:spPr>
      </p:pic>
      <p:sp>
        <p:nvSpPr>
          <p:cNvPr id="4" name="Date Placeholder 3"/>
          <p:cNvSpPr>
            <a:spLocks noGrp="1"/>
          </p:cNvSpPr>
          <p:nvPr>
            <p:ph type="dt" sz="half" idx="2"/>
          </p:nvPr>
        </p:nvSpPr>
        <p:spPr>
          <a:xfrm>
            <a:off x="76200" y="6594307"/>
            <a:ext cx="2362200" cy="263693"/>
          </a:xfrm>
          <a:prstGeom prst="rect">
            <a:avLst/>
          </a:prstGeom>
        </p:spPr>
        <p:txBody>
          <a:bodyPr vert="horz" wrap="square" lIns="91440" tIns="45720" rIns="91440" bIns="45720" numCol="1" anchor="ctr" anchorCtr="0" compatLnSpc="1"/>
          <a:lstStyle>
            <a:lvl1pPr>
              <a:defRPr sz="1200" b="1">
                <a:solidFill>
                  <a:schemeClr val="bg1"/>
                </a:solidFill>
                <a:latin typeface="Times New Roman" panose="02020603050405020304" pitchFamily="18" charset="0"/>
                <a:cs typeface="Times New Roman" panose="02020603050405020304" pitchFamily="18" charset="0"/>
              </a:defRPr>
            </a:lvl1pPr>
          </a:lstStyle>
          <a:p>
            <a:endParaRPr lang="en-US" dirty="0"/>
          </a:p>
        </p:txBody>
      </p:sp>
      <p:sp>
        <p:nvSpPr>
          <p:cNvPr id="5" name="Footer Placeholder 4"/>
          <p:cNvSpPr>
            <a:spLocks noGrp="1"/>
          </p:cNvSpPr>
          <p:nvPr>
            <p:ph type="ftr" sz="quarter" idx="3"/>
          </p:nvPr>
        </p:nvSpPr>
        <p:spPr>
          <a:xfrm>
            <a:off x="3086100" y="6596246"/>
            <a:ext cx="2895600" cy="261754"/>
          </a:xfrm>
          <a:prstGeom prst="rect">
            <a:avLst/>
          </a:prstGeom>
        </p:spPr>
        <p:txBody>
          <a:bodyPr vert="horz" wrap="square" lIns="91440" tIns="45720" rIns="91440" bIns="45720" numCol="1" anchor="ctr" anchorCtr="0" compatLnSpc="1"/>
          <a:lstStyle>
            <a:lvl1pPr algn="ctr">
              <a:defRPr sz="1200" b="1">
                <a:solidFill>
                  <a:schemeClr val="bg1"/>
                </a:solidFill>
                <a:latin typeface="Times New Roman" panose="02020603050405020304" pitchFamily="18" charset="0"/>
                <a:ea typeface="MS PGothic" panose="020B0600070205080204" pitchFamily="34" charset="-128"/>
                <a:cs typeface="Times New Roman" panose="02020603050405020304" pitchFamily="18" charset="0"/>
              </a:defRPr>
            </a:lvl1pPr>
          </a:lstStyle>
          <a:p>
            <a:pPr>
              <a:defRPr/>
            </a:pPr>
            <a:r>
              <a:rPr lang="en-US" dirty="0"/>
              <a:t>Dr. Suhaib Ahmed Batt</a:t>
            </a:r>
          </a:p>
        </p:txBody>
      </p:sp>
      <p:sp>
        <p:nvSpPr>
          <p:cNvPr id="6" name="Slide Number Placeholder 5"/>
          <p:cNvSpPr>
            <a:spLocks noGrp="1"/>
          </p:cNvSpPr>
          <p:nvPr>
            <p:ph type="sldNum" sz="quarter" idx="4"/>
          </p:nvPr>
        </p:nvSpPr>
        <p:spPr>
          <a:xfrm>
            <a:off x="6553200" y="6583684"/>
            <a:ext cx="2133600" cy="274316"/>
          </a:xfrm>
          <a:prstGeom prst="rect">
            <a:avLst/>
          </a:prstGeom>
        </p:spPr>
        <p:txBody>
          <a:bodyPr vert="horz" wrap="square" lIns="91440" tIns="45720" rIns="91440" bIns="45720" numCol="1" anchor="ctr" anchorCtr="0" compatLnSpc="1"/>
          <a:lstStyle>
            <a:lvl1pPr algn="r">
              <a:defRPr sz="1200" b="1">
                <a:solidFill>
                  <a:schemeClr val="bg1"/>
                </a:solidFill>
                <a:latin typeface="Times New Roman" panose="02020603050405020304" pitchFamily="18" charset="0"/>
                <a:cs typeface="Times New Roman" panose="02020603050405020304" pitchFamily="18" charset="0"/>
              </a:defRPr>
            </a:lvl1pPr>
          </a:lstStyle>
          <a:p>
            <a:fld id="{775DC763-8AAC-4A07-A453-38B55A3783BD}"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hf hdr="0" ftr="0" dt="0"/>
  <p:txStyles>
    <p:titleStyle>
      <a:lvl1pPr algn="ctr" rtl="0" eaLnBrk="0" fontAlgn="base" hangingPunct="0">
        <a:spcBef>
          <a:spcPct val="0"/>
        </a:spcBef>
        <a:spcAft>
          <a:spcPct val="0"/>
        </a:spcAft>
        <a:defRPr sz="3000" kern="1200">
          <a:solidFill>
            <a:schemeClr val="tx1"/>
          </a:solidFill>
          <a:latin typeface="+mj-lt"/>
          <a:ea typeface="MS PGothic" panose="020B0600070205080204" pitchFamily="34" charset="-128"/>
          <a:cs typeface="MS PGothic" panose="020B0600070205080204" pitchFamily="34" charset="-128"/>
        </a:defRPr>
      </a:lvl1pPr>
      <a:lvl2pPr algn="ctr" rtl="0" eaLnBrk="0" fontAlgn="base" hangingPunct="0">
        <a:spcBef>
          <a:spcPct val="0"/>
        </a:spcBef>
        <a:spcAft>
          <a:spcPct val="0"/>
        </a:spcAft>
        <a:defRPr sz="3000">
          <a:solidFill>
            <a:schemeClr val="tx1"/>
          </a:solidFill>
          <a:latin typeface="Calibri" panose="020F0502020204030204" pitchFamily="34" charset="0"/>
          <a:ea typeface="MS PGothic" panose="020B0600070205080204" pitchFamily="34" charset="-128"/>
          <a:cs typeface="MS PGothic" panose="020B0600070205080204" pitchFamily="34" charset="-128"/>
        </a:defRPr>
      </a:lvl2pPr>
      <a:lvl3pPr algn="ctr" rtl="0" eaLnBrk="0" fontAlgn="base" hangingPunct="0">
        <a:spcBef>
          <a:spcPct val="0"/>
        </a:spcBef>
        <a:spcAft>
          <a:spcPct val="0"/>
        </a:spcAft>
        <a:defRPr sz="3000">
          <a:solidFill>
            <a:schemeClr val="tx1"/>
          </a:solidFill>
          <a:latin typeface="Calibri" panose="020F0502020204030204" pitchFamily="34" charset="0"/>
          <a:ea typeface="MS PGothic" panose="020B0600070205080204" pitchFamily="34" charset="-128"/>
          <a:cs typeface="MS PGothic" panose="020B0600070205080204" pitchFamily="34" charset="-128"/>
        </a:defRPr>
      </a:lvl3pPr>
      <a:lvl4pPr algn="ctr" rtl="0" eaLnBrk="0" fontAlgn="base" hangingPunct="0">
        <a:spcBef>
          <a:spcPct val="0"/>
        </a:spcBef>
        <a:spcAft>
          <a:spcPct val="0"/>
        </a:spcAft>
        <a:defRPr sz="3000">
          <a:solidFill>
            <a:schemeClr val="tx1"/>
          </a:solidFill>
          <a:latin typeface="Calibri" panose="020F0502020204030204" pitchFamily="34" charset="0"/>
          <a:ea typeface="MS PGothic" panose="020B0600070205080204" pitchFamily="34" charset="-128"/>
          <a:cs typeface="MS PGothic" panose="020B0600070205080204" pitchFamily="34" charset="-128"/>
        </a:defRPr>
      </a:lvl4pPr>
      <a:lvl5pPr algn="ctr" rtl="0" eaLnBrk="0" fontAlgn="base" hangingPunct="0">
        <a:spcBef>
          <a:spcPct val="0"/>
        </a:spcBef>
        <a:spcAft>
          <a:spcPct val="0"/>
        </a:spcAft>
        <a:defRPr sz="3000">
          <a:solidFill>
            <a:schemeClr val="tx1"/>
          </a:solidFill>
          <a:latin typeface="Calibri" panose="020F0502020204030204" pitchFamily="34" charset="0"/>
          <a:ea typeface="MS PGothic" panose="020B0600070205080204" pitchFamily="34" charset="-128"/>
          <a:cs typeface="MS PGothic" panose="020B0600070205080204" pitchFamily="34" charset="-128"/>
        </a:defRPr>
      </a:lvl5pPr>
      <a:lvl6pPr marL="457200" algn="ctr" rtl="0" fontAlgn="base">
        <a:spcBef>
          <a:spcPct val="0"/>
        </a:spcBef>
        <a:spcAft>
          <a:spcPct val="0"/>
        </a:spcAft>
        <a:defRPr sz="3000">
          <a:solidFill>
            <a:schemeClr val="tx1"/>
          </a:solidFill>
          <a:latin typeface="Calibri" panose="020F0502020204030204" pitchFamily="34" charset="0"/>
          <a:ea typeface="MS PGothic" panose="020B0600070205080204" pitchFamily="34" charset="-128"/>
        </a:defRPr>
      </a:lvl6pPr>
      <a:lvl7pPr marL="914400" algn="ctr" rtl="0" fontAlgn="base">
        <a:spcBef>
          <a:spcPct val="0"/>
        </a:spcBef>
        <a:spcAft>
          <a:spcPct val="0"/>
        </a:spcAft>
        <a:defRPr sz="3000">
          <a:solidFill>
            <a:schemeClr val="tx1"/>
          </a:solidFill>
          <a:latin typeface="Calibri" panose="020F0502020204030204" pitchFamily="34" charset="0"/>
          <a:ea typeface="MS PGothic" panose="020B0600070205080204" pitchFamily="34" charset="-128"/>
        </a:defRPr>
      </a:lvl7pPr>
      <a:lvl8pPr marL="1371600" algn="ctr" rtl="0" fontAlgn="base">
        <a:spcBef>
          <a:spcPct val="0"/>
        </a:spcBef>
        <a:spcAft>
          <a:spcPct val="0"/>
        </a:spcAft>
        <a:defRPr sz="3000">
          <a:solidFill>
            <a:schemeClr val="tx1"/>
          </a:solidFill>
          <a:latin typeface="Calibri" panose="020F0502020204030204" pitchFamily="34" charset="0"/>
          <a:ea typeface="MS PGothic" panose="020B0600070205080204" pitchFamily="34" charset="-128"/>
        </a:defRPr>
      </a:lvl8pPr>
      <a:lvl9pPr marL="1828800" algn="ctr" rtl="0" fontAlgn="base">
        <a:spcBef>
          <a:spcPct val="0"/>
        </a:spcBef>
        <a:spcAft>
          <a:spcPct val="0"/>
        </a:spcAft>
        <a:defRPr sz="3000">
          <a:solidFill>
            <a:schemeClr val="tx1"/>
          </a:solidFill>
          <a:latin typeface="Calibri" panose="020F0502020204030204" pitchFamily="34" charset="0"/>
          <a:ea typeface="MS PGothic" panose="020B0600070205080204" pitchFamily="34" charset="-128"/>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S PGothic" panose="020B0600070205080204" pitchFamily="34" charset="-128"/>
          <a:cs typeface="MS PGothic" panose="020B0600070205080204" pitchFamily="34" charset="-128"/>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S PGothic" panose="020B0600070205080204" pitchFamily="34" charset="-128"/>
          <a:cs typeface="MS PGothic" panose="020B0600070205080204" pitchFamily="34" charset="-128"/>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S PGothic" panose="020B0600070205080204" pitchFamily="34" charset="-128"/>
          <a:cs typeface="MS PGothic" panose="020B0600070205080204" pitchFamily="34" charset="-128"/>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S PGothic" panose="020B0600070205080204" pitchFamily="34" charset="-128"/>
          <a:cs typeface="MS PGothic" panose="020B0600070205080204" pitchFamily="34" charset="-128"/>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S PGothic" panose="020B0600070205080204" pitchFamily="34" charset="-128"/>
          <a:cs typeface="MS PGothic" panose="020B0600070205080204" pitchFamily="34" charset="-128"/>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
          <p:cNvSpPr txBox="1">
            <a:spLocks noChangeArrowheads="1"/>
          </p:cNvSpPr>
          <p:nvPr/>
        </p:nvSpPr>
        <p:spPr bwMode="auto">
          <a:xfrm>
            <a:off x="152400" y="914400"/>
            <a:ext cx="8763000" cy="3581400"/>
          </a:xfrm>
          <a:prstGeom prst="rect">
            <a:avLst/>
          </a:prstGeom>
          <a:noFill/>
          <a:ln w="9525">
            <a:noFill/>
            <a:miter lim="800000"/>
          </a:ln>
        </p:spPr>
        <p:txBody>
          <a:bodyPr tIns="33120" anchor="ctr"/>
          <a:lstStyle/>
          <a:p>
            <a:pPr algn="ctr" eaLnBrk="0" hangingPunct="0">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r>
              <a:rPr lang="en-US" sz="3600" b="1" dirty="0">
                <a:latin typeface="Times New Roman" panose="02020603050405020304" pitchFamily="18" charset="0"/>
                <a:cs typeface="Times New Roman" panose="02020603050405020304" pitchFamily="18" charset="0"/>
              </a:rPr>
              <a:t>Object Oriented Software Engineering (OOSE)</a:t>
            </a:r>
          </a:p>
          <a:p>
            <a:pPr algn="ctr" eaLnBrk="0" hangingPunct="0">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r>
              <a:rPr lang="en-US" sz="3600" b="1" dirty="0">
                <a:latin typeface="Times New Roman" panose="02020603050405020304" pitchFamily="18" charset="0"/>
                <a:cs typeface="Times New Roman" panose="02020603050405020304" pitchFamily="18" charset="0"/>
              </a:rPr>
              <a:t>22CS017</a:t>
            </a:r>
          </a:p>
          <a:p>
            <a:pPr algn="ctr" eaLnBrk="0" hangingPunct="0">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endParaRPr lang="en-US" sz="2800" b="1" dirty="0" smtClean="0">
              <a:solidFill>
                <a:srgbClr val="3A30FA"/>
              </a:solidFill>
              <a:latin typeface="Times New Roman" panose="02020603050405020304" pitchFamily="18" charset="0"/>
              <a:cs typeface="Times New Roman" panose="02020603050405020304" pitchFamily="18" charset="0"/>
            </a:endParaRPr>
          </a:p>
          <a:p>
            <a:pPr algn="ctr" eaLnBrk="0" hangingPunct="0">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endParaRPr lang="en-US" sz="2800" b="1" dirty="0" smtClean="0">
              <a:solidFill>
                <a:srgbClr val="3A30FA"/>
              </a:solidFill>
              <a:latin typeface="Times New Roman" panose="02020603050405020304" pitchFamily="18" charset="0"/>
              <a:cs typeface="Times New Roman" panose="02020603050405020304" pitchFamily="18" charset="0"/>
            </a:endParaRPr>
          </a:p>
          <a:p>
            <a:pPr algn="ctr" eaLnBrk="0" hangingPunct="0">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r>
              <a:rPr lang="en-US" sz="2800" b="1" dirty="0" smtClean="0">
                <a:solidFill>
                  <a:srgbClr val="3A30FA"/>
                </a:solidFill>
                <a:latin typeface="Times New Roman" panose="02020603050405020304" pitchFamily="18" charset="0"/>
                <a:cs typeface="Times New Roman" panose="02020603050405020304" pitchFamily="18" charset="0"/>
              </a:rPr>
              <a:t>Agile </a:t>
            </a:r>
            <a:r>
              <a:rPr lang="en-US" sz="2800" b="1" dirty="0">
                <a:solidFill>
                  <a:srgbClr val="3A30FA"/>
                </a:solidFill>
                <a:latin typeface="Times New Roman" panose="02020603050405020304" pitchFamily="18" charset="0"/>
                <a:cs typeface="Times New Roman" panose="02020603050405020304" pitchFamily="18" charset="0"/>
              </a:rPr>
              <a:t>Model</a:t>
            </a:r>
          </a:p>
        </p:txBody>
      </p:sp>
      <p:sp>
        <p:nvSpPr>
          <p:cNvPr id="4" name="Slide Number Placeholder 3"/>
          <p:cNvSpPr>
            <a:spLocks noGrp="1"/>
          </p:cNvSpPr>
          <p:nvPr>
            <p:ph type="sldNum" sz="quarter" idx="12"/>
          </p:nvPr>
        </p:nvSpPr>
        <p:spPr/>
        <p:txBody>
          <a:bodyPr/>
          <a:lstStyle/>
          <a:p>
            <a:fld id="{8BD8F058-9003-4658-AA47-7D4800AF7EA2}" type="slidenum">
              <a:rPr lang="en-US" smtClean="0"/>
              <a:t>1</a:t>
            </a:fld>
            <a:endParaRPr lang="en-US"/>
          </a:p>
        </p:txBody>
      </p:sp>
    </p:spTree>
    <p:extLst>
      <p:ext uri="{BB962C8B-B14F-4D97-AF65-F5344CB8AC3E}">
        <p14:creationId xmlns:p14="http://schemas.microsoft.com/office/powerpoint/2010/main" val="13363221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a:latin typeface="Times New Roman Bold" panose="02020503050405090304" charset="0"/>
                <a:cs typeface="Times New Roman Bold" panose="02020503050405090304" charset="0"/>
              </a:rPr>
              <a:t>Key Agile Concepts</a:t>
            </a:r>
          </a:p>
        </p:txBody>
      </p:sp>
      <p:sp>
        <p:nvSpPr>
          <p:cNvPr id="3" name="Content Placeholder 2"/>
          <p:cNvSpPr>
            <a:spLocks noGrp="1"/>
          </p:cNvSpPr>
          <p:nvPr>
            <p:ph idx="1"/>
          </p:nvPr>
        </p:nvSpPr>
        <p:spPr>
          <a:xfrm>
            <a:off x="152400" y="1143000"/>
            <a:ext cx="8915400" cy="5216525"/>
          </a:xfrm>
        </p:spPr>
        <p:txBody>
          <a:bodyPr/>
          <a:lstStyle/>
          <a:p>
            <a:pPr marL="457200" indent="-457200">
              <a:buFont typeface="+mj-lt"/>
              <a:buAutoNum type="arabicPeriod"/>
            </a:pPr>
            <a:r>
              <a:rPr lang="en-US" b="1" i="1" dirty="0">
                <a:solidFill>
                  <a:srgbClr val="C00000"/>
                </a:solidFill>
                <a:latin typeface="Times New Roman"/>
                <a:cs typeface="Times New Roman"/>
                <a:sym typeface="Times New Roman"/>
              </a:rPr>
              <a:t>User Stories: </a:t>
            </a:r>
            <a:r>
              <a:rPr lang="en-US" dirty="0">
                <a:solidFill>
                  <a:schemeClr val="dk1"/>
                </a:solidFill>
                <a:latin typeface="Times New Roman"/>
                <a:cs typeface="Times New Roman"/>
                <a:sym typeface="Times New Roman"/>
              </a:rPr>
              <a:t>The team divides the work into functional units known as "user stories" in consultation with the client or product owner. Each user story must add something valuable to the final product.</a:t>
            </a:r>
          </a:p>
          <a:p>
            <a:pPr marL="457200" indent="-457200">
              <a:buFont typeface="+mj-lt"/>
              <a:buAutoNum type="arabicPeriod"/>
            </a:pPr>
            <a:endParaRPr lang="en-US" dirty="0">
              <a:solidFill>
                <a:schemeClr val="dk1"/>
              </a:solidFill>
              <a:latin typeface="Times New Roman"/>
              <a:cs typeface="Times New Roman"/>
              <a:sym typeface="Times New Roman"/>
            </a:endParaRPr>
          </a:p>
          <a:p>
            <a:pPr marL="457200" indent="-457200">
              <a:buFont typeface="+mj-lt"/>
              <a:buAutoNum type="arabicPeriod"/>
            </a:pPr>
            <a:r>
              <a:rPr lang="en-US" b="1" i="1" dirty="0">
                <a:solidFill>
                  <a:srgbClr val="C00000"/>
                </a:solidFill>
                <a:latin typeface="Times New Roman"/>
                <a:cs typeface="Times New Roman"/>
                <a:sym typeface="Times New Roman"/>
              </a:rPr>
              <a:t>Daily Meeting: </a:t>
            </a:r>
            <a:r>
              <a:rPr lang="en-US" dirty="0">
                <a:solidFill>
                  <a:schemeClr val="dk1"/>
                </a:solidFill>
                <a:latin typeface="Times New Roman"/>
                <a:cs typeface="Times New Roman"/>
                <a:sym typeface="Times New Roman"/>
              </a:rPr>
              <a:t>The team meets every day at the same time to update everyone on the information necessary for coordination</a:t>
            </a:r>
          </a:p>
          <a:p>
            <a:pPr marL="457200" indent="-457200">
              <a:buFont typeface="+mj-lt"/>
              <a:buAutoNum type="arabicPeriod"/>
            </a:pPr>
            <a:endParaRPr lang="en-US" dirty="0">
              <a:solidFill>
                <a:schemeClr val="dk1"/>
              </a:solidFill>
              <a:latin typeface="Times New Roman"/>
              <a:cs typeface="Times New Roman"/>
              <a:sym typeface="Times New Roman"/>
            </a:endParaRPr>
          </a:p>
          <a:p>
            <a:pPr marL="457200" indent="-457200">
              <a:buFont typeface="+mj-lt"/>
              <a:buAutoNum type="arabicPeriod"/>
            </a:pPr>
            <a:r>
              <a:rPr lang="en-US" b="1" i="1" dirty="0">
                <a:solidFill>
                  <a:srgbClr val="C00000"/>
                </a:solidFill>
                <a:latin typeface="Times New Roman"/>
                <a:cs typeface="Times New Roman"/>
                <a:sym typeface="Times New Roman"/>
              </a:rPr>
              <a:t>Personas:</a:t>
            </a:r>
            <a:r>
              <a:rPr lang="en-US" dirty="0">
                <a:solidFill>
                  <a:schemeClr val="dk1"/>
                </a:solidFill>
                <a:latin typeface="Times New Roman"/>
                <a:cs typeface="Times New Roman"/>
                <a:sym typeface="Times New Roman"/>
              </a:rPr>
              <a:t> When the project requires it, the team creates in-depth, fabricated biographies of hypothetical users of the intended product.</a:t>
            </a:r>
          </a:p>
          <a:p>
            <a:pPr marL="457200" indent="-457200">
              <a:buFont typeface="+mj-lt"/>
              <a:buAutoNum type="arabicPeriod"/>
            </a:pPr>
            <a:endParaRPr lang="en-US" dirty="0">
              <a:solidFill>
                <a:schemeClr val="dk1"/>
              </a:solidFill>
              <a:latin typeface="Times New Roman"/>
              <a:cs typeface="Times New Roman"/>
              <a:sym typeface="Times New Roman"/>
            </a:endParaRPr>
          </a:p>
          <a:p>
            <a:pPr marL="457200" indent="-457200">
              <a:buFont typeface="+mj-lt"/>
              <a:buAutoNum type="arabicPeriod"/>
            </a:pPr>
            <a:r>
              <a:rPr lang="en-US" b="1" i="1" dirty="0">
                <a:solidFill>
                  <a:srgbClr val="C00000"/>
                </a:solidFill>
                <a:latin typeface="Times New Roman"/>
                <a:cs typeface="Times New Roman"/>
                <a:sym typeface="Times New Roman"/>
              </a:rPr>
              <a:t>Team: </a:t>
            </a:r>
            <a:r>
              <a:rPr lang="en-US" dirty="0">
                <a:solidFill>
                  <a:schemeClr val="dk1"/>
                </a:solidFill>
                <a:latin typeface="Times New Roman"/>
                <a:cs typeface="Times New Roman"/>
                <a:sym typeface="Times New Roman"/>
              </a:rPr>
              <a:t>A small group of individuals assigned to the same project or effort, almost all of whom work full-time, is referred to as a "team" in the Agile context.</a:t>
            </a:r>
            <a:r>
              <a:rPr lang="en-US" dirty="0"/>
              <a:t/>
            </a:r>
            <a:br>
              <a:rPr lang="en-US" dirty="0"/>
            </a:br>
            <a:endParaRPr lang="en-US" b="1" dirty="0">
              <a:latin typeface="Times New Roman Bold" panose="02020503050405090304" charset="0"/>
              <a:cs typeface="Times New Roman Bold" panose="02020503050405090304" charset="0"/>
            </a:endParaRPr>
          </a:p>
        </p:txBody>
      </p:sp>
      <p:sp>
        <p:nvSpPr>
          <p:cNvPr id="6" name="Slide Number Placeholder 5"/>
          <p:cNvSpPr>
            <a:spLocks noGrp="1"/>
          </p:cNvSpPr>
          <p:nvPr>
            <p:ph type="sldNum" sz="quarter" idx="12"/>
          </p:nvPr>
        </p:nvSpPr>
        <p:spPr/>
        <p:txBody>
          <a:bodyPr/>
          <a:lstStyle/>
          <a:p>
            <a:fld id="{8BD8F058-9003-4658-AA47-7D4800AF7EA2}" type="slidenum">
              <a:rPr lang="en-US"/>
              <a:t>10</a:t>
            </a:fld>
            <a:endParaRPr lang="en-US"/>
          </a:p>
        </p:txBody>
      </p:sp>
    </p:spTree>
    <p:extLst>
      <p:ext uri="{BB962C8B-B14F-4D97-AF65-F5344CB8AC3E}">
        <p14:creationId xmlns:p14="http://schemas.microsoft.com/office/powerpoint/2010/main" val="40505243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a:latin typeface="Times New Roman Bold" panose="02020503050405090304" charset="0"/>
                <a:cs typeface="Times New Roman Bold" panose="02020503050405090304" charset="0"/>
              </a:rPr>
              <a:t>Key Agile Concepts</a:t>
            </a:r>
          </a:p>
        </p:txBody>
      </p:sp>
      <p:sp>
        <p:nvSpPr>
          <p:cNvPr id="3" name="Content Placeholder 2"/>
          <p:cNvSpPr>
            <a:spLocks noGrp="1"/>
          </p:cNvSpPr>
          <p:nvPr>
            <p:ph idx="1"/>
          </p:nvPr>
        </p:nvSpPr>
        <p:spPr>
          <a:xfrm>
            <a:off x="152400" y="1219200"/>
            <a:ext cx="8915400" cy="4191000"/>
          </a:xfrm>
        </p:spPr>
        <p:txBody>
          <a:bodyPr/>
          <a:lstStyle/>
          <a:p>
            <a:pPr marL="457200" indent="-457200">
              <a:buFont typeface="+mj-lt"/>
              <a:buAutoNum type="arabicPeriod" startAt="5"/>
            </a:pPr>
            <a:r>
              <a:rPr lang="en-US" b="1" i="1" dirty="0">
                <a:solidFill>
                  <a:srgbClr val="C00000"/>
                </a:solidFill>
                <a:latin typeface="Times New Roman"/>
                <a:cs typeface="Times New Roman"/>
                <a:sym typeface="Times New Roman"/>
              </a:rPr>
              <a:t>Incremental Development: </a:t>
            </a:r>
            <a:r>
              <a:rPr lang="en-US" dirty="0">
                <a:solidFill>
                  <a:schemeClr val="dk1"/>
                </a:solidFill>
                <a:latin typeface="Times New Roman"/>
                <a:cs typeface="Times New Roman"/>
                <a:sym typeface="Times New Roman"/>
              </a:rPr>
              <a:t>Agile teams prefer to use an incremental development strategy, which in an Agile setting means that each iteration of the product improves on the one before it by including user-visible functionality.</a:t>
            </a:r>
          </a:p>
          <a:p>
            <a:pPr marL="457200" indent="-457200">
              <a:buFont typeface="+mj-lt"/>
              <a:buAutoNum type="arabicPeriod" startAt="5"/>
            </a:pPr>
            <a:endParaRPr lang="en-US" dirty="0">
              <a:solidFill>
                <a:schemeClr val="dk1"/>
              </a:solidFill>
              <a:latin typeface="Times New Roman"/>
              <a:cs typeface="Times New Roman"/>
              <a:sym typeface="Times New Roman"/>
            </a:endParaRPr>
          </a:p>
          <a:p>
            <a:pPr marL="457200" indent="-457200">
              <a:buFont typeface="+mj-lt"/>
              <a:buAutoNum type="arabicPeriod" startAt="5"/>
            </a:pPr>
            <a:r>
              <a:rPr lang="en-US" b="1" i="1" dirty="0">
                <a:solidFill>
                  <a:srgbClr val="C00000"/>
                </a:solidFill>
                <a:latin typeface="Times New Roman"/>
                <a:cs typeface="Times New Roman"/>
                <a:sym typeface="Times New Roman"/>
              </a:rPr>
              <a:t>Iterative development: </a:t>
            </a:r>
            <a:r>
              <a:rPr lang="en-US" dirty="0">
                <a:solidFill>
                  <a:schemeClr val="dk1"/>
                </a:solidFill>
                <a:latin typeface="Times New Roman"/>
                <a:cs typeface="Times New Roman"/>
                <a:sym typeface="Times New Roman"/>
              </a:rPr>
              <a:t>Agile projects intentionally permit "repeating" software development activities and the potential for "revisiting" the same work products, known as iterative development.</a:t>
            </a:r>
          </a:p>
          <a:p>
            <a:pPr marL="457200" indent="-457200">
              <a:buFont typeface="+mj-lt"/>
              <a:buAutoNum type="arabicPeriod" startAt="5"/>
            </a:pPr>
            <a:endParaRPr lang="en-US" dirty="0">
              <a:solidFill>
                <a:schemeClr val="dk1"/>
              </a:solidFill>
              <a:latin typeface="Times New Roman"/>
              <a:cs typeface="Times New Roman"/>
              <a:sym typeface="Times New Roman"/>
            </a:endParaRPr>
          </a:p>
          <a:p>
            <a:pPr marL="457200" indent="-457200">
              <a:buFont typeface="+mj-lt"/>
              <a:buAutoNum type="arabicPeriod" startAt="5"/>
            </a:pPr>
            <a:r>
              <a:rPr lang="en-US" b="1" i="1" dirty="0">
                <a:solidFill>
                  <a:srgbClr val="C00000"/>
                </a:solidFill>
                <a:latin typeface="Times New Roman"/>
                <a:cs typeface="Times New Roman"/>
                <a:sym typeface="Times New Roman"/>
              </a:rPr>
              <a:t>Milestone Retrospective: </a:t>
            </a:r>
            <a:r>
              <a:rPr lang="en-US" dirty="0">
                <a:solidFill>
                  <a:schemeClr val="dk1"/>
                </a:solidFill>
                <a:latin typeface="Times New Roman"/>
                <a:cs typeface="Times New Roman"/>
                <a:sym typeface="Times New Roman"/>
              </a:rPr>
              <a:t>After a project has been running for a while, the team dedicates one to three days to examine the key moments.</a:t>
            </a:r>
            <a:endParaRPr lang="en-US" dirty="0"/>
          </a:p>
          <a:p>
            <a:pPr marL="457200" indent="-457200">
              <a:buFont typeface="+mj-lt"/>
              <a:buAutoNum type="arabicPeriod"/>
            </a:pPr>
            <a:endParaRPr lang="en-US" dirty="0"/>
          </a:p>
          <a:p>
            <a:pPr marL="0" indent="0">
              <a:buNone/>
            </a:pPr>
            <a:r>
              <a:rPr lang="en-US" dirty="0"/>
              <a:t> </a:t>
            </a:r>
          </a:p>
          <a:p>
            <a:endParaRPr lang="en-US" dirty="0"/>
          </a:p>
          <a:p>
            <a:endParaRPr lang="en-US" dirty="0"/>
          </a:p>
          <a:p>
            <a:endParaRPr lang="en-US" dirty="0"/>
          </a:p>
          <a:p>
            <a:endParaRPr lang="en-US" dirty="0"/>
          </a:p>
          <a:p>
            <a:pPr marL="457200" lvl="1" indent="0">
              <a:buNone/>
            </a:pPr>
            <a:r>
              <a:rPr lang="en-US" dirty="0"/>
              <a:t/>
            </a:r>
            <a:br>
              <a:rPr lang="en-US" dirty="0"/>
            </a:br>
            <a:r>
              <a:rPr lang="en-US" dirty="0"/>
              <a:t> </a:t>
            </a:r>
            <a:br>
              <a:rPr lang="en-US" dirty="0"/>
            </a:br>
            <a:endParaRPr lang="en-US" b="1" dirty="0">
              <a:latin typeface="Times New Roman Bold" panose="02020503050405090304" charset="0"/>
              <a:cs typeface="Times New Roman Bold" panose="02020503050405090304" charset="0"/>
            </a:endParaRPr>
          </a:p>
        </p:txBody>
      </p:sp>
      <p:sp>
        <p:nvSpPr>
          <p:cNvPr id="6" name="Slide Number Placeholder 5"/>
          <p:cNvSpPr>
            <a:spLocks noGrp="1"/>
          </p:cNvSpPr>
          <p:nvPr>
            <p:ph type="sldNum" sz="quarter" idx="12"/>
          </p:nvPr>
        </p:nvSpPr>
        <p:spPr/>
        <p:txBody>
          <a:bodyPr/>
          <a:lstStyle/>
          <a:p>
            <a:fld id="{8BD8F058-9003-4658-AA47-7D4800AF7EA2}" type="slidenum">
              <a:rPr lang="en-US"/>
              <a:t>11</a:t>
            </a:fld>
            <a:endParaRPr lang="en-US"/>
          </a:p>
        </p:txBody>
      </p:sp>
    </p:spTree>
    <p:extLst>
      <p:ext uri="{BB962C8B-B14F-4D97-AF65-F5344CB8AC3E}">
        <p14:creationId xmlns:p14="http://schemas.microsoft.com/office/powerpoint/2010/main" val="16613759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a:latin typeface="Times New Roman Bold" panose="02020503050405090304" charset="0"/>
                <a:cs typeface="Times New Roman Bold" panose="02020503050405090304" charset="0"/>
              </a:rPr>
              <a:t>Agile Development</a:t>
            </a:r>
          </a:p>
        </p:txBody>
      </p:sp>
      <p:sp>
        <p:nvSpPr>
          <p:cNvPr id="3" name="Content Placeholder 2"/>
          <p:cNvSpPr>
            <a:spLocks noGrp="1"/>
          </p:cNvSpPr>
          <p:nvPr>
            <p:ph idx="1"/>
          </p:nvPr>
        </p:nvSpPr>
        <p:spPr>
          <a:xfrm>
            <a:off x="457200" y="955675"/>
            <a:ext cx="8229600" cy="5216525"/>
          </a:xfrm>
        </p:spPr>
        <p:txBody>
          <a:bodyPr/>
          <a:lstStyle/>
          <a:p>
            <a:pPr marL="342900" lvl="0" indent="-342900" algn="l" rtl="0">
              <a:spcBef>
                <a:spcPts val="0"/>
              </a:spcBef>
              <a:spcAft>
                <a:spcPts val="0"/>
              </a:spcAft>
              <a:buClr>
                <a:schemeClr val="dk1"/>
              </a:buClr>
              <a:buSzPts val="2200"/>
              <a:buChar char="•"/>
            </a:pPr>
            <a:r>
              <a:rPr lang="en-US" b="1" i="1" dirty="0">
                <a:solidFill>
                  <a:srgbClr val="C00000"/>
                </a:solidFill>
              </a:rPr>
              <a:t>Advantages:</a:t>
            </a:r>
          </a:p>
          <a:p>
            <a:pPr marL="742950" lvl="1" indent="-285750" algn="l" rtl="0">
              <a:spcBef>
                <a:spcPts val="440"/>
              </a:spcBef>
              <a:spcAft>
                <a:spcPts val="0"/>
              </a:spcAft>
              <a:buClr>
                <a:schemeClr val="dk1"/>
              </a:buClr>
              <a:buSzPts val="2200"/>
              <a:buChar char="–"/>
            </a:pPr>
            <a:r>
              <a:rPr lang="en-US" dirty="0"/>
              <a:t>Frequent  Delivery</a:t>
            </a:r>
          </a:p>
          <a:p>
            <a:pPr marL="742950" lvl="1" indent="-285750" algn="l" rtl="0">
              <a:spcBef>
                <a:spcPts val="440"/>
              </a:spcBef>
              <a:spcAft>
                <a:spcPts val="0"/>
              </a:spcAft>
              <a:buClr>
                <a:schemeClr val="dk1"/>
              </a:buClr>
              <a:buSzPts val="2200"/>
              <a:buChar char="–"/>
            </a:pPr>
            <a:r>
              <a:rPr lang="en-US" dirty="0"/>
              <a:t>Face to face communication</a:t>
            </a:r>
          </a:p>
          <a:p>
            <a:pPr marL="742950" lvl="1" indent="-285750" algn="l" rtl="0">
              <a:spcBef>
                <a:spcPts val="440"/>
              </a:spcBef>
              <a:spcAft>
                <a:spcPts val="0"/>
              </a:spcAft>
              <a:buClr>
                <a:schemeClr val="dk1"/>
              </a:buClr>
              <a:buSzPts val="2200"/>
              <a:buChar char="–"/>
            </a:pPr>
            <a:r>
              <a:rPr lang="en-US" dirty="0"/>
              <a:t>Changes</a:t>
            </a:r>
          </a:p>
          <a:p>
            <a:pPr marL="742950" lvl="1" indent="-285750" algn="l" rtl="0">
              <a:spcBef>
                <a:spcPts val="440"/>
              </a:spcBef>
              <a:spcAft>
                <a:spcPts val="0"/>
              </a:spcAft>
              <a:buClr>
                <a:schemeClr val="dk1"/>
              </a:buClr>
              <a:buSzPts val="2200"/>
              <a:buChar char="–"/>
            </a:pPr>
            <a:r>
              <a:rPr lang="en-US" dirty="0"/>
              <a:t>Time</a:t>
            </a:r>
          </a:p>
          <a:p>
            <a:pPr marL="342900" marR="0" lvl="0" indent="-342900" algn="l" rtl="0">
              <a:lnSpc>
                <a:spcPct val="100000"/>
              </a:lnSpc>
              <a:spcBef>
                <a:spcPts val="0"/>
              </a:spcBef>
              <a:spcAft>
                <a:spcPts val="0"/>
              </a:spcAft>
              <a:buClr>
                <a:schemeClr val="dk1"/>
              </a:buClr>
              <a:buSzPts val="2200"/>
              <a:buFont typeface="Arial"/>
              <a:buChar char="•"/>
            </a:pPr>
            <a:endParaRPr lang="en-US" sz="2200" b="0" i="0" u="none" strike="noStrike" cap="none" dirty="0">
              <a:solidFill>
                <a:schemeClr val="dk1"/>
              </a:solidFill>
              <a:latin typeface="Times New Roman"/>
              <a:ea typeface="Times New Roman"/>
              <a:cs typeface="Times New Roman"/>
              <a:sym typeface="Times New Roman"/>
            </a:endParaRPr>
          </a:p>
          <a:p>
            <a:pPr marL="342900" marR="0" lvl="0" indent="-342900" algn="l" rtl="0">
              <a:lnSpc>
                <a:spcPct val="100000"/>
              </a:lnSpc>
              <a:spcBef>
                <a:spcPts val="0"/>
              </a:spcBef>
              <a:spcAft>
                <a:spcPts val="0"/>
              </a:spcAft>
              <a:buClr>
                <a:schemeClr val="dk1"/>
              </a:buClr>
              <a:buSzPts val="2200"/>
              <a:buFont typeface="Arial"/>
              <a:buChar char="•"/>
            </a:pPr>
            <a:endParaRPr lang="en-US" dirty="0">
              <a:solidFill>
                <a:schemeClr val="dk1"/>
              </a:solidFill>
              <a:latin typeface="Times New Roman"/>
              <a:ea typeface="Times New Roman"/>
              <a:cs typeface="Times New Roman"/>
              <a:sym typeface="Times New Roman"/>
            </a:endParaRPr>
          </a:p>
          <a:p>
            <a:pPr marL="342900" marR="0" lvl="0" indent="-342900" algn="l" rtl="0">
              <a:lnSpc>
                <a:spcPct val="100000"/>
              </a:lnSpc>
              <a:spcBef>
                <a:spcPts val="0"/>
              </a:spcBef>
              <a:spcAft>
                <a:spcPts val="0"/>
              </a:spcAft>
              <a:buClr>
                <a:schemeClr val="dk1"/>
              </a:buClr>
              <a:buSzPts val="2200"/>
              <a:buFont typeface="Arial"/>
              <a:buChar char="•"/>
            </a:pPr>
            <a:r>
              <a:rPr lang="en-US" sz="2200" b="1" i="1" u="none" strike="noStrike" cap="none" dirty="0">
                <a:solidFill>
                  <a:srgbClr val="C00000"/>
                </a:solidFill>
                <a:latin typeface="Times New Roman"/>
                <a:ea typeface="Times New Roman"/>
                <a:cs typeface="Times New Roman"/>
                <a:sym typeface="Times New Roman"/>
              </a:rPr>
              <a:t>Disadvantages:</a:t>
            </a:r>
            <a:endParaRPr lang="en-US" b="1" i="1" dirty="0">
              <a:solidFill>
                <a:srgbClr val="C00000"/>
              </a:solidFill>
            </a:endParaRPr>
          </a:p>
          <a:p>
            <a:pPr marL="742950" marR="0" lvl="1" indent="-285750" algn="l" rtl="0">
              <a:lnSpc>
                <a:spcPct val="100000"/>
              </a:lnSpc>
              <a:spcBef>
                <a:spcPts val="440"/>
              </a:spcBef>
              <a:spcAft>
                <a:spcPts val="0"/>
              </a:spcAft>
              <a:buClr>
                <a:schemeClr val="dk1"/>
              </a:buClr>
              <a:buSzPts val="2200"/>
              <a:buFont typeface="Arial"/>
              <a:buChar char="–"/>
            </a:pPr>
            <a:r>
              <a:rPr lang="en-US" sz="2200" b="0" i="0" u="none" strike="noStrike" cap="none" dirty="0">
                <a:solidFill>
                  <a:schemeClr val="dk1"/>
                </a:solidFill>
                <a:latin typeface="Times New Roman"/>
                <a:ea typeface="Times New Roman"/>
                <a:cs typeface="Times New Roman"/>
                <a:sym typeface="Times New Roman"/>
              </a:rPr>
              <a:t>Less Documentation</a:t>
            </a:r>
            <a:endParaRPr lang="en-US" dirty="0"/>
          </a:p>
          <a:p>
            <a:pPr marL="742950" marR="0" lvl="1" indent="-285750" algn="l" rtl="0">
              <a:lnSpc>
                <a:spcPct val="100000"/>
              </a:lnSpc>
              <a:spcBef>
                <a:spcPts val="440"/>
              </a:spcBef>
              <a:spcAft>
                <a:spcPts val="0"/>
              </a:spcAft>
              <a:buClr>
                <a:schemeClr val="dk1"/>
              </a:buClr>
              <a:buSzPts val="2200"/>
              <a:buFont typeface="Arial"/>
              <a:buChar char="–"/>
            </a:pPr>
            <a:r>
              <a:rPr lang="en-US" sz="2200" b="0" i="0" u="none" strike="noStrike" cap="none" dirty="0">
                <a:solidFill>
                  <a:schemeClr val="dk1"/>
                </a:solidFill>
                <a:latin typeface="Times New Roman"/>
                <a:ea typeface="Times New Roman"/>
                <a:cs typeface="Times New Roman"/>
                <a:sym typeface="Times New Roman"/>
              </a:rPr>
              <a:t>Maintenance problem</a:t>
            </a:r>
          </a:p>
          <a:p>
            <a:pPr algn="just"/>
            <a:endParaRPr lang="en-US" sz="2400" dirty="0"/>
          </a:p>
        </p:txBody>
      </p:sp>
      <p:sp>
        <p:nvSpPr>
          <p:cNvPr id="6" name="Slide Number Placeholder 5"/>
          <p:cNvSpPr>
            <a:spLocks noGrp="1"/>
          </p:cNvSpPr>
          <p:nvPr>
            <p:ph type="sldNum" sz="quarter" idx="12"/>
          </p:nvPr>
        </p:nvSpPr>
        <p:spPr/>
        <p:txBody>
          <a:bodyPr/>
          <a:lstStyle/>
          <a:p>
            <a:fld id="{8BD8F058-9003-4658-AA47-7D4800AF7EA2}" type="slidenum">
              <a:rPr lang="en-US"/>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a:latin typeface="Times New Roman Bold" panose="02020503050405090304" charset="0"/>
                <a:cs typeface="Times New Roman Bold" panose="02020503050405090304" charset="0"/>
              </a:rPr>
              <a:t>Adaptive Software Development</a:t>
            </a:r>
          </a:p>
        </p:txBody>
      </p:sp>
      <p:sp>
        <p:nvSpPr>
          <p:cNvPr id="3" name="Content Placeholder 2"/>
          <p:cNvSpPr>
            <a:spLocks noGrp="1"/>
          </p:cNvSpPr>
          <p:nvPr>
            <p:ph idx="1"/>
          </p:nvPr>
        </p:nvSpPr>
        <p:spPr>
          <a:xfrm>
            <a:off x="457200" y="1260475"/>
            <a:ext cx="8229600" cy="4073525"/>
          </a:xfrm>
        </p:spPr>
        <p:txBody>
          <a:bodyPr/>
          <a:lstStyle/>
          <a:p>
            <a:pPr marL="285750" indent="-285750" algn="just">
              <a:lnSpc>
                <a:spcPct val="150000"/>
              </a:lnSpc>
            </a:pPr>
            <a:r>
              <a:rPr lang="en-US" sz="2000" dirty="0"/>
              <a:t>Adaptive Software Development (ASD) is one of the </a:t>
            </a:r>
            <a:r>
              <a:rPr lang="en-US" sz="2000" b="1" dirty="0"/>
              <a:t>earliest agile methodologies.</a:t>
            </a:r>
            <a:r>
              <a:rPr lang="en-US" sz="2000" dirty="0"/>
              <a:t> </a:t>
            </a:r>
          </a:p>
          <a:p>
            <a:pPr marL="285750" indent="-285750" algn="just">
              <a:lnSpc>
                <a:spcPct val="150000"/>
              </a:lnSpc>
            </a:pPr>
            <a:r>
              <a:rPr lang="en-US" sz="2000" dirty="0">
                <a:latin typeface="Times New Roman" panose="02020603050405020304" pitchFamily="18" charset="0"/>
                <a:cs typeface="Times New Roman" panose="02020603050405020304" pitchFamily="18" charset="0"/>
              </a:rPr>
              <a:t>ASD is a development methodology that </a:t>
            </a:r>
            <a:r>
              <a:rPr lang="en-US" sz="2000" b="1" dirty="0">
                <a:latin typeface="Times New Roman" panose="02020603050405020304" pitchFamily="18" charset="0"/>
                <a:cs typeface="Times New Roman" panose="02020603050405020304" pitchFamily="18" charset="0"/>
              </a:rPr>
              <a:t>encourages continuous learning </a:t>
            </a:r>
            <a:r>
              <a:rPr lang="en-US" sz="2000" dirty="0">
                <a:latin typeface="Times New Roman" panose="02020603050405020304" pitchFamily="18" charset="0"/>
                <a:cs typeface="Times New Roman" panose="02020603050405020304" pitchFamily="18" charset="0"/>
              </a:rPr>
              <a:t>throughout the software development project. </a:t>
            </a:r>
          </a:p>
          <a:p>
            <a:pPr marL="285750" indent="-28575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ASD strongly advocates a software development process that is fun to be in as well as natural or organic. It </a:t>
            </a:r>
            <a:r>
              <a:rPr lang="en-US" sz="2000" b="1" dirty="0"/>
              <a:t>focuses on human collaboration and </a:t>
            </a:r>
            <a:r>
              <a:rPr lang="en-US" sz="2000" b="1" dirty="0" smtClean="0"/>
              <a:t>self-organization.</a:t>
            </a:r>
            <a:endParaRPr lang="en-US" sz="2000" b="1" dirty="0"/>
          </a:p>
          <a:p>
            <a:pPr marL="285750" indent="-28575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ASD is a method </a:t>
            </a:r>
            <a:r>
              <a:rPr lang="en-US" sz="2000" b="1" dirty="0">
                <a:latin typeface="Times New Roman" panose="02020603050405020304" pitchFamily="18" charset="0"/>
                <a:cs typeface="Times New Roman" panose="02020603050405020304" pitchFamily="18" charset="0"/>
              </a:rPr>
              <a:t>to build complex software and system</a:t>
            </a:r>
            <a:r>
              <a:rPr lang="en-US" sz="2000" dirty="0">
                <a:latin typeface="Times New Roman" panose="02020603050405020304" pitchFamily="18" charset="0"/>
                <a:cs typeface="Times New Roman" panose="02020603050405020304" pitchFamily="18" charset="0"/>
              </a:rPr>
              <a:t>. </a:t>
            </a:r>
          </a:p>
        </p:txBody>
      </p:sp>
      <p:sp>
        <p:nvSpPr>
          <p:cNvPr id="6" name="Slide Number Placeholder 5"/>
          <p:cNvSpPr>
            <a:spLocks noGrp="1"/>
          </p:cNvSpPr>
          <p:nvPr>
            <p:ph type="sldNum" sz="quarter" idx="12"/>
          </p:nvPr>
        </p:nvSpPr>
        <p:spPr/>
        <p:txBody>
          <a:bodyPr/>
          <a:lstStyle/>
          <a:p>
            <a:fld id="{8BD8F058-9003-4658-AA47-7D4800AF7EA2}" type="slidenum">
              <a:rPr lang="en-US"/>
              <a:t>13</a:t>
            </a:fld>
            <a:endParaRPr lang="en-US"/>
          </a:p>
        </p:txBody>
      </p:sp>
    </p:spTree>
    <p:extLst>
      <p:ext uri="{BB962C8B-B14F-4D97-AF65-F5344CB8AC3E}">
        <p14:creationId xmlns:p14="http://schemas.microsoft.com/office/powerpoint/2010/main" val="9656308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a:latin typeface="Times New Roman Bold" panose="02020503050405090304" charset="0"/>
                <a:cs typeface="Times New Roman Bold" panose="02020503050405090304" charset="0"/>
              </a:rPr>
              <a:t>ASD Life Cycle</a:t>
            </a:r>
          </a:p>
        </p:txBody>
      </p:sp>
      <p:sp>
        <p:nvSpPr>
          <p:cNvPr id="6" name="Slide Number Placeholder 5"/>
          <p:cNvSpPr>
            <a:spLocks noGrp="1"/>
          </p:cNvSpPr>
          <p:nvPr>
            <p:ph type="sldNum" sz="quarter" idx="12"/>
          </p:nvPr>
        </p:nvSpPr>
        <p:spPr/>
        <p:txBody>
          <a:bodyPr/>
          <a:lstStyle/>
          <a:p>
            <a:fld id="{8BD8F058-9003-4658-AA47-7D4800AF7EA2}" type="slidenum">
              <a:rPr lang="en-US"/>
              <a:t>14</a:t>
            </a:fld>
            <a:endParaRPr lang="en-US"/>
          </a:p>
        </p:txBody>
      </p:sp>
      <p:pic>
        <p:nvPicPr>
          <p:cNvPr id="8" name="Picture 7">
            <a:extLst>
              <a:ext uri="{FF2B5EF4-FFF2-40B4-BE49-F238E27FC236}">
                <a16:creationId xmlns="" xmlns:a16="http://schemas.microsoft.com/office/drawing/2014/main" id="{489911FC-235C-8B70-71AF-034538B2031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09600" y="990600"/>
            <a:ext cx="7832835" cy="5029200"/>
          </a:xfrm>
          <a:prstGeom prst="rect">
            <a:avLst/>
          </a:prstGeom>
        </p:spPr>
      </p:pic>
      <p:sp>
        <p:nvSpPr>
          <p:cNvPr id="3" name="TextBox 2">
            <a:extLst>
              <a:ext uri="{FF2B5EF4-FFF2-40B4-BE49-F238E27FC236}">
                <a16:creationId xmlns="" xmlns:a16="http://schemas.microsoft.com/office/drawing/2014/main" id="{E8EA7D3D-AE6A-480A-DDDB-3C88B2BBCFB6}"/>
              </a:ext>
            </a:extLst>
          </p:cNvPr>
          <p:cNvSpPr txBox="1"/>
          <p:nvPr/>
        </p:nvSpPr>
        <p:spPr>
          <a:xfrm>
            <a:off x="3124200" y="6186100"/>
            <a:ext cx="1966308" cy="276999"/>
          </a:xfrm>
          <a:prstGeom prst="rect">
            <a:avLst/>
          </a:prstGeom>
          <a:noFill/>
        </p:spPr>
        <p:txBody>
          <a:bodyPr wrap="none" rtlCol="0">
            <a:spAutoFit/>
          </a:bodyPr>
          <a:lstStyle/>
          <a:p>
            <a:r>
              <a:rPr lang="en-US" sz="1200" b="1" dirty="0"/>
              <a:t>Figure 5: ASD Life Cycle</a:t>
            </a:r>
            <a:endParaRPr lang="en-IN" sz="1200" b="1" dirty="0"/>
          </a:p>
        </p:txBody>
      </p:sp>
    </p:spTree>
    <p:extLst>
      <p:ext uri="{BB962C8B-B14F-4D97-AF65-F5344CB8AC3E}">
        <p14:creationId xmlns:p14="http://schemas.microsoft.com/office/powerpoint/2010/main" val="18477889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2800" b="1" dirty="0">
                <a:latin typeface="Times New Roman Bold" panose="02020503050405090304" charset="0"/>
                <a:cs typeface="Times New Roman Bold" panose="02020503050405090304" charset="0"/>
              </a:rPr>
              <a:t>ASD Life Cycle - Speculation</a:t>
            </a:r>
          </a:p>
        </p:txBody>
      </p:sp>
      <p:sp>
        <p:nvSpPr>
          <p:cNvPr id="6" name="Slide Number Placeholder 5"/>
          <p:cNvSpPr>
            <a:spLocks noGrp="1"/>
          </p:cNvSpPr>
          <p:nvPr>
            <p:ph type="sldNum" sz="quarter" idx="12"/>
          </p:nvPr>
        </p:nvSpPr>
        <p:spPr/>
        <p:txBody>
          <a:bodyPr/>
          <a:lstStyle/>
          <a:p>
            <a:fld id="{8BD8F058-9003-4658-AA47-7D4800AF7EA2}" type="slidenum">
              <a:rPr lang="en-US"/>
              <a:t>15</a:t>
            </a:fld>
            <a:endParaRPr lang="en-US"/>
          </a:p>
        </p:txBody>
      </p:sp>
      <p:sp>
        <p:nvSpPr>
          <p:cNvPr id="5" name="Rectangle 4">
            <a:extLst>
              <a:ext uri="{FF2B5EF4-FFF2-40B4-BE49-F238E27FC236}">
                <a16:creationId xmlns="" xmlns:a16="http://schemas.microsoft.com/office/drawing/2014/main" id="{98B0CD48-3288-3522-8056-7B39C16B7BDB}"/>
              </a:ext>
            </a:extLst>
          </p:cNvPr>
          <p:cNvSpPr/>
          <p:nvPr/>
        </p:nvSpPr>
        <p:spPr>
          <a:xfrm>
            <a:off x="76200" y="1052185"/>
            <a:ext cx="8839200" cy="5444054"/>
          </a:xfrm>
          <a:prstGeom prst="rect">
            <a:avLst/>
          </a:prstGeom>
        </p:spPr>
        <p:txBody>
          <a:bodyPr wrap="square">
            <a:spAutoFit/>
          </a:bodyPr>
          <a:lstStyle/>
          <a:p>
            <a:pPr marL="285750" indent="-285750">
              <a:lnSpc>
                <a:spcPct val="150000"/>
              </a:lnSpc>
              <a:buFont typeface="Arial" panose="020B0604020202020204" pitchFamily="34" charset="0"/>
              <a:buChar char="•"/>
            </a:pPr>
            <a:r>
              <a:rPr lang="en-US" b="1" i="1" dirty="0">
                <a:solidFill>
                  <a:srgbClr val="C00000"/>
                </a:solidFill>
                <a:latin typeface="Times New Roman" panose="02020603050405020304" pitchFamily="18" charset="0"/>
                <a:cs typeface="Times New Roman" panose="02020603050405020304" pitchFamily="18" charset="0"/>
              </a:rPr>
              <a:t>Speculation</a:t>
            </a:r>
            <a:r>
              <a:rPr lang="en-US" dirty="0">
                <a:latin typeface="Times New Roman" panose="02020603050405020304" pitchFamily="18" charset="0"/>
                <a:cs typeface="Times New Roman" panose="02020603050405020304" pitchFamily="18" charset="0"/>
              </a:rPr>
              <a:t> phase </a:t>
            </a:r>
            <a:r>
              <a:rPr lang="en-US" b="1" dirty="0">
                <a:latin typeface="Times New Roman" panose="02020603050405020304" pitchFamily="18" charset="0"/>
                <a:cs typeface="Times New Roman" panose="02020603050405020304" pitchFamily="18" charset="0"/>
              </a:rPr>
              <a:t>carefully and intentionally removes the factor of planning</a:t>
            </a:r>
            <a:r>
              <a:rPr lang="en-US" dirty="0">
                <a:latin typeface="Times New Roman" panose="02020603050405020304" pitchFamily="18" charset="0"/>
                <a:cs typeface="Times New Roman" panose="02020603050405020304" pitchFamily="18" charset="0"/>
              </a:rPr>
              <a:t> that often brings with it lots of unnecessary baggage and tension. </a:t>
            </a:r>
          </a:p>
          <a:p>
            <a:pPr marL="285750" indent="-285750">
              <a:lnSpc>
                <a:spcPct val="150000"/>
              </a:lnSpc>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This phase </a:t>
            </a:r>
            <a:r>
              <a:rPr lang="en-US" b="1" dirty="0">
                <a:latin typeface="Times New Roman" panose="02020603050405020304" pitchFamily="18" charset="0"/>
                <a:cs typeface="Times New Roman" panose="02020603050405020304" pitchFamily="18" charset="0"/>
              </a:rPr>
              <a:t>gives the teams full liberty to welcome and accept the outcomes without the fear of the unknown</a:t>
            </a:r>
            <a:r>
              <a:rPr lang="en-US" dirty="0">
                <a:latin typeface="Times New Roman" panose="02020603050405020304" pitchFamily="18" charset="0"/>
                <a:cs typeface="Times New Roman" panose="02020603050405020304" pitchFamily="18" charset="0"/>
              </a:rPr>
              <a:t> or uncertainty. It totally eliminates the toxic need to be right all the time, putting all the stakeholders at ease. </a:t>
            </a:r>
          </a:p>
          <a:p>
            <a:pPr marL="285750" indent="-285750">
              <a:lnSpc>
                <a:spcPct val="150000"/>
              </a:lnSpc>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In the speculation phase: </a:t>
            </a:r>
          </a:p>
          <a:p>
            <a:pPr marL="1200150" lvl="2" indent="-285750">
              <a:lnSpc>
                <a:spcPct val="150000"/>
              </a:lnSpc>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A project </a:t>
            </a:r>
            <a:r>
              <a:rPr lang="en-US" sz="1600" b="1" dirty="0"/>
              <a:t>mission statement</a:t>
            </a:r>
            <a:r>
              <a:rPr lang="en-US" sz="1600"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is defined</a:t>
            </a:r>
          </a:p>
          <a:p>
            <a:pPr marL="1200150" lvl="2" indent="-285750">
              <a:lnSpc>
                <a:spcPct val="150000"/>
              </a:lnSpc>
              <a:buFont typeface="Wingdings" panose="05000000000000000000" pitchFamily="2" charset="2"/>
              <a:buChar char="ü"/>
            </a:pPr>
            <a:r>
              <a:rPr lang="en-US" b="1" dirty="0">
                <a:latin typeface="Times New Roman" panose="02020603050405020304" pitchFamily="18" charset="0"/>
                <a:cs typeface="Times New Roman" panose="02020603050405020304" pitchFamily="18" charset="0"/>
              </a:rPr>
              <a:t>Creation and sharing of the general idea </a:t>
            </a:r>
            <a:r>
              <a:rPr lang="en-US" dirty="0">
                <a:latin typeface="Times New Roman" panose="02020603050405020304" pitchFamily="18" charset="0"/>
                <a:cs typeface="Times New Roman" panose="02020603050405020304" pitchFamily="18" charset="0"/>
              </a:rPr>
              <a:t>of the goals to be achieved take place</a:t>
            </a:r>
          </a:p>
          <a:p>
            <a:pPr marL="1200150" lvl="2" indent="-285750">
              <a:lnSpc>
                <a:spcPct val="150000"/>
              </a:lnSpc>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Teams adopt the tools that would assist them in </a:t>
            </a:r>
            <a:r>
              <a:rPr lang="en-US" b="1" dirty="0">
                <a:latin typeface="Times New Roman" panose="02020603050405020304" pitchFamily="18" charset="0"/>
                <a:cs typeface="Times New Roman" panose="02020603050405020304" pitchFamily="18" charset="0"/>
              </a:rPr>
              <a:t>adapting and changing as per the requirements </a:t>
            </a:r>
            <a:r>
              <a:rPr lang="en-US" dirty="0">
                <a:latin typeface="Times New Roman" panose="02020603050405020304" pitchFamily="18" charset="0"/>
                <a:cs typeface="Times New Roman" panose="02020603050405020304" pitchFamily="18" charset="0"/>
              </a:rPr>
              <a:t>during the entire cycle of the project. </a:t>
            </a:r>
          </a:p>
          <a:p>
            <a:pPr marL="285750" indent="-285750">
              <a:lnSpc>
                <a:spcPct val="150000"/>
              </a:lnSpc>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286391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2800" b="1" dirty="0">
                <a:latin typeface="Times New Roman Bold" panose="02020503050405090304" charset="0"/>
                <a:cs typeface="Times New Roman Bold" panose="02020503050405090304" charset="0"/>
              </a:rPr>
              <a:t>ASD Life Cycle - Speculation</a:t>
            </a:r>
          </a:p>
        </p:txBody>
      </p:sp>
      <p:sp>
        <p:nvSpPr>
          <p:cNvPr id="6" name="Slide Number Placeholder 5"/>
          <p:cNvSpPr>
            <a:spLocks noGrp="1"/>
          </p:cNvSpPr>
          <p:nvPr>
            <p:ph type="sldNum" sz="quarter" idx="12"/>
          </p:nvPr>
        </p:nvSpPr>
        <p:spPr/>
        <p:txBody>
          <a:bodyPr/>
          <a:lstStyle/>
          <a:p>
            <a:fld id="{8BD8F058-9003-4658-AA47-7D4800AF7EA2}" type="slidenum">
              <a:rPr lang="en-US"/>
              <a:t>16</a:t>
            </a:fld>
            <a:endParaRPr lang="en-US"/>
          </a:p>
        </p:txBody>
      </p:sp>
      <p:sp>
        <p:nvSpPr>
          <p:cNvPr id="5" name="Rectangle 4">
            <a:extLst>
              <a:ext uri="{FF2B5EF4-FFF2-40B4-BE49-F238E27FC236}">
                <a16:creationId xmlns="" xmlns:a16="http://schemas.microsoft.com/office/drawing/2014/main" id="{98B0CD48-3288-3522-8056-7B39C16B7BDB}"/>
              </a:ext>
            </a:extLst>
          </p:cNvPr>
          <p:cNvSpPr/>
          <p:nvPr/>
        </p:nvSpPr>
        <p:spPr>
          <a:xfrm>
            <a:off x="76200" y="1052185"/>
            <a:ext cx="8839200" cy="2535566"/>
          </a:xfrm>
          <a:prstGeom prst="rect">
            <a:avLst/>
          </a:prstGeom>
        </p:spPr>
        <p:txBody>
          <a:bodyPr wrap="square">
            <a:spAutoFit/>
          </a:bodyPr>
          <a:lstStyle/>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Mostly, the speculation phase finds itself divided into two steps. </a:t>
            </a:r>
          </a:p>
          <a:p>
            <a:pPr marL="1200150" lvl="2" indent="-285750">
              <a:lnSpc>
                <a:spcPct val="150000"/>
              </a:lnSpc>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project initiation</a:t>
            </a:r>
          </a:p>
          <a:p>
            <a:pPr marL="1200150" lvl="2" indent="-285750">
              <a:lnSpc>
                <a:spcPct val="150000"/>
              </a:lnSpc>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adaptive planning</a:t>
            </a:r>
          </a:p>
          <a:p>
            <a:pPr marL="1200150" lvl="2" indent="-285750">
              <a:lnSpc>
                <a:spcPct val="150000"/>
              </a:lnSpc>
              <a:buFont typeface="Wingdings" panose="05000000000000000000" pitchFamily="2" charset="2"/>
              <a:buChar char="ü"/>
            </a:pPr>
            <a:endParaRPr lang="en-US" dirty="0">
              <a:latin typeface="Times New Roman" panose="02020603050405020304" pitchFamily="18" charset="0"/>
              <a:cs typeface="Times New Roman" panose="02020603050405020304" pitchFamily="18" charset="0"/>
            </a:endParaRPr>
          </a:p>
          <a:p>
            <a:pPr marL="1257300" lvl="2" indent="-342900">
              <a:lnSpc>
                <a:spcPct val="150000"/>
              </a:lnSpc>
              <a:buFont typeface="+mj-lt"/>
              <a:buAutoNum type="arabicPeriod"/>
            </a:pPr>
            <a:endParaRPr lang="en-US"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p:txBody>
      </p:sp>
      <p:sp>
        <p:nvSpPr>
          <p:cNvPr id="3" name="Rectangle 2">
            <a:extLst>
              <a:ext uri="{FF2B5EF4-FFF2-40B4-BE49-F238E27FC236}">
                <a16:creationId xmlns="" xmlns:a16="http://schemas.microsoft.com/office/drawing/2014/main" id="{2D074A7D-87CC-099E-6E13-9F367A3A6ED4}"/>
              </a:ext>
            </a:extLst>
          </p:cNvPr>
          <p:cNvSpPr/>
          <p:nvPr/>
        </p:nvSpPr>
        <p:spPr>
          <a:xfrm>
            <a:off x="228600" y="2819400"/>
            <a:ext cx="8686800" cy="1754326"/>
          </a:xfrm>
          <a:prstGeom prst="rect">
            <a:avLst/>
          </a:prstGeom>
        </p:spPr>
        <p:txBody>
          <a:bodyPr wrap="square">
            <a:spAutoFit/>
          </a:bodyPr>
          <a:lstStyle/>
          <a:p>
            <a:pPr marL="342900" lvl="2" indent="-342900">
              <a:lnSpc>
                <a:spcPct val="150000"/>
              </a:lnSpc>
              <a:buFont typeface="+mj-lt"/>
              <a:buAutoNum type="arabicPeriod"/>
            </a:pPr>
            <a:r>
              <a:rPr lang="en-US" b="1" i="1" dirty="0">
                <a:solidFill>
                  <a:srgbClr val="C00000"/>
                </a:solidFill>
                <a:latin typeface="Times New Roman" panose="02020603050405020304" pitchFamily="18" charset="0"/>
                <a:cs typeface="Times New Roman" panose="02020603050405020304" pitchFamily="18" charset="0"/>
              </a:rPr>
              <a:t>Project Initiation</a:t>
            </a:r>
          </a:p>
          <a:p>
            <a:pPr marL="742950" lvl="1"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first step of </a:t>
            </a:r>
            <a:r>
              <a:rPr lang="en-US" b="1" dirty="0">
                <a:latin typeface="Times New Roman" panose="02020603050405020304" pitchFamily="18" charset="0"/>
                <a:cs typeface="Times New Roman" panose="02020603050405020304" pitchFamily="18" charset="0"/>
              </a:rPr>
              <a:t>initiation involves stuff that serves as the project’s foundation</a:t>
            </a:r>
            <a:r>
              <a:rPr lang="en-US" dirty="0">
                <a:latin typeface="Times New Roman" panose="02020603050405020304" pitchFamily="18" charset="0"/>
                <a:cs typeface="Times New Roman" panose="02020603050405020304" pitchFamily="18" charset="0"/>
              </a:rPr>
              <a:t>.</a:t>
            </a:r>
          </a:p>
          <a:p>
            <a:pPr marL="742950" lvl="1"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This includes project </a:t>
            </a:r>
            <a:r>
              <a:rPr lang="en-US" b="1" dirty="0">
                <a:latin typeface="Times New Roman" panose="02020603050405020304" pitchFamily="18" charset="0"/>
                <a:cs typeface="Times New Roman" panose="02020603050405020304" pitchFamily="18" charset="0"/>
              </a:rPr>
              <a:t>management information, mission statement and other  </a:t>
            </a:r>
          </a:p>
          <a:p>
            <a:pPr>
              <a:lnSpc>
                <a:spcPct val="150000"/>
              </a:lnSpc>
            </a:pPr>
            <a:r>
              <a:rPr lang="en-US" b="1" dirty="0">
                <a:latin typeface="Times New Roman" panose="02020603050405020304" pitchFamily="18" charset="0"/>
                <a:cs typeface="Times New Roman" panose="02020603050405020304" pitchFamily="18" charset="0"/>
              </a:rPr>
              <a:t>              essential tools </a:t>
            </a:r>
            <a:r>
              <a:rPr lang="en-US" dirty="0">
                <a:latin typeface="Times New Roman" panose="02020603050405020304" pitchFamily="18" charset="0"/>
                <a:cs typeface="Times New Roman" panose="02020603050405020304" pitchFamily="18" charset="0"/>
              </a:rPr>
              <a:t>and information.</a:t>
            </a:r>
          </a:p>
        </p:txBody>
      </p:sp>
    </p:spTree>
    <p:extLst>
      <p:ext uri="{BB962C8B-B14F-4D97-AF65-F5344CB8AC3E}">
        <p14:creationId xmlns:p14="http://schemas.microsoft.com/office/powerpoint/2010/main" val="20159925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2800" b="1" dirty="0">
                <a:latin typeface="Times New Roman Bold" panose="02020503050405090304" charset="0"/>
                <a:cs typeface="Times New Roman Bold" panose="02020503050405090304" charset="0"/>
              </a:rPr>
              <a:t>ASD Life Cycle - Speculation</a:t>
            </a:r>
          </a:p>
        </p:txBody>
      </p:sp>
      <p:sp>
        <p:nvSpPr>
          <p:cNvPr id="6" name="Slide Number Placeholder 5"/>
          <p:cNvSpPr>
            <a:spLocks noGrp="1"/>
          </p:cNvSpPr>
          <p:nvPr>
            <p:ph type="sldNum" sz="quarter" idx="12"/>
          </p:nvPr>
        </p:nvSpPr>
        <p:spPr/>
        <p:txBody>
          <a:bodyPr/>
          <a:lstStyle/>
          <a:p>
            <a:fld id="{8BD8F058-9003-4658-AA47-7D4800AF7EA2}" type="slidenum">
              <a:rPr lang="en-US"/>
              <a:t>17</a:t>
            </a:fld>
            <a:endParaRPr lang="en-US"/>
          </a:p>
        </p:txBody>
      </p:sp>
      <p:sp>
        <p:nvSpPr>
          <p:cNvPr id="4" name="Rectangle 3">
            <a:extLst>
              <a:ext uri="{FF2B5EF4-FFF2-40B4-BE49-F238E27FC236}">
                <a16:creationId xmlns="" xmlns:a16="http://schemas.microsoft.com/office/drawing/2014/main" id="{AEC1E644-CB2B-9937-508D-2EDC63C88077}"/>
              </a:ext>
            </a:extLst>
          </p:cNvPr>
          <p:cNvSpPr/>
          <p:nvPr/>
        </p:nvSpPr>
        <p:spPr>
          <a:xfrm>
            <a:off x="304800" y="1143000"/>
            <a:ext cx="8839200" cy="4662815"/>
          </a:xfrm>
          <a:prstGeom prst="rect">
            <a:avLst/>
          </a:prstGeom>
        </p:spPr>
        <p:txBody>
          <a:bodyPr wrap="square">
            <a:spAutoFit/>
          </a:bodyPr>
          <a:lstStyle/>
          <a:p>
            <a:pPr>
              <a:lnSpc>
                <a:spcPct val="150000"/>
              </a:lnSpc>
            </a:pPr>
            <a:r>
              <a:rPr lang="en-US" b="1" i="1" dirty="0">
                <a:solidFill>
                  <a:srgbClr val="C00000"/>
                </a:solidFill>
                <a:latin typeface="Times New Roman" panose="02020603050405020304" pitchFamily="18" charset="0"/>
                <a:cs typeface="Times New Roman" panose="02020603050405020304" pitchFamily="18" charset="0"/>
              </a:rPr>
              <a:t>2. Adaptive Planning:</a:t>
            </a:r>
          </a:p>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In adaptive planning, </a:t>
            </a:r>
            <a:r>
              <a:rPr lang="en-US" b="1" dirty="0">
                <a:latin typeface="Times New Roman" panose="02020603050405020304" pitchFamily="18" charset="0"/>
                <a:cs typeface="Times New Roman" panose="02020603050405020304" pitchFamily="18" charset="0"/>
              </a:rPr>
              <a:t>different product features get assigned to the different teams </a:t>
            </a:r>
            <a:r>
              <a:rPr lang="en-US" dirty="0">
                <a:latin typeface="Times New Roman" panose="02020603050405020304" pitchFamily="18" charset="0"/>
                <a:cs typeface="Times New Roman" panose="02020603050405020304" pitchFamily="18" charset="0"/>
              </a:rPr>
              <a:t>as per their expertise and skills.</a:t>
            </a:r>
          </a:p>
          <a:p>
            <a:pPr marL="285750" indent="-285750">
              <a:lnSpc>
                <a:spcPct val="150000"/>
              </a:lnSpc>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This requires the teams to decide:</a:t>
            </a:r>
          </a:p>
          <a:p>
            <a:pPr marL="742950" lvl="1" indent="-285750">
              <a:lnSpc>
                <a:spcPct val="150000"/>
              </a:lnSpc>
              <a:buFont typeface="Wingdings" panose="05000000000000000000" pitchFamily="2" charset="2"/>
              <a:buChar char="ü"/>
            </a:pPr>
            <a:r>
              <a:rPr lang="en-US" b="1" dirty="0">
                <a:latin typeface="Times New Roman" panose="02020603050405020304" pitchFamily="18" charset="0"/>
                <a:cs typeface="Times New Roman" panose="02020603050405020304" pitchFamily="18" charset="0"/>
              </a:rPr>
              <a:t>Time box </a:t>
            </a:r>
            <a:r>
              <a:rPr lang="en-US" dirty="0">
                <a:latin typeface="Times New Roman" panose="02020603050405020304" pitchFamily="18" charset="0"/>
                <a:cs typeface="Times New Roman" panose="02020603050405020304" pitchFamily="18" charset="0"/>
              </a:rPr>
              <a:t>for the project</a:t>
            </a:r>
          </a:p>
          <a:p>
            <a:pPr marL="742950" lvl="1" indent="-285750">
              <a:lnSpc>
                <a:spcPct val="150000"/>
              </a:lnSpc>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Number of </a:t>
            </a:r>
            <a:r>
              <a:rPr lang="en-US" b="1" dirty="0">
                <a:latin typeface="Times New Roman" panose="02020603050405020304" pitchFamily="18" charset="0"/>
                <a:cs typeface="Times New Roman" panose="02020603050405020304" pitchFamily="18" charset="0"/>
              </a:rPr>
              <a:t>development cycles</a:t>
            </a:r>
          </a:p>
          <a:p>
            <a:pPr marL="742950" lvl="1" indent="-285750">
              <a:lnSpc>
                <a:spcPct val="150000"/>
              </a:lnSpc>
              <a:buFont typeface="Wingdings" panose="05000000000000000000" pitchFamily="2" charset="2"/>
              <a:buChar char="ü"/>
            </a:pPr>
            <a:r>
              <a:rPr lang="en-US" b="1" dirty="0">
                <a:latin typeface="Times New Roman" panose="02020603050405020304" pitchFamily="18" charset="0"/>
                <a:cs typeface="Times New Roman" panose="02020603050405020304" pitchFamily="18" charset="0"/>
              </a:rPr>
              <a:t>Amount of time each cycle </a:t>
            </a:r>
            <a:r>
              <a:rPr lang="en-US" dirty="0">
                <a:latin typeface="Times New Roman" panose="02020603050405020304" pitchFamily="18" charset="0"/>
                <a:cs typeface="Times New Roman" panose="02020603050405020304" pitchFamily="18" charset="0"/>
              </a:rPr>
              <a:t>would take as per the unanimously decided timebox</a:t>
            </a:r>
          </a:p>
          <a:p>
            <a:pPr marL="742950" lvl="1" indent="-285750">
              <a:lnSpc>
                <a:spcPct val="150000"/>
              </a:lnSpc>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A theme and </a:t>
            </a:r>
            <a:r>
              <a:rPr lang="en-US" b="1" dirty="0">
                <a:latin typeface="Times New Roman" panose="02020603050405020304" pitchFamily="18" charset="0"/>
                <a:cs typeface="Times New Roman" panose="02020603050405020304" pitchFamily="18" charset="0"/>
              </a:rPr>
              <a:t>objective</a:t>
            </a:r>
            <a:r>
              <a:rPr lang="en-US" dirty="0">
                <a:latin typeface="Times New Roman" panose="02020603050405020304" pitchFamily="18" charset="0"/>
                <a:cs typeface="Times New Roman" panose="02020603050405020304" pitchFamily="18" charset="0"/>
              </a:rPr>
              <a:t> for the cycle</a:t>
            </a:r>
          </a:p>
          <a:p>
            <a:pPr marL="742950" lvl="1" indent="-285750">
              <a:lnSpc>
                <a:spcPct val="150000"/>
              </a:lnSpc>
              <a:buFont typeface="Wingdings" panose="05000000000000000000" pitchFamily="2" charset="2"/>
              <a:buChar char="ü"/>
            </a:pPr>
            <a:r>
              <a:rPr lang="en-US" b="1" dirty="0">
                <a:latin typeface="Times New Roman" panose="02020603050405020304" pitchFamily="18" charset="0"/>
                <a:cs typeface="Times New Roman" panose="02020603050405020304" pitchFamily="18" charset="0"/>
              </a:rPr>
              <a:t>Assignment</a:t>
            </a:r>
            <a:r>
              <a:rPr lang="en-US" dirty="0">
                <a:latin typeface="Times New Roman" panose="02020603050405020304" pitchFamily="18" charset="0"/>
                <a:cs typeface="Times New Roman" panose="02020603050405020304" pitchFamily="18" charset="0"/>
              </a:rPr>
              <a:t> of components for each cycle</a:t>
            </a:r>
          </a:p>
          <a:p>
            <a:pPr marL="742950" lvl="1" indent="-285750">
              <a:lnSpc>
                <a:spcPct val="150000"/>
              </a:lnSpc>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A </a:t>
            </a:r>
            <a:r>
              <a:rPr lang="en-US" b="1" dirty="0">
                <a:latin typeface="Times New Roman" panose="02020603050405020304" pitchFamily="18" charset="0"/>
                <a:cs typeface="Times New Roman" panose="02020603050405020304" pitchFamily="18" charset="0"/>
              </a:rPr>
              <a:t>task list</a:t>
            </a:r>
            <a:r>
              <a:rPr lang="en-US" dirty="0">
                <a:latin typeface="Times New Roman" panose="02020603050405020304" pitchFamily="18" charset="0"/>
                <a:cs typeface="Times New Roman" panose="02020603050405020304" pitchFamily="18" charset="0"/>
              </a:rPr>
              <a:t> for the project</a:t>
            </a:r>
          </a:p>
        </p:txBody>
      </p:sp>
    </p:spTree>
    <p:extLst>
      <p:ext uri="{BB962C8B-B14F-4D97-AF65-F5344CB8AC3E}">
        <p14:creationId xmlns:p14="http://schemas.microsoft.com/office/powerpoint/2010/main" val="22667914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2800" b="1" dirty="0">
                <a:latin typeface="Times New Roman Bold" panose="02020503050405090304" charset="0"/>
                <a:cs typeface="Times New Roman Bold" panose="02020503050405090304" charset="0"/>
              </a:rPr>
              <a:t>ASD Life Cycle - Collaboration</a:t>
            </a:r>
          </a:p>
        </p:txBody>
      </p:sp>
      <p:sp>
        <p:nvSpPr>
          <p:cNvPr id="6" name="Slide Number Placeholder 5"/>
          <p:cNvSpPr>
            <a:spLocks noGrp="1"/>
          </p:cNvSpPr>
          <p:nvPr>
            <p:ph type="sldNum" sz="quarter" idx="12"/>
          </p:nvPr>
        </p:nvSpPr>
        <p:spPr/>
        <p:txBody>
          <a:bodyPr/>
          <a:lstStyle/>
          <a:p>
            <a:fld id="{8BD8F058-9003-4658-AA47-7D4800AF7EA2}" type="slidenum">
              <a:rPr lang="en-US"/>
              <a:t>18</a:t>
            </a:fld>
            <a:endParaRPr lang="en-US"/>
          </a:p>
        </p:txBody>
      </p:sp>
      <p:sp>
        <p:nvSpPr>
          <p:cNvPr id="3" name="Rectangle 2">
            <a:extLst>
              <a:ext uri="{FF2B5EF4-FFF2-40B4-BE49-F238E27FC236}">
                <a16:creationId xmlns="" xmlns:a16="http://schemas.microsoft.com/office/drawing/2014/main" id="{45FCE509-2CBF-9511-D139-5B4117914311}"/>
              </a:ext>
            </a:extLst>
          </p:cNvPr>
          <p:cNvSpPr/>
          <p:nvPr/>
        </p:nvSpPr>
        <p:spPr>
          <a:xfrm>
            <a:off x="304800" y="1295400"/>
            <a:ext cx="8686800" cy="3323987"/>
          </a:xfrm>
          <a:prstGeom prst="rect">
            <a:avLst/>
          </a:prstGeom>
        </p:spPr>
        <p:txBody>
          <a:bodyPr wrap="square">
            <a:spAutoFit/>
          </a:bodyPr>
          <a:lstStyle/>
          <a:p>
            <a:pPr marL="285750" indent="-28575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It is in </a:t>
            </a:r>
            <a:r>
              <a:rPr lang="en-US" sz="2000" b="1" i="1" dirty="0">
                <a:solidFill>
                  <a:srgbClr val="C00000"/>
                </a:solidFill>
                <a:latin typeface="Times New Roman" panose="02020603050405020304" pitchFamily="18" charset="0"/>
                <a:cs typeface="Times New Roman" panose="02020603050405020304" pitchFamily="18" charset="0"/>
              </a:rPr>
              <a:t>Collaboration</a:t>
            </a:r>
            <a:r>
              <a:rPr lang="en-US" sz="2000" dirty="0">
                <a:latin typeface="Times New Roman" panose="02020603050405020304" pitchFamily="18" charset="0"/>
                <a:cs typeface="Times New Roman" panose="02020603050405020304" pitchFamily="18" charset="0"/>
              </a:rPr>
              <a:t> phase that the </a:t>
            </a:r>
            <a:r>
              <a:rPr lang="en-US" sz="2000" b="1" dirty="0">
                <a:latin typeface="Times New Roman" panose="02020603050405020304" pitchFamily="18" charset="0"/>
                <a:cs typeface="Times New Roman" panose="02020603050405020304" pitchFamily="18" charset="0"/>
              </a:rPr>
              <a:t>actual development begins</a:t>
            </a:r>
            <a:r>
              <a:rPr lang="en-US" sz="2000" dirty="0">
                <a:latin typeface="Times New Roman" panose="02020603050405020304" pitchFamily="18" charset="0"/>
                <a:cs typeface="Times New Roman" panose="02020603050405020304" pitchFamily="18" charset="0"/>
              </a:rPr>
              <a:t>.</a:t>
            </a:r>
          </a:p>
          <a:p>
            <a:pPr marL="285750" indent="-285750">
              <a:lnSpc>
                <a:spcPct val="150000"/>
              </a:lnSpc>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This phase is </a:t>
            </a:r>
            <a:r>
              <a:rPr lang="en-US" sz="2000" b="1" dirty="0">
                <a:latin typeface="Times New Roman" panose="02020603050405020304" pitchFamily="18" charset="0"/>
                <a:cs typeface="Times New Roman" panose="02020603050405020304" pitchFamily="18" charset="0"/>
              </a:rPr>
              <a:t>about group emergence</a:t>
            </a:r>
            <a:r>
              <a:rPr lang="en-US" sz="2000" dirty="0">
                <a:latin typeface="Times New Roman" panose="02020603050405020304" pitchFamily="18" charset="0"/>
                <a:cs typeface="Times New Roman" panose="02020603050405020304" pitchFamily="18" charset="0"/>
              </a:rPr>
              <a:t>. </a:t>
            </a:r>
          </a:p>
          <a:p>
            <a:pPr marL="285750" indent="-285750">
              <a:lnSpc>
                <a:spcPct val="150000"/>
              </a:lnSpc>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It </a:t>
            </a:r>
            <a:r>
              <a:rPr lang="en-US" sz="2000" dirty="0">
                <a:latin typeface="Times New Roman" panose="02020603050405020304" pitchFamily="18" charset="0"/>
                <a:cs typeface="Times New Roman" panose="02020603050405020304" pitchFamily="18" charset="0"/>
              </a:rPr>
              <a:t>is about coming together of diverse experiences, knowledge, and skills.</a:t>
            </a:r>
          </a:p>
          <a:p>
            <a:pPr marL="285750" indent="-285750">
              <a:lnSpc>
                <a:spcPct val="150000"/>
              </a:lnSpc>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This </a:t>
            </a:r>
            <a:r>
              <a:rPr lang="en-US" sz="2000" dirty="0">
                <a:latin typeface="Times New Roman" panose="02020603050405020304" pitchFamily="18" charset="0"/>
                <a:cs typeface="Times New Roman" panose="02020603050405020304" pitchFamily="18" charset="0"/>
              </a:rPr>
              <a:t>forms a </a:t>
            </a:r>
            <a:r>
              <a:rPr lang="en-US" sz="2000" b="1" dirty="0">
                <a:latin typeface="Times New Roman" panose="02020603050405020304" pitchFamily="18" charset="0"/>
                <a:cs typeface="Times New Roman" panose="02020603050405020304" pitchFamily="18" charset="0"/>
              </a:rPr>
              <a:t>collaborative environment </a:t>
            </a:r>
            <a:r>
              <a:rPr lang="en-US" sz="2000" dirty="0">
                <a:latin typeface="Times New Roman" panose="02020603050405020304" pitchFamily="18" charset="0"/>
                <a:cs typeface="Times New Roman" panose="02020603050405020304" pitchFamily="18" charset="0"/>
              </a:rPr>
              <a:t>where diversity serves as the building block </a:t>
            </a:r>
            <a:r>
              <a:rPr lang="en-US" sz="2000" b="1" dirty="0">
                <a:latin typeface="Times New Roman" panose="02020603050405020304" pitchFamily="18" charset="0"/>
                <a:cs typeface="Times New Roman" panose="02020603050405020304" pitchFamily="18" charset="0"/>
              </a:rPr>
              <a:t>for creativity and innovation </a:t>
            </a:r>
            <a:r>
              <a:rPr lang="en-US" sz="2000" dirty="0">
                <a:latin typeface="Times New Roman" panose="02020603050405020304" pitchFamily="18" charset="0"/>
                <a:cs typeface="Times New Roman" panose="02020603050405020304" pitchFamily="18" charset="0"/>
              </a:rPr>
              <a:t>during the entire development cycle.</a:t>
            </a:r>
          </a:p>
          <a:p>
            <a:pPr marL="285750" indent="-285750">
              <a:lnSpc>
                <a:spcPct val="150000"/>
              </a:lnSpc>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438484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2800" b="1" dirty="0">
                <a:latin typeface="Times New Roman Bold" panose="02020503050405090304" charset="0"/>
                <a:cs typeface="Times New Roman Bold" panose="02020503050405090304" charset="0"/>
              </a:rPr>
              <a:t>ASD Life Cycle - Learning</a:t>
            </a:r>
          </a:p>
        </p:txBody>
      </p:sp>
      <p:sp>
        <p:nvSpPr>
          <p:cNvPr id="6" name="Slide Number Placeholder 5"/>
          <p:cNvSpPr>
            <a:spLocks noGrp="1"/>
          </p:cNvSpPr>
          <p:nvPr>
            <p:ph type="sldNum" sz="quarter" idx="12"/>
          </p:nvPr>
        </p:nvSpPr>
        <p:spPr/>
        <p:txBody>
          <a:bodyPr/>
          <a:lstStyle/>
          <a:p>
            <a:fld id="{8BD8F058-9003-4658-AA47-7D4800AF7EA2}" type="slidenum">
              <a:rPr lang="en-US"/>
              <a:t>19</a:t>
            </a:fld>
            <a:endParaRPr lang="en-US"/>
          </a:p>
        </p:txBody>
      </p:sp>
      <p:sp>
        <p:nvSpPr>
          <p:cNvPr id="4" name="Rectangle 3">
            <a:extLst>
              <a:ext uri="{FF2B5EF4-FFF2-40B4-BE49-F238E27FC236}">
                <a16:creationId xmlns="" xmlns:a16="http://schemas.microsoft.com/office/drawing/2014/main" id="{1E07E98B-45E9-7B9E-24AE-70F320FA2584}"/>
              </a:ext>
            </a:extLst>
          </p:cNvPr>
          <p:cNvSpPr/>
          <p:nvPr/>
        </p:nvSpPr>
        <p:spPr>
          <a:xfrm>
            <a:off x="304800" y="1295400"/>
            <a:ext cx="8305800" cy="2862322"/>
          </a:xfrm>
          <a:prstGeom prst="rect">
            <a:avLst/>
          </a:prstGeom>
        </p:spPr>
        <p:txBody>
          <a:bodyPr wrap="square">
            <a:spAutoFit/>
          </a:bodyPr>
          <a:lstStyle/>
          <a:p>
            <a:pPr marL="285750" indent="-28575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a:t>
            </a:r>
            <a:r>
              <a:rPr lang="en-US" sz="2000" b="1" i="1" dirty="0">
                <a:solidFill>
                  <a:srgbClr val="C00000"/>
                </a:solidFill>
                <a:latin typeface="Times New Roman" panose="02020603050405020304" pitchFamily="18" charset="0"/>
                <a:cs typeface="Times New Roman" panose="02020603050405020304" pitchFamily="18" charset="0"/>
              </a:rPr>
              <a:t>Learning</a:t>
            </a:r>
            <a:r>
              <a:rPr lang="en-US" sz="2000" dirty="0">
                <a:latin typeface="Times New Roman" panose="02020603050405020304" pitchFamily="18" charset="0"/>
                <a:cs typeface="Times New Roman" panose="02020603050405020304" pitchFamily="18" charset="0"/>
              </a:rPr>
              <a:t> part of the Lifecycle is vital for the success of the project. </a:t>
            </a:r>
          </a:p>
          <a:p>
            <a:pPr marL="285750" indent="-285750">
              <a:lnSpc>
                <a:spcPct val="150000"/>
              </a:lnSpc>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Team has </a:t>
            </a:r>
            <a:r>
              <a:rPr lang="en-US" sz="2000" b="1" dirty="0">
                <a:latin typeface="Times New Roman" panose="02020603050405020304" pitchFamily="18" charset="0"/>
                <a:cs typeface="Times New Roman" panose="02020603050405020304" pitchFamily="18" charset="0"/>
              </a:rPr>
              <a:t>to enhance their knowledge constantly</a:t>
            </a:r>
            <a:r>
              <a:rPr lang="en-US" sz="2000" dirty="0">
                <a:latin typeface="Times New Roman" panose="02020603050405020304" pitchFamily="18" charset="0"/>
                <a:cs typeface="Times New Roman" panose="02020603050405020304" pitchFamily="18" charset="0"/>
              </a:rPr>
              <a:t>, using practices such as-</a:t>
            </a:r>
          </a:p>
          <a:p>
            <a:pPr marL="800100" lvl="1" indent="-342900">
              <a:lnSpc>
                <a:spcPct val="150000"/>
              </a:lnSpc>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Technical Reviews</a:t>
            </a:r>
          </a:p>
          <a:p>
            <a:pPr marL="800100" lvl="1" indent="-342900">
              <a:lnSpc>
                <a:spcPct val="150000"/>
              </a:lnSpc>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Project </a:t>
            </a:r>
            <a:r>
              <a:rPr lang="en-US" sz="2000" dirty="0" smtClean="0">
                <a:latin typeface="Times New Roman" panose="02020603050405020304" pitchFamily="18" charset="0"/>
                <a:cs typeface="Times New Roman" panose="02020603050405020304" pitchFamily="18" charset="0"/>
              </a:rPr>
              <a:t>Retrospectives / Presentations</a:t>
            </a:r>
            <a:endParaRPr lang="en-US" sz="2000" dirty="0">
              <a:latin typeface="Times New Roman" panose="02020603050405020304" pitchFamily="18" charset="0"/>
              <a:cs typeface="Times New Roman" panose="02020603050405020304" pitchFamily="18" charset="0"/>
            </a:endParaRPr>
          </a:p>
          <a:p>
            <a:pPr marL="800100" lvl="1" indent="-342900">
              <a:lnSpc>
                <a:spcPct val="150000"/>
              </a:lnSpc>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Customer Focus Groups</a:t>
            </a:r>
          </a:p>
        </p:txBody>
      </p:sp>
    </p:spTree>
    <p:extLst>
      <p:ext uri="{BB962C8B-B14F-4D97-AF65-F5344CB8AC3E}">
        <p14:creationId xmlns:p14="http://schemas.microsoft.com/office/powerpoint/2010/main" val="15877843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a:latin typeface="Times New Roman Bold" panose="02020503050405090304" charset="0"/>
                <a:cs typeface="Times New Roman Bold" panose="02020503050405090304" charset="0"/>
              </a:rPr>
              <a:t>Agile Model</a:t>
            </a:r>
          </a:p>
        </p:txBody>
      </p:sp>
      <p:sp>
        <p:nvSpPr>
          <p:cNvPr id="6" name="Slide Number Placeholder 5"/>
          <p:cNvSpPr>
            <a:spLocks noGrp="1"/>
          </p:cNvSpPr>
          <p:nvPr>
            <p:ph type="sldNum" sz="quarter" idx="12"/>
          </p:nvPr>
        </p:nvSpPr>
        <p:spPr/>
        <p:txBody>
          <a:bodyPr/>
          <a:lstStyle/>
          <a:p>
            <a:fld id="{8BD8F058-9003-4658-AA47-7D4800AF7EA2}" type="slidenum">
              <a:rPr lang="en-US"/>
              <a:t>2</a:t>
            </a:fld>
            <a:endParaRPr lang="en-US"/>
          </a:p>
        </p:txBody>
      </p:sp>
      <p:sp>
        <p:nvSpPr>
          <p:cNvPr id="3" name="Content Placeholder 2"/>
          <p:cNvSpPr>
            <a:spLocks noGrp="1"/>
          </p:cNvSpPr>
          <p:nvPr>
            <p:ph idx="1"/>
          </p:nvPr>
        </p:nvSpPr>
        <p:spPr>
          <a:xfrm>
            <a:off x="136132" y="820737"/>
            <a:ext cx="8931667" cy="5732463"/>
          </a:xfrm>
        </p:spPr>
        <p:txBody>
          <a:bodyPr/>
          <a:lstStyle/>
          <a:p>
            <a:pPr marL="285750" marR="0" lvl="0" indent="-285750" algn="l" rtl="0">
              <a:lnSpc>
                <a:spcPct val="150000"/>
              </a:lnSpc>
              <a:spcBef>
                <a:spcPts val="0"/>
              </a:spcBef>
              <a:spcAft>
                <a:spcPts val="0"/>
              </a:spcAft>
              <a:buClr>
                <a:schemeClr val="dk1"/>
              </a:buClr>
              <a:buSzPts val="1800"/>
              <a:buFont typeface="Arial"/>
              <a:buChar char="•"/>
            </a:pPr>
            <a:r>
              <a:rPr lang="en-US" sz="2000" b="1" i="1" dirty="0">
                <a:solidFill>
                  <a:srgbClr val="C00000"/>
                </a:solidFill>
                <a:latin typeface="Times New Roman"/>
                <a:ea typeface="Times New Roman"/>
                <a:cs typeface="Times New Roman"/>
                <a:sym typeface="Times New Roman"/>
              </a:rPr>
              <a:t>Agile</a:t>
            </a:r>
            <a:r>
              <a:rPr lang="en-US" sz="2000" dirty="0">
                <a:solidFill>
                  <a:schemeClr val="dk1"/>
                </a:solidFill>
                <a:latin typeface="Times New Roman"/>
                <a:ea typeface="Times New Roman"/>
                <a:cs typeface="Times New Roman"/>
                <a:sym typeface="Times New Roman"/>
              </a:rPr>
              <a:t> is an iterative </a:t>
            </a:r>
            <a:r>
              <a:rPr lang="en-US" sz="2000" b="1" dirty="0">
                <a:solidFill>
                  <a:schemeClr val="dk1"/>
                </a:solidFill>
                <a:latin typeface="Times New Roman"/>
                <a:ea typeface="Times New Roman"/>
                <a:cs typeface="Times New Roman"/>
                <a:sym typeface="Times New Roman"/>
              </a:rPr>
              <a:t>way of managing projects and developing software </a:t>
            </a:r>
            <a:r>
              <a:rPr lang="en-US" sz="2000" dirty="0">
                <a:solidFill>
                  <a:schemeClr val="dk1"/>
                </a:solidFill>
                <a:latin typeface="Times New Roman"/>
                <a:ea typeface="Times New Roman"/>
                <a:cs typeface="Times New Roman"/>
                <a:sym typeface="Times New Roman"/>
              </a:rPr>
              <a:t>that makes it easier for teams to deliver value to their customers more quickly and effectively.</a:t>
            </a:r>
            <a:endParaRPr lang="en-US" sz="2000" dirty="0"/>
          </a:p>
          <a:p>
            <a:pPr marL="285750" marR="0" lvl="0" indent="-285750" algn="l" rtl="0">
              <a:lnSpc>
                <a:spcPct val="150000"/>
              </a:lnSpc>
              <a:spcBef>
                <a:spcPts val="0"/>
              </a:spcBef>
              <a:spcAft>
                <a:spcPts val="0"/>
              </a:spcAft>
              <a:buClr>
                <a:schemeClr val="dk1"/>
              </a:buClr>
              <a:buSzPts val="1800"/>
              <a:buFont typeface="Arial"/>
              <a:buChar char="•"/>
            </a:pPr>
            <a:r>
              <a:rPr lang="en-US" sz="2000" dirty="0">
                <a:solidFill>
                  <a:schemeClr val="dk1"/>
                </a:solidFill>
                <a:latin typeface="Times New Roman"/>
                <a:ea typeface="Times New Roman"/>
                <a:cs typeface="Times New Roman"/>
                <a:sym typeface="Times New Roman"/>
              </a:rPr>
              <a:t>More </a:t>
            </a:r>
            <a:r>
              <a:rPr lang="en-US" sz="2000" b="1" dirty="0">
                <a:solidFill>
                  <a:schemeClr val="dk1"/>
                </a:solidFill>
                <a:latin typeface="Times New Roman"/>
                <a:ea typeface="Times New Roman"/>
                <a:cs typeface="Times New Roman"/>
                <a:sym typeface="Times New Roman"/>
              </a:rPr>
              <a:t>focus on process adaptability and customer satisfaction </a:t>
            </a:r>
            <a:r>
              <a:rPr lang="en-US" sz="2000" dirty="0">
                <a:solidFill>
                  <a:schemeClr val="dk1"/>
                </a:solidFill>
                <a:latin typeface="Times New Roman"/>
                <a:ea typeface="Times New Roman"/>
                <a:cs typeface="Times New Roman"/>
                <a:sym typeface="Times New Roman"/>
              </a:rPr>
              <a:t>through the timely delivery of working software. </a:t>
            </a:r>
          </a:p>
          <a:p>
            <a:pPr algn="just">
              <a:lnSpc>
                <a:spcPct val="150000"/>
              </a:lnSpc>
            </a:pPr>
            <a:r>
              <a:rPr lang="en-US" sz="2000" dirty="0">
                <a:solidFill>
                  <a:schemeClr val="dk1"/>
                </a:solidFill>
                <a:latin typeface="Times New Roman"/>
                <a:ea typeface="Times New Roman"/>
                <a:cs typeface="Times New Roman"/>
                <a:sym typeface="Times New Roman"/>
              </a:rPr>
              <a:t>The agile method </a:t>
            </a:r>
            <a:r>
              <a:rPr lang="en-US" sz="2000" b="1" dirty="0">
                <a:solidFill>
                  <a:schemeClr val="dk1"/>
                </a:solidFill>
                <a:latin typeface="Times New Roman"/>
                <a:ea typeface="Times New Roman"/>
                <a:cs typeface="Times New Roman"/>
                <a:sym typeface="Times New Roman"/>
              </a:rPr>
              <a:t>splits the project into small iterations</a:t>
            </a:r>
            <a:r>
              <a:rPr lang="en-US" sz="2000" dirty="0">
                <a:solidFill>
                  <a:schemeClr val="dk1"/>
                </a:solidFill>
                <a:latin typeface="Times New Roman"/>
                <a:ea typeface="Times New Roman"/>
                <a:cs typeface="Times New Roman"/>
                <a:sym typeface="Times New Roman"/>
              </a:rPr>
              <a:t>, and these iterations do not directly involve long-term planning. </a:t>
            </a:r>
            <a:endParaRPr lang="en-US" sz="2000" dirty="0" smtClean="0">
              <a:solidFill>
                <a:schemeClr val="dk1"/>
              </a:solidFill>
              <a:latin typeface="Times New Roman"/>
              <a:ea typeface="Times New Roman"/>
              <a:cs typeface="Times New Roman"/>
              <a:sym typeface="Times New Roman"/>
            </a:endParaRPr>
          </a:p>
          <a:p>
            <a:pPr algn="just">
              <a:lnSpc>
                <a:spcPct val="150000"/>
              </a:lnSpc>
            </a:pPr>
            <a:r>
              <a:rPr lang="en-US" sz="2000" dirty="0" smtClean="0"/>
              <a:t>Agile </a:t>
            </a:r>
            <a:r>
              <a:rPr lang="en-US" sz="2000" dirty="0"/>
              <a:t>was invented in the software industry but nowadays businesses in </a:t>
            </a:r>
            <a:r>
              <a:rPr lang="en-US" sz="2000" b="1" dirty="0"/>
              <a:t>all industry sectors</a:t>
            </a:r>
            <a:r>
              <a:rPr lang="en-US" sz="2000" dirty="0"/>
              <a:t> make use of it. </a:t>
            </a:r>
          </a:p>
          <a:p>
            <a:pPr algn="just">
              <a:lnSpc>
                <a:spcPct val="150000"/>
              </a:lnSpc>
            </a:pPr>
            <a:r>
              <a:rPr lang="en-US" sz="2000" b="1" dirty="0"/>
              <a:t>Agility</a:t>
            </a:r>
            <a:r>
              <a:rPr lang="en-US" sz="2000" dirty="0"/>
              <a:t> is the ability of a business as a </a:t>
            </a:r>
            <a:r>
              <a:rPr lang="en-US" sz="2000" b="1" dirty="0"/>
              <a:t>whole to respond quickly to changes</a:t>
            </a:r>
            <a:r>
              <a:rPr lang="en-US" sz="2000" dirty="0"/>
              <a:t>, especially external changes. </a:t>
            </a:r>
          </a:p>
          <a:p>
            <a:pPr algn="just">
              <a:lnSpc>
                <a:spcPct val="150000"/>
              </a:lnSpc>
            </a:pPr>
            <a:r>
              <a:rPr lang="en-US" sz="2000" dirty="0"/>
              <a:t>For example, by adapting business processes or changing customer experiences.</a:t>
            </a:r>
          </a:p>
          <a:p>
            <a:pPr marL="285750" marR="0" lvl="0" indent="-285750" algn="l" rtl="0">
              <a:lnSpc>
                <a:spcPct val="150000"/>
              </a:lnSpc>
              <a:spcBef>
                <a:spcPts val="0"/>
              </a:spcBef>
              <a:spcAft>
                <a:spcPts val="0"/>
              </a:spcAft>
              <a:buClr>
                <a:schemeClr val="dk1"/>
              </a:buClr>
              <a:buSzPts val="1800"/>
              <a:buFont typeface="Arial"/>
              <a:buChar char="•"/>
            </a:pPr>
            <a:endParaRPr lang="en-US" sz="2000" dirty="0">
              <a:solidFill>
                <a:schemeClr val="dk1"/>
              </a:solidFill>
              <a:latin typeface="Times New Roman"/>
              <a:ea typeface="Times New Roman"/>
              <a:cs typeface="Times New Roman"/>
              <a:sym typeface="Times New Roman"/>
            </a:endParaRPr>
          </a:p>
          <a:p>
            <a:pPr algn="just">
              <a:buNone/>
            </a:pPr>
            <a:endParaRPr lang="en-US" sz="2400" dirty="0"/>
          </a:p>
        </p:txBody>
      </p:sp>
    </p:spTree>
    <p:extLst>
      <p:ext uri="{BB962C8B-B14F-4D97-AF65-F5344CB8AC3E}">
        <p14:creationId xmlns:p14="http://schemas.microsoft.com/office/powerpoint/2010/main" val="3341996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a:latin typeface="Times New Roman Bold" panose="02020503050405090304" charset="0"/>
                <a:cs typeface="Times New Roman Bold" panose="02020503050405090304" charset="0"/>
              </a:rPr>
              <a:t>SCRUM</a:t>
            </a:r>
          </a:p>
        </p:txBody>
      </p:sp>
      <p:sp>
        <p:nvSpPr>
          <p:cNvPr id="6" name="Slide Number Placeholder 5"/>
          <p:cNvSpPr>
            <a:spLocks noGrp="1"/>
          </p:cNvSpPr>
          <p:nvPr>
            <p:ph type="sldNum" sz="quarter" idx="12"/>
          </p:nvPr>
        </p:nvSpPr>
        <p:spPr/>
        <p:txBody>
          <a:bodyPr/>
          <a:lstStyle/>
          <a:p>
            <a:fld id="{8BD8F058-9003-4658-AA47-7D4800AF7EA2}" type="slidenum">
              <a:rPr lang="en-US"/>
              <a:t>20</a:t>
            </a:fld>
            <a:endParaRPr lang="en-US"/>
          </a:p>
        </p:txBody>
      </p:sp>
      <p:sp>
        <p:nvSpPr>
          <p:cNvPr id="3" name="Content Placeholder 2"/>
          <p:cNvSpPr>
            <a:spLocks noGrp="1"/>
          </p:cNvSpPr>
          <p:nvPr>
            <p:ph idx="1"/>
          </p:nvPr>
        </p:nvSpPr>
        <p:spPr>
          <a:xfrm>
            <a:off x="136133" y="955675"/>
            <a:ext cx="8839200" cy="5216525"/>
          </a:xfrm>
        </p:spPr>
        <p:txBody>
          <a:bodyPr/>
          <a:lstStyle/>
          <a:p>
            <a:pPr marL="285750" marR="0" lvl="0" indent="-285750" algn="l" rtl="0">
              <a:lnSpc>
                <a:spcPct val="150000"/>
              </a:lnSpc>
              <a:spcBef>
                <a:spcPts val="0"/>
              </a:spcBef>
              <a:spcAft>
                <a:spcPts val="0"/>
              </a:spcAft>
              <a:buClr>
                <a:schemeClr val="dk1"/>
              </a:buClr>
              <a:buSzPts val="1800"/>
              <a:buFont typeface="Arial"/>
              <a:buChar char="•"/>
            </a:pPr>
            <a:r>
              <a:rPr lang="en-US" sz="2000" dirty="0">
                <a:solidFill>
                  <a:schemeClr val="dk1"/>
                </a:solidFill>
                <a:latin typeface="Times New Roman"/>
                <a:cs typeface="Times New Roman"/>
              </a:rPr>
              <a:t>The Scrum Guide defines scrum as:</a:t>
            </a:r>
          </a:p>
          <a:p>
            <a:pPr marL="0" indent="0">
              <a:lnSpc>
                <a:spcPct val="150000"/>
              </a:lnSpc>
              <a:buNone/>
            </a:pPr>
            <a:r>
              <a:rPr lang="en-US" sz="2000" i="1" dirty="0">
                <a:solidFill>
                  <a:srgbClr val="C00000"/>
                </a:solidFill>
                <a:latin typeface="Times New Roman"/>
                <a:cs typeface="Times New Roman"/>
              </a:rPr>
              <a:t>	“A framework within which people can address complex adaptive 	problems, while productively and creatively delivering products of the 	highest possible value.”</a:t>
            </a:r>
          </a:p>
          <a:p>
            <a:pPr marL="285750" indent="-285750" algn="just">
              <a:lnSpc>
                <a:spcPct val="150000"/>
              </a:lnSpc>
              <a:buFont typeface="Arial" panose="020B0604020202020204" pitchFamily="34" charset="0"/>
              <a:buChar char="•"/>
            </a:pPr>
            <a:endParaRPr lang="en-US" sz="2000" dirty="0">
              <a:solidFill>
                <a:schemeClr val="dk1"/>
              </a:solidFill>
              <a:latin typeface="Times New Roman"/>
              <a:cs typeface="Times New Roman"/>
            </a:endParaRPr>
          </a:p>
          <a:p>
            <a:pPr marL="285750" indent="-285750" algn="just">
              <a:lnSpc>
                <a:spcPct val="150000"/>
              </a:lnSpc>
              <a:buFont typeface="Arial" panose="020B0604020202020204" pitchFamily="34" charset="0"/>
              <a:buChar char="•"/>
            </a:pPr>
            <a:r>
              <a:rPr lang="en-US" sz="2000" dirty="0">
                <a:solidFill>
                  <a:schemeClr val="dk1"/>
                </a:solidFill>
                <a:latin typeface="Times New Roman"/>
                <a:cs typeface="Times New Roman"/>
              </a:rPr>
              <a:t>In simple terms, scrum </a:t>
            </a:r>
            <a:r>
              <a:rPr lang="en-US" sz="2000" b="1" dirty="0">
                <a:solidFill>
                  <a:schemeClr val="dk1"/>
                </a:solidFill>
                <a:latin typeface="Times New Roman"/>
                <a:cs typeface="Times New Roman"/>
              </a:rPr>
              <a:t>is a lightweight agile project management framework</a:t>
            </a:r>
            <a:r>
              <a:rPr lang="en-US" sz="2000" dirty="0">
                <a:solidFill>
                  <a:schemeClr val="dk1"/>
                </a:solidFill>
                <a:latin typeface="Times New Roman"/>
                <a:cs typeface="Times New Roman"/>
              </a:rPr>
              <a:t> that can be used to manage iterative and incremental projects of all types.</a:t>
            </a:r>
          </a:p>
          <a:p>
            <a:pPr marL="285750" indent="-285750" algn="just">
              <a:lnSpc>
                <a:spcPct val="150000"/>
              </a:lnSpc>
              <a:buFont typeface="Arial" panose="020B0604020202020204" pitchFamily="34" charset="0"/>
              <a:buChar char="•"/>
            </a:pPr>
            <a:endParaRPr lang="en-US" sz="2000" dirty="0">
              <a:solidFill>
                <a:schemeClr val="dk1"/>
              </a:solidFill>
              <a:latin typeface="Times New Roman"/>
              <a:cs typeface="Times New Roman"/>
            </a:endParaRPr>
          </a:p>
          <a:p>
            <a:pPr marL="285750" indent="-285750" algn="just">
              <a:lnSpc>
                <a:spcPct val="150000"/>
              </a:lnSpc>
              <a:buFont typeface="Arial" panose="020B0604020202020204" pitchFamily="34" charset="0"/>
              <a:buChar char="•"/>
            </a:pPr>
            <a:r>
              <a:rPr lang="en-US" sz="2000" dirty="0">
                <a:solidFill>
                  <a:schemeClr val="dk1"/>
                </a:solidFill>
                <a:latin typeface="Times New Roman"/>
                <a:cs typeface="Times New Roman"/>
              </a:rPr>
              <a:t>The concept here is to break large complex projects into smaller stages, reviewing and adapting along the way.  </a:t>
            </a:r>
          </a:p>
          <a:p>
            <a:pPr marL="285750" marR="0" lvl="0" indent="-285750" algn="l" rtl="0">
              <a:lnSpc>
                <a:spcPct val="150000"/>
              </a:lnSpc>
              <a:spcBef>
                <a:spcPts val="0"/>
              </a:spcBef>
              <a:spcAft>
                <a:spcPts val="0"/>
              </a:spcAft>
              <a:buClr>
                <a:schemeClr val="dk1"/>
              </a:buClr>
              <a:buSzPts val="1800"/>
              <a:buFont typeface="Arial"/>
              <a:buChar char="•"/>
            </a:pPr>
            <a:endParaRPr lang="en-US" sz="2000" dirty="0">
              <a:solidFill>
                <a:schemeClr val="dk1"/>
              </a:solidFill>
              <a:latin typeface="Times New Roman"/>
              <a:ea typeface="Times New Roman"/>
              <a:cs typeface="Times New Roman"/>
              <a:sym typeface="Times New Roman"/>
            </a:endParaRPr>
          </a:p>
          <a:p>
            <a:pPr algn="just">
              <a:buNone/>
            </a:pPr>
            <a:endParaRPr lang="en-US" sz="2400" dirty="0"/>
          </a:p>
        </p:txBody>
      </p:sp>
    </p:spTree>
    <p:extLst>
      <p:ext uri="{BB962C8B-B14F-4D97-AF65-F5344CB8AC3E}">
        <p14:creationId xmlns:p14="http://schemas.microsoft.com/office/powerpoint/2010/main" val="21285937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a:latin typeface="Times New Roman Bold" panose="02020503050405090304" charset="0"/>
                <a:cs typeface="Times New Roman Bold" panose="02020503050405090304" charset="0"/>
              </a:rPr>
              <a:t>SCRUM (contd.)</a:t>
            </a:r>
          </a:p>
        </p:txBody>
      </p:sp>
      <p:sp>
        <p:nvSpPr>
          <p:cNvPr id="6" name="Slide Number Placeholder 5"/>
          <p:cNvSpPr>
            <a:spLocks noGrp="1"/>
          </p:cNvSpPr>
          <p:nvPr>
            <p:ph type="sldNum" sz="quarter" idx="12"/>
          </p:nvPr>
        </p:nvSpPr>
        <p:spPr/>
        <p:txBody>
          <a:bodyPr/>
          <a:lstStyle/>
          <a:p>
            <a:fld id="{8BD8F058-9003-4658-AA47-7D4800AF7EA2}" type="slidenum">
              <a:rPr lang="en-US"/>
              <a:t>21</a:t>
            </a:fld>
            <a:endParaRPr lang="en-US"/>
          </a:p>
        </p:txBody>
      </p:sp>
      <p:sp>
        <p:nvSpPr>
          <p:cNvPr id="3" name="Content Placeholder 2"/>
          <p:cNvSpPr>
            <a:spLocks noGrp="1"/>
          </p:cNvSpPr>
          <p:nvPr>
            <p:ph idx="1"/>
          </p:nvPr>
        </p:nvSpPr>
        <p:spPr>
          <a:xfrm>
            <a:off x="136133" y="955675"/>
            <a:ext cx="8839200" cy="5216525"/>
          </a:xfrm>
        </p:spPr>
        <p:txBody>
          <a:bodyPr/>
          <a:lstStyle/>
          <a:p>
            <a:pPr marL="0" marR="0" lvl="0" indent="0" algn="l" rtl="0">
              <a:lnSpc>
                <a:spcPct val="150000"/>
              </a:lnSpc>
              <a:spcBef>
                <a:spcPts val="0"/>
              </a:spcBef>
              <a:spcAft>
                <a:spcPts val="0"/>
              </a:spcAft>
              <a:buClr>
                <a:schemeClr val="dk1"/>
              </a:buClr>
              <a:buSzPts val="1800"/>
              <a:buNone/>
            </a:pPr>
            <a:r>
              <a:rPr lang="en-US" sz="2000" dirty="0">
                <a:solidFill>
                  <a:schemeClr val="dk1"/>
                </a:solidFill>
                <a:latin typeface="Times New Roman"/>
                <a:cs typeface="Times New Roman"/>
              </a:rPr>
              <a:t>With scrum you can:</a:t>
            </a:r>
          </a:p>
          <a:p>
            <a:pPr marL="0" marR="0" lvl="0" indent="0" algn="l" rtl="0">
              <a:lnSpc>
                <a:spcPct val="150000"/>
              </a:lnSpc>
              <a:spcBef>
                <a:spcPts val="0"/>
              </a:spcBef>
              <a:spcAft>
                <a:spcPts val="0"/>
              </a:spcAft>
              <a:buClr>
                <a:schemeClr val="dk1"/>
              </a:buClr>
              <a:buSzPts val="1800"/>
              <a:buNone/>
            </a:pPr>
            <a:endParaRPr lang="en-US" sz="1050" dirty="0">
              <a:solidFill>
                <a:schemeClr val="dk1"/>
              </a:solidFill>
              <a:latin typeface="Times New Roman"/>
              <a:cs typeface="Times New Roman"/>
            </a:endParaRPr>
          </a:p>
          <a:p>
            <a:pPr lvl="1">
              <a:lnSpc>
                <a:spcPct val="150000"/>
              </a:lnSpc>
              <a:spcBef>
                <a:spcPts val="0"/>
              </a:spcBef>
              <a:spcAft>
                <a:spcPts val="0"/>
              </a:spcAft>
              <a:buClr>
                <a:schemeClr val="dk1"/>
              </a:buClr>
              <a:buSzPts val="1800"/>
            </a:pPr>
            <a:r>
              <a:rPr lang="en-US" sz="2000" dirty="0">
                <a:solidFill>
                  <a:schemeClr val="dk1"/>
                </a:solidFill>
                <a:latin typeface="Times New Roman"/>
                <a:cs typeface="Times New Roman"/>
              </a:rPr>
              <a:t>Write fewer plans and do more in short iterations or cycles that we call </a:t>
            </a:r>
            <a:r>
              <a:rPr lang="en-US" sz="2000" b="1" dirty="0">
                <a:solidFill>
                  <a:schemeClr val="dk1"/>
                </a:solidFill>
                <a:latin typeface="Times New Roman"/>
                <a:cs typeface="Times New Roman"/>
              </a:rPr>
              <a:t>sprints*</a:t>
            </a:r>
          </a:p>
          <a:p>
            <a:pPr lvl="1">
              <a:lnSpc>
                <a:spcPct val="150000"/>
              </a:lnSpc>
              <a:spcBef>
                <a:spcPts val="0"/>
              </a:spcBef>
              <a:spcAft>
                <a:spcPts val="0"/>
              </a:spcAft>
              <a:buClr>
                <a:schemeClr val="dk1"/>
              </a:buClr>
              <a:buSzPts val="1800"/>
            </a:pPr>
            <a:r>
              <a:rPr lang="en-US" sz="2000" dirty="0">
                <a:solidFill>
                  <a:schemeClr val="dk1"/>
                </a:solidFill>
                <a:latin typeface="Times New Roman"/>
                <a:cs typeface="Times New Roman"/>
              </a:rPr>
              <a:t>Work as one </a:t>
            </a:r>
            <a:r>
              <a:rPr lang="en-US" sz="2000" b="1" dirty="0">
                <a:solidFill>
                  <a:schemeClr val="dk1"/>
                </a:solidFill>
                <a:latin typeface="Times New Roman"/>
                <a:cs typeface="Times New Roman"/>
              </a:rPr>
              <a:t>dedicated and committed team</a:t>
            </a:r>
            <a:r>
              <a:rPr lang="en-US" sz="2000" dirty="0">
                <a:solidFill>
                  <a:schemeClr val="dk1"/>
                </a:solidFill>
                <a:latin typeface="Times New Roman"/>
                <a:cs typeface="Times New Roman"/>
              </a:rPr>
              <a:t>, instead of working on separate groups</a:t>
            </a:r>
          </a:p>
          <a:p>
            <a:pPr lvl="1">
              <a:lnSpc>
                <a:spcPct val="150000"/>
              </a:lnSpc>
              <a:spcBef>
                <a:spcPts val="0"/>
              </a:spcBef>
              <a:spcAft>
                <a:spcPts val="0"/>
              </a:spcAft>
              <a:buClr>
                <a:schemeClr val="dk1"/>
              </a:buClr>
              <a:buSzPts val="1800"/>
            </a:pPr>
            <a:r>
              <a:rPr lang="en-US" sz="2000" b="1" dirty="0">
                <a:solidFill>
                  <a:schemeClr val="dk1"/>
                </a:solidFill>
                <a:latin typeface="Times New Roman"/>
                <a:cs typeface="Times New Roman"/>
              </a:rPr>
              <a:t>Constantly deliver functioning products</a:t>
            </a:r>
            <a:r>
              <a:rPr lang="en-US" sz="2000" dirty="0">
                <a:solidFill>
                  <a:schemeClr val="dk1"/>
                </a:solidFill>
                <a:latin typeface="Times New Roman"/>
                <a:cs typeface="Times New Roman"/>
              </a:rPr>
              <a:t> at the end of each sprint</a:t>
            </a:r>
          </a:p>
          <a:p>
            <a:pPr lvl="1">
              <a:lnSpc>
                <a:spcPct val="150000"/>
              </a:lnSpc>
              <a:spcBef>
                <a:spcPts val="0"/>
              </a:spcBef>
              <a:spcAft>
                <a:spcPts val="0"/>
              </a:spcAft>
              <a:buClr>
                <a:schemeClr val="dk1"/>
              </a:buClr>
              <a:buSzPts val="1800"/>
            </a:pPr>
            <a:r>
              <a:rPr lang="en-US" sz="2000" b="1" dirty="0">
                <a:solidFill>
                  <a:schemeClr val="dk1"/>
                </a:solidFill>
                <a:latin typeface="Times New Roman"/>
                <a:cs typeface="Times New Roman"/>
              </a:rPr>
              <a:t>Receive continuous feedback </a:t>
            </a:r>
            <a:r>
              <a:rPr lang="en-US" sz="2000" dirty="0">
                <a:solidFill>
                  <a:schemeClr val="dk1"/>
                </a:solidFill>
                <a:latin typeface="Times New Roman"/>
                <a:cs typeface="Times New Roman"/>
              </a:rPr>
              <a:t>from your customers and improvise your product</a:t>
            </a:r>
          </a:p>
          <a:p>
            <a:pPr marL="0" indent="0">
              <a:lnSpc>
                <a:spcPct val="150000"/>
              </a:lnSpc>
              <a:buNone/>
            </a:pPr>
            <a:endParaRPr lang="en-US" sz="2000" dirty="0">
              <a:solidFill>
                <a:schemeClr val="dk1"/>
              </a:solidFill>
              <a:latin typeface="Times New Roman"/>
              <a:ea typeface="Times New Roman"/>
              <a:cs typeface="Times New Roman"/>
              <a:sym typeface="Times New Roman"/>
            </a:endParaRPr>
          </a:p>
          <a:p>
            <a:pPr algn="just">
              <a:buNone/>
            </a:pPr>
            <a:endParaRPr lang="en-US" sz="2400" dirty="0"/>
          </a:p>
        </p:txBody>
      </p:sp>
      <p:sp>
        <p:nvSpPr>
          <p:cNvPr id="5" name="TextBox 4">
            <a:extLst>
              <a:ext uri="{FF2B5EF4-FFF2-40B4-BE49-F238E27FC236}">
                <a16:creationId xmlns="" xmlns:a16="http://schemas.microsoft.com/office/drawing/2014/main" id="{4908C970-5AB6-8880-ED85-5B84B23F3F11}"/>
              </a:ext>
            </a:extLst>
          </p:cNvPr>
          <p:cNvSpPr txBox="1"/>
          <p:nvPr/>
        </p:nvSpPr>
        <p:spPr>
          <a:xfrm>
            <a:off x="1524000" y="5146228"/>
            <a:ext cx="6155932" cy="873572"/>
          </a:xfrm>
          <a:prstGeom prst="rect">
            <a:avLst/>
          </a:prstGeom>
          <a:noFill/>
        </p:spPr>
        <p:txBody>
          <a:bodyPr wrap="square">
            <a:spAutoFit/>
          </a:bodyPr>
          <a:lstStyle/>
          <a:p>
            <a:pPr algn="ctr">
              <a:lnSpc>
                <a:spcPct val="150000"/>
              </a:lnSpc>
              <a:spcBef>
                <a:spcPts val="0"/>
              </a:spcBef>
              <a:spcAft>
                <a:spcPts val="0"/>
              </a:spcAft>
              <a:buClr>
                <a:schemeClr val="dk1"/>
              </a:buClr>
              <a:buSzPts val="1800"/>
            </a:pPr>
            <a:r>
              <a:rPr lang="en-US" sz="1800" i="1" dirty="0">
                <a:solidFill>
                  <a:srgbClr val="C00000"/>
                </a:solidFill>
                <a:latin typeface="Times New Roman"/>
                <a:cs typeface="Times New Roman"/>
              </a:rPr>
              <a:t>*A sprint basically is a specified time period during which a scrum team produces a product.</a:t>
            </a:r>
          </a:p>
        </p:txBody>
      </p:sp>
    </p:spTree>
    <p:extLst>
      <p:ext uri="{BB962C8B-B14F-4D97-AF65-F5344CB8AC3E}">
        <p14:creationId xmlns:p14="http://schemas.microsoft.com/office/powerpoint/2010/main" val="3647028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2800" b="1" dirty="0">
                <a:latin typeface="Times New Roman Bold" panose="02020503050405090304" charset="0"/>
                <a:cs typeface="Times New Roman Bold" panose="02020503050405090304" charset="0"/>
              </a:rPr>
              <a:t>People &amp; Parts of Scrum Framework</a:t>
            </a:r>
          </a:p>
        </p:txBody>
      </p:sp>
      <p:sp>
        <p:nvSpPr>
          <p:cNvPr id="6" name="Slide Number Placeholder 5"/>
          <p:cNvSpPr>
            <a:spLocks noGrp="1"/>
          </p:cNvSpPr>
          <p:nvPr>
            <p:ph type="sldNum" sz="quarter" idx="12"/>
          </p:nvPr>
        </p:nvSpPr>
        <p:spPr/>
        <p:txBody>
          <a:bodyPr/>
          <a:lstStyle/>
          <a:p>
            <a:fld id="{8BD8F058-9003-4658-AA47-7D4800AF7EA2}" type="slidenum">
              <a:rPr lang="en-US"/>
              <a:t>22</a:t>
            </a:fld>
            <a:endParaRPr lang="en-US"/>
          </a:p>
        </p:txBody>
      </p:sp>
      <p:sp>
        <p:nvSpPr>
          <p:cNvPr id="3" name="Content Placeholder 2"/>
          <p:cNvSpPr>
            <a:spLocks noGrp="1"/>
          </p:cNvSpPr>
          <p:nvPr>
            <p:ph idx="1"/>
          </p:nvPr>
        </p:nvSpPr>
        <p:spPr>
          <a:xfrm>
            <a:off x="136133" y="955675"/>
            <a:ext cx="8839200" cy="5216525"/>
          </a:xfrm>
        </p:spPr>
        <p:txBody>
          <a:bodyPr/>
          <a:lstStyle/>
          <a:p>
            <a:pPr marL="0" marR="0" lvl="0" indent="0" algn="l" rtl="0">
              <a:lnSpc>
                <a:spcPct val="150000"/>
              </a:lnSpc>
              <a:spcBef>
                <a:spcPts val="0"/>
              </a:spcBef>
              <a:spcAft>
                <a:spcPts val="0"/>
              </a:spcAft>
              <a:buClr>
                <a:schemeClr val="dk1"/>
              </a:buClr>
              <a:buSzPts val="1800"/>
              <a:buNone/>
            </a:pPr>
            <a:r>
              <a:rPr lang="en-US" sz="2000" dirty="0">
                <a:solidFill>
                  <a:schemeClr val="dk1"/>
                </a:solidFill>
                <a:latin typeface="Times New Roman"/>
                <a:cs typeface="Times New Roman"/>
              </a:rPr>
              <a:t>The Scrum Framework is made of three distinct categories, which are:</a:t>
            </a:r>
          </a:p>
          <a:p>
            <a:pPr marL="0" marR="0" lvl="0" indent="0" algn="l" rtl="0">
              <a:lnSpc>
                <a:spcPct val="150000"/>
              </a:lnSpc>
              <a:spcBef>
                <a:spcPts val="0"/>
              </a:spcBef>
              <a:spcAft>
                <a:spcPts val="0"/>
              </a:spcAft>
              <a:buClr>
                <a:schemeClr val="dk1"/>
              </a:buClr>
              <a:buSzPts val="1800"/>
              <a:buNone/>
            </a:pPr>
            <a:endParaRPr lang="en-US" sz="2000" dirty="0">
              <a:solidFill>
                <a:schemeClr val="dk1"/>
              </a:solidFill>
              <a:latin typeface="Times New Roman"/>
              <a:cs typeface="Times New Roman"/>
            </a:endParaRPr>
          </a:p>
          <a:p>
            <a:pPr lvl="1">
              <a:lnSpc>
                <a:spcPct val="150000"/>
              </a:lnSpc>
              <a:spcBef>
                <a:spcPts val="0"/>
              </a:spcBef>
              <a:spcAft>
                <a:spcPts val="0"/>
              </a:spcAft>
              <a:buClr>
                <a:schemeClr val="dk1"/>
              </a:buClr>
              <a:buSzPts val="1800"/>
            </a:pPr>
            <a:r>
              <a:rPr lang="en-US" sz="2000" dirty="0">
                <a:solidFill>
                  <a:schemeClr val="dk1"/>
                </a:solidFill>
                <a:latin typeface="Times New Roman"/>
                <a:cs typeface="Times New Roman"/>
              </a:rPr>
              <a:t>Scrum Roles</a:t>
            </a:r>
          </a:p>
          <a:p>
            <a:pPr lvl="1">
              <a:lnSpc>
                <a:spcPct val="150000"/>
              </a:lnSpc>
              <a:spcBef>
                <a:spcPts val="0"/>
              </a:spcBef>
              <a:spcAft>
                <a:spcPts val="0"/>
              </a:spcAft>
              <a:buClr>
                <a:schemeClr val="dk1"/>
              </a:buClr>
              <a:buSzPts val="1800"/>
            </a:pPr>
            <a:r>
              <a:rPr lang="en-US" sz="2000" dirty="0">
                <a:solidFill>
                  <a:schemeClr val="dk1"/>
                </a:solidFill>
                <a:latin typeface="Times New Roman"/>
                <a:cs typeface="Times New Roman"/>
              </a:rPr>
              <a:t>Events in Scrum</a:t>
            </a:r>
          </a:p>
          <a:p>
            <a:pPr lvl="1">
              <a:lnSpc>
                <a:spcPct val="150000"/>
              </a:lnSpc>
              <a:spcBef>
                <a:spcPts val="0"/>
              </a:spcBef>
              <a:spcAft>
                <a:spcPts val="0"/>
              </a:spcAft>
              <a:buClr>
                <a:schemeClr val="dk1"/>
              </a:buClr>
              <a:buSzPts val="1800"/>
            </a:pPr>
            <a:r>
              <a:rPr lang="en-US" sz="2000" dirty="0">
                <a:solidFill>
                  <a:schemeClr val="dk1"/>
                </a:solidFill>
                <a:latin typeface="Times New Roman"/>
                <a:cs typeface="Times New Roman"/>
              </a:rPr>
              <a:t>Scrum Artifacts</a:t>
            </a:r>
          </a:p>
          <a:p>
            <a:pPr marL="285750" marR="0" lvl="0" indent="-285750" algn="l" rtl="0">
              <a:lnSpc>
                <a:spcPct val="150000"/>
              </a:lnSpc>
              <a:spcBef>
                <a:spcPts val="0"/>
              </a:spcBef>
              <a:spcAft>
                <a:spcPts val="0"/>
              </a:spcAft>
              <a:buClr>
                <a:schemeClr val="dk1"/>
              </a:buClr>
              <a:buSzPts val="1800"/>
              <a:buFont typeface="Arial"/>
              <a:buChar char="•"/>
            </a:pPr>
            <a:endParaRPr lang="en-US" sz="2000" dirty="0">
              <a:solidFill>
                <a:schemeClr val="dk1"/>
              </a:solidFill>
              <a:latin typeface="Times New Roman"/>
              <a:ea typeface="Times New Roman"/>
              <a:cs typeface="Times New Roman"/>
              <a:sym typeface="Times New Roman"/>
            </a:endParaRPr>
          </a:p>
          <a:p>
            <a:pPr algn="just">
              <a:buNone/>
            </a:pPr>
            <a:endParaRPr lang="en-US" sz="2400" dirty="0"/>
          </a:p>
        </p:txBody>
      </p:sp>
    </p:spTree>
    <p:extLst>
      <p:ext uri="{BB962C8B-B14F-4D97-AF65-F5344CB8AC3E}">
        <p14:creationId xmlns:p14="http://schemas.microsoft.com/office/powerpoint/2010/main" val="12995423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2800" b="1" dirty="0">
                <a:latin typeface="Times New Roman Bold" panose="02020503050405090304" charset="0"/>
                <a:cs typeface="Times New Roman Bold" panose="02020503050405090304" charset="0"/>
              </a:rPr>
              <a:t>Scrum Roles</a:t>
            </a:r>
          </a:p>
        </p:txBody>
      </p:sp>
      <p:sp>
        <p:nvSpPr>
          <p:cNvPr id="6" name="Slide Number Placeholder 5"/>
          <p:cNvSpPr>
            <a:spLocks noGrp="1"/>
          </p:cNvSpPr>
          <p:nvPr>
            <p:ph type="sldNum" sz="quarter" idx="12"/>
          </p:nvPr>
        </p:nvSpPr>
        <p:spPr/>
        <p:txBody>
          <a:bodyPr/>
          <a:lstStyle/>
          <a:p>
            <a:fld id="{8BD8F058-9003-4658-AA47-7D4800AF7EA2}" type="slidenum">
              <a:rPr lang="en-US"/>
              <a:t>23</a:t>
            </a:fld>
            <a:endParaRPr lang="en-US"/>
          </a:p>
        </p:txBody>
      </p:sp>
      <p:pic>
        <p:nvPicPr>
          <p:cNvPr id="4" name="Picture 3">
            <a:extLst>
              <a:ext uri="{FF2B5EF4-FFF2-40B4-BE49-F238E27FC236}">
                <a16:creationId xmlns="" xmlns:a16="http://schemas.microsoft.com/office/drawing/2014/main" id="{D83EA346-84D0-C966-7D4A-EACEEBF1F7B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00200" y="1447800"/>
            <a:ext cx="6106418" cy="2493196"/>
          </a:xfrm>
          <a:prstGeom prst="rect">
            <a:avLst/>
          </a:prstGeom>
        </p:spPr>
      </p:pic>
      <p:sp>
        <p:nvSpPr>
          <p:cNvPr id="8" name="TextBox 7">
            <a:extLst>
              <a:ext uri="{FF2B5EF4-FFF2-40B4-BE49-F238E27FC236}">
                <a16:creationId xmlns="" xmlns:a16="http://schemas.microsoft.com/office/drawing/2014/main" id="{105D2927-3436-97F3-A21D-AD0A5979B75D}"/>
              </a:ext>
            </a:extLst>
          </p:cNvPr>
          <p:cNvSpPr txBox="1"/>
          <p:nvPr/>
        </p:nvSpPr>
        <p:spPr>
          <a:xfrm>
            <a:off x="136133" y="4467631"/>
            <a:ext cx="8474467" cy="1754326"/>
          </a:xfrm>
          <a:prstGeom prst="rect">
            <a:avLst/>
          </a:prstGeom>
          <a:noFill/>
        </p:spPr>
        <p:txBody>
          <a:bodyPr wrap="square">
            <a:spAutoFit/>
          </a:bodyPr>
          <a:lstStyle/>
          <a:p>
            <a:pPr marL="342900" indent="-342900" algn="just">
              <a:lnSpc>
                <a:spcPct val="150000"/>
              </a:lnSpc>
              <a:buFont typeface="+mj-lt"/>
              <a:buAutoNum type="arabicPeriod"/>
            </a:pPr>
            <a:r>
              <a:rPr lang="en-US" b="1" i="1" dirty="0">
                <a:solidFill>
                  <a:srgbClr val="C00000"/>
                </a:solidFill>
                <a:latin typeface="Times New Roman" panose="02020603050405020304" pitchFamily="18" charset="0"/>
                <a:cs typeface="Times New Roman" panose="02020603050405020304" pitchFamily="18" charset="0"/>
              </a:rPr>
              <a:t>Development Team (Scrum Team):</a:t>
            </a:r>
          </a:p>
          <a:p>
            <a:pPr marL="742950" lvl="1" indent="-285750" algn="just">
              <a:lnSpc>
                <a:spcPct val="150000"/>
              </a:lnSpc>
              <a:buFontTx/>
              <a:buChar char="-"/>
            </a:pPr>
            <a:r>
              <a:rPr lang="en-US" b="1" dirty="0">
                <a:latin typeface="Times New Roman" panose="02020603050405020304" pitchFamily="18" charset="0"/>
                <a:cs typeface="Times New Roman" panose="02020603050405020304" pitchFamily="18" charset="0"/>
              </a:rPr>
              <a:t>Motivate</a:t>
            </a:r>
            <a:r>
              <a:rPr lang="en-US" dirty="0">
                <a:latin typeface="Times New Roman" panose="02020603050405020304" pitchFamily="18" charset="0"/>
                <a:cs typeface="Times New Roman" panose="02020603050405020304" pitchFamily="18" charset="0"/>
              </a:rPr>
              <a:t> the team to achieve the goal.</a:t>
            </a:r>
          </a:p>
          <a:p>
            <a:pPr marL="742950" lvl="1" indent="-285750" algn="just">
              <a:lnSpc>
                <a:spcPct val="150000"/>
              </a:lnSpc>
              <a:buFontTx/>
              <a:buChar char="-"/>
            </a:pPr>
            <a:r>
              <a:rPr lang="en-US" dirty="0">
                <a:latin typeface="Times New Roman" panose="02020603050405020304" pitchFamily="18" charset="0"/>
                <a:cs typeface="Times New Roman" panose="02020603050405020304" pitchFamily="18" charset="0"/>
              </a:rPr>
              <a:t>It take input from others but when it comes to </a:t>
            </a:r>
            <a:r>
              <a:rPr lang="en-US" b="1" i="1" dirty="0">
                <a:latin typeface="Times New Roman" panose="02020603050405020304" pitchFamily="18" charset="0"/>
                <a:cs typeface="Times New Roman" panose="02020603050405020304" pitchFamily="18" charset="0"/>
              </a:rPr>
              <a:t>making major decisions</a:t>
            </a:r>
            <a:r>
              <a:rPr lang="en-US" dirty="0">
                <a:latin typeface="Times New Roman" panose="02020603050405020304" pitchFamily="18" charset="0"/>
                <a:cs typeface="Times New Roman" panose="02020603050405020304" pitchFamily="18" charset="0"/>
              </a:rPr>
              <a:t>, ultimately he/she is responsible.</a:t>
            </a:r>
          </a:p>
        </p:txBody>
      </p:sp>
      <p:sp>
        <p:nvSpPr>
          <p:cNvPr id="3" name="TextBox 2">
            <a:extLst>
              <a:ext uri="{FF2B5EF4-FFF2-40B4-BE49-F238E27FC236}">
                <a16:creationId xmlns="" xmlns:a16="http://schemas.microsoft.com/office/drawing/2014/main" id="{CD88477F-5BC8-348A-B437-DF18AF15A77D}"/>
              </a:ext>
            </a:extLst>
          </p:cNvPr>
          <p:cNvSpPr txBox="1"/>
          <p:nvPr/>
        </p:nvSpPr>
        <p:spPr>
          <a:xfrm>
            <a:off x="3180901" y="4190632"/>
            <a:ext cx="2354940" cy="276999"/>
          </a:xfrm>
          <a:prstGeom prst="rect">
            <a:avLst/>
          </a:prstGeom>
          <a:noFill/>
        </p:spPr>
        <p:txBody>
          <a:bodyPr wrap="none" rtlCol="0">
            <a:spAutoFit/>
          </a:bodyPr>
          <a:lstStyle/>
          <a:p>
            <a:r>
              <a:rPr lang="en-US" sz="1200" b="1" dirty="0"/>
              <a:t>Figure 6: Role of Scrum Team</a:t>
            </a:r>
            <a:endParaRPr lang="en-IN" sz="1200" b="1" dirty="0"/>
          </a:p>
        </p:txBody>
      </p:sp>
    </p:spTree>
    <p:extLst>
      <p:ext uri="{BB962C8B-B14F-4D97-AF65-F5344CB8AC3E}">
        <p14:creationId xmlns:p14="http://schemas.microsoft.com/office/powerpoint/2010/main" val="33246848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2800" b="1" dirty="0">
                <a:latin typeface="Times New Roman Bold" panose="02020503050405090304" charset="0"/>
                <a:cs typeface="Times New Roman Bold" panose="02020503050405090304" charset="0"/>
              </a:rPr>
              <a:t>Scrum Roles (contd.)</a:t>
            </a:r>
          </a:p>
        </p:txBody>
      </p:sp>
      <p:sp>
        <p:nvSpPr>
          <p:cNvPr id="6" name="Slide Number Placeholder 5"/>
          <p:cNvSpPr>
            <a:spLocks noGrp="1"/>
          </p:cNvSpPr>
          <p:nvPr>
            <p:ph type="sldNum" sz="quarter" idx="12"/>
          </p:nvPr>
        </p:nvSpPr>
        <p:spPr/>
        <p:txBody>
          <a:bodyPr/>
          <a:lstStyle/>
          <a:p>
            <a:fld id="{8BD8F058-9003-4658-AA47-7D4800AF7EA2}" type="slidenum">
              <a:rPr lang="en-US"/>
              <a:t>24</a:t>
            </a:fld>
            <a:endParaRPr lang="en-US"/>
          </a:p>
        </p:txBody>
      </p:sp>
      <p:sp>
        <p:nvSpPr>
          <p:cNvPr id="3" name="Content Placeholder 2"/>
          <p:cNvSpPr>
            <a:spLocks noGrp="1"/>
          </p:cNvSpPr>
          <p:nvPr>
            <p:ph idx="1"/>
          </p:nvPr>
        </p:nvSpPr>
        <p:spPr>
          <a:xfrm>
            <a:off x="136133" y="955675"/>
            <a:ext cx="8839200" cy="5216525"/>
          </a:xfrm>
        </p:spPr>
        <p:txBody>
          <a:bodyPr/>
          <a:lstStyle/>
          <a:p>
            <a:pPr marL="0" marR="0" lvl="0" indent="0" algn="l" rtl="0">
              <a:lnSpc>
                <a:spcPct val="150000"/>
              </a:lnSpc>
              <a:spcBef>
                <a:spcPts val="0"/>
              </a:spcBef>
              <a:spcAft>
                <a:spcPts val="0"/>
              </a:spcAft>
              <a:buClr>
                <a:schemeClr val="dk1"/>
              </a:buClr>
              <a:buSzPts val="1800"/>
              <a:buNone/>
            </a:pPr>
            <a:endParaRPr lang="en-US" sz="2000" dirty="0">
              <a:solidFill>
                <a:schemeClr val="dk1"/>
              </a:solidFill>
              <a:latin typeface="Times New Roman"/>
              <a:cs typeface="Times New Roman"/>
            </a:endParaRPr>
          </a:p>
          <a:p>
            <a:pPr marL="285750" marR="0" lvl="0" indent="-285750" algn="l" rtl="0">
              <a:lnSpc>
                <a:spcPct val="150000"/>
              </a:lnSpc>
              <a:spcBef>
                <a:spcPts val="0"/>
              </a:spcBef>
              <a:spcAft>
                <a:spcPts val="0"/>
              </a:spcAft>
              <a:buClr>
                <a:schemeClr val="dk1"/>
              </a:buClr>
              <a:buSzPts val="1800"/>
              <a:buFont typeface="Arial"/>
              <a:buChar char="•"/>
            </a:pPr>
            <a:endParaRPr lang="en-US" sz="2000" dirty="0">
              <a:solidFill>
                <a:schemeClr val="dk1"/>
              </a:solidFill>
              <a:latin typeface="Times New Roman"/>
              <a:ea typeface="Times New Roman"/>
              <a:cs typeface="Times New Roman"/>
              <a:sym typeface="Times New Roman"/>
            </a:endParaRPr>
          </a:p>
          <a:p>
            <a:pPr algn="just">
              <a:buNone/>
            </a:pPr>
            <a:endParaRPr lang="en-US" sz="2400" dirty="0"/>
          </a:p>
        </p:txBody>
      </p:sp>
      <p:sp>
        <p:nvSpPr>
          <p:cNvPr id="8" name="TextBox 7">
            <a:extLst>
              <a:ext uri="{FF2B5EF4-FFF2-40B4-BE49-F238E27FC236}">
                <a16:creationId xmlns="" xmlns:a16="http://schemas.microsoft.com/office/drawing/2014/main" id="{105D2927-3436-97F3-A21D-AD0A5979B75D}"/>
              </a:ext>
            </a:extLst>
          </p:cNvPr>
          <p:cNvSpPr txBox="1"/>
          <p:nvPr/>
        </p:nvSpPr>
        <p:spPr>
          <a:xfrm>
            <a:off x="215758" y="955675"/>
            <a:ext cx="8623442" cy="5444054"/>
          </a:xfrm>
          <a:prstGeom prst="rect">
            <a:avLst/>
          </a:prstGeom>
          <a:noFill/>
        </p:spPr>
        <p:txBody>
          <a:bodyPr wrap="square">
            <a:spAutoFit/>
          </a:bodyPr>
          <a:lstStyle/>
          <a:p>
            <a:pPr marL="342900" lvl="1" indent="-342900" algn="just">
              <a:lnSpc>
                <a:spcPct val="150000"/>
              </a:lnSpc>
              <a:buFont typeface="+mj-lt"/>
              <a:buAutoNum type="arabicPeriod" startAt="2"/>
            </a:pPr>
            <a:r>
              <a:rPr lang="en-US" b="1" i="1" dirty="0">
                <a:solidFill>
                  <a:srgbClr val="C00000"/>
                </a:solidFill>
                <a:latin typeface="Times New Roman" panose="02020603050405020304" pitchFamily="18" charset="0"/>
                <a:cs typeface="Times New Roman" panose="02020603050405020304" pitchFamily="18" charset="0"/>
              </a:rPr>
              <a:t>Scrum Master</a:t>
            </a:r>
          </a:p>
          <a:p>
            <a:pPr marL="742950" lvl="1" indent="-285750" algn="just">
              <a:lnSpc>
                <a:spcPct val="150000"/>
              </a:lnSpc>
              <a:buFontTx/>
              <a:buChar char="-"/>
            </a:pPr>
            <a:endParaRPr lang="en-US" dirty="0">
              <a:latin typeface="Times New Roman" panose="02020603050405020304" pitchFamily="18" charset="0"/>
              <a:cs typeface="Times New Roman" panose="02020603050405020304" pitchFamily="18" charset="0"/>
            </a:endParaRPr>
          </a:p>
          <a:p>
            <a:pPr marL="742950" lvl="1" indent="-285750" algn="just">
              <a:lnSpc>
                <a:spcPct val="150000"/>
              </a:lnSpc>
              <a:buFontTx/>
              <a:buChar char="-"/>
            </a:pPr>
            <a:r>
              <a:rPr lang="en-US" dirty="0">
                <a:latin typeface="Times New Roman" panose="02020603050405020304" pitchFamily="18" charset="0"/>
                <a:cs typeface="Times New Roman" panose="02020603050405020304" pitchFamily="18" charset="0"/>
              </a:rPr>
              <a:t>Ensures that all the team members </a:t>
            </a:r>
            <a:r>
              <a:rPr lang="en-US" b="1" dirty="0">
                <a:latin typeface="Times New Roman" panose="02020603050405020304" pitchFamily="18" charset="0"/>
                <a:cs typeface="Times New Roman" panose="02020603050405020304" pitchFamily="18" charset="0"/>
              </a:rPr>
              <a:t>follow scrum’s theories, rules, and practices.</a:t>
            </a:r>
            <a:r>
              <a:rPr lang="en-US" dirty="0">
                <a:latin typeface="Times New Roman" panose="02020603050405020304" pitchFamily="18" charset="0"/>
                <a:cs typeface="Times New Roman" panose="02020603050405020304" pitchFamily="18" charset="0"/>
              </a:rPr>
              <a:t> </a:t>
            </a:r>
          </a:p>
          <a:p>
            <a:pPr marL="742950" lvl="1" indent="-285750" algn="just">
              <a:lnSpc>
                <a:spcPct val="150000"/>
              </a:lnSpc>
              <a:buFontTx/>
              <a:buChar char="-"/>
            </a:pPr>
            <a:r>
              <a:rPr lang="en-US" dirty="0">
                <a:latin typeface="Times New Roman" panose="02020603050405020304" pitchFamily="18" charset="0"/>
                <a:cs typeface="Times New Roman" panose="02020603050405020304" pitchFamily="18" charset="0"/>
              </a:rPr>
              <a:t>It makes sure the Scrum Team has whatever it needs to complete its work, like </a:t>
            </a:r>
            <a:r>
              <a:rPr lang="en-US" b="1" dirty="0">
                <a:latin typeface="Times New Roman" panose="02020603050405020304" pitchFamily="18" charset="0"/>
                <a:cs typeface="Times New Roman" panose="02020603050405020304" pitchFamily="18" charset="0"/>
              </a:rPr>
              <a:t>removing roadblocks that are holding up progress, organizing meetings, dealing with challenges and bottlenecks.</a:t>
            </a:r>
          </a:p>
          <a:p>
            <a:pPr marL="742950" lvl="1" indent="-285750" algn="just">
              <a:lnSpc>
                <a:spcPct val="150000"/>
              </a:lnSpc>
              <a:buFontTx/>
              <a:buChar char="-"/>
            </a:pPr>
            <a:endParaRPr lang="en-US" dirty="0">
              <a:latin typeface="Times New Roman" panose="02020603050405020304" pitchFamily="18" charset="0"/>
              <a:cs typeface="Times New Roman" panose="02020603050405020304" pitchFamily="18" charset="0"/>
            </a:endParaRPr>
          </a:p>
          <a:p>
            <a:pPr marL="342900" lvl="1" indent="-342900" algn="just">
              <a:lnSpc>
                <a:spcPct val="150000"/>
              </a:lnSpc>
              <a:buFont typeface="+mj-lt"/>
              <a:buAutoNum type="arabicPeriod" startAt="3"/>
            </a:pPr>
            <a:r>
              <a:rPr lang="en-US" b="1" i="1" dirty="0">
                <a:solidFill>
                  <a:srgbClr val="C00000"/>
                </a:solidFill>
                <a:latin typeface="Times New Roman" panose="02020603050405020304" pitchFamily="18" charset="0"/>
                <a:cs typeface="Times New Roman" panose="02020603050405020304" pitchFamily="18" charset="0"/>
              </a:rPr>
              <a:t>Product Owner</a:t>
            </a:r>
          </a:p>
          <a:p>
            <a:pPr marL="742950" lvl="1" indent="-285750" algn="just">
              <a:lnSpc>
                <a:spcPct val="150000"/>
              </a:lnSpc>
              <a:buFontTx/>
              <a:buChar char="-"/>
            </a:pPr>
            <a:r>
              <a:rPr lang="en-US" dirty="0">
                <a:latin typeface="Times New Roman" panose="02020603050405020304" pitchFamily="18" charset="0"/>
                <a:cs typeface="Times New Roman" panose="02020603050405020304" pitchFamily="18" charset="0"/>
              </a:rPr>
              <a:t>Working together to deliver products</a:t>
            </a:r>
          </a:p>
          <a:p>
            <a:pPr marL="742950" lvl="1" indent="-285750" algn="just">
              <a:lnSpc>
                <a:spcPct val="150000"/>
              </a:lnSpc>
              <a:buFontTx/>
              <a:buChar char="-"/>
            </a:pPr>
            <a:r>
              <a:rPr lang="en-US" dirty="0">
                <a:latin typeface="Times New Roman" panose="02020603050405020304" pitchFamily="18" charset="0"/>
                <a:cs typeface="Times New Roman" panose="02020603050405020304" pitchFamily="18" charset="0"/>
              </a:rPr>
              <a:t>Scrum development teams are given the </a:t>
            </a:r>
            <a:r>
              <a:rPr lang="en-US" b="1" dirty="0">
                <a:latin typeface="Times New Roman" panose="02020603050405020304" pitchFamily="18" charset="0"/>
                <a:cs typeface="Times New Roman" panose="02020603050405020304" pitchFamily="18" charset="0"/>
              </a:rPr>
              <a:t>freedom to organize themselves and manage </a:t>
            </a:r>
            <a:r>
              <a:rPr lang="en-US" dirty="0">
                <a:latin typeface="Times New Roman" panose="02020603050405020304" pitchFamily="18" charset="0"/>
                <a:cs typeface="Times New Roman" panose="02020603050405020304" pitchFamily="18" charset="0"/>
              </a:rPr>
              <a:t>their own work to maximize the team’s effectiveness and efficiency.</a:t>
            </a:r>
          </a:p>
          <a:p>
            <a:pPr lvl="1" algn="just">
              <a:lnSpc>
                <a:spcPct val="150000"/>
              </a:lnSpc>
            </a:pPr>
            <a:endParaRPr lang="en-US" dirty="0">
              <a:latin typeface="Times New Roman" panose="02020603050405020304" pitchFamily="18" charset="0"/>
              <a:cs typeface="Times New Roman" panose="02020603050405020304" pitchFamily="18" charset="0"/>
            </a:endParaRPr>
          </a:p>
          <a:p>
            <a:pPr marL="742950" lvl="1" indent="-285750" algn="just">
              <a:lnSpc>
                <a:spcPct val="150000"/>
              </a:lnSpc>
              <a:buFontTx/>
              <a:buChar char="-"/>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28153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2800" b="1" dirty="0">
                <a:latin typeface="Times New Roman Bold" panose="02020503050405090304" charset="0"/>
                <a:cs typeface="Times New Roman Bold" panose="02020503050405090304" charset="0"/>
              </a:rPr>
              <a:t>Events in Scrum</a:t>
            </a:r>
          </a:p>
        </p:txBody>
      </p:sp>
      <p:sp>
        <p:nvSpPr>
          <p:cNvPr id="6" name="Slide Number Placeholder 5"/>
          <p:cNvSpPr>
            <a:spLocks noGrp="1"/>
          </p:cNvSpPr>
          <p:nvPr>
            <p:ph type="sldNum" sz="quarter" idx="12"/>
          </p:nvPr>
        </p:nvSpPr>
        <p:spPr/>
        <p:txBody>
          <a:bodyPr/>
          <a:lstStyle/>
          <a:p>
            <a:fld id="{8BD8F058-9003-4658-AA47-7D4800AF7EA2}" type="slidenum">
              <a:rPr lang="en-US"/>
              <a:t>25</a:t>
            </a:fld>
            <a:endParaRPr lang="en-US"/>
          </a:p>
        </p:txBody>
      </p:sp>
      <p:sp>
        <p:nvSpPr>
          <p:cNvPr id="3" name="Content Placeholder 2"/>
          <p:cNvSpPr>
            <a:spLocks noGrp="1"/>
          </p:cNvSpPr>
          <p:nvPr>
            <p:ph idx="1"/>
          </p:nvPr>
        </p:nvSpPr>
        <p:spPr>
          <a:xfrm>
            <a:off x="136133" y="955675"/>
            <a:ext cx="8839200" cy="5216525"/>
          </a:xfrm>
        </p:spPr>
        <p:txBody>
          <a:bodyPr/>
          <a:lstStyle/>
          <a:p>
            <a:pPr marL="0" marR="0" lvl="0" indent="0" algn="l" rtl="0">
              <a:lnSpc>
                <a:spcPct val="150000"/>
              </a:lnSpc>
              <a:spcBef>
                <a:spcPts val="0"/>
              </a:spcBef>
              <a:spcAft>
                <a:spcPts val="0"/>
              </a:spcAft>
              <a:buClr>
                <a:schemeClr val="dk1"/>
              </a:buClr>
              <a:buSzPts val="1800"/>
              <a:buNone/>
            </a:pPr>
            <a:endParaRPr lang="en-US" sz="2000" dirty="0">
              <a:solidFill>
                <a:schemeClr val="dk1"/>
              </a:solidFill>
              <a:latin typeface="Times New Roman"/>
              <a:cs typeface="Times New Roman"/>
            </a:endParaRPr>
          </a:p>
          <a:p>
            <a:pPr marL="285750" marR="0" lvl="0" indent="-285750" algn="l" rtl="0">
              <a:lnSpc>
                <a:spcPct val="150000"/>
              </a:lnSpc>
              <a:spcBef>
                <a:spcPts val="0"/>
              </a:spcBef>
              <a:spcAft>
                <a:spcPts val="0"/>
              </a:spcAft>
              <a:buClr>
                <a:schemeClr val="dk1"/>
              </a:buClr>
              <a:buSzPts val="1800"/>
              <a:buFont typeface="Arial"/>
              <a:buChar char="•"/>
            </a:pPr>
            <a:endParaRPr lang="en-US" sz="2000" dirty="0">
              <a:solidFill>
                <a:schemeClr val="dk1"/>
              </a:solidFill>
              <a:latin typeface="Times New Roman"/>
              <a:ea typeface="Times New Roman"/>
              <a:cs typeface="Times New Roman"/>
              <a:sym typeface="Times New Roman"/>
            </a:endParaRPr>
          </a:p>
          <a:p>
            <a:pPr algn="just">
              <a:buNone/>
            </a:pPr>
            <a:endParaRPr lang="en-US" sz="2400" dirty="0"/>
          </a:p>
        </p:txBody>
      </p:sp>
      <p:pic>
        <p:nvPicPr>
          <p:cNvPr id="5" name="Picture 4">
            <a:extLst>
              <a:ext uri="{FF2B5EF4-FFF2-40B4-BE49-F238E27FC236}">
                <a16:creationId xmlns="" xmlns:a16="http://schemas.microsoft.com/office/drawing/2014/main" id="{AF64BCED-BDD6-C520-99BE-40EC172BD2C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90600" y="1086314"/>
            <a:ext cx="7344312" cy="4800600"/>
          </a:xfrm>
          <a:prstGeom prst="rect">
            <a:avLst/>
          </a:prstGeom>
        </p:spPr>
      </p:pic>
    </p:spTree>
    <p:extLst>
      <p:ext uri="{BB962C8B-B14F-4D97-AF65-F5344CB8AC3E}">
        <p14:creationId xmlns:p14="http://schemas.microsoft.com/office/powerpoint/2010/main" val="13562295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2800" b="1" dirty="0">
                <a:latin typeface="Times New Roman Bold" panose="02020503050405090304" charset="0"/>
                <a:cs typeface="Times New Roman Bold" panose="02020503050405090304" charset="0"/>
              </a:rPr>
              <a:t>Events in Scrum (contd.)</a:t>
            </a:r>
          </a:p>
        </p:txBody>
      </p:sp>
      <p:sp>
        <p:nvSpPr>
          <p:cNvPr id="6" name="Slide Number Placeholder 5"/>
          <p:cNvSpPr>
            <a:spLocks noGrp="1"/>
          </p:cNvSpPr>
          <p:nvPr>
            <p:ph type="sldNum" sz="quarter" idx="12"/>
          </p:nvPr>
        </p:nvSpPr>
        <p:spPr/>
        <p:txBody>
          <a:bodyPr/>
          <a:lstStyle/>
          <a:p>
            <a:fld id="{8BD8F058-9003-4658-AA47-7D4800AF7EA2}" type="slidenum">
              <a:rPr lang="en-US"/>
              <a:t>26</a:t>
            </a:fld>
            <a:endParaRPr lang="en-US"/>
          </a:p>
        </p:txBody>
      </p:sp>
      <p:sp>
        <p:nvSpPr>
          <p:cNvPr id="3" name="Content Placeholder 2"/>
          <p:cNvSpPr>
            <a:spLocks noGrp="1"/>
          </p:cNvSpPr>
          <p:nvPr>
            <p:ph idx="1"/>
          </p:nvPr>
        </p:nvSpPr>
        <p:spPr>
          <a:xfrm>
            <a:off x="136133" y="1108075"/>
            <a:ext cx="8839200" cy="5216525"/>
          </a:xfrm>
        </p:spPr>
        <p:txBody>
          <a:bodyPr/>
          <a:lstStyle/>
          <a:p>
            <a:pPr marL="285750" indent="-285750" algn="just">
              <a:lnSpc>
                <a:spcPct val="150000"/>
              </a:lnSpc>
              <a:buFont typeface="Arial" panose="020B0604020202020204" pitchFamily="34" charset="0"/>
              <a:buChar char="•"/>
            </a:pPr>
            <a:r>
              <a:rPr lang="en-US" sz="1800" b="1" i="1" dirty="0">
                <a:solidFill>
                  <a:srgbClr val="C00000"/>
                </a:solidFill>
                <a:latin typeface="Times New Roman" panose="02020603050405020304" pitchFamily="18" charset="0"/>
                <a:cs typeface="Times New Roman" panose="02020603050405020304" pitchFamily="18" charset="0"/>
              </a:rPr>
              <a:t>Sprint Planning: </a:t>
            </a:r>
            <a:r>
              <a:rPr lang="en-US" sz="1800" dirty="0">
                <a:latin typeface="Times New Roman" panose="02020603050405020304" pitchFamily="18" charset="0"/>
                <a:cs typeface="Times New Roman" panose="02020603050405020304" pitchFamily="18" charset="0"/>
              </a:rPr>
              <a:t>It is </a:t>
            </a:r>
            <a:r>
              <a:rPr lang="en-US" sz="1800" b="1" dirty="0">
                <a:latin typeface="Times New Roman" panose="02020603050405020304" pitchFamily="18" charset="0"/>
                <a:cs typeface="Times New Roman" panose="02020603050405020304" pitchFamily="18" charset="0"/>
              </a:rPr>
              <a:t>a meeting </a:t>
            </a:r>
            <a:r>
              <a:rPr lang="en-US" sz="1800" dirty="0">
                <a:latin typeface="Times New Roman" panose="02020603050405020304" pitchFamily="18" charset="0"/>
                <a:cs typeface="Times New Roman" panose="02020603050405020304" pitchFamily="18" charset="0"/>
              </a:rPr>
              <a:t>where the work to be done during a sprint is mapped out and the </a:t>
            </a:r>
            <a:r>
              <a:rPr lang="en-US" sz="1800" b="1" dirty="0">
                <a:latin typeface="Times New Roman" panose="02020603050405020304" pitchFamily="18" charset="0"/>
                <a:cs typeface="Times New Roman" panose="02020603050405020304" pitchFamily="18" charset="0"/>
              </a:rPr>
              <a:t>team members are assigned the work necessary to achieve that goal.</a:t>
            </a:r>
          </a:p>
          <a:p>
            <a:pPr marL="285750" indent="-285750" algn="just">
              <a:lnSpc>
                <a:spcPct val="150000"/>
              </a:lnSpc>
              <a:buFont typeface="Arial" panose="020B0604020202020204" pitchFamily="34" charset="0"/>
              <a:buChar char="•"/>
            </a:pPr>
            <a:endParaRPr lang="en-US" sz="1000"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sz="1800" b="1" i="1" dirty="0">
                <a:solidFill>
                  <a:srgbClr val="C00000"/>
                </a:solidFill>
                <a:latin typeface="Times New Roman" panose="02020603050405020304" pitchFamily="18" charset="0"/>
                <a:cs typeface="Times New Roman" panose="02020603050405020304" pitchFamily="18" charset="0"/>
              </a:rPr>
              <a:t>Daily Scrum: </a:t>
            </a:r>
            <a:r>
              <a:rPr lang="en-US" sz="1800" dirty="0">
                <a:latin typeface="Times New Roman" panose="02020603050405020304" pitchFamily="18" charset="0"/>
                <a:cs typeface="Times New Roman" panose="02020603050405020304" pitchFamily="18" charset="0"/>
              </a:rPr>
              <a:t>Also known as a stand-up, it is a </a:t>
            </a:r>
            <a:r>
              <a:rPr lang="en-US" sz="1800" b="1" dirty="0">
                <a:latin typeface="Times New Roman" panose="02020603050405020304" pitchFamily="18" charset="0"/>
                <a:cs typeface="Times New Roman" panose="02020603050405020304" pitchFamily="18" charset="0"/>
              </a:rPr>
              <a:t>15-minute daily meeting </a:t>
            </a:r>
            <a:r>
              <a:rPr lang="en-US" sz="1800" dirty="0">
                <a:latin typeface="Times New Roman" panose="02020603050405020304" pitchFamily="18" charset="0"/>
                <a:cs typeface="Times New Roman" panose="02020603050405020304" pitchFamily="18" charset="0"/>
              </a:rPr>
              <a:t>where the team has a chance to get on the same page and put together a strategy for the next 24 hours.</a:t>
            </a:r>
          </a:p>
          <a:p>
            <a:pPr marL="285750" indent="-285750" algn="just">
              <a:lnSpc>
                <a:spcPct val="150000"/>
              </a:lnSpc>
              <a:buFont typeface="Arial" panose="020B0604020202020204" pitchFamily="34" charset="0"/>
              <a:buChar char="•"/>
            </a:pPr>
            <a:endParaRPr lang="en-US" sz="1000"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sz="1800" b="1" i="1" dirty="0">
                <a:solidFill>
                  <a:srgbClr val="C00000"/>
                </a:solidFill>
                <a:latin typeface="Times New Roman" panose="02020603050405020304" pitchFamily="18" charset="0"/>
                <a:cs typeface="Times New Roman" panose="02020603050405020304" pitchFamily="18" charset="0"/>
              </a:rPr>
              <a:t>Sprint Review: </a:t>
            </a:r>
            <a:r>
              <a:rPr lang="en-US" sz="1800" dirty="0">
                <a:latin typeface="Times New Roman" panose="02020603050405020304" pitchFamily="18" charset="0"/>
                <a:cs typeface="Times New Roman" panose="02020603050405020304" pitchFamily="18" charset="0"/>
              </a:rPr>
              <a:t>During the sprint review, </a:t>
            </a:r>
            <a:r>
              <a:rPr lang="en-US" sz="1800" b="1" dirty="0">
                <a:latin typeface="Times New Roman" panose="02020603050405020304" pitchFamily="18" charset="0"/>
                <a:cs typeface="Times New Roman" panose="02020603050405020304" pitchFamily="18" charset="0"/>
              </a:rPr>
              <a:t>product owner explains what the planned work </a:t>
            </a:r>
            <a:r>
              <a:rPr lang="en-US" sz="1800" dirty="0">
                <a:latin typeface="Times New Roman" panose="02020603050405020304" pitchFamily="18" charset="0"/>
                <a:cs typeface="Times New Roman" panose="02020603050405020304" pitchFamily="18" charset="0"/>
              </a:rPr>
              <a:t>was and what was not completed during the Sprint. </a:t>
            </a:r>
          </a:p>
          <a:p>
            <a:pPr marL="285750" indent="-285750" algn="just">
              <a:lnSpc>
                <a:spcPct val="150000"/>
              </a:lnSpc>
              <a:buFont typeface="Arial" panose="020B0604020202020204" pitchFamily="34" charset="0"/>
              <a:buChar char="•"/>
            </a:pPr>
            <a:endParaRPr lang="en-US" sz="1000"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sz="1800" b="1" i="1" dirty="0">
                <a:solidFill>
                  <a:srgbClr val="C00000"/>
                </a:solidFill>
                <a:latin typeface="Times New Roman" panose="02020603050405020304" pitchFamily="18" charset="0"/>
                <a:cs typeface="Times New Roman" panose="02020603050405020304" pitchFamily="18" charset="0"/>
              </a:rPr>
              <a:t>Sprint Retrospective: </a:t>
            </a:r>
            <a:r>
              <a:rPr lang="en-US" sz="1800" dirty="0">
                <a:latin typeface="Times New Roman" panose="02020603050405020304" pitchFamily="18" charset="0"/>
                <a:cs typeface="Times New Roman" panose="02020603050405020304" pitchFamily="18" charset="0"/>
              </a:rPr>
              <a:t>During sprint retrospective, the </a:t>
            </a:r>
            <a:r>
              <a:rPr lang="en-US" sz="1800" b="1" dirty="0">
                <a:latin typeface="Times New Roman" panose="02020603050405020304" pitchFamily="18" charset="0"/>
                <a:cs typeface="Times New Roman" panose="02020603050405020304" pitchFamily="18" charset="0"/>
              </a:rPr>
              <a:t>team discusses what went right, what went wrong, and how to improve.</a:t>
            </a:r>
            <a:r>
              <a:rPr lang="en-US" sz="1800" dirty="0">
                <a:latin typeface="Times New Roman" panose="02020603050405020304" pitchFamily="18" charset="0"/>
                <a:cs typeface="Times New Roman" panose="02020603050405020304" pitchFamily="18" charset="0"/>
              </a:rPr>
              <a:t> They decide on how to fix the problems and create a plan for improvements to be enacted during the next sprint.</a:t>
            </a:r>
          </a:p>
          <a:p>
            <a:pPr marL="0" marR="0" lvl="0" indent="0" algn="l" rtl="0">
              <a:lnSpc>
                <a:spcPct val="150000"/>
              </a:lnSpc>
              <a:spcBef>
                <a:spcPts val="0"/>
              </a:spcBef>
              <a:spcAft>
                <a:spcPts val="0"/>
              </a:spcAft>
              <a:buClr>
                <a:schemeClr val="dk1"/>
              </a:buClr>
              <a:buSzPts val="1800"/>
              <a:buNone/>
            </a:pPr>
            <a:endParaRPr lang="en-US" sz="2000" dirty="0">
              <a:solidFill>
                <a:schemeClr val="dk1"/>
              </a:solidFill>
              <a:latin typeface="Times New Roman"/>
              <a:cs typeface="Times New Roman"/>
            </a:endParaRPr>
          </a:p>
          <a:p>
            <a:pPr marL="285750" marR="0" lvl="0" indent="-285750" algn="l" rtl="0">
              <a:lnSpc>
                <a:spcPct val="150000"/>
              </a:lnSpc>
              <a:spcBef>
                <a:spcPts val="0"/>
              </a:spcBef>
              <a:spcAft>
                <a:spcPts val="0"/>
              </a:spcAft>
              <a:buClr>
                <a:schemeClr val="dk1"/>
              </a:buClr>
              <a:buSzPts val="1800"/>
              <a:buFont typeface="Arial"/>
              <a:buChar char="•"/>
            </a:pPr>
            <a:endParaRPr lang="en-US" sz="2000" dirty="0">
              <a:solidFill>
                <a:schemeClr val="dk1"/>
              </a:solidFill>
              <a:latin typeface="Times New Roman"/>
              <a:ea typeface="Times New Roman"/>
              <a:cs typeface="Times New Roman"/>
              <a:sym typeface="Times New Roman"/>
            </a:endParaRPr>
          </a:p>
          <a:p>
            <a:pPr algn="just">
              <a:buNone/>
            </a:pPr>
            <a:endParaRPr lang="en-US" sz="2400" dirty="0"/>
          </a:p>
        </p:txBody>
      </p:sp>
    </p:spTree>
    <p:extLst>
      <p:ext uri="{BB962C8B-B14F-4D97-AF65-F5344CB8AC3E}">
        <p14:creationId xmlns:p14="http://schemas.microsoft.com/office/powerpoint/2010/main" val="103744386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2800" b="1" dirty="0">
                <a:latin typeface="Times New Roman Bold" panose="02020503050405090304" charset="0"/>
                <a:cs typeface="Times New Roman Bold" panose="02020503050405090304" charset="0"/>
              </a:rPr>
              <a:t>Scrum Artifacts</a:t>
            </a:r>
          </a:p>
        </p:txBody>
      </p:sp>
      <p:sp>
        <p:nvSpPr>
          <p:cNvPr id="6" name="Slide Number Placeholder 5"/>
          <p:cNvSpPr>
            <a:spLocks noGrp="1"/>
          </p:cNvSpPr>
          <p:nvPr>
            <p:ph type="sldNum" sz="quarter" idx="12"/>
          </p:nvPr>
        </p:nvSpPr>
        <p:spPr/>
        <p:txBody>
          <a:bodyPr/>
          <a:lstStyle/>
          <a:p>
            <a:fld id="{8BD8F058-9003-4658-AA47-7D4800AF7EA2}" type="slidenum">
              <a:rPr lang="en-US"/>
              <a:t>27</a:t>
            </a:fld>
            <a:endParaRPr lang="en-US"/>
          </a:p>
        </p:txBody>
      </p:sp>
      <p:sp>
        <p:nvSpPr>
          <p:cNvPr id="8" name="Rectangle 7">
            <a:extLst>
              <a:ext uri="{FF2B5EF4-FFF2-40B4-BE49-F238E27FC236}">
                <a16:creationId xmlns="" xmlns:a16="http://schemas.microsoft.com/office/drawing/2014/main" id="{391A584E-1E13-9132-FB06-D30EDEDFD0D7}"/>
              </a:ext>
            </a:extLst>
          </p:cNvPr>
          <p:cNvSpPr/>
          <p:nvPr/>
        </p:nvSpPr>
        <p:spPr>
          <a:xfrm>
            <a:off x="304800" y="1066800"/>
            <a:ext cx="8458200" cy="5170646"/>
          </a:xfrm>
          <a:prstGeom prst="rect">
            <a:avLst/>
          </a:prstGeom>
        </p:spPr>
        <p:txBody>
          <a:bodyPr wrap="square">
            <a:spAutoFit/>
          </a:bodyPr>
          <a:lstStyle/>
          <a:p>
            <a:pPr>
              <a:lnSpc>
                <a:spcPct val="150000"/>
              </a:lnSpc>
            </a:pPr>
            <a:r>
              <a:rPr lang="en-US" sz="2000" b="1" i="1" dirty="0">
                <a:solidFill>
                  <a:srgbClr val="C00000"/>
                </a:solidFill>
                <a:latin typeface="Times New Roman" panose="02020603050405020304" pitchFamily="18" charset="0"/>
                <a:cs typeface="Times New Roman" panose="02020603050405020304" pitchFamily="18" charset="0"/>
              </a:rPr>
              <a:t>Artifacts</a:t>
            </a:r>
            <a:r>
              <a:rPr lang="en-US" sz="2000" dirty="0">
                <a:latin typeface="Times New Roman" panose="02020603050405020304" pitchFamily="18" charset="0"/>
                <a:cs typeface="Times New Roman" panose="02020603050405020304" pitchFamily="18" charset="0"/>
              </a:rPr>
              <a:t> are just </a:t>
            </a:r>
            <a:r>
              <a:rPr lang="en-US" sz="2000" b="1" dirty="0">
                <a:latin typeface="Times New Roman" panose="02020603050405020304" pitchFamily="18" charset="0"/>
                <a:cs typeface="Times New Roman" panose="02020603050405020304" pitchFamily="18" charset="0"/>
              </a:rPr>
              <a:t>physical records that provide project details </a:t>
            </a:r>
            <a:r>
              <a:rPr lang="en-US" sz="2000" dirty="0">
                <a:latin typeface="Times New Roman" panose="02020603050405020304" pitchFamily="18" charset="0"/>
                <a:cs typeface="Times New Roman" panose="02020603050405020304" pitchFamily="18" charset="0"/>
              </a:rPr>
              <a:t>when developing a product. Scrum Artifacts include:</a:t>
            </a:r>
          </a:p>
          <a:p>
            <a:pPr marL="342900" indent="-342900">
              <a:lnSpc>
                <a:spcPct val="150000"/>
              </a:lnSpc>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457200" indent="-457200" algn="just">
              <a:lnSpc>
                <a:spcPct val="150000"/>
              </a:lnSpc>
              <a:buFont typeface="+mj-lt"/>
              <a:buAutoNum type="arabicPeriod"/>
            </a:pPr>
            <a:r>
              <a:rPr lang="en-US" sz="2000" b="1" dirty="0">
                <a:solidFill>
                  <a:srgbClr val="C00000"/>
                </a:solidFill>
                <a:latin typeface="Times New Roman" panose="02020603050405020304" pitchFamily="18" charset="0"/>
                <a:cs typeface="Times New Roman" panose="02020603050405020304" pitchFamily="18" charset="0"/>
              </a:rPr>
              <a:t>Product Backlog:</a:t>
            </a:r>
            <a:r>
              <a:rPr lang="en-US" sz="2000" dirty="0">
                <a:solidFill>
                  <a:srgbClr val="C00000"/>
                </a:solidFill>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It is a simple document that outlines the </a:t>
            </a:r>
            <a:r>
              <a:rPr lang="en-US" sz="2000" b="1" i="1" dirty="0">
                <a:latin typeface="Times New Roman" panose="02020603050405020304" pitchFamily="18" charset="0"/>
                <a:cs typeface="Times New Roman" panose="02020603050405020304" pitchFamily="18" charset="0"/>
              </a:rPr>
              <a:t>list of tasks and every requirement that the final product needs</a:t>
            </a:r>
            <a:r>
              <a:rPr lang="en-US" sz="2000" dirty="0">
                <a:latin typeface="Times New Roman" panose="02020603050405020304" pitchFamily="18" charset="0"/>
                <a:cs typeface="Times New Roman" panose="02020603050405020304" pitchFamily="18" charset="0"/>
              </a:rPr>
              <a:t>. It is constantly evolving and is never complete. For each item in the product backlog, you should add some additional information like:</a:t>
            </a:r>
          </a:p>
          <a:p>
            <a:pPr marL="1257300" lvl="2" indent="-342900" algn="just">
              <a:lnSpc>
                <a:spcPct val="150000"/>
              </a:lnSpc>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Description</a:t>
            </a:r>
          </a:p>
          <a:p>
            <a:pPr marL="1257300" lvl="2" indent="-342900" algn="just">
              <a:lnSpc>
                <a:spcPct val="150000"/>
              </a:lnSpc>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Order based on priority</a:t>
            </a:r>
          </a:p>
          <a:p>
            <a:pPr marL="1257300" lvl="2" indent="-342900" algn="just">
              <a:lnSpc>
                <a:spcPct val="150000"/>
              </a:lnSpc>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Estimate</a:t>
            </a:r>
          </a:p>
          <a:p>
            <a:pPr marL="1257300" lvl="2" indent="-342900" algn="just">
              <a:lnSpc>
                <a:spcPct val="150000"/>
              </a:lnSpc>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Value to the business</a:t>
            </a:r>
            <a:endParaRPr lang="en-US" sz="200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8954345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2800" b="1" dirty="0">
                <a:latin typeface="Times New Roman Bold" panose="02020503050405090304" charset="0"/>
                <a:cs typeface="Times New Roman Bold" panose="02020503050405090304" charset="0"/>
              </a:rPr>
              <a:t>Scrum Artifacts (contd.)</a:t>
            </a:r>
          </a:p>
        </p:txBody>
      </p:sp>
      <p:sp>
        <p:nvSpPr>
          <p:cNvPr id="6" name="Slide Number Placeholder 5"/>
          <p:cNvSpPr>
            <a:spLocks noGrp="1"/>
          </p:cNvSpPr>
          <p:nvPr>
            <p:ph type="sldNum" sz="quarter" idx="12"/>
          </p:nvPr>
        </p:nvSpPr>
        <p:spPr/>
        <p:txBody>
          <a:bodyPr/>
          <a:lstStyle/>
          <a:p>
            <a:fld id="{8BD8F058-9003-4658-AA47-7D4800AF7EA2}" type="slidenum">
              <a:rPr lang="en-US"/>
              <a:t>28</a:t>
            </a:fld>
            <a:endParaRPr lang="en-US"/>
          </a:p>
        </p:txBody>
      </p:sp>
      <p:sp>
        <p:nvSpPr>
          <p:cNvPr id="3" name="Rectangle 2">
            <a:extLst>
              <a:ext uri="{FF2B5EF4-FFF2-40B4-BE49-F238E27FC236}">
                <a16:creationId xmlns="" xmlns:a16="http://schemas.microsoft.com/office/drawing/2014/main" id="{CA0DB560-23A7-18B1-0529-7A05E7C9D9C8}"/>
              </a:ext>
            </a:extLst>
          </p:cNvPr>
          <p:cNvSpPr/>
          <p:nvPr/>
        </p:nvSpPr>
        <p:spPr>
          <a:xfrm>
            <a:off x="228600" y="990600"/>
            <a:ext cx="8458200" cy="5632311"/>
          </a:xfrm>
          <a:prstGeom prst="rect">
            <a:avLst/>
          </a:prstGeom>
        </p:spPr>
        <p:txBody>
          <a:bodyPr wrap="square">
            <a:spAutoFit/>
          </a:bodyPr>
          <a:lstStyle/>
          <a:p>
            <a:pPr marL="457200" indent="-457200" algn="just">
              <a:lnSpc>
                <a:spcPct val="150000"/>
              </a:lnSpc>
              <a:buFont typeface="+mj-lt"/>
              <a:buAutoNum type="arabicPeriod" startAt="2"/>
            </a:pPr>
            <a:r>
              <a:rPr lang="en-US" sz="2000" b="1" dirty="0">
                <a:solidFill>
                  <a:srgbClr val="C00000"/>
                </a:solidFill>
                <a:latin typeface="Times New Roman" panose="02020603050405020304" pitchFamily="18" charset="0"/>
                <a:cs typeface="Times New Roman" panose="02020603050405020304" pitchFamily="18" charset="0"/>
              </a:rPr>
              <a:t>Sprint Backlog</a:t>
            </a:r>
            <a:r>
              <a:rPr lang="en-US" sz="2000" dirty="0">
                <a:solidFill>
                  <a:srgbClr val="C00000"/>
                </a:solidFill>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It is the</a:t>
            </a:r>
            <a:r>
              <a:rPr lang="en-US" sz="2000" b="1" dirty="0">
                <a:solidFill>
                  <a:srgbClr val="002060"/>
                </a:solidFill>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list of all items from the product backlog that need to be worked on during a sprint</a:t>
            </a:r>
            <a:r>
              <a:rPr lang="en-US" sz="2000" dirty="0">
                <a:latin typeface="Times New Roman" panose="02020603050405020304" pitchFamily="18" charset="0"/>
                <a:cs typeface="Times New Roman" panose="02020603050405020304" pitchFamily="18" charset="0"/>
              </a:rPr>
              <a:t>. Team members sign up for tasks based on their skills and priorities. It is a </a:t>
            </a:r>
            <a:r>
              <a:rPr lang="en-US" sz="2000" b="1" dirty="0">
                <a:latin typeface="Times New Roman" panose="02020603050405020304" pitchFamily="18" charset="0"/>
                <a:cs typeface="Times New Roman" panose="02020603050405020304" pitchFamily="18" charset="0"/>
              </a:rPr>
              <a:t>real-time picture of the work </a:t>
            </a:r>
            <a:r>
              <a:rPr lang="en-US" sz="2000" dirty="0">
                <a:latin typeface="Times New Roman" panose="02020603050405020304" pitchFamily="18" charset="0"/>
                <a:cs typeface="Times New Roman" panose="02020603050405020304" pitchFamily="18" charset="0"/>
              </a:rPr>
              <a:t>that the team currently plans to complete during the sprint.</a:t>
            </a:r>
          </a:p>
          <a:p>
            <a:pPr marL="342900" indent="-342900" algn="just">
              <a:lnSpc>
                <a:spcPct val="150000"/>
              </a:lnSpc>
              <a:buFont typeface="+mj-lt"/>
              <a:buAutoNum type="arabicPeriod" startAt="2"/>
            </a:pPr>
            <a:endParaRPr lang="en-US" sz="2000" dirty="0">
              <a:latin typeface="Times New Roman" panose="02020603050405020304" pitchFamily="18" charset="0"/>
              <a:cs typeface="Times New Roman" panose="02020603050405020304" pitchFamily="18" charset="0"/>
            </a:endParaRPr>
          </a:p>
          <a:p>
            <a:pPr marL="342900" indent="-342900" algn="just">
              <a:lnSpc>
                <a:spcPct val="150000"/>
              </a:lnSpc>
              <a:buFont typeface="+mj-lt"/>
              <a:buAutoNum type="arabicPeriod" startAt="2"/>
            </a:pPr>
            <a:r>
              <a:rPr lang="en-US" sz="2000" b="1" dirty="0">
                <a:solidFill>
                  <a:srgbClr val="C00000"/>
                </a:solidFill>
                <a:latin typeface="Times New Roman" panose="02020603050405020304" pitchFamily="18" charset="0"/>
                <a:cs typeface="Times New Roman" panose="02020603050405020304" pitchFamily="18" charset="0"/>
              </a:rPr>
              <a:t>Burndown Chart: </a:t>
            </a:r>
            <a:r>
              <a:rPr lang="en-US" sz="2000" dirty="0">
                <a:latin typeface="Times New Roman" panose="02020603050405020304" pitchFamily="18" charset="0"/>
                <a:cs typeface="Times New Roman" panose="02020603050405020304" pitchFamily="18" charset="0"/>
              </a:rPr>
              <a:t>It is a graphical representation of the amount of </a:t>
            </a:r>
            <a:r>
              <a:rPr lang="en-US" sz="2000" b="1" dirty="0">
                <a:latin typeface="Times New Roman" panose="02020603050405020304" pitchFamily="18" charset="0"/>
                <a:cs typeface="Times New Roman" panose="02020603050405020304" pitchFamily="18" charset="0"/>
              </a:rPr>
              <a:t>estimated remaining work.</a:t>
            </a:r>
          </a:p>
          <a:p>
            <a:pPr marL="342900" indent="-342900" algn="just">
              <a:lnSpc>
                <a:spcPct val="150000"/>
              </a:lnSpc>
              <a:buFont typeface="+mj-lt"/>
              <a:buAutoNum type="arabicPeriod" startAt="2"/>
            </a:pPr>
            <a:endParaRPr lang="en-US" sz="2000" b="1" dirty="0">
              <a:latin typeface="Times New Roman" panose="02020603050405020304" pitchFamily="18" charset="0"/>
              <a:cs typeface="Times New Roman" panose="02020603050405020304" pitchFamily="18" charset="0"/>
            </a:endParaRPr>
          </a:p>
          <a:p>
            <a:pPr marL="342900" indent="-342900" algn="just">
              <a:lnSpc>
                <a:spcPct val="150000"/>
              </a:lnSpc>
              <a:buFont typeface="+mj-lt"/>
              <a:buAutoNum type="arabicPeriod" startAt="2"/>
            </a:pPr>
            <a:r>
              <a:rPr lang="en-US" sz="2000" b="1" dirty="0">
                <a:solidFill>
                  <a:srgbClr val="C00000"/>
                </a:solidFill>
                <a:latin typeface="Times New Roman" panose="02020603050405020304" pitchFamily="18" charset="0"/>
                <a:cs typeface="Times New Roman" panose="02020603050405020304" pitchFamily="18" charset="0"/>
              </a:rPr>
              <a:t>Product Increment: </a:t>
            </a:r>
            <a:r>
              <a:rPr lang="en-US" sz="2000" dirty="0">
                <a:latin typeface="Times New Roman" panose="02020603050405020304" pitchFamily="18" charset="0"/>
                <a:cs typeface="Times New Roman" panose="02020603050405020304" pitchFamily="18" charset="0"/>
              </a:rPr>
              <a:t>The most important artifact is the product improvement, or in other words, the </a:t>
            </a:r>
            <a:r>
              <a:rPr lang="en-US" sz="2000" b="1" dirty="0">
                <a:latin typeface="Times New Roman" panose="02020603050405020304" pitchFamily="18" charset="0"/>
                <a:cs typeface="Times New Roman" panose="02020603050405020304" pitchFamily="18" charset="0"/>
              </a:rPr>
              <a:t>sum of product work completed during a Sprint</a:t>
            </a:r>
            <a:r>
              <a:rPr lang="en-US" sz="2000" dirty="0">
                <a:latin typeface="Times New Roman" panose="02020603050405020304" pitchFamily="18" charset="0"/>
                <a:cs typeface="Times New Roman" panose="02020603050405020304" pitchFamily="18" charset="0"/>
              </a:rPr>
              <a:t>, combined with all work completed during previous sprints.</a:t>
            </a:r>
          </a:p>
          <a:p>
            <a:pPr marL="285750" indent="-285750" algn="just">
              <a:lnSpc>
                <a:spcPct val="150000"/>
              </a:lnSpc>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5814710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a:latin typeface="Times New Roman Bold" panose="02020503050405090304" charset="0"/>
                <a:cs typeface="Times New Roman Bold" panose="02020503050405090304" charset="0"/>
              </a:rPr>
              <a:t>Scrum Framework</a:t>
            </a:r>
          </a:p>
        </p:txBody>
      </p:sp>
      <p:sp>
        <p:nvSpPr>
          <p:cNvPr id="6" name="Slide Number Placeholder 5"/>
          <p:cNvSpPr>
            <a:spLocks noGrp="1"/>
          </p:cNvSpPr>
          <p:nvPr>
            <p:ph type="sldNum" sz="quarter" idx="12"/>
          </p:nvPr>
        </p:nvSpPr>
        <p:spPr/>
        <p:txBody>
          <a:bodyPr/>
          <a:lstStyle/>
          <a:p>
            <a:fld id="{8BD8F058-9003-4658-AA47-7D4800AF7EA2}" type="slidenum">
              <a:rPr lang="en-US"/>
              <a:t>29</a:t>
            </a:fld>
            <a:endParaRPr lang="en-US"/>
          </a:p>
        </p:txBody>
      </p:sp>
      <p:sp>
        <p:nvSpPr>
          <p:cNvPr id="3" name="Content Placeholder 2"/>
          <p:cNvSpPr>
            <a:spLocks noGrp="1"/>
          </p:cNvSpPr>
          <p:nvPr>
            <p:ph idx="1"/>
          </p:nvPr>
        </p:nvSpPr>
        <p:spPr>
          <a:xfrm>
            <a:off x="136133" y="955675"/>
            <a:ext cx="8839200" cy="5216525"/>
          </a:xfrm>
        </p:spPr>
        <p:txBody>
          <a:bodyPr/>
          <a:lstStyle/>
          <a:p>
            <a:pPr marL="285750" indent="-285750" algn="just">
              <a:lnSpc>
                <a:spcPct val="150000"/>
              </a:lnSpc>
              <a:buFont typeface="Arial" panose="020B0604020202020204" pitchFamily="34" charset="0"/>
              <a:buChar char="•"/>
            </a:pPr>
            <a:endParaRPr lang="en-US" sz="1000" dirty="0">
              <a:latin typeface="Times New Roman" panose="02020603050405020304" pitchFamily="18" charset="0"/>
              <a:cs typeface="Times New Roman" panose="02020603050405020304" pitchFamily="18" charset="0"/>
            </a:endParaRPr>
          </a:p>
          <a:p>
            <a:pPr marL="0" marR="0" lvl="0" indent="0" algn="l" rtl="0">
              <a:lnSpc>
                <a:spcPct val="150000"/>
              </a:lnSpc>
              <a:spcBef>
                <a:spcPts val="0"/>
              </a:spcBef>
              <a:spcAft>
                <a:spcPts val="0"/>
              </a:spcAft>
              <a:buClr>
                <a:schemeClr val="dk1"/>
              </a:buClr>
              <a:buSzPts val="1800"/>
              <a:buNone/>
            </a:pPr>
            <a:endParaRPr lang="en-US" sz="2000" dirty="0">
              <a:solidFill>
                <a:schemeClr val="dk1"/>
              </a:solidFill>
              <a:latin typeface="Times New Roman"/>
              <a:cs typeface="Times New Roman"/>
            </a:endParaRPr>
          </a:p>
          <a:p>
            <a:pPr marL="285750" marR="0" lvl="0" indent="-285750" algn="l" rtl="0">
              <a:lnSpc>
                <a:spcPct val="150000"/>
              </a:lnSpc>
              <a:spcBef>
                <a:spcPts val="0"/>
              </a:spcBef>
              <a:spcAft>
                <a:spcPts val="0"/>
              </a:spcAft>
              <a:buClr>
                <a:schemeClr val="dk1"/>
              </a:buClr>
              <a:buSzPts val="1800"/>
              <a:buFont typeface="Arial"/>
              <a:buChar char="•"/>
            </a:pPr>
            <a:endParaRPr lang="en-US" sz="2000" dirty="0">
              <a:solidFill>
                <a:schemeClr val="dk1"/>
              </a:solidFill>
              <a:latin typeface="Times New Roman"/>
              <a:ea typeface="Times New Roman"/>
              <a:cs typeface="Times New Roman"/>
              <a:sym typeface="Times New Roman"/>
            </a:endParaRPr>
          </a:p>
          <a:p>
            <a:pPr algn="just">
              <a:buNone/>
            </a:pPr>
            <a:endParaRPr lang="en-US" sz="2400" dirty="0"/>
          </a:p>
        </p:txBody>
      </p:sp>
      <p:pic>
        <p:nvPicPr>
          <p:cNvPr id="4" name="Picture 3">
            <a:extLst>
              <a:ext uri="{FF2B5EF4-FFF2-40B4-BE49-F238E27FC236}">
                <a16:creationId xmlns="" xmlns:a16="http://schemas.microsoft.com/office/drawing/2014/main" id="{76B21F4E-7C12-6560-82B9-1009C39B2D6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0074" y="1447800"/>
            <a:ext cx="8702348" cy="4265576"/>
          </a:xfrm>
          <a:prstGeom prst="rect">
            <a:avLst/>
          </a:prstGeom>
        </p:spPr>
      </p:pic>
      <p:sp>
        <p:nvSpPr>
          <p:cNvPr id="5" name="TextBox 4">
            <a:extLst>
              <a:ext uri="{FF2B5EF4-FFF2-40B4-BE49-F238E27FC236}">
                <a16:creationId xmlns="" xmlns:a16="http://schemas.microsoft.com/office/drawing/2014/main" id="{4756CAD4-373C-ABE8-0FC3-30C284E7346D}"/>
              </a:ext>
            </a:extLst>
          </p:cNvPr>
          <p:cNvSpPr txBox="1"/>
          <p:nvPr/>
        </p:nvSpPr>
        <p:spPr>
          <a:xfrm>
            <a:off x="3238500" y="6123800"/>
            <a:ext cx="2303836" cy="276999"/>
          </a:xfrm>
          <a:prstGeom prst="rect">
            <a:avLst/>
          </a:prstGeom>
          <a:noFill/>
        </p:spPr>
        <p:txBody>
          <a:bodyPr wrap="none" rtlCol="0">
            <a:spAutoFit/>
          </a:bodyPr>
          <a:lstStyle/>
          <a:p>
            <a:r>
              <a:rPr lang="en-US" sz="1200" b="1" dirty="0"/>
              <a:t>Figure 7: Scrum Framework</a:t>
            </a:r>
            <a:endParaRPr lang="en-IN" sz="1200" b="1" dirty="0"/>
          </a:p>
        </p:txBody>
      </p:sp>
    </p:spTree>
    <p:extLst>
      <p:ext uri="{BB962C8B-B14F-4D97-AF65-F5344CB8AC3E}">
        <p14:creationId xmlns:p14="http://schemas.microsoft.com/office/powerpoint/2010/main" val="19694209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8BD8F058-9003-4658-AA47-7D4800AF7EA2}" type="slidenum">
              <a:rPr lang="en-US" smtClean="0"/>
              <a:pPr/>
              <a:t>3</a:t>
            </a:fld>
            <a:endParaRPr lang="en-US" dirty="0"/>
          </a:p>
        </p:txBody>
      </p:sp>
      <p:pic>
        <p:nvPicPr>
          <p:cNvPr id="5" name="Google Shape;59;p2" descr="Agile Model">
            <a:extLst>
              <a:ext uri="{FF2B5EF4-FFF2-40B4-BE49-F238E27FC236}">
                <a16:creationId xmlns="" xmlns:a16="http://schemas.microsoft.com/office/drawing/2014/main" id="{C911DBA4-5449-338C-DA97-A8799DFD168F}"/>
              </a:ext>
            </a:extLst>
          </p:cNvPr>
          <p:cNvPicPr preferRelativeResize="0"/>
          <p:nvPr/>
        </p:nvPicPr>
        <p:blipFill rotWithShape="1">
          <a:blip r:embed="rId2">
            <a:alphaModFix/>
          </a:blip>
          <a:srcRect l="7463" b="12500"/>
          <a:stretch/>
        </p:blipFill>
        <p:spPr>
          <a:xfrm>
            <a:off x="0" y="838200"/>
            <a:ext cx="9144000" cy="5766027"/>
          </a:xfrm>
          <a:prstGeom prst="rect">
            <a:avLst/>
          </a:prstGeom>
          <a:noFill/>
          <a:ln>
            <a:noFill/>
          </a:ln>
        </p:spPr>
      </p:pic>
      <p:sp>
        <p:nvSpPr>
          <p:cNvPr id="6" name="Title 5">
            <a:extLst>
              <a:ext uri="{FF2B5EF4-FFF2-40B4-BE49-F238E27FC236}">
                <a16:creationId xmlns="" xmlns:a16="http://schemas.microsoft.com/office/drawing/2014/main" id="{916E1BCE-3A51-EC3C-62FB-A9F9DC072030}"/>
              </a:ext>
            </a:extLst>
          </p:cNvPr>
          <p:cNvSpPr txBox="1">
            <a:spLocks noGrp="1"/>
          </p:cNvSpPr>
          <p:nvPr>
            <p:ph type="title"/>
          </p:nvPr>
        </p:nvSpPr>
        <p:spPr>
          <a:xfrm>
            <a:off x="457200" y="211157"/>
            <a:ext cx="5714999" cy="461665"/>
          </a:xfrm>
          <a:prstGeom prst="rect">
            <a:avLst/>
          </a:prstGeom>
          <a:noFill/>
        </p:spPr>
        <p:txBody>
          <a:bodyPr wrap="square" rtlCol="0">
            <a:spAutoFit/>
          </a:bodyPr>
          <a:lstStyle/>
          <a:p>
            <a:r>
              <a:rPr lang="en-US" sz="2400" b="1" dirty="0" smtClean="0"/>
              <a:t> </a:t>
            </a:r>
            <a:r>
              <a:rPr lang="en-US" sz="2400" b="1" dirty="0"/>
              <a:t>Agile Development Methodology</a:t>
            </a:r>
            <a:endParaRPr lang="en-IN" sz="2400" b="1" dirty="0"/>
          </a:p>
        </p:txBody>
      </p:sp>
    </p:spTree>
    <p:extLst>
      <p:ext uri="{BB962C8B-B14F-4D97-AF65-F5344CB8AC3E}">
        <p14:creationId xmlns:p14="http://schemas.microsoft.com/office/powerpoint/2010/main" val="296083823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a:latin typeface="Times New Roman Bold" panose="02020503050405090304" charset="0"/>
                <a:cs typeface="Times New Roman Bold" panose="02020503050405090304" charset="0"/>
              </a:rPr>
              <a:t>Scrum Framework (contd.)</a:t>
            </a:r>
          </a:p>
        </p:txBody>
      </p:sp>
      <p:sp>
        <p:nvSpPr>
          <p:cNvPr id="6" name="Slide Number Placeholder 5"/>
          <p:cNvSpPr>
            <a:spLocks noGrp="1"/>
          </p:cNvSpPr>
          <p:nvPr>
            <p:ph type="sldNum" sz="quarter" idx="12"/>
          </p:nvPr>
        </p:nvSpPr>
        <p:spPr/>
        <p:txBody>
          <a:bodyPr/>
          <a:lstStyle/>
          <a:p>
            <a:fld id="{8BD8F058-9003-4658-AA47-7D4800AF7EA2}" type="slidenum">
              <a:rPr lang="en-US"/>
              <a:t>30</a:t>
            </a:fld>
            <a:endParaRPr lang="en-US"/>
          </a:p>
        </p:txBody>
      </p:sp>
      <p:sp>
        <p:nvSpPr>
          <p:cNvPr id="3" name="Content Placeholder 2"/>
          <p:cNvSpPr>
            <a:spLocks noGrp="1"/>
          </p:cNvSpPr>
          <p:nvPr>
            <p:ph idx="1"/>
          </p:nvPr>
        </p:nvSpPr>
        <p:spPr>
          <a:xfrm>
            <a:off x="136133" y="955675"/>
            <a:ext cx="8839200" cy="5216525"/>
          </a:xfrm>
        </p:spPr>
        <p:txBody>
          <a:bodyPr/>
          <a:lstStyle/>
          <a:p>
            <a:pPr marL="285750" indent="-285750" algn="just">
              <a:lnSpc>
                <a:spcPct val="150000"/>
              </a:lnSpc>
              <a:buFont typeface="Arial" panose="020B0604020202020204" pitchFamily="34" charset="0"/>
              <a:buChar char="•"/>
            </a:pPr>
            <a:endParaRPr lang="en-US" sz="1000" dirty="0">
              <a:latin typeface="Times New Roman" panose="02020603050405020304" pitchFamily="18" charset="0"/>
              <a:cs typeface="Times New Roman" panose="02020603050405020304" pitchFamily="18" charset="0"/>
            </a:endParaRPr>
          </a:p>
          <a:p>
            <a:pPr marL="0" marR="0" lvl="0" indent="0" algn="l" rtl="0">
              <a:lnSpc>
                <a:spcPct val="150000"/>
              </a:lnSpc>
              <a:spcBef>
                <a:spcPts val="0"/>
              </a:spcBef>
              <a:spcAft>
                <a:spcPts val="0"/>
              </a:spcAft>
              <a:buClr>
                <a:schemeClr val="dk1"/>
              </a:buClr>
              <a:buSzPts val="1800"/>
              <a:buNone/>
            </a:pPr>
            <a:endParaRPr lang="en-US" sz="2000" dirty="0">
              <a:solidFill>
                <a:schemeClr val="dk1"/>
              </a:solidFill>
              <a:latin typeface="Times New Roman"/>
              <a:cs typeface="Times New Roman"/>
            </a:endParaRPr>
          </a:p>
          <a:p>
            <a:pPr marL="285750" marR="0" lvl="0" indent="-285750" algn="l" rtl="0">
              <a:lnSpc>
                <a:spcPct val="150000"/>
              </a:lnSpc>
              <a:spcBef>
                <a:spcPts val="0"/>
              </a:spcBef>
              <a:spcAft>
                <a:spcPts val="0"/>
              </a:spcAft>
              <a:buClr>
                <a:schemeClr val="dk1"/>
              </a:buClr>
              <a:buSzPts val="1800"/>
              <a:buFont typeface="Arial"/>
              <a:buChar char="•"/>
            </a:pPr>
            <a:endParaRPr lang="en-US" sz="2000" dirty="0">
              <a:solidFill>
                <a:schemeClr val="dk1"/>
              </a:solidFill>
              <a:latin typeface="Times New Roman"/>
              <a:ea typeface="Times New Roman"/>
              <a:cs typeface="Times New Roman"/>
              <a:sym typeface="Times New Roman"/>
            </a:endParaRPr>
          </a:p>
          <a:p>
            <a:pPr algn="just">
              <a:buNone/>
            </a:pPr>
            <a:endParaRPr lang="en-US" sz="2400" dirty="0"/>
          </a:p>
        </p:txBody>
      </p:sp>
      <p:sp>
        <p:nvSpPr>
          <p:cNvPr id="8" name="TextBox 7">
            <a:extLst>
              <a:ext uri="{FF2B5EF4-FFF2-40B4-BE49-F238E27FC236}">
                <a16:creationId xmlns="" xmlns:a16="http://schemas.microsoft.com/office/drawing/2014/main" id="{9C40BC0F-2821-D528-5F25-8AB3C6E4E411}"/>
              </a:ext>
            </a:extLst>
          </p:cNvPr>
          <p:cNvSpPr txBox="1"/>
          <p:nvPr/>
        </p:nvSpPr>
        <p:spPr>
          <a:xfrm>
            <a:off x="304800" y="1247139"/>
            <a:ext cx="8534400" cy="3782061"/>
          </a:xfrm>
          <a:prstGeom prst="rect">
            <a:avLst/>
          </a:prstGeom>
          <a:noFill/>
        </p:spPr>
        <p:txBody>
          <a:bodyPr wrap="square">
            <a:spAutoFit/>
          </a:bodyPr>
          <a:lstStyle/>
          <a:p>
            <a:pPr algn="just">
              <a:lnSpc>
                <a:spcPct val="150000"/>
              </a:lnSpc>
            </a:pPr>
            <a:r>
              <a:rPr lang="en-US" b="1" dirty="0">
                <a:solidFill>
                  <a:srgbClr val="C00000"/>
                </a:solidFill>
                <a:latin typeface="Times New Roman" panose="02020603050405020304" pitchFamily="18" charset="0"/>
                <a:cs typeface="Times New Roman" panose="02020603050405020304" pitchFamily="18" charset="0"/>
              </a:rPr>
              <a:t>Step 1:</a:t>
            </a:r>
            <a:r>
              <a:rPr lang="en-US" dirty="0">
                <a:solidFill>
                  <a:srgbClr val="C00000"/>
                </a:solidFill>
                <a:latin typeface="Times New Roman" panose="02020603050405020304" pitchFamily="18" charset="0"/>
                <a:cs typeface="Times New Roman" panose="02020603050405020304" pitchFamily="18" charset="0"/>
              </a:rPr>
              <a:t> </a:t>
            </a:r>
          </a:p>
          <a:p>
            <a:pPr algn="just">
              <a:lnSpc>
                <a:spcPct val="150000"/>
              </a:lnSpc>
            </a:pPr>
            <a:r>
              <a:rPr lang="en-US" dirty="0">
                <a:latin typeface="Times New Roman" panose="02020603050405020304" pitchFamily="18" charset="0"/>
                <a:cs typeface="Times New Roman" panose="02020603050405020304" pitchFamily="18" charset="0"/>
              </a:rPr>
              <a:t>Scrum process begins with a </a:t>
            </a:r>
            <a:r>
              <a:rPr lang="en-US" b="1" i="1" dirty="0">
                <a:latin typeface="Times New Roman" panose="02020603050405020304" pitchFamily="18" charset="0"/>
                <a:cs typeface="Times New Roman" panose="02020603050405020304" pitchFamily="18" charset="0"/>
              </a:rPr>
              <a:t>product owner</a:t>
            </a:r>
            <a:r>
              <a:rPr lang="en-US" dirty="0">
                <a:latin typeface="Times New Roman" panose="02020603050405020304" pitchFamily="18" charset="0"/>
                <a:cs typeface="Times New Roman" panose="02020603050405020304" pitchFamily="18" charset="0"/>
              </a:rPr>
              <a:t>. Product Owner creates a </a:t>
            </a:r>
            <a:r>
              <a:rPr lang="en-US" b="1" i="1" dirty="0">
                <a:latin typeface="Times New Roman" panose="02020603050405020304" pitchFamily="18" charset="0"/>
                <a:cs typeface="Times New Roman" panose="02020603050405020304" pitchFamily="18" charset="0"/>
              </a:rPr>
              <a:t>product backlog</a:t>
            </a:r>
            <a:r>
              <a:rPr lang="en-US" b="1"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a list of tasks and requirements the final product needs. The important part is that product backlog must be </a:t>
            </a:r>
            <a:r>
              <a:rPr lang="en-US" b="1" dirty="0">
                <a:latin typeface="Times New Roman" panose="02020603050405020304" pitchFamily="18" charset="0"/>
                <a:cs typeface="Times New Roman" panose="02020603050405020304" pitchFamily="18" charset="0"/>
              </a:rPr>
              <a:t>prioritized.</a:t>
            </a:r>
          </a:p>
          <a:p>
            <a:pPr algn="just">
              <a:lnSpc>
                <a:spcPct val="150000"/>
              </a:lnSpc>
            </a:pPr>
            <a:endParaRPr lang="en-US" dirty="0">
              <a:latin typeface="Times New Roman" panose="02020603050405020304" pitchFamily="18" charset="0"/>
              <a:cs typeface="Times New Roman" panose="02020603050405020304" pitchFamily="18" charset="0"/>
            </a:endParaRPr>
          </a:p>
          <a:p>
            <a:pPr algn="just">
              <a:lnSpc>
                <a:spcPct val="150000"/>
              </a:lnSpc>
            </a:pPr>
            <a:r>
              <a:rPr lang="en-US" b="1" dirty="0">
                <a:solidFill>
                  <a:srgbClr val="C00000"/>
                </a:solidFill>
                <a:latin typeface="Times New Roman" panose="02020603050405020304" pitchFamily="18" charset="0"/>
                <a:cs typeface="Times New Roman" panose="02020603050405020304" pitchFamily="18" charset="0"/>
              </a:rPr>
              <a:t>Step 2:</a:t>
            </a:r>
            <a:r>
              <a:rPr lang="en-US" dirty="0">
                <a:solidFill>
                  <a:srgbClr val="C00000"/>
                </a:solidFill>
                <a:latin typeface="Times New Roman" panose="02020603050405020304" pitchFamily="18" charset="0"/>
                <a:cs typeface="Times New Roman" panose="02020603050405020304" pitchFamily="18" charset="0"/>
              </a:rPr>
              <a:t> </a:t>
            </a:r>
          </a:p>
          <a:p>
            <a:pPr algn="just">
              <a:lnSpc>
                <a:spcPct val="150000"/>
              </a:lnSpc>
            </a:pPr>
            <a:r>
              <a:rPr lang="en-US" dirty="0">
                <a:latin typeface="Times New Roman" panose="02020603050405020304" pitchFamily="18" charset="0"/>
                <a:cs typeface="Times New Roman" panose="02020603050405020304" pitchFamily="18" charset="0"/>
              </a:rPr>
              <a:t>The scrum team gets together for </a:t>
            </a:r>
            <a:r>
              <a:rPr lang="en-US" b="1" i="1" dirty="0">
                <a:latin typeface="Times New Roman" panose="02020603050405020304" pitchFamily="18" charset="0"/>
                <a:cs typeface="Times New Roman" panose="02020603050405020304" pitchFamily="18" charset="0"/>
              </a:rPr>
              <a:t>sprint planning</a:t>
            </a:r>
            <a:r>
              <a:rPr lang="en-US" dirty="0">
                <a:latin typeface="Times New Roman" panose="02020603050405020304" pitchFamily="18" charset="0"/>
                <a:cs typeface="Times New Roman" panose="02020603050405020304" pitchFamily="18" charset="0"/>
              </a:rPr>
              <a:t>, which is when the team decides together what to work on first from the product backlog. This subset of items from the product backlog becomes the </a:t>
            </a:r>
            <a:r>
              <a:rPr lang="en-US" b="1" dirty="0">
                <a:latin typeface="Times New Roman" panose="02020603050405020304" pitchFamily="18" charset="0"/>
                <a:cs typeface="Times New Roman" panose="02020603050405020304" pitchFamily="18" charset="0"/>
              </a:rPr>
              <a:t>s</a:t>
            </a:r>
            <a:r>
              <a:rPr lang="en-US" b="1" i="1" dirty="0">
                <a:latin typeface="Times New Roman" panose="02020603050405020304" pitchFamily="18" charset="0"/>
                <a:cs typeface="Times New Roman" panose="02020603050405020304" pitchFamily="18" charset="0"/>
              </a:rPr>
              <a:t>print backlog</a:t>
            </a:r>
            <a:r>
              <a:rPr lang="en-US" b="1"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8403713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a:latin typeface="Times New Roman Bold" panose="02020503050405090304" charset="0"/>
                <a:cs typeface="Times New Roman Bold" panose="02020503050405090304" charset="0"/>
              </a:rPr>
              <a:t>Scrum Framework (contd.)</a:t>
            </a:r>
          </a:p>
        </p:txBody>
      </p:sp>
      <p:sp>
        <p:nvSpPr>
          <p:cNvPr id="6" name="Slide Number Placeholder 5"/>
          <p:cNvSpPr>
            <a:spLocks noGrp="1"/>
          </p:cNvSpPr>
          <p:nvPr>
            <p:ph type="sldNum" sz="quarter" idx="12"/>
          </p:nvPr>
        </p:nvSpPr>
        <p:spPr/>
        <p:txBody>
          <a:bodyPr/>
          <a:lstStyle/>
          <a:p>
            <a:fld id="{8BD8F058-9003-4658-AA47-7D4800AF7EA2}" type="slidenum">
              <a:rPr lang="en-US"/>
              <a:t>31</a:t>
            </a:fld>
            <a:endParaRPr lang="en-US"/>
          </a:p>
        </p:txBody>
      </p:sp>
      <p:sp>
        <p:nvSpPr>
          <p:cNvPr id="3" name="Content Placeholder 2"/>
          <p:cNvSpPr>
            <a:spLocks noGrp="1"/>
          </p:cNvSpPr>
          <p:nvPr>
            <p:ph idx="1"/>
          </p:nvPr>
        </p:nvSpPr>
        <p:spPr>
          <a:xfrm>
            <a:off x="136133" y="955675"/>
            <a:ext cx="8839200" cy="5216525"/>
          </a:xfrm>
        </p:spPr>
        <p:txBody>
          <a:bodyPr/>
          <a:lstStyle/>
          <a:p>
            <a:pPr marL="285750" indent="-285750" algn="just">
              <a:lnSpc>
                <a:spcPct val="150000"/>
              </a:lnSpc>
              <a:buFont typeface="Arial" panose="020B0604020202020204" pitchFamily="34" charset="0"/>
              <a:buChar char="•"/>
            </a:pPr>
            <a:endParaRPr lang="en-US" sz="1000" dirty="0">
              <a:latin typeface="Times New Roman" panose="02020603050405020304" pitchFamily="18" charset="0"/>
              <a:cs typeface="Times New Roman" panose="02020603050405020304" pitchFamily="18" charset="0"/>
            </a:endParaRPr>
          </a:p>
          <a:p>
            <a:pPr marL="0" marR="0" lvl="0" indent="0" algn="l" rtl="0">
              <a:lnSpc>
                <a:spcPct val="150000"/>
              </a:lnSpc>
              <a:spcBef>
                <a:spcPts val="0"/>
              </a:spcBef>
              <a:spcAft>
                <a:spcPts val="0"/>
              </a:spcAft>
              <a:buClr>
                <a:schemeClr val="dk1"/>
              </a:buClr>
              <a:buSzPts val="1800"/>
              <a:buNone/>
            </a:pPr>
            <a:endParaRPr lang="en-US" sz="2000" dirty="0">
              <a:solidFill>
                <a:schemeClr val="dk1"/>
              </a:solidFill>
              <a:latin typeface="Times New Roman"/>
              <a:cs typeface="Times New Roman"/>
            </a:endParaRPr>
          </a:p>
          <a:p>
            <a:pPr marL="285750" marR="0" lvl="0" indent="-285750" algn="l" rtl="0">
              <a:lnSpc>
                <a:spcPct val="150000"/>
              </a:lnSpc>
              <a:spcBef>
                <a:spcPts val="0"/>
              </a:spcBef>
              <a:spcAft>
                <a:spcPts val="0"/>
              </a:spcAft>
              <a:buClr>
                <a:schemeClr val="dk1"/>
              </a:buClr>
              <a:buSzPts val="1800"/>
              <a:buFont typeface="Arial"/>
              <a:buChar char="•"/>
            </a:pPr>
            <a:endParaRPr lang="en-US" sz="2000" dirty="0">
              <a:solidFill>
                <a:schemeClr val="dk1"/>
              </a:solidFill>
              <a:latin typeface="Times New Roman"/>
              <a:ea typeface="Times New Roman"/>
              <a:cs typeface="Times New Roman"/>
              <a:sym typeface="Times New Roman"/>
            </a:endParaRPr>
          </a:p>
          <a:p>
            <a:pPr algn="just">
              <a:buNone/>
            </a:pPr>
            <a:endParaRPr lang="en-US" sz="2400" dirty="0"/>
          </a:p>
        </p:txBody>
      </p:sp>
      <p:sp>
        <p:nvSpPr>
          <p:cNvPr id="8" name="TextBox 7">
            <a:extLst>
              <a:ext uri="{FF2B5EF4-FFF2-40B4-BE49-F238E27FC236}">
                <a16:creationId xmlns="" xmlns:a16="http://schemas.microsoft.com/office/drawing/2014/main" id="{9C40BC0F-2821-D528-5F25-8AB3C6E4E411}"/>
              </a:ext>
            </a:extLst>
          </p:cNvPr>
          <p:cNvSpPr txBox="1"/>
          <p:nvPr/>
        </p:nvSpPr>
        <p:spPr>
          <a:xfrm>
            <a:off x="381000" y="1247139"/>
            <a:ext cx="8534400" cy="4613058"/>
          </a:xfrm>
          <a:prstGeom prst="rect">
            <a:avLst/>
          </a:prstGeom>
          <a:noFill/>
        </p:spPr>
        <p:txBody>
          <a:bodyPr wrap="square">
            <a:spAutoFit/>
          </a:bodyPr>
          <a:lstStyle/>
          <a:p>
            <a:pPr algn="just">
              <a:lnSpc>
                <a:spcPct val="150000"/>
              </a:lnSpc>
            </a:pPr>
            <a:r>
              <a:rPr lang="en-US" b="1" dirty="0">
                <a:solidFill>
                  <a:srgbClr val="C00000"/>
                </a:solidFill>
                <a:latin typeface="Times New Roman" panose="02020603050405020304" pitchFamily="18" charset="0"/>
                <a:cs typeface="Times New Roman" panose="02020603050405020304" pitchFamily="18" charset="0"/>
              </a:rPr>
              <a:t>Step 3:</a:t>
            </a:r>
            <a:r>
              <a:rPr lang="en-US" dirty="0">
                <a:solidFill>
                  <a:srgbClr val="C00000"/>
                </a:solidFill>
                <a:latin typeface="Times New Roman" panose="02020603050405020304" pitchFamily="18" charset="0"/>
                <a:cs typeface="Times New Roman" panose="02020603050405020304" pitchFamily="18" charset="0"/>
              </a:rPr>
              <a:t> </a:t>
            </a:r>
          </a:p>
          <a:p>
            <a:pPr algn="just">
              <a:lnSpc>
                <a:spcPct val="150000"/>
              </a:lnSpc>
            </a:pPr>
            <a:r>
              <a:rPr lang="en-US" dirty="0">
                <a:latin typeface="Times New Roman" panose="02020603050405020304" pitchFamily="18" charset="0"/>
                <a:cs typeface="Times New Roman" panose="02020603050405020304" pitchFamily="18" charset="0"/>
              </a:rPr>
              <a:t>During the sprint, the team meets to communicate progress and issues, this meeting is called the </a:t>
            </a:r>
            <a:r>
              <a:rPr lang="en-US" b="1" i="1" dirty="0">
                <a:latin typeface="Times New Roman" panose="02020603050405020304" pitchFamily="18" charset="0"/>
                <a:cs typeface="Times New Roman" panose="02020603050405020304" pitchFamily="18" charset="0"/>
              </a:rPr>
              <a:t>daily scrum. </a:t>
            </a:r>
            <a:r>
              <a:rPr lang="en-US" dirty="0">
                <a:latin typeface="Times New Roman" panose="02020603050405020304" pitchFamily="18" charset="0"/>
                <a:cs typeface="Times New Roman" panose="02020603050405020304" pitchFamily="18" charset="0"/>
              </a:rPr>
              <a:t>It is overseen by the </a:t>
            </a:r>
            <a:r>
              <a:rPr lang="en-US" b="1" i="1" dirty="0">
                <a:latin typeface="Times New Roman" panose="02020603050405020304" pitchFamily="18" charset="0"/>
                <a:cs typeface="Times New Roman" panose="02020603050405020304" pitchFamily="18" charset="0"/>
              </a:rPr>
              <a:t>scrum master</a:t>
            </a:r>
            <a:r>
              <a:rPr lang="en-US" dirty="0">
                <a:latin typeface="Times New Roman" panose="02020603050405020304" pitchFamily="18" charset="0"/>
                <a:cs typeface="Times New Roman" panose="02020603050405020304" pitchFamily="18" charset="0"/>
              </a:rPr>
              <a:t> who ensures that all the team members follow scrum’s theories, rules, and practices.</a:t>
            </a:r>
          </a:p>
          <a:p>
            <a:pPr algn="just">
              <a:lnSpc>
                <a:spcPct val="150000"/>
              </a:lnSpc>
            </a:pPr>
            <a:endParaRPr lang="en-US" dirty="0">
              <a:latin typeface="Times New Roman" panose="02020603050405020304" pitchFamily="18" charset="0"/>
              <a:cs typeface="Times New Roman" panose="02020603050405020304" pitchFamily="18" charset="0"/>
            </a:endParaRPr>
          </a:p>
          <a:p>
            <a:pPr algn="just">
              <a:lnSpc>
                <a:spcPct val="150000"/>
              </a:lnSpc>
            </a:pPr>
            <a:r>
              <a:rPr lang="en-US" b="1" dirty="0">
                <a:solidFill>
                  <a:srgbClr val="C00000"/>
                </a:solidFill>
                <a:latin typeface="Times New Roman" panose="02020603050405020304" pitchFamily="18" charset="0"/>
                <a:cs typeface="Times New Roman" panose="02020603050405020304" pitchFamily="18" charset="0"/>
              </a:rPr>
              <a:t>Step 4:</a:t>
            </a:r>
            <a:r>
              <a:rPr lang="en-US" dirty="0">
                <a:solidFill>
                  <a:srgbClr val="C00000"/>
                </a:solidFill>
                <a:latin typeface="Times New Roman" panose="02020603050405020304" pitchFamily="18" charset="0"/>
                <a:cs typeface="Times New Roman" panose="02020603050405020304" pitchFamily="18" charset="0"/>
              </a:rPr>
              <a:t> </a:t>
            </a:r>
          </a:p>
          <a:p>
            <a:pPr algn="just">
              <a:lnSpc>
                <a:spcPct val="150000"/>
              </a:lnSpc>
            </a:pPr>
            <a:r>
              <a:rPr lang="en-US" dirty="0">
                <a:latin typeface="Times New Roman" panose="02020603050405020304" pitchFamily="18" charset="0"/>
                <a:cs typeface="Times New Roman" panose="02020603050405020304" pitchFamily="18" charset="0"/>
              </a:rPr>
              <a:t>At the end of the sprint, the </a:t>
            </a:r>
            <a:r>
              <a:rPr lang="en-US" b="1" dirty="0">
                <a:latin typeface="Times New Roman" panose="02020603050405020304" pitchFamily="18" charset="0"/>
                <a:cs typeface="Times New Roman" panose="02020603050405020304" pitchFamily="18" charset="0"/>
              </a:rPr>
              <a:t>sprint review</a:t>
            </a:r>
            <a:r>
              <a:rPr lang="en-US" dirty="0">
                <a:latin typeface="Times New Roman" panose="02020603050405020304" pitchFamily="18" charset="0"/>
                <a:cs typeface="Times New Roman" panose="02020603050405020304" pitchFamily="18" charset="0"/>
              </a:rPr>
              <a:t> meeting is organized by the product owner. During the meeting, the </a:t>
            </a:r>
            <a:r>
              <a:rPr lang="en-US" b="1" i="1" dirty="0">
                <a:latin typeface="Times New Roman" panose="02020603050405020304" pitchFamily="18" charset="0"/>
                <a:cs typeface="Times New Roman" panose="02020603050405020304" pitchFamily="18" charset="0"/>
              </a:rPr>
              <a:t>development team</a:t>
            </a:r>
            <a:r>
              <a:rPr lang="en-US" dirty="0">
                <a:latin typeface="Times New Roman" panose="02020603050405020304" pitchFamily="18" charset="0"/>
                <a:cs typeface="Times New Roman" panose="02020603050405020304" pitchFamily="18" charset="0"/>
              </a:rPr>
              <a:t> demonstrates what they completed since the last sprint. Then the product owner gives information about what is remaining on the product backlog and estimated time to complete the project if needed.</a:t>
            </a:r>
            <a:endParaRPr lang="en-US" dirty="0">
              <a:effectLst/>
              <a:latin typeface="Times New Roman" panose="02020603050405020304" pitchFamily="18" charset="0"/>
              <a:cs typeface="Times New Roman" panose="02020603050405020304" pitchFamily="18" charset="0"/>
            </a:endParaRPr>
          </a:p>
          <a:p>
            <a:pPr algn="just">
              <a:lnSpc>
                <a:spcPct val="150000"/>
              </a:lnSpc>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5918658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a:latin typeface="Times New Roman Bold" panose="02020503050405090304" charset="0"/>
                <a:cs typeface="Times New Roman Bold" panose="02020503050405090304" charset="0"/>
              </a:rPr>
              <a:t>Extreme Programming (XP)</a:t>
            </a:r>
          </a:p>
        </p:txBody>
      </p:sp>
      <p:sp>
        <p:nvSpPr>
          <p:cNvPr id="6" name="Slide Number Placeholder 5"/>
          <p:cNvSpPr>
            <a:spLocks noGrp="1"/>
          </p:cNvSpPr>
          <p:nvPr>
            <p:ph type="sldNum" sz="quarter" idx="12"/>
          </p:nvPr>
        </p:nvSpPr>
        <p:spPr/>
        <p:txBody>
          <a:bodyPr/>
          <a:lstStyle/>
          <a:p>
            <a:fld id="{8BD8F058-9003-4658-AA47-7D4800AF7EA2}" type="slidenum">
              <a:rPr lang="en-US"/>
              <a:t>32</a:t>
            </a:fld>
            <a:endParaRPr lang="en-US"/>
          </a:p>
        </p:txBody>
      </p:sp>
      <p:sp>
        <p:nvSpPr>
          <p:cNvPr id="8" name="Rectangle 3">
            <a:extLst>
              <a:ext uri="{FF2B5EF4-FFF2-40B4-BE49-F238E27FC236}">
                <a16:creationId xmlns="" xmlns:a16="http://schemas.microsoft.com/office/drawing/2014/main" id="{F6C76952-B453-3FD9-86C3-7F5A45363853}"/>
              </a:ext>
            </a:extLst>
          </p:cNvPr>
          <p:cNvSpPr txBox="1">
            <a:spLocks noChangeArrowheads="1"/>
          </p:cNvSpPr>
          <p:nvPr/>
        </p:nvSpPr>
        <p:spPr>
          <a:xfrm>
            <a:off x="207196" y="1181100"/>
            <a:ext cx="8632004" cy="4495800"/>
          </a:xfrm>
          <a:prstGeom prst="rect">
            <a:avLst/>
          </a:prstGeom>
        </p:spPr>
        <p:txBody>
          <a:bodyPr vert="horz" lIns="91440" tIns="45720" rIns="91440" bIns="45720" rtlCol="0">
            <a:normAutofit/>
          </a:bodyPr>
          <a:lstStyle>
            <a:lvl1pPr marL="342900" indent="-342900" algn="l" defTabSz="914400" rtl="0" eaLnBrk="1" latinLnBrk="0" hangingPunct="1">
              <a:spcBef>
                <a:spcPts val="800"/>
              </a:spcBef>
              <a:buFont typeface="Arial" pitchFamily="34" charset="0"/>
              <a:buNone/>
              <a:defRPr sz="1600" b="1" kern="1200">
                <a:solidFill>
                  <a:schemeClr val="tx1"/>
                </a:solidFill>
                <a:latin typeface="+mn-lt"/>
                <a:ea typeface="+mn-ea"/>
                <a:cs typeface="+mn-cs"/>
              </a:defRPr>
            </a:lvl1pPr>
            <a:lvl2pPr marL="1737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2pPr>
            <a:lvl3pPr marL="4023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3pPr>
            <a:lvl4pPr marL="6309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4pPr>
            <a:lvl5pPr marL="8595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5pPr>
            <a:lvl6pPr marL="1097280" indent="-173736"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6pPr>
            <a:lvl7pPr marL="13533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7pPr>
            <a:lvl8pPr marL="15819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8pPr>
            <a:lvl9pPr marL="1792224"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9pPr>
          </a:lstStyle>
          <a:p>
            <a:pPr marL="457200" indent="-457200">
              <a:lnSpc>
                <a:spcPct val="150000"/>
              </a:lnSpc>
              <a:buFont typeface="Arial" panose="020B0604020202020204" pitchFamily="34" charset="0"/>
              <a:buChar char="•"/>
            </a:pPr>
            <a:r>
              <a:rPr lang="en-US" sz="2000" b="0" dirty="0">
                <a:latin typeface="Times New Roman" panose="02020603050405020304" pitchFamily="18" charset="0"/>
                <a:cs typeface="Times New Roman" panose="02020603050405020304" pitchFamily="18" charset="0"/>
              </a:rPr>
              <a:t>Extreme programming (XP), introduced in 1996 </a:t>
            </a:r>
            <a:r>
              <a:rPr lang="en-US" sz="2000" dirty="0">
                <a:latin typeface="Times New Roman" panose="02020603050405020304" pitchFamily="18" charset="0"/>
                <a:cs typeface="Times New Roman" panose="02020603050405020304" pitchFamily="18" charset="0"/>
              </a:rPr>
              <a:t>lightweight, efficient, low-risk, flexible, predictable, scientific,</a:t>
            </a:r>
            <a:r>
              <a:rPr lang="en-US" sz="2000" b="0" dirty="0">
                <a:latin typeface="Times New Roman" panose="02020603050405020304" pitchFamily="18" charset="0"/>
                <a:cs typeface="Times New Roman" panose="02020603050405020304" pitchFamily="18" charset="0"/>
              </a:rPr>
              <a:t> and fun way to develop a software</a:t>
            </a:r>
          </a:p>
          <a:p>
            <a:pPr marL="457200" indent="-457200">
              <a:lnSpc>
                <a:spcPct val="150000"/>
              </a:lnSpc>
              <a:buFont typeface="Arial" panose="020B0604020202020204" pitchFamily="34" charset="0"/>
              <a:buChar char="•"/>
            </a:pPr>
            <a:r>
              <a:rPr lang="en-US" sz="2000" b="0" dirty="0">
                <a:latin typeface="Times New Roman" panose="02020603050405020304" pitchFamily="18" charset="0"/>
                <a:cs typeface="Times New Roman" panose="02020603050405020304" pitchFamily="18" charset="0"/>
              </a:rPr>
              <a:t>It is the </a:t>
            </a:r>
            <a:r>
              <a:rPr lang="en-US" sz="2000" dirty="0">
                <a:latin typeface="Times New Roman" panose="02020603050405020304" pitchFamily="18" charset="0"/>
                <a:cs typeface="Times New Roman" panose="02020603050405020304" pitchFamily="18" charset="0"/>
              </a:rPr>
              <a:t>type of Agile Development we develop software with small team </a:t>
            </a:r>
            <a:r>
              <a:rPr lang="en-US" sz="2000" b="0" dirty="0">
                <a:latin typeface="Times New Roman" panose="02020603050405020304" pitchFamily="18" charset="0"/>
                <a:cs typeface="Times New Roman" panose="02020603050405020304" pitchFamily="18" charset="0"/>
              </a:rPr>
              <a:t>where the software requirements changes rapidly.</a:t>
            </a:r>
          </a:p>
          <a:p>
            <a:pPr marL="457200" indent="-457200">
              <a:lnSpc>
                <a:spcPct val="150000"/>
              </a:lnSpc>
              <a:buFont typeface="Arial" panose="020B0604020202020204" pitchFamily="34" charset="0"/>
              <a:buChar char="•"/>
            </a:pPr>
            <a:r>
              <a:rPr lang="en-US" altLang="en-US" sz="2000" b="0" dirty="0">
                <a:latin typeface="Times New Roman" panose="02020603050405020304" pitchFamily="18" charset="0"/>
                <a:cs typeface="Times New Roman" panose="02020603050405020304" pitchFamily="18" charset="0"/>
              </a:rPr>
              <a:t>It </a:t>
            </a:r>
            <a:r>
              <a:rPr lang="en-US" altLang="en-US" sz="2000" dirty="0" smtClean="0">
                <a:latin typeface="Times New Roman" panose="02020603050405020304" pitchFamily="18" charset="0"/>
                <a:cs typeface="Times New Roman" panose="02020603050405020304" pitchFamily="18" charset="0"/>
              </a:rPr>
              <a:t>provides values and principles </a:t>
            </a:r>
            <a:r>
              <a:rPr lang="en-US" altLang="en-US" sz="2000" b="0" dirty="0" smtClean="0">
                <a:latin typeface="Times New Roman" panose="02020603050405020304" pitchFamily="18" charset="0"/>
                <a:cs typeface="Times New Roman" panose="02020603050405020304" pitchFamily="18" charset="0"/>
              </a:rPr>
              <a:t>to guide the </a:t>
            </a:r>
            <a:r>
              <a:rPr lang="en-US" altLang="en-US" sz="2000" dirty="0">
                <a:latin typeface="Times New Roman" panose="02020603050405020304" pitchFamily="18" charset="0"/>
                <a:cs typeface="Times New Roman" panose="02020603050405020304" pitchFamily="18" charset="0"/>
              </a:rPr>
              <a:t>team behavior</a:t>
            </a:r>
          </a:p>
        </p:txBody>
      </p:sp>
    </p:spTree>
    <p:extLst>
      <p:ext uri="{BB962C8B-B14F-4D97-AF65-F5344CB8AC3E}">
        <p14:creationId xmlns:p14="http://schemas.microsoft.com/office/powerpoint/2010/main" val="284317977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a:latin typeface="Times New Roman Bold" panose="02020503050405090304" charset="0"/>
                <a:cs typeface="Times New Roman Bold" panose="02020503050405090304" charset="0"/>
              </a:rPr>
              <a:t>XP Values</a:t>
            </a:r>
          </a:p>
        </p:txBody>
      </p:sp>
      <p:sp>
        <p:nvSpPr>
          <p:cNvPr id="6" name="Slide Number Placeholder 5"/>
          <p:cNvSpPr>
            <a:spLocks noGrp="1"/>
          </p:cNvSpPr>
          <p:nvPr>
            <p:ph type="sldNum" sz="quarter" idx="12"/>
          </p:nvPr>
        </p:nvSpPr>
        <p:spPr/>
        <p:txBody>
          <a:bodyPr/>
          <a:lstStyle/>
          <a:p>
            <a:fld id="{8BD8F058-9003-4658-AA47-7D4800AF7EA2}" type="slidenum">
              <a:rPr lang="en-US"/>
              <a:t>33</a:t>
            </a:fld>
            <a:endParaRPr lang="en-US"/>
          </a:p>
        </p:txBody>
      </p:sp>
      <p:sp>
        <p:nvSpPr>
          <p:cNvPr id="3" name="Content Placeholder 2"/>
          <p:cNvSpPr>
            <a:spLocks noGrp="1"/>
          </p:cNvSpPr>
          <p:nvPr>
            <p:ph idx="1"/>
          </p:nvPr>
        </p:nvSpPr>
        <p:spPr>
          <a:xfrm>
            <a:off x="136133" y="955675"/>
            <a:ext cx="8839200" cy="5216525"/>
          </a:xfrm>
        </p:spPr>
        <p:txBody>
          <a:bodyPr/>
          <a:lstStyle/>
          <a:p>
            <a:pPr marL="285750" indent="-285750" algn="just">
              <a:lnSpc>
                <a:spcPct val="150000"/>
              </a:lnSpc>
              <a:buFont typeface="Arial" panose="020B0604020202020204" pitchFamily="34" charset="0"/>
              <a:buChar char="•"/>
            </a:pPr>
            <a:endParaRPr lang="en-US" sz="1000" dirty="0">
              <a:latin typeface="Times New Roman" panose="02020603050405020304" pitchFamily="18" charset="0"/>
              <a:cs typeface="Times New Roman" panose="02020603050405020304" pitchFamily="18" charset="0"/>
            </a:endParaRPr>
          </a:p>
          <a:p>
            <a:pPr marL="0" marR="0" lvl="0" indent="0" algn="l" rtl="0">
              <a:lnSpc>
                <a:spcPct val="150000"/>
              </a:lnSpc>
              <a:spcBef>
                <a:spcPts val="0"/>
              </a:spcBef>
              <a:spcAft>
                <a:spcPts val="0"/>
              </a:spcAft>
              <a:buClr>
                <a:schemeClr val="dk1"/>
              </a:buClr>
              <a:buSzPts val="1800"/>
              <a:buNone/>
            </a:pPr>
            <a:endParaRPr lang="en-US" sz="2000" dirty="0">
              <a:solidFill>
                <a:schemeClr val="dk1"/>
              </a:solidFill>
              <a:latin typeface="Times New Roman"/>
              <a:cs typeface="Times New Roman"/>
            </a:endParaRPr>
          </a:p>
          <a:p>
            <a:pPr marL="285750" marR="0" lvl="0" indent="-285750" algn="l" rtl="0">
              <a:lnSpc>
                <a:spcPct val="150000"/>
              </a:lnSpc>
              <a:spcBef>
                <a:spcPts val="0"/>
              </a:spcBef>
              <a:spcAft>
                <a:spcPts val="0"/>
              </a:spcAft>
              <a:buClr>
                <a:schemeClr val="dk1"/>
              </a:buClr>
              <a:buSzPts val="1800"/>
              <a:buFont typeface="Arial"/>
              <a:buChar char="•"/>
            </a:pPr>
            <a:endParaRPr lang="en-US" sz="2000" dirty="0">
              <a:solidFill>
                <a:schemeClr val="dk1"/>
              </a:solidFill>
              <a:latin typeface="Times New Roman"/>
              <a:ea typeface="Times New Roman"/>
              <a:cs typeface="Times New Roman"/>
              <a:sym typeface="Times New Roman"/>
            </a:endParaRPr>
          </a:p>
          <a:p>
            <a:pPr algn="just">
              <a:buNone/>
            </a:pPr>
            <a:endParaRPr lang="en-US" sz="2400" dirty="0"/>
          </a:p>
        </p:txBody>
      </p:sp>
      <p:sp>
        <p:nvSpPr>
          <p:cNvPr id="8" name="TextBox 7">
            <a:extLst>
              <a:ext uri="{FF2B5EF4-FFF2-40B4-BE49-F238E27FC236}">
                <a16:creationId xmlns="" xmlns:a16="http://schemas.microsoft.com/office/drawing/2014/main" id="{9C40BC0F-2821-D528-5F25-8AB3C6E4E411}"/>
              </a:ext>
            </a:extLst>
          </p:cNvPr>
          <p:cNvSpPr txBox="1"/>
          <p:nvPr/>
        </p:nvSpPr>
        <p:spPr>
          <a:xfrm>
            <a:off x="288533" y="993347"/>
            <a:ext cx="8534400" cy="5170646"/>
          </a:xfrm>
          <a:prstGeom prst="rect">
            <a:avLst/>
          </a:prstGeom>
          <a:noFill/>
        </p:spPr>
        <p:txBody>
          <a:bodyPr wrap="square">
            <a:spAutoFit/>
          </a:bodyPr>
          <a:lstStyle/>
          <a:p>
            <a:pPr algn="just">
              <a:lnSpc>
                <a:spcPct val="150000"/>
              </a:lnSpc>
            </a:pPr>
            <a:r>
              <a:rPr lang="en-US" sz="2000" b="1" dirty="0">
                <a:solidFill>
                  <a:srgbClr val="C00000"/>
                </a:solidFill>
                <a:latin typeface="Times New Roman" panose="02020603050405020304" pitchFamily="18" charset="0"/>
                <a:cs typeface="Times New Roman" panose="02020603050405020304" pitchFamily="18" charset="0"/>
              </a:rPr>
              <a:t>1. Communication</a:t>
            </a:r>
            <a:endParaRPr lang="en-US" sz="2000" dirty="0">
              <a:solidFill>
                <a:srgbClr val="C00000"/>
              </a:solidFill>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XP emphasizes </a:t>
            </a:r>
            <a:r>
              <a:rPr lang="en-US" sz="2000" b="1" dirty="0">
                <a:latin typeface="Times New Roman" panose="02020603050405020304" pitchFamily="18" charset="0"/>
                <a:cs typeface="Times New Roman" panose="02020603050405020304" pitchFamily="18" charset="0"/>
              </a:rPr>
              <a:t>continuous and constant communication</a:t>
            </a:r>
            <a:r>
              <a:rPr lang="en-US" sz="2000" dirty="0">
                <a:latin typeface="Times New Roman" panose="02020603050405020304" pitchFamily="18" charset="0"/>
                <a:cs typeface="Times New Roman" panose="02020603050405020304" pitchFamily="18" charset="0"/>
              </a:rPr>
              <a:t> among the team members, managers and the customer. </a:t>
            </a:r>
          </a:p>
          <a:p>
            <a:pPr marL="285750" indent="-28575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XP practices, such as </a:t>
            </a:r>
            <a:r>
              <a:rPr lang="en-US" sz="2000" b="1" dirty="0">
                <a:latin typeface="Times New Roman" panose="02020603050405020304" pitchFamily="18" charset="0"/>
                <a:cs typeface="Times New Roman" panose="02020603050405020304" pitchFamily="18" charset="0"/>
              </a:rPr>
              <a:t>unit testing, pair programming, simple designs, common metaphors, collective ownership and customer feedback </a:t>
            </a:r>
            <a:r>
              <a:rPr lang="en-US" sz="2000" dirty="0">
                <a:latin typeface="Times New Roman" panose="02020603050405020304" pitchFamily="18" charset="0"/>
                <a:cs typeface="Times New Roman" panose="02020603050405020304" pitchFamily="18" charset="0"/>
              </a:rPr>
              <a:t>focus on the value of communication.</a:t>
            </a:r>
          </a:p>
          <a:p>
            <a:pPr algn="just">
              <a:lnSpc>
                <a:spcPct val="150000"/>
              </a:lnSpc>
            </a:pPr>
            <a:r>
              <a:rPr lang="en-US" sz="2000" b="1" dirty="0" smtClean="0">
                <a:solidFill>
                  <a:srgbClr val="C00000"/>
                </a:solidFill>
                <a:latin typeface="Times New Roman" panose="02020603050405020304" pitchFamily="18" charset="0"/>
                <a:cs typeface="Times New Roman" panose="02020603050405020304" pitchFamily="18" charset="0"/>
              </a:rPr>
              <a:t>2</a:t>
            </a:r>
            <a:r>
              <a:rPr lang="en-US" sz="2000" b="1" dirty="0">
                <a:solidFill>
                  <a:srgbClr val="C00000"/>
                </a:solidFill>
                <a:latin typeface="Times New Roman" panose="02020603050405020304" pitchFamily="18" charset="0"/>
                <a:cs typeface="Times New Roman" panose="02020603050405020304" pitchFamily="18" charset="0"/>
              </a:rPr>
              <a:t>. Simplicity</a:t>
            </a:r>
          </a:p>
          <a:p>
            <a:pPr marL="285750" indent="-28575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XP believes in ‘it is better to do a simple thing today and pay a little more tomorrow to change it’ than ‘to do a more complicated thing today that may never be used anyway’.</a:t>
            </a:r>
          </a:p>
          <a:p>
            <a:pPr algn="just">
              <a:lnSpc>
                <a:spcPct val="150000"/>
              </a:lnSpc>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3057338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a:latin typeface="Times New Roman Bold" panose="02020503050405090304" charset="0"/>
                <a:cs typeface="Times New Roman Bold" panose="02020503050405090304" charset="0"/>
              </a:rPr>
              <a:t>XP Values (contd.)</a:t>
            </a:r>
          </a:p>
        </p:txBody>
      </p:sp>
      <p:sp>
        <p:nvSpPr>
          <p:cNvPr id="6" name="Slide Number Placeholder 5"/>
          <p:cNvSpPr>
            <a:spLocks noGrp="1"/>
          </p:cNvSpPr>
          <p:nvPr>
            <p:ph type="sldNum" sz="quarter" idx="12"/>
          </p:nvPr>
        </p:nvSpPr>
        <p:spPr/>
        <p:txBody>
          <a:bodyPr/>
          <a:lstStyle/>
          <a:p>
            <a:fld id="{8BD8F058-9003-4658-AA47-7D4800AF7EA2}" type="slidenum">
              <a:rPr lang="en-US"/>
              <a:t>34</a:t>
            </a:fld>
            <a:endParaRPr lang="en-US"/>
          </a:p>
        </p:txBody>
      </p:sp>
      <p:sp>
        <p:nvSpPr>
          <p:cNvPr id="3" name="Content Placeholder 2"/>
          <p:cNvSpPr>
            <a:spLocks noGrp="1"/>
          </p:cNvSpPr>
          <p:nvPr>
            <p:ph idx="1"/>
          </p:nvPr>
        </p:nvSpPr>
        <p:spPr>
          <a:xfrm>
            <a:off x="136133" y="955675"/>
            <a:ext cx="8839200" cy="5216525"/>
          </a:xfrm>
        </p:spPr>
        <p:txBody>
          <a:bodyPr/>
          <a:lstStyle/>
          <a:p>
            <a:pPr marL="285750" indent="-285750" algn="just">
              <a:lnSpc>
                <a:spcPct val="150000"/>
              </a:lnSpc>
              <a:buFont typeface="Arial" panose="020B0604020202020204" pitchFamily="34" charset="0"/>
              <a:buChar char="•"/>
            </a:pPr>
            <a:endParaRPr lang="en-US" sz="1000" dirty="0">
              <a:latin typeface="Times New Roman" panose="02020603050405020304" pitchFamily="18" charset="0"/>
              <a:cs typeface="Times New Roman" panose="02020603050405020304" pitchFamily="18" charset="0"/>
            </a:endParaRPr>
          </a:p>
          <a:p>
            <a:pPr marL="0" marR="0" lvl="0" indent="0" algn="l" rtl="0">
              <a:lnSpc>
                <a:spcPct val="150000"/>
              </a:lnSpc>
              <a:spcBef>
                <a:spcPts val="0"/>
              </a:spcBef>
              <a:spcAft>
                <a:spcPts val="0"/>
              </a:spcAft>
              <a:buClr>
                <a:schemeClr val="dk1"/>
              </a:buClr>
              <a:buSzPts val="1800"/>
              <a:buNone/>
            </a:pPr>
            <a:endParaRPr lang="en-US" sz="2000" dirty="0">
              <a:solidFill>
                <a:schemeClr val="dk1"/>
              </a:solidFill>
              <a:latin typeface="Times New Roman"/>
              <a:cs typeface="Times New Roman"/>
            </a:endParaRPr>
          </a:p>
          <a:p>
            <a:pPr marL="285750" marR="0" lvl="0" indent="-285750" algn="l" rtl="0">
              <a:lnSpc>
                <a:spcPct val="150000"/>
              </a:lnSpc>
              <a:spcBef>
                <a:spcPts val="0"/>
              </a:spcBef>
              <a:spcAft>
                <a:spcPts val="0"/>
              </a:spcAft>
              <a:buClr>
                <a:schemeClr val="dk1"/>
              </a:buClr>
              <a:buSzPts val="1800"/>
              <a:buFont typeface="Arial"/>
              <a:buChar char="•"/>
            </a:pPr>
            <a:endParaRPr lang="en-US" sz="2000" dirty="0">
              <a:solidFill>
                <a:schemeClr val="dk1"/>
              </a:solidFill>
              <a:latin typeface="Times New Roman"/>
              <a:ea typeface="Times New Roman"/>
              <a:cs typeface="Times New Roman"/>
              <a:sym typeface="Times New Roman"/>
            </a:endParaRPr>
          </a:p>
          <a:p>
            <a:pPr algn="just">
              <a:buNone/>
            </a:pPr>
            <a:endParaRPr lang="en-US" sz="2400" dirty="0"/>
          </a:p>
        </p:txBody>
      </p:sp>
      <p:sp>
        <p:nvSpPr>
          <p:cNvPr id="8" name="TextBox 7">
            <a:extLst>
              <a:ext uri="{FF2B5EF4-FFF2-40B4-BE49-F238E27FC236}">
                <a16:creationId xmlns="" xmlns:a16="http://schemas.microsoft.com/office/drawing/2014/main" id="{9C40BC0F-2821-D528-5F25-8AB3C6E4E411}"/>
              </a:ext>
            </a:extLst>
          </p:cNvPr>
          <p:cNvSpPr txBox="1"/>
          <p:nvPr/>
        </p:nvSpPr>
        <p:spPr>
          <a:xfrm>
            <a:off x="288533" y="993347"/>
            <a:ext cx="8534400" cy="4708981"/>
          </a:xfrm>
          <a:prstGeom prst="rect">
            <a:avLst/>
          </a:prstGeom>
          <a:noFill/>
        </p:spPr>
        <p:txBody>
          <a:bodyPr wrap="square">
            <a:spAutoFit/>
          </a:bodyPr>
          <a:lstStyle/>
          <a:p>
            <a:pPr algn="just">
              <a:lnSpc>
                <a:spcPct val="150000"/>
              </a:lnSpc>
            </a:pPr>
            <a:r>
              <a:rPr lang="en-US" sz="2000" b="1" dirty="0">
                <a:solidFill>
                  <a:srgbClr val="C00000"/>
                </a:solidFill>
                <a:latin typeface="Times New Roman" panose="02020603050405020304" pitchFamily="18" charset="0"/>
                <a:cs typeface="Times New Roman" panose="02020603050405020304" pitchFamily="18" charset="0"/>
              </a:rPr>
              <a:t>3. Feedback</a:t>
            </a:r>
            <a:endParaRPr lang="en-US" sz="2000" dirty="0">
              <a:solidFill>
                <a:srgbClr val="C00000"/>
              </a:solidFill>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Every iteration commitment is taken seriously</a:t>
            </a:r>
            <a:r>
              <a:rPr lang="en-US" sz="2000" dirty="0">
                <a:latin typeface="Times New Roman" panose="02020603050405020304" pitchFamily="18" charset="0"/>
                <a:cs typeface="Times New Roman" panose="02020603050405020304" pitchFamily="18" charset="0"/>
              </a:rPr>
              <a:t> by delivering a working software. </a:t>
            </a:r>
          </a:p>
          <a:p>
            <a:pPr marL="285750" indent="-28575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a:t>
            </a:r>
            <a:r>
              <a:rPr lang="en-US" sz="2000" b="1" dirty="0">
                <a:latin typeface="Times New Roman" panose="02020603050405020304" pitchFamily="18" charset="0"/>
                <a:cs typeface="Times New Roman" panose="02020603050405020304" pitchFamily="18" charset="0"/>
              </a:rPr>
              <a:t>software is delivered early to the customer and a feedback is taken </a:t>
            </a:r>
            <a:r>
              <a:rPr lang="en-US" sz="2000" dirty="0">
                <a:latin typeface="Times New Roman" panose="02020603050405020304" pitchFamily="18" charset="0"/>
                <a:cs typeface="Times New Roman" panose="02020603050405020304" pitchFamily="18" charset="0"/>
              </a:rPr>
              <a:t>so that necessary changes can be made if needed. </a:t>
            </a:r>
          </a:p>
          <a:p>
            <a:pPr algn="just">
              <a:lnSpc>
                <a:spcPct val="150000"/>
              </a:lnSpc>
            </a:pPr>
            <a:r>
              <a:rPr lang="en-US" sz="2000" b="1" dirty="0" smtClean="0">
                <a:solidFill>
                  <a:srgbClr val="C00000"/>
                </a:solidFill>
                <a:latin typeface="Times New Roman" panose="02020603050405020304" pitchFamily="18" charset="0"/>
                <a:cs typeface="Times New Roman" panose="02020603050405020304" pitchFamily="18" charset="0"/>
              </a:rPr>
              <a:t>4</a:t>
            </a:r>
            <a:r>
              <a:rPr lang="en-US" sz="2000" b="1" dirty="0">
                <a:solidFill>
                  <a:srgbClr val="C00000"/>
                </a:solidFill>
                <a:latin typeface="Times New Roman" panose="02020603050405020304" pitchFamily="18" charset="0"/>
                <a:cs typeface="Times New Roman" panose="02020603050405020304" pitchFamily="18" charset="0"/>
              </a:rPr>
              <a:t>. Courage</a:t>
            </a:r>
          </a:p>
          <a:p>
            <a:pPr marL="742950" lvl="1" indent="-28575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To focus on only what is required</a:t>
            </a:r>
          </a:p>
          <a:p>
            <a:pPr marL="742950" lvl="1" indent="-28575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To communicate and accept feedback</a:t>
            </a:r>
          </a:p>
          <a:p>
            <a:pPr marL="742950" lvl="1" indent="-28575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To tell the truth about progress and estimates</a:t>
            </a:r>
          </a:p>
          <a:p>
            <a:pPr marL="742950" lvl="1" indent="-28575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To adapt to changes whenever they happen</a:t>
            </a:r>
          </a:p>
        </p:txBody>
      </p:sp>
    </p:spTree>
    <p:extLst>
      <p:ext uri="{BB962C8B-B14F-4D97-AF65-F5344CB8AC3E}">
        <p14:creationId xmlns:p14="http://schemas.microsoft.com/office/powerpoint/2010/main" val="167887442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a:latin typeface="Times New Roman Bold" panose="02020503050405090304" charset="0"/>
                <a:cs typeface="Times New Roman Bold" panose="02020503050405090304" charset="0"/>
              </a:rPr>
              <a:t>XP Values (contd.)</a:t>
            </a:r>
          </a:p>
        </p:txBody>
      </p:sp>
      <p:sp>
        <p:nvSpPr>
          <p:cNvPr id="6" name="Slide Number Placeholder 5"/>
          <p:cNvSpPr>
            <a:spLocks noGrp="1"/>
          </p:cNvSpPr>
          <p:nvPr>
            <p:ph type="sldNum" sz="quarter" idx="12"/>
          </p:nvPr>
        </p:nvSpPr>
        <p:spPr/>
        <p:txBody>
          <a:bodyPr/>
          <a:lstStyle/>
          <a:p>
            <a:fld id="{8BD8F058-9003-4658-AA47-7D4800AF7EA2}" type="slidenum">
              <a:rPr lang="en-US"/>
              <a:t>35</a:t>
            </a:fld>
            <a:endParaRPr lang="en-US"/>
          </a:p>
        </p:txBody>
      </p:sp>
      <p:sp>
        <p:nvSpPr>
          <p:cNvPr id="3" name="Content Placeholder 2"/>
          <p:cNvSpPr>
            <a:spLocks noGrp="1"/>
          </p:cNvSpPr>
          <p:nvPr>
            <p:ph idx="1"/>
          </p:nvPr>
        </p:nvSpPr>
        <p:spPr>
          <a:xfrm>
            <a:off x="136133" y="955675"/>
            <a:ext cx="8839200" cy="5216525"/>
          </a:xfrm>
        </p:spPr>
        <p:txBody>
          <a:bodyPr/>
          <a:lstStyle/>
          <a:p>
            <a:pPr marL="285750" indent="-285750" algn="just">
              <a:lnSpc>
                <a:spcPct val="150000"/>
              </a:lnSpc>
              <a:buFont typeface="Arial" panose="020B0604020202020204" pitchFamily="34" charset="0"/>
              <a:buChar char="•"/>
            </a:pPr>
            <a:endParaRPr lang="en-US" sz="1000" dirty="0">
              <a:latin typeface="Times New Roman" panose="02020603050405020304" pitchFamily="18" charset="0"/>
              <a:cs typeface="Times New Roman" panose="02020603050405020304" pitchFamily="18" charset="0"/>
            </a:endParaRPr>
          </a:p>
          <a:p>
            <a:pPr marL="0" marR="0" lvl="0" indent="0" algn="l" rtl="0">
              <a:lnSpc>
                <a:spcPct val="150000"/>
              </a:lnSpc>
              <a:spcBef>
                <a:spcPts val="0"/>
              </a:spcBef>
              <a:spcAft>
                <a:spcPts val="0"/>
              </a:spcAft>
              <a:buClr>
                <a:schemeClr val="dk1"/>
              </a:buClr>
              <a:buSzPts val="1800"/>
              <a:buNone/>
            </a:pPr>
            <a:endParaRPr lang="en-US" sz="2000" dirty="0">
              <a:solidFill>
                <a:schemeClr val="dk1"/>
              </a:solidFill>
              <a:latin typeface="Times New Roman"/>
              <a:cs typeface="Times New Roman"/>
            </a:endParaRPr>
          </a:p>
          <a:p>
            <a:pPr marL="285750" marR="0" lvl="0" indent="-285750" algn="l" rtl="0">
              <a:lnSpc>
                <a:spcPct val="150000"/>
              </a:lnSpc>
              <a:spcBef>
                <a:spcPts val="0"/>
              </a:spcBef>
              <a:spcAft>
                <a:spcPts val="0"/>
              </a:spcAft>
              <a:buClr>
                <a:schemeClr val="dk1"/>
              </a:buClr>
              <a:buSzPts val="1800"/>
              <a:buFont typeface="Arial"/>
              <a:buChar char="•"/>
            </a:pPr>
            <a:endParaRPr lang="en-US" sz="2000" dirty="0">
              <a:solidFill>
                <a:schemeClr val="dk1"/>
              </a:solidFill>
              <a:latin typeface="Times New Roman"/>
              <a:ea typeface="Times New Roman"/>
              <a:cs typeface="Times New Roman"/>
              <a:sym typeface="Times New Roman"/>
            </a:endParaRPr>
          </a:p>
          <a:p>
            <a:pPr algn="just">
              <a:buNone/>
            </a:pPr>
            <a:endParaRPr lang="en-US" sz="2400" dirty="0"/>
          </a:p>
        </p:txBody>
      </p:sp>
      <p:sp>
        <p:nvSpPr>
          <p:cNvPr id="8" name="TextBox 7">
            <a:extLst>
              <a:ext uri="{FF2B5EF4-FFF2-40B4-BE49-F238E27FC236}">
                <a16:creationId xmlns="" xmlns:a16="http://schemas.microsoft.com/office/drawing/2014/main" id="{9C40BC0F-2821-D528-5F25-8AB3C6E4E411}"/>
              </a:ext>
            </a:extLst>
          </p:cNvPr>
          <p:cNvSpPr txBox="1"/>
          <p:nvPr/>
        </p:nvSpPr>
        <p:spPr>
          <a:xfrm>
            <a:off x="152400" y="1143000"/>
            <a:ext cx="8991600" cy="4247317"/>
          </a:xfrm>
          <a:prstGeom prst="rect">
            <a:avLst/>
          </a:prstGeom>
          <a:noFill/>
        </p:spPr>
        <p:txBody>
          <a:bodyPr wrap="square">
            <a:spAutoFit/>
          </a:bodyPr>
          <a:lstStyle/>
          <a:p>
            <a:pPr algn="just">
              <a:lnSpc>
                <a:spcPct val="150000"/>
              </a:lnSpc>
            </a:pPr>
            <a:r>
              <a:rPr lang="en-US" sz="2000" b="1" dirty="0">
                <a:solidFill>
                  <a:srgbClr val="C00000"/>
                </a:solidFill>
                <a:latin typeface="Times New Roman" panose="02020603050405020304" pitchFamily="18" charset="0"/>
                <a:cs typeface="Times New Roman" panose="02020603050405020304" pitchFamily="18" charset="0"/>
              </a:rPr>
              <a:t>5. Respect</a:t>
            </a:r>
            <a:endParaRPr lang="en-US" sz="2000" dirty="0">
              <a:solidFill>
                <a:srgbClr val="C00000"/>
              </a:solidFill>
              <a:latin typeface="Times New Roman" panose="02020603050405020304" pitchFamily="18" charset="0"/>
              <a:cs typeface="Times New Roman" panose="02020603050405020304" pitchFamily="18" charset="0"/>
            </a:endParaRPr>
          </a:p>
          <a:p>
            <a:pPr>
              <a:lnSpc>
                <a:spcPct val="150000"/>
              </a:lnSpc>
            </a:pPr>
            <a:r>
              <a:rPr lang="en-US" sz="2000" dirty="0">
                <a:latin typeface="Times New Roman" panose="02020603050405020304" pitchFamily="18" charset="0"/>
                <a:cs typeface="Times New Roman" panose="02020603050405020304" pitchFamily="18" charset="0"/>
              </a:rPr>
              <a:t>Respect is a deep value, one that lies below the surface of the other four values. </a:t>
            </a:r>
            <a:endParaRPr lang="en-US" sz="2000" dirty="0" smtClean="0">
              <a:latin typeface="Times New Roman" panose="02020603050405020304" pitchFamily="18" charset="0"/>
              <a:cs typeface="Times New Roman" panose="02020603050405020304" pitchFamily="18" charset="0"/>
            </a:endParaRPr>
          </a:p>
          <a:p>
            <a:pPr>
              <a:lnSpc>
                <a:spcPct val="150000"/>
              </a:lnSpc>
            </a:pPr>
            <a:r>
              <a:rPr lang="en-US" sz="2000" dirty="0" smtClean="0">
                <a:latin typeface="Times New Roman" panose="02020603050405020304" pitchFamily="18" charset="0"/>
                <a:cs typeface="Times New Roman" panose="02020603050405020304" pitchFamily="18" charset="0"/>
              </a:rPr>
              <a:t>In </a:t>
            </a:r>
            <a:r>
              <a:rPr lang="en-US" sz="2000" dirty="0">
                <a:latin typeface="Times New Roman" panose="02020603050405020304" pitchFamily="18" charset="0"/>
                <a:cs typeface="Times New Roman" panose="02020603050405020304" pitchFamily="18" charset="0"/>
              </a:rPr>
              <a:t>Extreme Programming,</a:t>
            </a:r>
          </a:p>
          <a:p>
            <a:pPr marL="742950" lvl="1" indent="-28575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Everyone respects each other as a valued team member.</a:t>
            </a:r>
          </a:p>
          <a:p>
            <a:pPr marL="742950" lvl="1" indent="-28575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Everyone contributes value such as enthusiasm.</a:t>
            </a:r>
          </a:p>
          <a:p>
            <a:pPr marL="742950" lvl="1" indent="-28575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Developers respect the expertise of the customers and vice versa.</a:t>
            </a:r>
          </a:p>
          <a:p>
            <a:pPr marL="742950" lvl="1" indent="-28575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Management respects the right of the developers to accept the responsibility and receive authority over their own work.</a:t>
            </a:r>
          </a:p>
          <a:p>
            <a:pPr marL="285750" indent="-285750" algn="just">
              <a:lnSpc>
                <a:spcPct val="150000"/>
              </a:lnSpc>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6228205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a:latin typeface="Times New Roman Bold" panose="02020503050405090304" charset="0"/>
                <a:cs typeface="Times New Roman Bold" panose="02020503050405090304" charset="0"/>
              </a:rPr>
              <a:t>Why is it called Extreme</a:t>
            </a:r>
          </a:p>
        </p:txBody>
      </p:sp>
      <p:sp>
        <p:nvSpPr>
          <p:cNvPr id="6" name="Slide Number Placeholder 5"/>
          <p:cNvSpPr>
            <a:spLocks noGrp="1"/>
          </p:cNvSpPr>
          <p:nvPr>
            <p:ph type="sldNum" sz="quarter" idx="12"/>
          </p:nvPr>
        </p:nvSpPr>
        <p:spPr/>
        <p:txBody>
          <a:bodyPr/>
          <a:lstStyle/>
          <a:p>
            <a:fld id="{8BD8F058-9003-4658-AA47-7D4800AF7EA2}" type="slidenum">
              <a:rPr lang="en-US"/>
              <a:t>36</a:t>
            </a:fld>
            <a:endParaRPr lang="en-US"/>
          </a:p>
        </p:txBody>
      </p:sp>
      <p:sp>
        <p:nvSpPr>
          <p:cNvPr id="3" name="Rectangle 2">
            <a:extLst>
              <a:ext uri="{FF2B5EF4-FFF2-40B4-BE49-F238E27FC236}">
                <a16:creationId xmlns="" xmlns:a16="http://schemas.microsoft.com/office/drawing/2014/main" id="{8EAB0274-C4E8-1FCD-1D53-666D612E08FF}"/>
              </a:ext>
            </a:extLst>
          </p:cNvPr>
          <p:cNvSpPr/>
          <p:nvPr/>
        </p:nvSpPr>
        <p:spPr>
          <a:xfrm>
            <a:off x="228600" y="990600"/>
            <a:ext cx="8763000" cy="3323987"/>
          </a:xfrm>
          <a:prstGeom prst="rect">
            <a:avLst/>
          </a:prstGeom>
        </p:spPr>
        <p:txBody>
          <a:bodyPr wrap="square">
            <a:spAutoFit/>
          </a:bodyPr>
          <a:lstStyle/>
          <a:p>
            <a:pPr>
              <a:lnSpc>
                <a:spcPct val="150000"/>
              </a:lnSpc>
            </a:pPr>
            <a:r>
              <a:rPr lang="en-US" sz="2000" dirty="0">
                <a:latin typeface="Times New Roman" panose="02020603050405020304" pitchFamily="18" charset="0"/>
                <a:cs typeface="Times New Roman" panose="02020603050405020304" pitchFamily="18" charset="0"/>
              </a:rPr>
              <a:t>Extreme Programming takes the effective principles and practices to extreme levels.</a:t>
            </a:r>
          </a:p>
          <a:p>
            <a:pPr marL="285750" indent="-28575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Code reviews are effective as the </a:t>
            </a:r>
            <a:r>
              <a:rPr lang="en-US" sz="2000" b="1" dirty="0">
                <a:latin typeface="Times New Roman" panose="02020603050405020304" pitchFamily="18" charset="0"/>
                <a:cs typeface="Times New Roman" panose="02020603050405020304" pitchFamily="18" charset="0"/>
              </a:rPr>
              <a:t>code is reviewed all the time</a:t>
            </a:r>
            <a:r>
              <a:rPr lang="en-US" sz="2000" dirty="0">
                <a:latin typeface="Times New Roman" panose="02020603050405020304" pitchFamily="18" charset="0"/>
                <a:cs typeface="Times New Roman" panose="02020603050405020304" pitchFamily="18" charset="0"/>
              </a:rPr>
              <a:t>.</a:t>
            </a:r>
          </a:p>
          <a:p>
            <a:pPr marL="285750" indent="-28575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Testing is effective as there is continuous regression and testing.</a:t>
            </a:r>
          </a:p>
          <a:p>
            <a:pPr marL="285750" indent="-28575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Design is effective as everybody needs to do </a:t>
            </a:r>
            <a:r>
              <a:rPr lang="en-US" sz="2000" dirty="0" smtClean="0">
                <a:latin typeface="Times New Roman" panose="02020603050405020304" pitchFamily="18" charset="0"/>
                <a:cs typeface="Times New Roman" panose="02020603050405020304" pitchFamily="18" charset="0"/>
              </a:rPr>
              <a:t>refactoring </a:t>
            </a:r>
            <a:r>
              <a:rPr lang="en-US" sz="2000" dirty="0">
                <a:latin typeface="Times New Roman" panose="02020603050405020304" pitchFamily="18" charset="0"/>
                <a:cs typeface="Times New Roman" panose="02020603050405020304" pitchFamily="18" charset="0"/>
              </a:rPr>
              <a:t>daily.</a:t>
            </a:r>
          </a:p>
          <a:p>
            <a:pPr marL="285750" indent="-28575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Integration testing is important as integrate and test several times a day.</a:t>
            </a:r>
          </a:p>
          <a:p>
            <a:pPr marL="285750" indent="-28575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Short iterations are effective as the planning game for release planning and iteration planning.</a:t>
            </a:r>
          </a:p>
        </p:txBody>
      </p:sp>
    </p:spTree>
    <p:extLst>
      <p:ext uri="{BB962C8B-B14F-4D97-AF65-F5344CB8AC3E}">
        <p14:creationId xmlns:p14="http://schemas.microsoft.com/office/powerpoint/2010/main" val="42158581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 xmlns:a16="http://schemas.microsoft.com/office/drawing/2014/main" id="{391FDE7E-5CA4-B5B3-D448-6A935B23787A}"/>
              </a:ext>
            </a:extLst>
          </p:cNvPr>
          <p:cNvSpPr>
            <a:spLocks noGrp="1"/>
          </p:cNvSpPr>
          <p:nvPr>
            <p:ph type="sldNum" sz="quarter" idx="12"/>
          </p:nvPr>
        </p:nvSpPr>
        <p:spPr/>
        <p:txBody>
          <a:bodyPr/>
          <a:lstStyle/>
          <a:p>
            <a:fld id="{8BD8F058-9003-4658-AA47-7D4800AF7EA2}" type="slidenum">
              <a:rPr lang="en-US" smtClean="0"/>
              <a:pPr/>
              <a:t>37</a:t>
            </a:fld>
            <a:endParaRPr lang="en-US" dirty="0"/>
          </a:p>
        </p:txBody>
      </p:sp>
      <p:pic>
        <p:nvPicPr>
          <p:cNvPr id="5" name="Picture 4">
            <a:extLst>
              <a:ext uri="{FF2B5EF4-FFF2-40B4-BE49-F238E27FC236}">
                <a16:creationId xmlns="" xmlns:a16="http://schemas.microsoft.com/office/drawing/2014/main" id="{16EEC074-1A33-9921-A0AC-2E6CFF214BB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5800" y="1318855"/>
            <a:ext cx="8362183" cy="4220289"/>
          </a:xfrm>
          <a:prstGeom prst="rect">
            <a:avLst/>
          </a:prstGeom>
        </p:spPr>
      </p:pic>
      <p:sp>
        <p:nvSpPr>
          <p:cNvPr id="6" name="TextBox 5">
            <a:extLst>
              <a:ext uri="{FF2B5EF4-FFF2-40B4-BE49-F238E27FC236}">
                <a16:creationId xmlns="" xmlns:a16="http://schemas.microsoft.com/office/drawing/2014/main" id="{B748C707-C204-F896-37EC-06DF7B0B3DD7}"/>
              </a:ext>
            </a:extLst>
          </p:cNvPr>
          <p:cNvSpPr txBox="1"/>
          <p:nvPr/>
        </p:nvSpPr>
        <p:spPr>
          <a:xfrm>
            <a:off x="3238500" y="6123800"/>
            <a:ext cx="2526654" cy="276999"/>
          </a:xfrm>
          <a:prstGeom prst="rect">
            <a:avLst/>
          </a:prstGeom>
          <a:noFill/>
        </p:spPr>
        <p:txBody>
          <a:bodyPr wrap="none" rtlCol="0">
            <a:spAutoFit/>
          </a:bodyPr>
          <a:lstStyle/>
          <a:p>
            <a:r>
              <a:rPr lang="en-US" sz="1200" b="1" dirty="0"/>
              <a:t>Figure 8: Extreme Programming</a:t>
            </a:r>
            <a:endParaRPr lang="en-IN" sz="1200" b="1" dirty="0"/>
          </a:p>
        </p:txBody>
      </p:sp>
      <p:sp>
        <p:nvSpPr>
          <p:cNvPr id="7" name="Title 1">
            <a:extLst>
              <a:ext uri="{FF2B5EF4-FFF2-40B4-BE49-F238E27FC236}">
                <a16:creationId xmlns="" xmlns:a16="http://schemas.microsoft.com/office/drawing/2014/main" id="{7B699518-4730-41BF-613A-1E2EF4B81245}"/>
              </a:ext>
            </a:extLst>
          </p:cNvPr>
          <p:cNvSpPr>
            <a:spLocks noGrp="1"/>
          </p:cNvSpPr>
          <p:nvPr>
            <p:ph type="title"/>
          </p:nvPr>
        </p:nvSpPr>
        <p:spPr>
          <a:xfrm>
            <a:off x="0" y="0"/>
            <a:ext cx="6477000" cy="838200"/>
          </a:xfrm>
        </p:spPr>
        <p:txBody>
          <a:bodyPr/>
          <a:lstStyle/>
          <a:p>
            <a:pPr algn="l"/>
            <a:r>
              <a:rPr lang="en-US" b="1" dirty="0">
                <a:latin typeface="Times New Roman Bold" panose="02020503050405090304" charset="0"/>
                <a:cs typeface="Times New Roman Bold" panose="02020503050405090304" charset="0"/>
              </a:rPr>
              <a:t>Why is it called Extreme</a:t>
            </a:r>
          </a:p>
        </p:txBody>
      </p:sp>
    </p:spTree>
    <p:extLst>
      <p:ext uri="{BB962C8B-B14F-4D97-AF65-F5344CB8AC3E}">
        <p14:creationId xmlns:p14="http://schemas.microsoft.com/office/powerpoint/2010/main" val="124670635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a:latin typeface="Times New Roman Bold" panose="02020503050405090304" charset="0"/>
                <a:cs typeface="Times New Roman Bold" panose="02020503050405090304" charset="0"/>
              </a:rPr>
              <a:t>XP Practices</a:t>
            </a:r>
          </a:p>
        </p:txBody>
      </p:sp>
      <p:sp>
        <p:nvSpPr>
          <p:cNvPr id="6" name="Slide Number Placeholder 5"/>
          <p:cNvSpPr>
            <a:spLocks noGrp="1"/>
          </p:cNvSpPr>
          <p:nvPr>
            <p:ph type="sldNum" sz="quarter" idx="12"/>
          </p:nvPr>
        </p:nvSpPr>
        <p:spPr/>
        <p:txBody>
          <a:bodyPr/>
          <a:lstStyle/>
          <a:p>
            <a:fld id="{8BD8F058-9003-4658-AA47-7D4800AF7EA2}" type="slidenum">
              <a:rPr lang="en-US"/>
              <a:t>38</a:t>
            </a:fld>
            <a:endParaRPr lang="en-US"/>
          </a:p>
        </p:txBody>
      </p:sp>
      <p:sp>
        <p:nvSpPr>
          <p:cNvPr id="3" name="Content Placeholder 2"/>
          <p:cNvSpPr>
            <a:spLocks noGrp="1"/>
          </p:cNvSpPr>
          <p:nvPr>
            <p:ph idx="1"/>
          </p:nvPr>
        </p:nvSpPr>
        <p:spPr>
          <a:xfrm>
            <a:off x="136133" y="955675"/>
            <a:ext cx="8839200" cy="5216525"/>
          </a:xfrm>
        </p:spPr>
        <p:txBody>
          <a:bodyPr/>
          <a:lstStyle/>
          <a:p>
            <a:pPr marL="285750" indent="-285750" algn="just">
              <a:lnSpc>
                <a:spcPct val="150000"/>
              </a:lnSpc>
              <a:buFont typeface="Arial" panose="020B0604020202020204" pitchFamily="34" charset="0"/>
              <a:buChar char="•"/>
            </a:pPr>
            <a:endParaRPr lang="en-US" sz="1000" dirty="0">
              <a:latin typeface="Times New Roman" panose="02020603050405020304" pitchFamily="18" charset="0"/>
              <a:cs typeface="Times New Roman" panose="02020603050405020304" pitchFamily="18" charset="0"/>
            </a:endParaRPr>
          </a:p>
          <a:p>
            <a:pPr marL="0" marR="0" lvl="0" indent="0" algn="l" rtl="0">
              <a:lnSpc>
                <a:spcPct val="150000"/>
              </a:lnSpc>
              <a:spcBef>
                <a:spcPts val="0"/>
              </a:spcBef>
              <a:spcAft>
                <a:spcPts val="0"/>
              </a:spcAft>
              <a:buClr>
                <a:schemeClr val="dk1"/>
              </a:buClr>
              <a:buSzPts val="1800"/>
              <a:buNone/>
            </a:pPr>
            <a:endParaRPr lang="en-US" sz="2000" dirty="0">
              <a:solidFill>
                <a:schemeClr val="dk1"/>
              </a:solidFill>
              <a:latin typeface="Times New Roman"/>
              <a:cs typeface="Times New Roman"/>
            </a:endParaRPr>
          </a:p>
          <a:p>
            <a:pPr marL="285750" marR="0" lvl="0" indent="-285750" algn="l" rtl="0">
              <a:lnSpc>
                <a:spcPct val="150000"/>
              </a:lnSpc>
              <a:spcBef>
                <a:spcPts val="0"/>
              </a:spcBef>
              <a:spcAft>
                <a:spcPts val="0"/>
              </a:spcAft>
              <a:buClr>
                <a:schemeClr val="dk1"/>
              </a:buClr>
              <a:buSzPts val="1800"/>
              <a:buFont typeface="Arial"/>
              <a:buChar char="•"/>
            </a:pPr>
            <a:endParaRPr lang="en-US" sz="2000" dirty="0">
              <a:solidFill>
                <a:schemeClr val="dk1"/>
              </a:solidFill>
              <a:latin typeface="Times New Roman"/>
              <a:ea typeface="Times New Roman"/>
              <a:cs typeface="Times New Roman"/>
              <a:sym typeface="Times New Roman"/>
            </a:endParaRPr>
          </a:p>
          <a:p>
            <a:pPr algn="just">
              <a:buNone/>
            </a:pPr>
            <a:endParaRPr lang="en-US" sz="2400" dirty="0"/>
          </a:p>
        </p:txBody>
      </p:sp>
      <p:sp>
        <p:nvSpPr>
          <p:cNvPr id="8" name="TextBox 7">
            <a:extLst>
              <a:ext uri="{FF2B5EF4-FFF2-40B4-BE49-F238E27FC236}">
                <a16:creationId xmlns="" xmlns:a16="http://schemas.microsoft.com/office/drawing/2014/main" id="{9C40BC0F-2821-D528-5F25-8AB3C6E4E411}"/>
              </a:ext>
            </a:extLst>
          </p:cNvPr>
          <p:cNvSpPr txBox="1"/>
          <p:nvPr/>
        </p:nvSpPr>
        <p:spPr>
          <a:xfrm>
            <a:off x="288533" y="993347"/>
            <a:ext cx="8534400" cy="5115311"/>
          </a:xfrm>
          <a:prstGeom prst="rect">
            <a:avLst/>
          </a:prstGeom>
          <a:noFill/>
        </p:spPr>
        <p:txBody>
          <a:bodyPr wrap="square">
            <a:spAutoFit/>
          </a:bodyPr>
          <a:lstStyle/>
          <a:p>
            <a:pPr algn="just">
              <a:lnSpc>
                <a:spcPct val="150000"/>
              </a:lnSpc>
            </a:pPr>
            <a:r>
              <a:rPr lang="en-US" sz="2000" b="1" dirty="0">
                <a:solidFill>
                  <a:srgbClr val="C00000"/>
                </a:solidFill>
                <a:latin typeface="Times New Roman" panose="02020603050405020304" pitchFamily="18" charset="0"/>
                <a:cs typeface="Times New Roman" panose="02020603050405020304" pitchFamily="18" charset="0"/>
              </a:rPr>
              <a:t>1. Planning Process</a:t>
            </a:r>
            <a:endParaRPr lang="en-US" sz="2000" dirty="0">
              <a:solidFill>
                <a:srgbClr val="C00000"/>
              </a:solidFill>
              <a:latin typeface="Times New Roman" panose="02020603050405020304" pitchFamily="18" charset="0"/>
              <a:cs typeface="Times New Roman" panose="02020603050405020304" pitchFamily="18" charset="0"/>
            </a:endParaRPr>
          </a:p>
          <a:p>
            <a:pPr marL="285750" indent="-285750" algn="just">
              <a:lnSpc>
                <a:spcPct val="20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first stage, is when the customer meets the development team and presents the requirements in the form of </a:t>
            </a:r>
            <a:r>
              <a:rPr lang="en-US" sz="2000" b="1" dirty="0">
                <a:solidFill>
                  <a:srgbClr val="FF0000"/>
                </a:solidFill>
                <a:latin typeface="Times New Roman" panose="02020603050405020304" pitchFamily="18" charset="0"/>
                <a:cs typeface="Times New Roman" panose="02020603050405020304" pitchFamily="18" charset="0"/>
              </a:rPr>
              <a:t>user stories </a:t>
            </a:r>
            <a:r>
              <a:rPr lang="en-US" sz="2000" dirty="0">
                <a:latin typeface="Times New Roman" panose="02020603050405020304" pitchFamily="18" charset="0"/>
                <a:cs typeface="Times New Roman" panose="02020603050405020304" pitchFamily="18" charset="0"/>
              </a:rPr>
              <a:t>to describe the desired result.</a:t>
            </a:r>
          </a:p>
          <a:p>
            <a:pPr marL="285750" indent="-285750" algn="just">
              <a:lnSpc>
                <a:spcPct val="20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team then </a:t>
            </a:r>
            <a:r>
              <a:rPr lang="en-US" sz="2000" b="1" dirty="0">
                <a:solidFill>
                  <a:srgbClr val="FF0000"/>
                </a:solidFill>
                <a:latin typeface="Times New Roman" panose="02020603050405020304" pitchFamily="18" charset="0"/>
                <a:cs typeface="Times New Roman" panose="02020603050405020304" pitchFamily="18" charset="0"/>
              </a:rPr>
              <a:t>estimates the stories</a:t>
            </a:r>
            <a:r>
              <a:rPr lang="en-US" sz="2000" dirty="0">
                <a:latin typeface="Times New Roman" panose="02020603050405020304" pitchFamily="18" charset="0"/>
                <a:cs typeface="Times New Roman" panose="02020603050405020304" pitchFamily="18" charset="0"/>
              </a:rPr>
              <a:t> and </a:t>
            </a:r>
            <a:r>
              <a:rPr lang="en-US" sz="2000" b="1" dirty="0">
                <a:solidFill>
                  <a:srgbClr val="FF0000"/>
                </a:solidFill>
                <a:latin typeface="Times New Roman" panose="02020603050405020304" pitchFamily="18" charset="0"/>
                <a:cs typeface="Times New Roman" panose="02020603050405020304" pitchFamily="18" charset="0"/>
              </a:rPr>
              <a:t>creates a release plan </a:t>
            </a:r>
            <a:r>
              <a:rPr lang="en-US" sz="2000" dirty="0">
                <a:latin typeface="Times New Roman" panose="02020603050405020304" pitchFamily="18" charset="0"/>
                <a:cs typeface="Times New Roman" panose="02020603050405020304" pitchFamily="18" charset="0"/>
              </a:rPr>
              <a:t>broken down into iterations needed to cover the required functionality part after part.</a:t>
            </a:r>
          </a:p>
          <a:p>
            <a:pPr marL="285750" indent="-285750" algn="just">
              <a:lnSpc>
                <a:spcPct val="20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If one or more of the stories can’t be estimated, so-called </a:t>
            </a:r>
            <a:r>
              <a:rPr lang="en-US" sz="2000" b="1" dirty="0">
                <a:solidFill>
                  <a:srgbClr val="FF0000"/>
                </a:solidFill>
                <a:latin typeface="Times New Roman" panose="02020603050405020304" pitchFamily="18" charset="0"/>
                <a:cs typeface="Times New Roman" panose="02020603050405020304" pitchFamily="18" charset="0"/>
              </a:rPr>
              <a:t>spikes</a:t>
            </a:r>
            <a:r>
              <a:rPr lang="en-US" sz="2000" dirty="0">
                <a:latin typeface="Times New Roman" panose="02020603050405020304" pitchFamily="18" charset="0"/>
                <a:cs typeface="Times New Roman" panose="02020603050405020304" pitchFamily="18" charset="0"/>
              </a:rPr>
              <a:t> can be introduced which means that further research is needed.</a:t>
            </a:r>
          </a:p>
          <a:p>
            <a:pPr algn="just">
              <a:lnSpc>
                <a:spcPct val="150000"/>
              </a:lnSpc>
            </a:pPr>
            <a:endParaRPr lang="en-US" sz="2000" b="1" dirty="0">
              <a:latin typeface="Times New Roman" panose="02020603050405020304" pitchFamily="18" charset="0"/>
              <a:cs typeface="Times New Roman" panose="02020603050405020304" pitchFamily="18" charset="0"/>
            </a:endParaRPr>
          </a:p>
          <a:p>
            <a:pPr algn="just">
              <a:lnSpc>
                <a:spcPct val="150000"/>
              </a:lnSpc>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7552530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a:latin typeface="Times New Roman Bold" panose="02020503050405090304" charset="0"/>
                <a:cs typeface="Times New Roman Bold" panose="02020503050405090304" charset="0"/>
              </a:rPr>
              <a:t>XP Practices (contd.)</a:t>
            </a:r>
          </a:p>
        </p:txBody>
      </p:sp>
      <p:sp>
        <p:nvSpPr>
          <p:cNvPr id="6" name="Slide Number Placeholder 5"/>
          <p:cNvSpPr>
            <a:spLocks noGrp="1"/>
          </p:cNvSpPr>
          <p:nvPr>
            <p:ph type="sldNum" sz="quarter" idx="12"/>
          </p:nvPr>
        </p:nvSpPr>
        <p:spPr/>
        <p:txBody>
          <a:bodyPr/>
          <a:lstStyle/>
          <a:p>
            <a:fld id="{8BD8F058-9003-4658-AA47-7D4800AF7EA2}" type="slidenum">
              <a:rPr lang="en-US"/>
              <a:t>39</a:t>
            </a:fld>
            <a:endParaRPr lang="en-US"/>
          </a:p>
        </p:txBody>
      </p:sp>
      <p:sp>
        <p:nvSpPr>
          <p:cNvPr id="3" name="Content Placeholder 2"/>
          <p:cNvSpPr>
            <a:spLocks noGrp="1"/>
          </p:cNvSpPr>
          <p:nvPr>
            <p:ph idx="1"/>
          </p:nvPr>
        </p:nvSpPr>
        <p:spPr>
          <a:xfrm>
            <a:off x="136133" y="955675"/>
            <a:ext cx="8839200" cy="5216525"/>
          </a:xfrm>
        </p:spPr>
        <p:txBody>
          <a:bodyPr/>
          <a:lstStyle/>
          <a:p>
            <a:pPr marL="285750" indent="-285750" algn="just">
              <a:lnSpc>
                <a:spcPct val="150000"/>
              </a:lnSpc>
              <a:buFont typeface="Arial" panose="020B0604020202020204" pitchFamily="34" charset="0"/>
              <a:buChar char="•"/>
            </a:pPr>
            <a:endParaRPr lang="en-US" sz="1000" dirty="0">
              <a:latin typeface="Times New Roman" panose="02020603050405020304" pitchFamily="18" charset="0"/>
              <a:cs typeface="Times New Roman" panose="02020603050405020304" pitchFamily="18" charset="0"/>
            </a:endParaRPr>
          </a:p>
          <a:p>
            <a:pPr marL="0" marR="0" lvl="0" indent="0" algn="l" rtl="0">
              <a:lnSpc>
                <a:spcPct val="150000"/>
              </a:lnSpc>
              <a:spcBef>
                <a:spcPts val="0"/>
              </a:spcBef>
              <a:spcAft>
                <a:spcPts val="0"/>
              </a:spcAft>
              <a:buClr>
                <a:schemeClr val="dk1"/>
              </a:buClr>
              <a:buSzPts val="1800"/>
              <a:buNone/>
            </a:pPr>
            <a:endParaRPr lang="en-US" sz="2000" dirty="0">
              <a:solidFill>
                <a:schemeClr val="dk1"/>
              </a:solidFill>
              <a:latin typeface="Times New Roman"/>
              <a:cs typeface="Times New Roman"/>
            </a:endParaRPr>
          </a:p>
          <a:p>
            <a:pPr marL="285750" marR="0" lvl="0" indent="-285750" algn="l" rtl="0">
              <a:lnSpc>
                <a:spcPct val="150000"/>
              </a:lnSpc>
              <a:spcBef>
                <a:spcPts val="0"/>
              </a:spcBef>
              <a:spcAft>
                <a:spcPts val="0"/>
              </a:spcAft>
              <a:buClr>
                <a:schemeClr val="dk1"/>
              </a:buClr>
              <a:buSzPts val="1800"/>
              <a:buFont typeface="Arial"/>
              <a:buChar char="•"/>
            </a:pPr>
            <a:endParaRPr lang="en-US" sz="2000" dirty="0">
              <a:solidFill>
                <a:schemeClr val="dk1"/>
              </a:solidFill>
              <a:latin typeface="Times New Roman"/>
              <a:ea typeface="Times New Roman"/>
              <a:cs typeface="Times New Roman"/>
              <a:sym typeface="Times New Roman"/>
            </a:endParaRPr>
          </a:p>
          <a:p>
            <a:pPr algn="just">
              <a:buNone/>
            </a:pPr>
            <a:endParaRPr lang="en-US" sz="2400" dirty="0"/>
          </a:p>
        </p:txBody>
      </p:sp>
      <p:sp>
        <p:nvSpPr>
          <p:cNvPr id="8" name="TextBox 7">
            <a:extLst>
              <a:ext uri="{FF2B5EF4-FFF2-40B4-BE49-F238E27FC236}">
                <a16:creationId xmlns="" xmlns:a16="http://schemas.microsoft.com/office/drawing/2014/main" id="{9C40BC0F-2821-D528-5F25-8AB3C6E4E411}"/>
              </a:ext>
            </a:extLst>
          </p:cNvPr>
          <p:cNvSpPr txBox="1"/>
          <p:nvPr/>
        </p:nvSpPr>
        <p:spPr>
          <a:xfrm>
            <a:off x="288532" y="993347"/>
            <a:ext cx="8550667" cy="4708981"/>
          </a:xfrm>
          <a:prstGeom prst="rect">
            <a:avLst/>
          </a:prstGeom>
          <a:noFill/>
        </p:spPr>
        <p:txBody>
          <a:bodyPr wrap="square">
            <a:spAutoFit/>
          </a:bodyPr>
          <a:lstStyle/>
          <a:p>
            <a:pPr algn="just">
              <a:lnSpc>
                <a:spcPct val="150000"/>
              </a:lnSpc>
            </a:pPr>
            <a:r>
              <a:rPr lang="en-US" sz="2000" b="1" dirty="0">
                <a:solidFill>
                  <a:srgbClr val="C00000"/>
                </a:solidFill>
                <a:latin typeface="Times New Roman" panose="02020603050405020304" pitchFamily="18" charset="0"/>
                <a:cs typeface="Times New Roman" panose="02020603050405020304" pitchFamily="18" charset="0"/>
              </a:rPr>
              <a:t>2. Small Releases</a:t>
            </a:r>
            <a:endParaRPr lang="en-US" sz="2000" dirty="0">
              <a:solidFill>
                <a:srgbClr val="C00000"/>
              </a:solidFill>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This practice suggests </a:t>
            </a:r>
            <a:r>
              <a:rPr lang="en-US" sz="2000" b="1" dirty="0">
                <a:latin typeface="Times New Roman" panose="02020603050405020304" pitchFamily="18" charset="0"/>
                <a:cs typeface="Times New Roman" panose="02020603050405020304" pitchFamily="18" charset="0"/>
              </a:rPr>
              <a:t>releasing the Minimum Value Product (MVP) quickly </a:t>
            </a:r>
            <a:r>
              <a:rPr lang="en-US" sz="2000" dirty="0">
                <a:latin typeface="Times New Roman" panose="02020603050405020304" pitchFamily="18" charset="0"/>
                <a:cs typeface="Times New Roman" panose="02020603050405020304" pitchFamily="18" charset="0"/>
              </a:rPr>
              <a:t>and further developing the product by making small and incremental updates.</a:t>
            </a:r>
          </a:p>
          <a:p>
            <a:pPr marL="285750" indent="-285750" algn="just">
              <a:lnSpc>
                <a:spcPct val="150000"/>
              </a:lnSpc>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An </a:t>
            </a:r>
            <a:r>
              <a:rPr lang="en-US" sz="2000" dirty="0">
                <a:latin typeface="Times New Roman" panose="02020603050405020304" pitchFamily="18" charset="0"/>
                <a:cs typeface="Times New Roman" panose="02020603050405020304" pitchFamily="18" charset="0"/>
              </a:rPr>
              <a:t>MVP, </a:t>
            </a:r>
            <a:r>
              <a:rPr lang="en-US" sz="2000" b="1" dirty="0">
                <a:latin typeface="Times New Roman" panose="02020603050405020304" pitchFamily="18" charset="0"/>
                <a:cs typeface="Times New Roman" panose="02020603050405020304" pitchFamily="18" charset="0"/>
              </a:rPr>
              <a:t>is the earliest version of a product </a:t>
            </a:r>
            <a:r>
              <a:rPr lang="en-US" sz="2000" dirty="0">
                <a:latin typeface="Times New Roman" panose="02020603050405020304" pitchFamily="18" charset="0"/>
                <a:cs typeface="Times New Roman" panose="02020603050405020304" pitchFamily="18" charset="0"/>
              </a:rPr>
              <a:t>that has only required features, enough to deliver the core value and verify it to </a:t>
            </a:r>
            <a:r>
              <a:rPr lang="en-US" sz="2000" b="1" dirty="0">
                <a:latin typeface="Times New Roman" panose="02020603050405020304" pitchFamily="18" charset="0"/>
                <a:cs typeface="Times New Roman" panose="02020603050405020304" pitchFamily="18" charset="0"/>
              </a:rPr>
              <a:t>early customers</a:t>
            </a:r>
            <a:r>
              <a:rPr lang="en-US" sz="2000" dirty="0">
                <a:latin typeface="Times New Roman" panose="02020603050405020304" pitchFamily="18" charset="0"/>
                <a:cs typeface="Times New Roman" panose="02020603050405020304" pitchFamily="18" charset="0"/>
              </a:rPr>
              <a:t>.</a:t>
            </a:r>
          </a:p>
          <a:p>
            <a:pPr marL="285750" indent="-285750" algn="just">
              <a:lnSpc>
                <a:spcPct val="150000"/>
              </a:lnSpc>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MVP </a:t>
            </a:r>
            <a:r>
              <a:rPr lang="en-US" sz="2000" dirty="0">
                <a:latin typeface="Times New Roman" panose="02020603050405020304" pitchFamily="18" charset="0"/>
                <a:cs typeface="Times New Roman" panose="02020603050405020304" pitchFamily="18" charset="0"/>
              </a:rPr>
              <a:t>is </a:t>
            </a:r>
            <a:r>
              <a:rPr lang="en-US" sz="2000" b="1" dirty="0">
                <a:latin typeface="Times New Roman" panose="02020603050405020304" pitchFamily="18" charset="0"/>
                <a:cs typeface="Times New Roman" panose="02020603050405020304" pitchFamily="18" charset="0"/>
              </a:rPr>
              <a:t>deployed to gather feedback </a:t>
            </a:r>
            <a:r>
              <a:rPr lang="en-US" sz="2000" dirty="0">
                <a:latin typeface="Times New Roman" panose="02020603050405020304" pitchFamily="18" charset="0"/>
                <a:cs typeface="Times New Roman" panose="02020603050405020304" pitchFamily="18" charset="0"/>
              </a:rPr>
              <a:t>and see whether the product is needed by users at all.</a:t>
            </a:r>
          </a:p>
          <a:p>
            <a:pPr marL="285750" indent="-285750" algn="just">
              <a:lnSpc>
                <a:spcPct val="150000"/>
              </a:lnSpc>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Small </a:t>
            </a:r>
            <a:r>
              <a:rPr lang="en-US" sz="2000" dirty="0">
                <a:latin typeface="Times New Roman" panose="02020603050405020304" pitchFamily="18" charset="0"/>
                <a:cs typeface="Times New Roman" panose="02020603050405020304" pitchFamily="18" charset="0"/>
              </a:rPr>
              <a:t>releases </a:t>
            </a:r>
            <a:r>
              <a:rPr lang="en-US" sz="2000" b="1" dirty="0">
                <a:latin typeface="Times New Roman" panose="02020603050405020304" pitchFamily="18" charset="0"/>
                <a:cs typeface="Times New Roman" panose="02020603050405020304" pitchFamily="18" charset="0"/>
              </a:rPr>
              <a:t>allow developers to frequently receive feedback</a:t>
            </a:r>
            <a:r>
              <a:rPr lang="en-US" sz="2000" dirty="0">
                <a:latin typeface="Times New Roman" panose="02020603050405020304" pitchFamily="18" charset="0"/>
                <a:cs typeface="Times New Roman" panose="02020603050405020304" pitchFamily="18" charset="0"/>
              </a:rPr>
              <a:t>, detect bugs early, and monitor how the product works in production. </a:t>
            </a:r>
          </a:p>
        </p:txBody>
      </p:sp>
    </p:spTree>
    <p:extLst>
      <p:ext uri="{BB962C8B-B14F-4D97-AF65-F5344CB8AC3E}">
        <p14:creationId xmlns:p14="http://schemas.microsoft.com/office/powerpoint/2010/main" val="16441319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2800" b="1" dirty="0">
                <a:latin typeface="Times New Roman Bold" panose="02020503050405090304" charset="0"/>
                <a:cs typeface="Times New Roman Bold" panose="02020503050405090304" charset="0"/>
              </a:rPr>
              <a:t>Effectiveness of Communication Modes</a:t>
            </a:r>
          </a:p>
        </p:txBody>
      </p:sp>
      <p:sp>
        <p:nvSpPr>
          <p:cNvPr id="6" name="Slide Number Placeholder 5"/>
          <p:cNvSpPr>
            <a:spLocks noGrp="1"/>
          </p:cNvSpPr>
          <p:nvPr>
            <p:ph type="sldNum" sz="quarter" idx="12"/>
          </p:nvPr>
        </p:nvSpPr>
        <p:spPr/>
        <p:txBody>
          <a:bodyPr/>
          <a:lstStyle/>
          <a:p>
            <a:fld id="{8BD8F058-9003-4658-AA47-7D4800AF7EA2}" type="slidenum">
              <a:rPr lang="en-US"/>
              <a:t>4</a:t>
            </a:fld>
            <a:endParaRPr lang="en-US"/>
          </a:p>
        </p:txBody>
      </p:sp>
      <p:pic>
        <p:nvPicPr>
          <p:cNvPr id="4" name="Picture 3">
            <a:extLst>
              <a:ext uri="{FF2B5EF4-FFF2-40B4-BE49-F238E27FC236}">
                <a16:creationId xmlns="" xmlns:a16="http://schemas.microsoft.com/office/drawing/2014/main" id="{0E853543-DF37-D597-EC74-46A78EFE932D}"/>
              </a:ext>
            </a:extLst>
          </p:cNvPr>
          <p:cNvPicPr>
            <a:picLocks noChangeAspect="1"/>
          </p:cNvPicPr>
          <p:nvPr/>
        </p:nvPicPr>
        <p:blipFill rotWithShape="1">
          <a:blip r:embed="rId2"/>
          <a:srcRect b="6944"/>
          <a:stretch/>
        </p:blipFill>
        <p:spPr>
          <a:xfrm>
            <a:off x="1219200" y="914400"/>
            <a:ext cx="5960246" cy="4785078"/>
          </a:xfrm>
          <a:prstGeom prst="rect">
            <a:avLst/>
          </a:prstGeom>
        </p:spPr>
      </p:pic>
      <p:sp>
        <p:nvSpPr>
          <p:cNvPr id="3" name="TextBox 2">
            <a:extLst>
              <a:ext uri="{FF2B5EF4-FFF2-40B4-BE49-F238E27FC236}">
                <a16:creationId xmlns="" xmlns:a16="http://schemas.microsoft.com/office/drawing/2014/main" id="{6E66830F-EE2F-5D9F-DF50-F8E5E6013F14}"/>
              </a:ext>
            </a:extLst>
          </p:cNvPr>
          <p:cNvSpPr txBox="1"/>
          <p:nvPr/>
        </p:nvSpPr>
        <p:spPr>
          <a:xfrm>
            <a:off x="3193470" y="6034580"/>
            <a:ext cx="2573140" cy="276999"/>
          </a:xfrm>
          <a:prstGeom prst="rect">
            <a:avLst/>
          </a:prstGeom>
          <a:noFill/>
        </p:spPr>
        <p:txBody>
          <a:bodyPr wrap="none" rtlCol="0">
            <a:spAutoFit/>
          </a:bodyPr>
          <a:lstStyle/>
          <a:p>
            <a:r>
              <a:rPr lang="en-US" sz="1200" b="1" dirty="0"/>
              <a:t>Figure 2: Communication Modes</a:t>
            </a:r>
            <a:endParaRPr lang="en-IN" sz="1200" b="1" dirty="0"/>
          </a:p>
        </p:txBody>
      </p:sp>
    </p:spTree>
    <p:extLst>
      <p:ext uri="{BB962C8B-B14F-4D97-AF65-F5344CB8AC3E}">
        <p14:creationId xmlns:p14="http://schemas.microsoft.com/office/powerpoint/2010/main" val="18447316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a:latin typeface="Times New Roman Bold" panose="02020503050405090304" charset="0"/>
                <a:cs typeface="Times New Roman Bold" panose="02020503050405090304" charset="0"/>
              </a:rPr>
              <a:t>XP Practices (contd.)</a:t>
            </a:r>
          </a:p>
        </p:txBody>
      </p:sp>
      <p:sp>
        <p:nvSpPr>
          <p:cNvPr id="6" name="Slide Number Placeholder 5"/>
          <p:cNvSpPr>
            <a:spLocks noGrp="1"/>
          </p:cNvSpPr>
          <p:nvPr>
            <p:ph type="sldNum" sz="quarter" idx="12"/>
          </p:nvPr>
        </p:nvSpPr>
        <p:spPr/>
        <p:txBody>
          <a:bodyPr/>
          <a:lstStyle/>
          <a:p>
            <a:fld id="{8BD8F058-9003-4658-AA47-7D4800AF7EA2}" type="slidenum">
              <a:rPr lang="en-US"/>
              <a:t>40</a:t>
            </a:fld>
            <a:endParaRPr lang="en-US"/>
          </a:p>
        </p:txBody>
      </p:sp>
      <p:sp>
        <p:nvSpPr>
          <p:cNvPr id="3" name="Content Placeholder 2"/>
          <p:cNvSpPr>
            <a:spLocks noGrp="1"/>
          </p:cNvSpPr>
          <p:nvPr>
            <p:ph idx="1"/>
          </p:nvPr>
        </p:nvSpPr>
        <p:spPr>
          <a:xfrm>
            <a:off x="136133" y="955675"/>
            <a:ext cx="8839200" cy="5216525"/>
          </a:xfrm>
        </p:spPr>
        <p:txBody>
          <a:bodyPr/>
          <a:lstStyle/>
          <a:p>
            <a:pPr marL="285750" indent="-285750" algn="just">
              <a:lnSpc>
                <a:spcPct val="150000"/>
              </a:lnSpc>
              <a:buFont typeface="Arial" panose="020B0604020202020204" pitchFamily="34" charset="0"/>
              <a:buChar char="•"/>
            </a:pPr>
            <a:endParaRPr lang="en-US" sz="1000" dirty="0">
              <a:latin typeface="Times New Roman" panose="02020603050405020304" pitchFamily="18" charset="0"/>
              <a:cs typeface="Times New Roman" panose="02020603050405020304" pitchFamily="18" charset="0"/>
            </a:endParaRPr>
          </a:p>
          <a:p>
            <a:pPr marL="0" marR="0" lvl="0" indent="0" algn="l" rtl="0">
              <a:lnSpc>
                <a:spcPct val="150000"/>
              </a:lnSpc>
              <a:spcBef>
                <a:spcPts val="0"/>
              </a:spcBef>
              <a:spcAft>
                <a:spcPts val="0"/>
              </a:spcAft>
              <a:buClr>
                <a:schemeClr val="dk1"/>
              </a:buClr>
              <a:buSzPts val="1800"/>
              <a:buNone/>
            </a:pPr>
            <a:endParaRPr lang="en-US" sz="2000" dirty="0">
              <a:solidFill>
                <a:schemeClr val="dk1"/>
              </a:solidFill>
              <a:latin typeface="Times New Roman"/>
              <a:cs typeface="Times New Roman"/>
            </a:endParaRPr>
          </a:p>
          <a:p>
            <a:pPr marL="285750" marR="0" lvl="0" indent="-285750" algn="l" rtl="0">
              <a:lnSpc>
                <a:spcPct val="150000"/>
              </a:lnSpc>
              <a:spcBef>
                <a:spcPts val="0"/>
              </a:spcBef>
              <a:spcAft>
                <a:spcPts val="0"/>
              </a:spcAft>
              <a:buClr>
                <a:schemeClr val="dk1"/>
              </a:buClr>
              <a:buSzPts val="1800"/>
              <a:buFont typeface="Arial"/>
              <a:buChar char="•"/>
            </a:pPr>
            <a:endParaRPr lang="en-US" sz="2000" dirty="0">
              <a:solidFill>
                <a:schemeClr val="dk1"/>
              </a:solidFill>
              <a:latin typeface="Times New Roman"/>
              <a:ea typeface="Times New Roman"/>
              <a:cs typeface="Times New Roman"/>
              <a:sym typeface="Times New Roman"/>
            </a:endParaRPr>
          </a:p>
          <a:p>
            <a:pPr algn="just">
              <a:buNone/>
            </a:pPr>
            <a:endParaRPr lang="en-US" sz="2400" dirty="0"/>
          </a:p>
        </p:txBody>
      </p:sp>
      <p:sp>
        <p:nvSpPr>
          <p:cNvPr id="8" name="TextBox 7">
            <a:extLst>
              <a:ext uri="{FF2B5EF4-FFF2-40B4-BE49-F238E27FC236}">
                <a16:creationId xmlns="" xmlns:a16="http://schemas.microsoft.com/office/drawing/2014/main" id="{9C40BC0F-2821-D528-5F25-8AB3C6E4E411}"/>
              </a:ext>
            </a:extLst>
          </p:cNvPr>
          <p:cNvSpPr txBox="1"/>
          <p:nvPr/>
        </p:nvSpPr>
        <p:spPr>
          <a:xfrm>
            <a:off x="159224" y="838200"/>
            <a:ext cx="8984776" cy="5978560"/>
          </a:xfrm>
          <a:prstGeom prst="rect">
            <a:avLst/>
          </a:prstGeom>
          <a:noFill/>
        </p:spPr>
        <p:txBody>
          <a:bodyPr wrap="square">
            <a:spAutoFit/>
          </a:bodyPr>
          <a:lstStyle/>
          <a:p>
            <a:pPr algn="just">
              <a:lnSpc>
                <a:spcPct val="150000"/>
              </a:lnSpc>
            </a:pPr>
            <a:r>
              <a:rPr lang="en-US" sz="2400" b="1" dirty="0">
                <a:solidFill>
                  <a:srgbClr val="C00000"/>
                </a:solidFill>
                <a:latin typeface="Times New Roman" panose="02020603050405020304" pitchFamily="18" charset="0"/>
                <a:cs typeface="Times New Roman" panose="02020603050405020304" pitchFamily="18" charset="0"/>
              </a:rPr>
              <a:t>3. Metaphor</a:t>
            </a:r>
            <a:endParaRPr lang="en-US" sz="2400" dirty="0">
              <a:solidFill>
                <a:srgbClr val="C00000"/>
              </a:solidFill>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 Metaphor is an expression, often found in literature that </a:t>
            </a:r>
            <a:r>
              <a:rPr lang="en-US" sz="2000" b="1" dirty="0">
                <a:latin typeface="Times New Roman" panose="02020603050405020304" pitchFamily="18" charset="0"/>
                <a:cs typeface="Times New Roman" panose="02020603050405020304" pitchFamily="18" charset="0"/>
              </a:rPr>
              <a:t>describes a person or object by referring to something that is considered to have similar characteristics</a:t>
            </a:r>
            <a:r>
              <a:rPr lang="en-US" sz="2000" dirty="0">
                <a:latin typeface="Times New Roman" panose="02020603050405020304" pitchFamily="18" charset="0"/>
                <a:cs typeface="Times New Roman" panose="02020603050405020304" pitchFamily="18" charset="0"/>
              </a:rPr>
              <a:t> to that person or object. </a:t>
            </a:r>
          </a:p>
          <a:p>
            <a:pPr marL="285750" indent="-28575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For example, ‘</a:t>
            </a:r>
            <a:r>
              <a:rPr lang="en-US" sz="2000" b="1" dirty="0">
                <a:latin typeface="Times New Roman" panose="02020603050405020304" pitchFamily="18" charset="0"/>
                <a:cs typeface="Times New Roman" panose="02020603050405020304" pitchFamily="18" charset="0"/>
              </a:rPr>
              <a:t>The mind is an ocean</a:t>
            </a:r>
            <a:r>
              <a:rPr lang="en-US" sz="2000" dirty="0">
                <a:latin typeface="Times New Roman" panose="02020603050405020304" pitchFamily="18" charset="0"/>
                <a:cs typeface="Times New Roman" panose="02020603050405020304" pitchFamily="18" charset="0"/>
              </a:rPr>
              <a:t>’ and ‘</a:t>
            </a:r>
            <a:r>
              <a:rPr lang="en-US" sz="2000" b="1" dirty="0">
                <a:latin typeface="Times New Roman" panose="02020603050405020304" pitchFamily="18" charset="0"/>
                <a:cs typeface="Times New Roman" panose="02020603050405020304" pitchFamily="18" charset="0"/>
              </a:rPr>
              <a:t>the city is a jungle</a:t>
            </a:r>
            <a:r>
              <a:rPr lang="en-US" sz="2000" dirty="0">
                <a:latin typeface="Times New Roman" panose="02020603050405020304" pitchFamily="18" charset="0"/>
                <a:cs typeface="Times New Roman" panose="02020603050405020304" pitchFamily="18" charset="0"/>
              </a:rPr>
              <a:t>’ are both Metaphors.</a:t>
            </a:r>
          </a:p>
          <a:p>
            <a:pPr marL="285750" indent="-28575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You can think of metaphor </a:t>
            </a:r>
            <a:r>
              <a:rPr lang="en-US" sz="2000" b="1" dirty="0">
                <a:latin typeface="Times New Roman" panose="02020603050405020304" pitchFamily="18" charset="0"/>
                <a:cs typeface="Times New Roman" panose="02020603050405020304" pitchFamily="18" charset="0"/>
              </a:rPr>
              <a:t>as the architecture of the system to be built </a:t>
            </a:r>
            <a:r>
              <a:rPr lang="en-US" sz="2000" dirty="0">
                <a:latin typeface="Times New Roman" panose="02020603050405020304" pitchFamily="18" charset="0"/>
                <a:cs typeface="Times New Roman" panose="02020603050405020304" pitchFamily="18" charset="0"/>
              </a:rPr>
              <a:t>in a way that it is easily understandable by everyone involved in the development.</a:t>
            </a:r>
            <a:endParaRPr lang="en-US" sz="2000" dirty="0">
              <a:solidFill>
                <a:srgbClr val="000000"/>
              </a:solidFill>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sz="2000" dirty="0">
                <a:solidFill>
                  <a:srgbClr val="000000"/>
                </a:solidFill>
                <a:latin typeface="Times New Roman" panose="02020603050405020304" pitchFamily="18" charset="0"/>
                <a:cs typeface="Times New Roman" panose="02020603050405020304" pitchFamily="18" charset="0"/>
              </a:rPr>
              <a:t>System metaphor </a:t>
            </a:r>
            <a:r>
              <a:rPr lang="en-US" sz="2000" b="1" dirty="0">
                <a:solidFill>
                  <a:srgbClr val="000000"/>
                </a:solidFill>
                <a:latin typeface="Times New Roman" panose="02020603050405020304" pitchFamily="18" charset="0"/>
                <a:cs typeface="Times New Roman" panose="02020603050405020304" pitchFamily="18" charset="0"/>
              </a:rPr>
              <a:t>stands for a simple design that has a set of certain qualities</a:t>
            </a:r>
            <a:r>
              <a:rPr lang="en-US" sz="2000" dirty="0">
                <a:solidFill>
                  <a:srgbClr val="000000"/>
                </a:solidFill>
                <a:latin typeface="Times New Roman" panose="02020603050405020304" pitchFamily="18" charset="0"/>
                <a:cs typeface="Times New Roman" panose="02020603050405020304" pitchFamily="18" charset="0"/>
              </a:rPr>
              <a:t>.</a:t>
            </a:r>
          </a:p>
          <a:p>
            <a:pPr marL="285750" indent="-28575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First, </a:t>
            </a:r>
            <a:r>
              <a:rPr lang="en-US" sz="2000" b="1" dirty="0">
                <a:latin typeface="Times New Roman" panose="02020603050405020304" pitchFamily="18" charset="0"/>
                <a:cs typeface="Times New Roman" panose="02020603050405020304" pitchFamily="18" charset="0"/>
              </a:rPr>
              <a:t>a design and its structure must be understandable to new people</a:t>
            </a:r>
            <a:r>
              <a:rPr lang="en-US" sz="2000" dirty="0">
                <a:latin typeface="Times New Roman" panose="02020603050405020304" pitchFamily="18" charset="0"/>
                <a:cs typeface="Times New Roman" panose="02020603050405020304" pitchFamily="18" charset="0"/>
              </a:rPr>
              <a:t>.</a:t>
            </a:r>
          </a:p>
          <a:p>
            <a:pPr marL="285750" indent="-28575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They should be able to start working on it without spending too much time examining specifications.</a:t>
            </a:r>
          </a:p>
          <a:p>
            <a:pPr marL="285750" indent="-285750" algn="just">
              <a:lnSpc>
                <a:spcPct val="150000"/>
              </a:lnSpc>
              <a:buFont typeface="Arial" panose="020B0604020202020204" pitchFamily="34" charset="0"/>
              <a:buChar char="•"/>
            </a:pPr>
            <a:endParaRPr lang="en-US"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6028340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a:latin typeface="Times New Roman Bold" panose="02020503050405090304" charset="0"/>
                <a:cs typeface="Times New Roman Bold" panose="02020503050405090304" charset="0"/>
              </a:rPr>
              <a:t>XP Practices (contd.)</a:t>
            </a:r>
          </a:p>
        </p:txBody>
      </p:sp>
      <p:sp>
        <p:nvSpPr>
          <p:cNvPr id="6" name="Slide Number Placeholder 5"/>
          <p:cNvSpPr>
            <a:spLocks noGrp="1"/>
          </p:cNvSpPr>
          <p:nvPr>
            <p:ph type="sldNum" sz="quarter" idx="12"/>
          </p:nvPr>
        </p:nvSpPr>
        <p:spPr/>
        <p:txBody>
          <a:bodyPr/>
          <a:lstStyle/>
          <a:p>
            <a:fld id="{8BD8F058-9003-4658-AA47-7D4800AF7EA2}" type="slidenum">
              <a:rPr lang="en-US"/>
              <a:t>41</a:t>
            </a:fld>
            <a:endParaRPr lang="en-US"/>
          </a:p>
        </p:txBody>
      </p:sp>
      <p:sp>
        <p:nvSpPr>
          <p:cNvPr id="3" name="Content Placeholder 2"/>
          <p:cNvSpPr>
            <a:spLocks noGrp="1"/>
          </p:cNvSpPr>
          <p:nvPr>
            <p:ph idx="1"/>
          </p:nvPr>
        </p:nvSpPr>
        <p:spPr>
          <a:xfrm>
            <a:off x="136133" y="955675"/>
            <a:ext cx="8839200" cy="5216525"/>
          </a:xfrm>
        </p:spPr>
        <p:txBody>
          <a:bodyPr/>
          <a:lstStyle/>
          <a:p>
            <a:pPr marL="285750" indent="-285750" algn="just">
              <a:lnSpc>
                <a:spcPct val="150000"/>
              </a:lnSpc>
              <a:buFont typeface="Arial" panose="020B0604020202020204" pitchFamily="34" charset="0"/>
              <a:buChar char="•"/>
            </a:pPr>
            <a:endParaRPr lang="en-US" sz="1000" dirty="0">
              <a:latin typeface="Times New Roman" panose="02020603050405020304" pitchFamily="18" charset="0"/>
              <a:cs typeface="Times New Roman" panose="02020603050405020304" pitchFamily="18" charset="0"/>
            </a:endParaRPr>
          </a:p>
          <a:p>
            <a:pPr marL="0" marR="0" lvl="0" indent="0" algn="l" rtl="0">
              <a:lnSpc>
                <a:spcPct val="150000"/>
              </a:lnSpc>
              <a:spcBef>
                <a:spcPts val="0"/>
              </a:spcBef>
              <a:spcAft>
                <a:spcPts val="0"/>
              </a:spcAft>
              <a:buClr>
                <a:schemeClr val="dk1"/>
              </a:buClr>
              <a:buSzPts val="1800"/>
              <a:buNone/>
            </a:pPr>
            <a:endParaRPr lang="en-US" sz="2000" dirty="0">
              <a:solidFill>
                <a:schemeClr val="dk1"/>
              </a:solidFill>
              <a:latin typeface="Times New Roman"/>
              <a:cs typeface="Times New Roman"/>
            </a:endParaRPr>
          </a:p>
          <a:p>
            <a:pPr marL="285750" marR="0" lvl="0" indent="-285750" algn="l" rtl="0">
              <a:lnSpc>
                <a:spcPct val="150000"/>
              </a:lnSpc>
              <a:spcBef>
                <a:spcPts val="0"/>
              </a:spcBef>
              <a:spcAft>
                <a:spcPts val="0"/>
              </a:spcAft>
              <a:buClr>
                <a:schemeClr val="dk1"/>
              </a:buClr>
              <a:buSzPts val="1800"/>
              <a:buFont typeface="Arial"/>
              <a:buChar char="•"/>
            </a:pPr>
            <a:endParaRPr lang="en-US" sz="2000" dirty="0">
              <a:solidFill>
                <a:schemeClr val="dk1"/>
              </a:solidFill>
              <a:latin typeface="Times New Roman"/>
              <a:ea typeface="Times New Roman"/>
              <a:cs typeface="Times New Roman"/>
              <a:sym typeface="Times New Roman"/>
            </a:endParaRPr>
          </a:p>
          <a:p>
            <a:pPr algn="just">
              <a:buNone/>
            </a:pPr>
            <a:endParaRPr lang="en-US" sz="2400" dirty="0"/>
          </a:p>
        </p:txBody>
      </p:sp>
      <p:sp>
        <p:nvSpPr>
          <p:cNvPr id="8" name="TextBox 7">
            <a:extLst>
              <a:ext uri="{FF2B5EF4-FFF2-40B4-BE49-F238E27FC236}">
                <a16:creationId xmlns="" xmlns:a16="http://schemas.microsoft.com/office/drawing/2014/main" id="{9C40BC0F-2821-D528-5F25-8AB3C6E4E411}"/>
              </a:ext>
            </a:extLst>
          </p:cNvPr>
          <p:cNvSpPr txBox="1"/>
          <p:nvPr/>
        </p:nvSpPr>
        <p:spPr>
          <a:xfrm>
            <a:off x="288533" y="993347"/>
            <a:ext cx="8534400" cy="4201150"/>
          </a:xfrm>
          <a:prstGeom prst="rect">
            <a:avLst/>
          </a:prstGeom>
          <a:noFill/>
        </p:spPr>
        <p:txBody>
          <a:bodyPr wrap="square">
            <a:spAutoFit/>
          </a:bodyPr>
          <a:lstStyle/>
          <a:p>
            <a:pPr algn="just">
              <a:lnSpc>
                <a:spcPct val="150000"/>
              </a:lnSpc>
            </a:pPr>
            <a:r>
              <a:rPr lang="en-US" sz="2000" b="1" dirty="0">
                <a:solidFill>
                  <a:srgbClr val="C00000"/>
                </a:solidFill>
                <a:latin typeface="Times New Roman" panose="02020603050405020304" pitchFamily="18" charset="0"/>
                <a:cs typeface="Times New Roman" panose="02020603050405020304" pitchFamily="18" charset="0"/>
              </a:rPr>
              <a:t>4. Simple Design</a:t>
            </a:r>
            <a:endParaRPr lang="en-US" sz="2000" dirty="0">
              <a:solidFill>
                <a:srgbClr val="C00000"/>
              </a:solidFill>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a:t>
            </a:r>
            <a:r>
              <a:rPr lang="en-US" sz="2000" b="1" dirty="0">
                <a:latin typeface="Times New Roman" panose="02020603050405020304" pitchFamily="18" charset="0"/>
                <a:cs typeface="Times New Roman" panose="02020603050405020304" pitchFamily="18" charset="0"/>
              </a:rPr>
              <a:t>system should be designed as simply as possible </a:t>
            </a:r>
            <a:r>
              <a:rPr lang="en-US" sz="2000" dirty="0">
                <a:latin typeface="Times New Roman" panose="02020603050405020304" pitchFamily="18" charset="0"/>
                <a:cs typeface="Times New Roman" panose="02020603050405020304" pitchFamily="18" charset="0"/>
              </a:rPr>
              <a:t>at any given moment. </a:t>
            </a:r>
            <a:r>
              <a:rPr lang="en-US" sz="2000" b="1" dirty="0">
                <a:latin typeface="Times New Roman" panose="02020603050405020304" pitchFamily="18" charset="0"/>
                <a:cs typeface="Times New Roman" panose="02020603050405020304" pitchFamily="18" charset="0"/>
              </a:rPr>
              <a:t>Extra complexity is removed </a:t>
            </a:r>
            <a:r>
              <a:rPr lang="en-US" sz="2000" dirty="0">
                <a:latin typeface="Times New Roman" panose="02020603050405020304" pitchFamily="18" charset="0"/>
                <a:cs typeface="Times New Roman" panose="02020603050405020304" pitchFamily="18" charset="0"/>
              </a:rPr>
              <a:t>as soon as it is discovered.</a:t>
            </a:r>
          </a:p>
          <a:p>
            <a:pPr marL="285750" indent="-28575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right design for the software at any given time is the one that −</a:t>
            </a:r>
          </a:p>
          <a:p>
            <a:pPr marL="742950" lvl="1" indent="-285750" algn="just">
              <a:lnSpc>
                <a:spcPct val="150000"/>
              </a:lnSpc>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Runs all the tests</a:t>
            </a:r>
          </a:p>
          <a:p>
            <a:pPr marL="742950" lvl="1" indent="-285750" algn="just">
              <a:lnSpc>
                <a:spcPct val="150000"/>
              </a:lnSpc>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Has </a:t>
            </a:r>
            <a:r>
              <a:rPr lang="en-US" sz="2000" b="1" dirty="0">
                <a:latin typeface="Times New Roman" panose="02020603050405020304" pitchFamily="18" charset="0"/>
                <a:cs typeface="Times New Roman" panose="02020603050405020304" pitchFamily="18" charset="0"/>
              </a:rPr>
              <a:t>no duplicated logic </a:t>
            </a:r>
            <a:r>
              <a:rPr lang="en-US" sz="2000" dirty="0">
                <a:latin typeface="Times New Roman" panose="02020603050405020304" pitchFamily="18" charset="0"/>
                <a:cs typeface="Times New Roman" panose="02020603050405020304" pitchFamily="18" charset="0"/>
              </a:rPr>
              <a:t>like parallel class hierarchies</a:t>
            </a:r>
          </a:p>
          <a:p>
            <a:pPr marL="742950" lvl="1" indent="-285750" algn="just">
              <a:lnSpc>
                <a:spcPct val="150000"/>
              </a:lnSpc>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States every intention important to the developers</a:t>
            </a:r>
          </a:p>
          <a:p>
            <a:pPr marL="742950" lvl="1" indent="-285750" algn="just">
              <a:lnSpc>
                <a:spcPct val="150000"/>
              </a:lnSpc>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Has the </a:t>
            </a:r>
            <a:r>
              <a:rPr lang="en-US" sz="2000" b="1" dirty="0">
                <a:latin typeface="Times New Roman" panose="02020603050405020304" pitchFamily="18" charset="0"/>
                <a:cs typeface="Times New Roman" panose="02020603050405020304" pitchFamily="18" charset="0"/>
              </a:rPr>
              <a:t>fewest possible classes and methods</a:t>
            </a:r>
          </a:p>
          <a:p>
            <a:pPr marL="285750" indent="-285750" algn="just">
              <a:lnSpc>
                <a:spcPct val="150000"/>
              </a:lnSpc>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6839954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a:latin typeface="Times New Roman Bold" panose="02020503050405090304" charset="0"/>
                <a:cs typeface="Times New Roman Bold" panose="02020503050405090304" charset="0"/>
              </a:rPr>
              <a:t>XP Practices (contd.)</a:t>
            </a:r>
          </a:p>
        </p:txBody>
      </p:sp>
      <p:sp>
        <p:nvSpPr>
          <p:cNvPr id="6" name="Slide Number Placeholder 5"/>
          <p:cNvSpPr>
            <a:spLocks noGrp="1"/>
          </p:cNvSpPr>
          <p:nvPr>
            <p:ph type="sldNum" sz="quarter" idx="12"/>
          </p:nvPr>
        </p:nvSpPr>
        <p:spPr/>
        <p:txBody>
          <a:bodyPr/>
          <a:lstStyle/>
          <a:p>
            <a:fld id="{8BD8F058-9003-4658-AA47-7D4800AF7EA2}" type="slidenum">
              <a:rPr lang="en-US"/>
              <a:t>42</a:t>
            </a:fld>
            <a:endParaRPr lang="en-US"/>
          </a:p>
        </p:txBody>
      </p:sp>
      <p:sp>
        <p:nvSpPr>
          <p:cNvPr id="3" name="Content Placeholder 2"/>
          <p:cNvSpPr>
            <a:spLocks noGrp="1"/>
          </p:cNvSpPr>
          <p:nvPr>
            <p:ph idx="1"/>
          </p:nvPr>
        </p:nvSpPr>
        <p:spPr>
          <a:xfrm>
            <a:off x="136133" y="955675"/>
            <a:ext cx="8839200" cy="5216525"/>
          </a:xfrm>
        </p:spPr>
        <p:txBody>
          <a:bodyPr/>
          <a:lstStyle/>
          <a:p>
            <a:pPr marL="285750" indent="-285750" algn="just">
              <a:lnSpc>
                <a:spcPct val="150000"/>
              </a:lnSpc>
              <a:buFont typeface="Arial" panose="020B0604020202020204" pitchFamily="34" charset="0"/>
              <a:buChar char="•"/>
            </a:pPr>
            <a:endParaRPr lang="en-US" sz="1000" dirty="0">
              <a:latin typeface="Times New Roman" panose="02020603050405020304" pitchFamily="18" charset="0"/>
              <a:cs typeface="Times New Roman" panose="02020603050405020304" pitchFamily="18" charset="0"/>
            </a:endParaRPr>
          </a:p>
          <a:p>
            <a:pPr marL="0" marR="0" lvl="0" indent="0" algn="l" rtl="0">
              <a:lnSpc>
                <a:spcPct val="150000"/>
              </a:lnSpc>
              <a:spcBef>
                <a:spcPts val="0"/>
              </a:spcBef>
              <a:spcAft>
                <a:spcPts val="0"/>
              </a:spcAft>
              <a:buClr>
                <a:schemeClr val="dk1"/>
              </a:buClr>
              <a:buSzPts val="1800"/>
              <a:buNone/>
            </a:pPr>
            <a:endParaRPr lang="en-US" sz="2000" dirty="0">
              <a:solidFill>
                <a:schemeClr val="dk1"/>
              </a:solidFill>
              <a:latin typeface="Times New Roman"/>
              <a:cs typeface="Times New Roman"/>
            </a:endParaRPr>
          </a:p>
          <a:p>
            <a:pPr marL="285750" marR="0" lvl="0" indent="-285750" algn="l" rtl="0">
              <a:lnSpc>
                <a:spcPct val="150000"/>
              </a:lnSpc>
              <a:spcBef>
                <a:spcPts val="0"/>
              </a:spcBef>
              <a:spcAft>
                <a:spcPts val="0"/>
              </a:spcAft>
              <a:buClr>
                <a:schemeClr val="dk1"/>
              </a:buClr>
              <a:buSzPts val="1800"/>
              <a:buFont typeface="Arial"/>
              <a:buChar char="•"/>
            </a:pPr>
            <a:endParaRPr lang="en-US" sz="2000" dirty="0">
              <a:solidFill>
                <a:schemeClr val="dk1"/>
              </a:solidFill>
              <a:latin typeface="Times New Roman"/>
              <a:ea typeface="Times New Roman"/>
              <a:cs typeface="Times New Roman"/>
              <a:sym typeface="Times New Roman"/>
            </a:endParaRPr>
          </a:p>
          <a:p>
            <a:pPr algn="just">
              <a:buNone/>
            </a:pPr>
            <a:endParaRPr lang="en-US" sz="2400" dirty="0"/>
          </a:p>
        </p:txBody>
      </p:sp>
      <p:sp>
        <p:nvSpPr>
          <p:cNvPr id="8" name="TextBox 7">
            <a:extLst>
              <a:ext uri="{FF2B5EF4-FFF2-40B4-BE49-F238E27FC236}">
                <a16:creationId xmlns="" xmlns:a16="http://schemas.microsoft.com/office/drawing/2014/main" id="{9C40BC0F-2821-D528-5F25-8AB3C6E4E411}"/>
              </a:ext>
            </a:extLst>
          </p:cNvPr>
          <p:cNvSpPr txBox="1"/>
          <p:nvPr/>
        </p:nvSpPr>
        <p:spPr>
          <a:xfrm>
            <a:off x="288533" y="993347"/>
            <a:ext cx="8534400" cy="3739485"/>
          </a:xfrm>
          <a:prstGeom prst="rect">
            <a:avLst/>
          </a:prstGeom>
          <a:noFill/>
        </p:spPr>
        <p:txBody>
          <a:bodyPr wrap="square">
            <a:spAutoFit/>
          </a:bodyPr>
          <a:lstStyle/>
          <a:p>
            <a:pPr algn="just">
              <a:lnSpc>
                <a:spcPct val="150000"/>
              </a:lnSpc>
            </a:pPr>
            <a:r>
              <a:rPr lang="en-US" sz="2000" b="1" dirty="0">
                <a:solidFill>
                  <a:srgbClr val="C00000"/>
                </a:solidFill>
                <a:latin typeface="Times New Roman" panose="02020603050405020304" pitchFamily="18" charset="0"/>
                <a:cs typeface="Times New Roman" panose="02020603050405020304" pitchFamily="18" charset="0"/>
              </a:rPr>
              <a:t>5. Testing</a:t>
            </a:r>
            <a:endParaRPr lang="en-US" sz="2000" dirty="0">
              <a:solidFill>
                <a:srgbClr val="C00000"/>
              </a:solidFill>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The </a:t>
            </a:r>
            <a:r>
              <a:rPr lang="en-US" sz="2000" b="1" dirty="0" smtClean="0">
                <a:latin typeface="Times New Roman" panose="02020603050405020304" pitchFamily="18" charset="0"/>
                <a:cs typeface="Times New Roman" panose="02020603050405020304" pitchFamily="18" charset="0"/>
              </a:rPr>
              <a:t>developers continually write unit tests</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which need to pass for the development to continue. </a:t>
            </a:r>
          </a:p>
          <a:p>
            <a:pPr marL="285750" indent="-28575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a:t>
            </a:r>
            <a:r>
              <a:rPr lang="en-US" sz="2000" b="1" dirty="0">
                <a:latin typeface="Times New Roman" panose="02020603050405020304" pitchFamily="18" charset="0"/>
                <a:cs typeface="Times New Roman" panose="02020603050405020304" pitchFamily="18" charset="0"/>
              </a:rPr>
              <a:t>customers write tests to verify that the features </a:t>
            </a:r>
            <a:r>
              <a:rPr lang="en-US" sz="2000" dirty="0">
                <a:latin typeface="Times New Roman" panose="02020603050405020304" pitchFamily="18" charset="0"/>
                <a:cs typeface="Times New Roman" panose="02020603050405020304" pitchFamily="18" charset="0"/>
              </a:rPr>
              <a:t>are implemented. </a:t>
            </a:r>
          </a:p>
          <a:p>
            <a:pPr marL="285750" indent="-28575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a:t>
            </a:r>
            <a:r>
              <a:rPr lang="en-US" sz="2000" b="1" dirty="0">
                <a:latin typeface="Times New Roman" panose="02020603050405020304" pitchFamily="18" charset="0"/>
                <a:cs typeface="Times New Roman" panose="02020603050405020304" pitchFamily="18" charset="0"/>
              </a:rPr>
              <a:t>tests are automated </a:t>
            </a:r>
            <a:r>
              <a:rPr lang="en-US" sz="2000" dirty="0">
                <a:latin typeface="Times New Roman" panose="02020603050405020304" pitchFamily="18" charset="0"/>
                <a:cs typeface="Times New Roman" panose="02020603050405020304" pitchFamily="18" charset="0"/>
              </a:rPr>
              <a:t>so that they become a part of the system and can be continuously run to ensure the working of the system. </a:t>
            </a:r>
          </a:p>
          <a:p>
            <a:pPr marL="285750" indent="-28575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a:t>
            </a:r>
            <a:r>
              <a:rPr lang="en-US" sz="2000" b="1" dirty="0">
                <a:latin typeface="Times New Roman" panose="02020603050405020304" pitchFamily="18" charset="0"/>
                <a:cs typeface="Times New Roman" panose="02020603050405020304" pitchFamily="18" charset="0"/>
              </a:rPr>
              <a:t>result is a system that is capable of accepting change</a:t>
            </a:r>
            <a:r>
              <a:rPr lang="en-US" sz="2000" dirty="0">
                <a:latin typeface="Times New Roman" panose="02020603050405020304" pitchFamily="18" charset="0"/>
                <a:cs typeface="Times New Roman" panose="02020603050405020304" pitchFamily="18" charset="0"/>
              </a:rPr>
              <a:t>.</a:t>
            </a:r>
          </a:p>
          <a:p>
            <a:pPr marL="285750" indent="-285750" algn="just">
              <a:lnSpc>
                <a:spcPct val="150000"/>
              </a:lnSpc>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5045154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a:latin typeface="Times New Roman Bold" panose="02020503050405090304" charset="0"/>
                <a:cs typeface="Times New Roman Bold" panose="02020503050405090304" charset="0"/>
              </a:rPr>
              <a:t>XP Practices (contd.)</a:t>
            </a:r>
          </a:p>
        </p:txBody>
      </p:sp>
      <p:sp>
        <p:nvSpPr>
          <p:cNvPr id="6" name="Slide Number Placeholder 5"/>
          <p:cNvSpPr>
            <a:spLocks noGrp="1"/>
          </p:cNvSpPr>
          <p:nvPr>
            <p:ph type="sldNum" sz="quarter" idx="12"/>
          </p:nvPr>
        </p:nvSpPr>
        <p:spPr/>
        <p:txBody>
          <a:bodyPr/>
          <a:lstStyle/>
          <a:p>
            <a:fld id="{8BD8F058-9003-4658-AA47-7D4800AF7EA2}" type="slidenum">
              <a:rPr lang="en-US"/>
              <a:t>43</a:t>
            </a:fld>
            <a:endParaRPr lang="en-US"/>
          </a:p>
        </p:txBody>
      </p:sp>
      <p:sp>
        <p:nvSpPr>
          <p:cNvPr id="3" name="Content Placeholder 2"/>
          <p:cNvSpPr>
            <a:spLocks noGrp="1"/>
          </p:cNvSpPr>
          <p:nvPr>
            <p:ph idx="1"/>
          </p:nvPr>
        </p:nvSpPr>
        <p:spPr>
          <a:xfrm>
            <a:off x="136133" y="955675"/>
            <a:ext cx="8839200" cy="5216525"/>
          </a:xfrm>
        </p:spPr>
        <p:txBody>
          <a:bodyPr/>
          <a:lstStyle/>
          <a:p>
            <a:pPr marL="285750" indent="-285750" algn="just">
              <a:lnSpc>
                <a:spcPct val="150000"/>
              </a:lnSpc>
              <a:buFont typeface="Arial" panose="020B0604020202020204" pitchFamily="34" charset="0"/>
              <a:buChar char="•"/>
            </a:pPr>
            <a:endParaRPr lang="en-US" sz="1000" dirty="0">
              <a:latin typeface="Times New Roman" panose="02020603050405020304" pitchFamily="18" charset="0"/>
              <a:cs typeface="Times New Roman" panose="02020603050405020304" pitchFamily="18" charset="0"/>
            </a:endParaRPr>
          </a:p>
          <a:p>
            <a:pPr marL="0" marR="0" lvl="0" indent="0" algn="l" rtl="0">
              <a:lnSpc>
                <a:spcPct val="150000"/>
              </a:lnSpc>
              <a:spcBef>
                <a:spcPts val="0"/>
              </a:spcBef>
              <a:spcAft>
                <a:spcPts val="0"/>
              </a:spcAft>
              <a:buClr>
                <a:schemeClr val="dk1"/>
              </a:buClr>
              <a:buSzPts val="1800"/>
              <a:buNone/>
            </a:pPr>
            <a:endParaRPr lang="en-US" sz="2000" dirty="0">
              <a:solidFill>
                <a:schemeClr val="dk1"/>
              </a:solidFill>
              <a:latin typeface="Times New Roman"/>
              <a:cs typeface="Times New Roman"/>
            </a:endParaRPr>
          </a:p>
          <a:p>
            <a:pPr marL="285750" marR="0" lvl="0" indent="-285750" algn="l" rtl="0">
              <a:lnSpc>
                <a:spcPct val="150000"/>
              </a:lnSpc>
              <a:spcBef>
                <a:spcPts val="0"/>
              </a:spcBef>
              <a:spcAft>
                <a:spcPts val="0"/>
              </a:spcAft>
              <a:buClr>
                <a:schemeClr val="dk1"/>
              </a:buClr>
              <a:buSzPts val="1800"/>
              <a:buFont typeface="Arial"/>
              <a:buChar char="•"/>
            </a:pPr>
            <a:endParaRPr lang="en-US" sz="2000" dirty="0">
              <a:solidFill>
                <a:schemeClr val="dk1"/>
              </a:solidFill>
              <a:latin typeface="Times New Roman"/>
              <a:ea typeface="Times New Roman"/>
              <a:cs typeface="Times New Roman"/>
              <a:sym typeface="Times New Roman"/>
            </a:endParaRPr>
          </a:p>
          <a:p>
            <a:pPr algn="just">
              <a:buNone/>
            </a:pPr>
            <a:endParaRPr lang="en-US" sz="2400" dirty="0"/>
          </a:p>
        </p:txBody>
      </p:sp>
      <p:sp>
        <p:nvSpPr>
          <p:cNvPr id="8" name="TextBox 7">
            <a:extLst>
              <a:ext uri="{FF2B5EF4-FFF2-40B4-BE49-F238E27FC236}">
                <a16:creationId xmlns="" xmlns:a16="http://schemas.microsoft.com/office/drawing/2014/main" id="{9C40BC0F-2821-D528-5F25-8AB3C6E4E411}"/>
              </a:ext>
            </a:extLst>
          </p:cNvPr>
          <p:cNvSpPr txBox="1"/>
          <p:nvPr/>
        </p:nvSpPr>
        <p:spPr>
          <a:xfrm>
            <a:off x="90985" y="956812"/>
            <a:ext cx="8884348" cy="4834388"/>
          </a:xfrm>
          <a:prstGeom prst="rect">
            <a:avLst/>
          </a:prstGeom>
          <a:noFill/>
        </p:spPr>
        <p:txBody>
          <a:bodyPr wrap="square">
            <a:spAutoFit/>
          </a:bodyPr>
          <a:lstStyle/>
          <a:p>
            <a:pPr algn="just">
              <a:lnSpc>
                <a:spcPct val="150000"/>
              </a:lnSpc>
            </a:pPr>
            <a:r>
              <a:rPr lang="en-US" sz="2000" b="1" dirty="0">
                <a:solidFill>
                  <a:srgbClr val="C00000"/>
                </a:solidFill>
                <a:latin typeface="Times New Roman" panose="02020603050405020304" pitchFamily="18" charset="0"/>
                <a:cs typeface="Times New Roman" panose="02020603050405020304" pitchFamily="18" charset="0"/>
              </a:rPr>
              <a:t>6. Refactoring</a:t>
            </a:r>
            <a:endParaRPr lang="en-US" sz="2000" dirty="0">
              <a:solidFill>
                <a:srgbClr val="C00000"/>
              </a:solidFill>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Refactoring is the </a:t>
            </a:r>
            <a:r>
              <a:rPr lang="en-US" sz="2000" b="1" dirty="0">
                <a:latin typeface="Times New Roman" panose="02020603050405020304" pitchFamily="18" charset="0"/>
                <a:cs typeface="Times New Roman" panose="02020603050405020304" pitchFamily="18" charset="0"/>
              </a:rPr>
              <a:t>process of restructuring code</a:t>
            </a:r>
            <a:r>
              <a:rPr lang="en-US" sz="2000" dirty="0">
                <a:latin typeface="Times New Roman" panose="02020603050405020304" pitchFamily="18" charset="0"/>
                <a:cs typeface="Times New Roman" panose="02020603050405020304" pitchFamily="18" charset="0"/>
              </a:rPr>
              <a:t>, while not changing its original functionality. </a:t>
            </a:r>
          </a:p>
          <a:p>
            <a:pPr marL="285750" indent="-285750">
              <a:lnSpc>
                <a:spcPct val="150000"/>
              </a:lnSpc>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The </a:t>
            </a:r>
            <a:r>
              <a:rPr lang="en-US" sz="2000" dirty="0">
                <a:latin typeface="Times New Roman" panose="02020603050405020304" pitchFamily="18" charset="0"/>
                <a:cs typeface="Times New Roman" panose="02020603050405020304" pitchFamily="18" charset="0"/>
              </a:rPr>
              <a:t>goal of refactoring is </a:t>
            </a:r>
            <a:r>
              <a:rPr lang="en-US" sz="2000" b="1" dirty="0">
                <a:latin typeface="Times New Roman" panose="02020603050405020304" pitchFamily="18" charset="0"/>
                <a:cs typeface="Times New Roman" panose="02020603050405020304" pitchFamily="18" charset="0"/>
              </a:rPr>
              <a:t>to improve internal code </a:t>
            </a:r>
            <a:r>
              <a:rPr lang="en-US" sz="2000" dirty="0">
                <a:latin typeface="Times New Roman" panose="02020603050405020304" pitchFamily="18" charset="0"/>
                <a:cs typeface="Times New Roman" panose="02020603050405020304" pitchFamily="18" charset="0"/>
              </a:rPr>
              <a:t>by making many small changes without altering the code's external behavior.</a:t>
            </a:r>
          </a:p>
          <a:p>
            <a:pPr marL="285750" indent="-285750">
              <a:lnSpc>
                <a:spcPct val="150000"/>
              </a:lnSpc>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The </a:t>
            </a:r>
            <a:r>
              <a:rPr lang="en-US" sz="2000" dirty="0">
                <a:latin typeface="Times New Roman" panose="02020603050405020304" pitchFamily="18" charset="0"/>
                <a:cs typeface="Times New Roman" panose="02020603050405020304" pitchFamily="18" charset="0"/>
              </a:rPr>
              <a:t>goal of this technique is </a:t>
            </a:r>
            <a:r>
              <a:rPr lang="en-US" sz="2000" b="1" dirty="0">
                <a:latin typeface="Times New Roman" panose="02020603050405020304" pitchFamily="18" charset="0"/>
                <a:cs typeface="Times New Roman" panose="02020603050405020304" pitchFamily="18" charset="0"/>
              </a:rPr>
              <a:t>to continuously improve code</a:t>
            </a:r>
            <a:r>
              <a:rPr lang="en-US" sz="2000" dirty="0">
                <a:latin typeface="Times New Roman" panose="02020603050405020304" pitchFamily="18" charset="0"/>
                <a:cs typeface="Times New Roman" panose="02020603050405020304" pitchFamily="18" charset="0"/>
              </a:rPr>
              <a:t>. </a:t>
            </a:r>
          </a:p>
          <a:p>
            <a:pPr marL="285750" indent="-285750">
              <a:lnSpc>
                <a:spcPct val="150000"/>
              </a:lnSpc>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Refactoring </a:t>
            </a:r>
            <a:r>
              <a:rPr lang="en-US" sz="2000" dirty="0">
                <a:latin typeface="Times New Roman" panose="02020603050405020304" pitchFamily="18" charset="0"/>
                <a:cs typeface="Times New Roman" panose="02020603050405020304" pitchFamily="18" charset="0"/>
              </a:rPr>
              <a:t>is about </a:t>
            </a:r>
            <a:r>
              <a:rPr lang="en-US" sz="2000" b="1" dirty="0">
                <a:latin typeface="Times New Roman" panose="02020603050405020304" pitchFamily="18" charset="0"/>
                <a:cs typeface="Times New Roman" panose="02020603050405020304" pitchFamily="18" charset="0"/>
              </a:rPr>
              <a:t>removing redundancy, eliminating unnecessary functions</a:t>
            </a:r>
            <a:r>
              <a:rPr lang="en-US" sz="2000" dirty="0">
                <a:latin typeface="Times New Roman" panose="02020603050405020304" pitchFamily="18" charset="0"/>
                <a:cs typeface="Times New Roman" panose="02020603050405020304" pitchFamily="18" charset="0"/>
              </a:rPr>
              <a:t>, increasing code coherency, and at the same time decoupling elements. </a:t>
            </a:r>
            <a:endParaRPr lang="en-US" sz="2000" dirty="0" smtClean="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sz="2000" b="1" i="1" dirty="0" smtClean="0">
                <a:solidFill>
                  <a:srgbClr val="FF0000"/>
                </a:solidFill>
                <a:latin typeface="Times New Roman" panose="02020603050405020304" pitchFamily="18" charset="0"/>
                <a:cs typeface="Times New Roman" panose="02020603050405020304" pitchFamily="18" charset="0"/>
              </a:rPr>
              <a:t>Keep </a:t>
            </a:r>
            <a:r>
              <a:rPr lang="en-US" sz="2000" b="1" i="1" dirty="0">
                <a:solidFill>
                  <a:srgbClr val="FF0000"/>
                </a:solidFill>
                <a:latin typeface="Times New Roman" panose="02020603050405020304" pitchFamily="18" charset="0"/>
                <a:cs typeface="Times New Roman" panose="02020603050405020304" pitchFamily="18" charset="0"/>
              </a:rPr>
              <a:t>your code clean and simple, so you can easily understand and modify </a:t>
            </a:r>
            <a:r>
              <a:rPr lang="en-US" sz="2000" i="1" dirty="0">
                <a:latin typeface="Times New Roman" panose="02020603050405020304" pitchFamily="18" charset="0"/>
                <a:cs typeface="Times New Roman" panose="02020603050405020304" pitchFamily="18" charset="0"/>
              </a:rPr>
              <a:t>it when required</a:t>
            </a:r>
            <a:r>
              <a:rPr lang="en-US" sz="2000" dirty="0">
                <a:latin typeface="Times New Roman" panose="02020603050405020304" pitchFamily="18" charset="0"/>
                <a:cs typeface="Times New Roman" panose="02020603050405020304" pitchFamily="18" charset="0"/>
              </a:rPr>
              <a:t> would be the advice of any XP team member.</a:t>
            </a:r>
          </a:p>
        </p:txBody>
      </p:sp>
    </p:spTree>
    <p:extLst>
      <p:ext uri="{BB962C8B-B14F-4D97-AF65-F5344CB8AC3E}">
        <p14:creationId xmlns:p14="http://schemas.microsoft.com/office/powerpoint/2010/main" val="185879416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a:latin typeface="Times New Roman Bold" panose="02020503050405090304" charset="0"/>
                <a:cs typeface="Times New Roman Bold" panose="02020503050405090304" charset="0"/>
              </a:rPr>
              <a:t>XP Practices (contd.)</a:t>
            </a:r>
          </a:p>
        </p:txBody>
      </p:sp>
      <p:sp>
        <p:nvSpPr>
          <p:cNvPr id="6" name="Slide Number Placeholder 5"/>
          <p:cNvSpPr>
            <a:spLocks noGrp="1"/>
          </p:cNvSpPr>
          <p:nvPr>
            <p:ph type="sldNum" sz="quarter" idx="12"/>
          </p:nvPr>
        </p:nvSpPr>
        <p:spPr/>
        <p:txBody>
          <a:bodyPr/>
          <a:lstStyle/>
          <a:p>
            <a:fld id="{8BD8F058-9003-4658-AA47-7D4800AF7EA2}" type="slidenum">
              <a:rPr lang="en-US"/>
              <a:t>44</a:t>
            </a:fld>
            <a:endParaRPr lang="en-US"/>
          </a:p>
        </p:txBody>
      </p:sp>
      <p:sp>
        <p:nvSpPr>
          <p:cNvPr id="3" name="Content Placeholder 2"/>
          <p:cNvSpPr>
            <a:spLocks noGrp="1"/>
          </p:cNvSpPr>
          <p:nvPr>
            <p:ph idx="1"/>
          </p:nvPr>
        </p:nvSpPr>
        <p:spPr>
          <a:xfrm>
            <a:off x="136133" y="955675"/>
            <a:ext cx="8839200" cy="5216525"/>
          </a:xfrm>
        </p:spPr>
        <p:txBody>
          <a:bodyPr/>
          <a:lstStyle/>
          <a:p>
            <a:pPr marL="285750" indent="-285750" algn="just">
              <a:lnSpc>
                <a:spcPct val="150000"/>
              </a:lnSpc>
              <a:buFont typeface="Arial" panose="020B0604020202020204" pitchFamily="34" charset="0"/>
              <a:buChar char="•"/>
            </a:pPr>
            <a:endParaRPr lang="en-US" sz="1000" dirty="0">
              <a:latin typeface="Times New Roman" panose="02020603050405020304" pitchFamily="18" charset="0"/>
              <a:cs typeface="Times New Roman" panose="02020603050405020304" pitchFamily="18" charset="0"/>
            </a:endParaRPr>
          </a:p>
          <a:p>
            <a:pPr marL="0" marR="0" lvl="0" indent="0" algn="l" rtl="0">
              <a:lnSpc>
                <a:spcPct val="150000"/>
              </a:lnSpc>
              <a:spcBef>
                <a:spcPts val="0"/>
              </a:spcBef>
              <a:spcAft>
                <a:spcPts val="0"/>
              </a:spcAft>
              <a:buClr>
                <a:schemeClr val="dk1"/>
              </a:buClr>
              <a:buSzPts val="1800"/>
              <a:buNone/>
            </a:pPr>
            <a:endParaRPr lang="en-US" sz="2000" dirty="0">
              <a:solidFill>
                <a:schemeClr val="dk1"/>
              </a:solidFill>
              <a:latin typeface="Times New Roman"/>
              <a:cs typeface="Times New Roman"/>
            </a:endParaRPr>
          </a:p>
          <a:p>
            <a:pPr marL="285750" marR="0" lvl="0" indent="-285750" algn="l" rtl="0">
              <a:lnSpc>
                <a:spcPct val="150000"/>
              </a:lnSpc>
              <a:spcBef>
                <a:spcPts val="0"/>
              </a:spcBef>
              <a:spcAft>
                <a:spcPts val="0"/>
              </a:spcAft>
              <a:buClr>
                <a:schemeClr val="dk1"/>
              </a:buClr>
              <a:buSzPts val="1800"/>
              <a:buFont typeface="Arial"/>
              <a:buChar char="•"/>
            </a:pPr>
            <a:endParaRPr lang="en-US" sz="2000" dirty="0">
              <a:solidFill>
                <a:schemeClr val="dk1"/>
              </a:solidFill>
              <a:latin typeface="Times New Roman"/>
              <a:ea typeface="Times New Roman"/>
              <a:cs typeface="Times New Roman"/>
              <a:sym typeface="Times New Roman"/>
            </a:endParaRPr>
          </a:p>
          <a:p>
            <a:pPr algn="just">
              <a:buNone/>
            </a:pPr>
            <a:endParaRPr lang="en-US" sz="2400" dirty="0"/>
          </a:p>
        </p:txBody>
      </p:sp>
      <p:sp>
        <p:nvSpPr>
          <p:cNvPr id="8" name="TextBox 7">
            <a:extLst>
              <a:ext uri="{FF2B5EF4-FFF2-40B4-BE49-F238E27FC236}">
                <a16:creationId xmlns="" xmlns:a16="http://schemas.microsoft.com/office/drawing/2014/main" id="{9C40BC0F-2821-D528-5F25-8AB3C6E4E411}"/>
              </a:ext>
            </a:extLst>
          </p:cNvPr>
          <p:cNvSpPr txBox="1"/>
          <p:nvPr/>
        </p:nvSpPr>
        <p:spPr>
          <a:xfrm>
            <a:off x="288533" y="993346"/>
            <a:ext cx="8686800" cy="4340653"/>
          </a:xfrm>
          <a:prstGeom prst="rect">
            <a:avLst/>
          </a:prstGeom>
          <a:noFill/>
        </p:spPr>
        <p:txBody>
          <a:bodyPr wrap="square">
            <a:spAutoFit/>
          </a:bodyPr>
          <a:lstStyle/>
          <a:p>
            <a:pPr algn="just">
              <a:lnSpc>
                <a:spcPct val="150000"/>
              </a:lnSpc>
            </a:pPr>
            <a:r>
              <a:rPr lang="en-US" sz="2000" b="1" dirty="0">
                <a:solidFill>
                  <a:srgbClr val="C00000"/>
                </a:solidFill>
                <a:latin typeface="Times New Roman" panose="02020603050405020304" pitchFamily="18" charset="0"/>
                <a:cs typeface="Times New Roman" panose="02020603050405020304" pitchFamily="18" charset="0"/>
              </a:rPr>
              <a:t>7. Pair Programming</a:t>
            </a:r>
            <a:endParaRPr lang="en-US" sz="2000" dirty="0">
              <a:solidFill>
                <a:srgbClr val="C00000"/>
              </a:solidFill>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This practice </a:t>
            </a:r>
            <a:r>
              <a:rPr lang="en-US" sz="2000" b="1" dirty="0">
                <a:latin typeface="Times New Roman" panose="02020603050405020304" pitchFamily="18" charset="0"/>
                <a:cs typeface="Times New Roman" panose="02020603050405020304" pitchFamily="18" charset="0"/>
              </a:rPr>
              <a:t>requires two programmers to work jointly </a:t>
            </a:r>
            <a:r>
              <a:rPr lang="en-US" sz="2000" dirty="0">
                <a:latin typeface="Times New Roman" panose="02020603050405020304" pitchFamily="18" charset="0"/>
                <a:cs typeface="Times New Roman" panose="02020603050405020304" pitchFamily="18" charset="0"/>
              </a:rPr>
              <a:t>on the same code. </a:t>
            </a:r>
          </a:p>
          <a:p>
            <a:pPr marL="285750" indent="-28575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While the first developer focuses on </a:t>
            </a:r>
            <a:r>
              <a:rPr lang="en-US" sz="2000" b="1" dirty="0">
                <a:latin typeface="Times New Roman" panose="02020603050405020304" pitchFamily="18" charset="0"/>
                <a:cs typeface="Times New Roman" panose="02020603050405020304" pitchFamily="18" charset="0"/>
              </a:rPr>
              <a:t>writing</a:t>
            </a:r>
            <a:r>
              <a:rPr lang="en-US" sz="2000" dirty="0">
                <a:latin typeface="Times New Roman" panose="02020603050405020304" pitchFamily="18" charset="0"/>
                <a:cs typeface="Times New Roman" panose="02020603050405020304" pitchFamily="18" charset="0"/>
              </a:rPr>
              <a:t>, the other one </a:t>
            </a:r>
            <a:r>
              <a:rPr lang="en-US" sz="2000" b="1" dirty="0">
                <a:latin typeface="Times New Roman" panose="02020603050405020304" pitchFamily="18" charset="0"/>
                <a:cs typeface="Times New Roman" panose="02020603050405020304" pitchFamily="18" charset="0"/>
              </a:rPr>
              <a:t>reviews code, suggests improvements, and fixes mistakes </a:t>
            </a:r>
            <a:r>
              <a:rPr lang="en-US" sz="2000" dirty="0">
                <a:latin typeface="Times New Roman" panose="02020603050405020304" pitchFamily="18" charset="0"/>
                <a:cs typeface="Times New Roman" panose="02020603050405020304" pitchFamily="18" charset="0"/>
              </a:rPr>
              <a:t>along the way. </a:t>
            </a:r>
          </a:p>
          <a:p>
            <a:pPr marL="285750" indent="-28575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Such teamwork results in high-quality software and faster knowledge sharing but takes about 15 percent more time. </a:t>
            </a:r>
          </a:p>
          <a:p>
            <a:pPr marL="285750" indent="-28575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In this regard, </a:t>
            </a:r>
            <a:r>
              <a:rPr lang="en-US" sz="2000" b="1" dirty="0">
                <a:latin typeface="Times New Roman" panose="02020603050405020304" pitchFamily="18" charset="0"/>
                <a:cs typeface="Times New Roman" panose="02020603050405020304" pitchFamily="18" charset="0"/>
              </a:rPr>
              <a:t>it’s more reasonable </a:t>
            </a:r>
            <a:r>
              <a:rPr lang="en-US" sz="2000" dirty="0">
                <a:latin typeface="Times New Roman" panose="02020603050405020304" pitchFamily="18" charset="0"/>
                <a:cs typeface="Times New Roman" panose="02020603050405020304" pitchFamily="18" charset="0"/>
              </a:rPr>
              <a:t>trying pair programming </a:t>
            </a:r>
            <a:r>
              <a:rPr lang="en-US" sz="2000" b="1" dirty="0">
                <a:latin typeface="Times New Roman" panose="02020603050405020304" pitchFamily="18" charset="0"/>
                <a:cs typeface="Times New Roman" panose="02020603050405020304" pitchFamily="18" charset="0"/>
              </a:rPr>
              <a:t>for long-term projects.</a:t>
            </a:r>
          </a:p>
          <a:p>
            <a:pPr marL="285750" indent="-285750" algn="just">
              <a:lnSpc>
                <a:spcPct val="150000"/>
              </a:lnSpc>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6222066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a:latin typeface="Times New Roman Bold" panose="02020503050405090304" charset="0"/>
                <a:cs typeface="Times New Roman Bold" panose="02020503050405090304" charset="0"/>
              </a:rPr>
              <a:t>XP Practices (contd.)</a:t>
            </a:r>
          </a:p>
        </p:txBody>
      </p:sp>
      <p:sp>
        <p:nvSpPr>
          <p:cNvPr id="6" name="Slide Number Placeholder 5"/>
          <p:cNvSpPr>
            <a:spLocks noGrp="1"/>
          </p:cNvSpPr>
          <p:nvPr>
            <p:ph type="sldNum" sz="quarter" idx="12"/>
          </p:nvPr>
        </p:nvSpPr>
        <p:spPr/>
        <p:txBody>
          <a:bodyPr/>
          <a:lstStyle/>
          <a:p>
            <a:fld id="{8BD8F058-9003-4658-AA47-7D4800AF7EA2}" type="slidenum">
              <a:rPr lang="en-US"/>
              <a:t>45</a:t>
            </a:fld>
            <a:endParaRPr lang="en-US"/>
          </a:p>
        </p:txBody>
      </p:sp>
      <p:sp>
        <p:nvSpPr>
          <p:cNvPr id="3" name="Content Placeholder 2"/>
          <p:cNvSpPr>
            <a:spLocks noGrp="1"/>
          </p:cNvSpPr>
          <p:nvPr>
            <p:ph idx="1"/>
          </p:nvPr>
        </p:nvSpPr>
        <p:spPr>
          <a:xfrm>
            <a:off x="136133" y="955675"/>
            <a:ext cx="8839200" cy="5216525"/>
          </a:xfrm>
        </p:spPr>
        <p:txBody>
          <a:bodyPr/>
          <a:lstStyle/>
          <a:p>
            <a:pPr marL="285750" indent="-285750" algn="just">
              <a:lnSpc>
                <a:spcPct val="150000"/>
              </a:lnSpc>
              <a:buFont typeface="Arial" panose="020B0604020202020204" pitchFamily="34" charset="0"/>
              <a:buChar char="•"/>
            </a:pPr>
            <a:endParaRPr lang="en-US" sz="1000" dirty="0">
              <a:latin typeface="Times New Roman" panose="02020603050405020304" pitchFamily="18" charset="0"/>
              <a:cs typeface="Times New Roman" panose="02020603050405020304" pitchFamily="18" charset="0"/>
            </a:endParaRPr>
          </a:p>
          <a:p>
            <a:pPr marL="0" marR="0" lvl="0" indent="0" algn="l" rtl="0">
              <a:lnSpc>
                <a:spcPct val="150000"/>
              </a:lnSpc>
              <a:spcBef>
                <a:spcPts val="0"/>
              </a:spcBef>
              <a:spcAft>
                <a:spcPts val="0"/>
              </a:spcAft>
              <a:buClr>
                <a:schemeClr val="dk1"/>
              </a:buClr>
              <a:buSzPts val="1800"/>
              <a:buNone/>
            </a:pPr>
            <a:endParaRPr lang="en-US" sz="2000" dirty="0">
              <a:solidFill>
                <a:schemeClr val="dk1"/>
              </a:solidFill>
              <a:latin typeface="Times New Roman"/>
              <a:cs typeface="Times New Roman"/>
            </a:endParaRPr>
          </a:p>
          <a:p>
            <a:pPr marL="285750" marR="0" lvl="0" indent="-285750" algn="l" rtl="0">
              <a:lnSpc>
                <a:spcPct val="150000"/>
              </a:lnSpc>
              <a:spcBef>
                <a:spcPts val="0"/>
              </a:spcBef>
              <a:spcAft>
                <a:spcPts val="0"/>
              </a:spcAft>
              <a:buClr>
                <a:schemeClr val="dk1"/>
              </a:buClr>
              <a:buSzPts val="1800"/>
              <a:buFont typeface="Arial"/>
              <a:buChar char="•"/>
            </a:pPr>
            <a:endParaRPr lang="en-US" sz="2000" dirty="0">
              <a:solidFill>
                <a:schemeClr val="dk1"/>
              </a:solidFill>
              <a:latin typeface="Times New Roman"/>
              <a:ea typeface="Times New Roman"/>
              <a:cs typeface="Times New Roman"/>
              <a:sym typeface="Times New Roman"/>
            </a:endParaRPr>
          </a:p>
          <a:p>
            <a:pPr algn="just">
              <a:buNone/>
            </a:pPr>
            <a:endParaRPr lang="en-US" sz="2400" dirty="0"/>
          </a:p>
        </p:txBody>
      </p:sp>
      <p:sp>
        <p:nvSpPr>
          <p:cNvPr id="8" name="TextBox 7">
            <a:extLst>
              <a:ext uri="{FF2B5EF4-FFF2-40B4-BE49-F238E27FC236}">
                <a16:creationId xmlns="" xmlns:a16="http://schemas.microsoft.com/office/drawing/2014/main" id="{9C40BC0F-2821-D528-5F25-8AB3C6E4E411}"/>
              </a:ext>
            </a:extLst>
          </p:cNvPr>
          <p:cNvSpPr txBox="1"/>
          <p:nvPr/>
        </p:nvSpPr>
        <p:spPr>
          <a:xfrm>
            <a:off x="288533" y="993347"/>
            <a:ext cx="8686800" cy="4201150"/>
          </a:xfrm>
          <a:prstGeom prst="rect">
            <a:avLst/>
          </a:prstGeom>
          <a:noFill/>
        </p:spPr>
        <p:txBody>
          <a:bodyPr wrap="square">
            <a:spAutoFit/>
          </a:bodyPr>
          <a:lstStyle/>
          <a:p>
            <a:pPr algn="just">
              <a:lnSpc>
                <a:spcPct val="150000"/>
              </a:lnSpc>
            </a:pPr>
            <a:r>
              <a:rPr lang="en-US" sz="2000" b="1" dirty="0">
                <a:solidFill>
                  <a:srgbClr val="C00000"/>
                </a:solidFill>
                <a:latin typeface="Times New Roman" panose="02020603050405020304" pitchFamily="18" charset="0"/>
                <a:cs typeface="Times New Roman" panose="02020603050405020304" pitchFamily="18" charset="0"/>
              </a:rPr>
              <a:t>8. Collective Ownership</a:t>
            </a:r>
            <a:endParaRPr lang="en-US" sz="2000" dirty="0">
              <a:solidFill>
                <a:srgbClr val="C00000"/>
              </a:solidFill>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sz="2000" dirty="0">
                <a:solidFill>
                  <a:srgbClr val="000000"/>
                </a:solidFill>
                <a:latin typeface="Times New Roman" panose="02020603050405020304" pitchFamily="18" charset="0"/>
                <a:cs typeface="Times New Roman" panose="02020603050405020304" pitchFamily="18" charset="0"/>
              </a:rPr>
              <a:t>This practice </a:t>
            </a:r>
            <a:r>
              <a:rPr lang="en-US" sz="2000" b="1" dirty="0">
                <a:solidFill>
                  <a:srgbClr val="000000"/>
                </a:solidFill>
                <a:latin typeface="Times New Roman" panose="02020603050405020304" pitchFamily="18" charset="0"/>
                <a:cs typeface="Times New Roman" panose="02020603050405020304" pitchFamily="18" charset="0"/>
              </a:rPr>
              <a:t>declares a whole team’s responsibility </a:t>
            </a:r>
            <a:r>
              <a:rPr lang="en-US" sz="2000" dirty="0">
                <a:solidFill>
                  <a:srgbClr val="000000"/>
                </a:solidFill>
                <a:latin typeface="Times New Roman" panose="02020603050405020304" pitchFamily="18" charset="0"/>
                <a:cs typeface="Times New Roman" panose="02020603050405020304" pitchFamily="18" charset="0"/>
              </a:rPr>
              <a:t>for the design of a system.</a:t>
            </a:r>
          </a:p>
          <a:p>
            <a:pPr marL="285750" indent="-285750" algn="just">
              <a:lnSpc>
                <a:spcPct val="150000"/>
              </a:lnSpc>
              <a:buFont typeface="Arial" panose="020B0604020202020204" pitchFamily="34" charset="0"/>
              <a:buChar char="•"/>
            </a:pPr>
            <a:r>
              <a:rPr lang="en-US" sz="2000" dirty="0">
                <a:solidFill>
                  <a:srgbClr val="000000"/>
                </a:solidFill>
                <a:latin typeface="Times New Roman" panose="02020603050405020304" pitchFamily="18" charset="0"/>
                <a:cs typeface="Times New Roman" panose="02020603050405020304" pitchFamily="18" charset="0"/>
              </a:rPr>
              <a:t>Each team member can review and update code.</a:t>
            </a:r>
          </a:p>
          <a:p>
            <a:pPr marL="285750" indent="-285750" algn="just">
              <a:lnSpc>
                <a:spcPct val="150000"/>
              </a:lnSpc>
              <a:buFont typeface="Arial" panose="020B0604020202020204" pitchFamily="34" charset="0"/>
              <a:buChar char="•"/>
            </a:pPr>
            <a:r>
              <a:rPr lang="en-US" sz="2000" dirty="0">
                <a:solidFill>
                  <a:srgbClr val="000000"/>
                </a:solidFill>
                <a:latin typeface="Times New Roman" panose="02020603050405020304" pitchFamily="18" charset="0"/>
                <a:cs typeface="Times New Roman" panose="02020603050405020304" pitchFamily="18" charset="0"/>
              </a:rPr>
              <a:t>Developers that have access to code won’t get into a situation in which they don’t know the right place to add a new feature. </a:t>
            </a:r>
          </a:p>
          <a:p>
            <a:pPr marL="285750" indent="-285750" algn="just">
              <a:lnSpc>
                <a:spcPct val="150000"/>
              </a:lnSpc>
              <a:buFont typeface="Arial" panose="020B0604020202020204" pitchFamily="34" charset="0"/>
              <a:buChar char="•"/>
            </a:pPr>
            <a:r>
              <a:rPr lang="en-US" sz="2000" dirty="0">
                <a:solidFill>
                  <a:srgbClr val="000000"/>
                </a:solidFill>
                <a:latin typeface="Times New Roman" panose="02020603050405020304" pitchFamily="18" charset="0"/>
                <a:cs typeface="Times New Roman" panose="02020603050405020304" pitchFamily="18" charset="0"/>
              </a:rPr>
              <a:t>The practice </a:t>
            </a:r>
            <a:r>
              <a:rPr lang="en-US" sz="2000" b="1" dirty="0">
                <a:solidFill>
                  <a:srgbClr val="000000"/>
                </a:solidFill>
                <a:latin typeface="Times New Roman" panose="02020603050405020304" pitchFamily="18" charset="0"/>
                <a:cs typeface="Times New Roman" panose="02020603050405020304" pitchFamily="18" charset="0"/>
              </a:rPr>
              <a:t>helps avoid code duplication</a:t>
            </a:r>
            <a:r>
              <a:rPr lang="en-US" sz="2000" dirty="0">
                <a:solidFill>
                  <a:srgbClr val="000000"/>
                </a:solidFill>
                <a:latin typeface="Times New Roman" panose="02020603050405020304" pitchFamily="18" charset="0"/>
                <a:cs typeface="Times New Roman" panose="02020603050405020304" pitchFamily="18" charset="0"/>
              </a:rPr>
              <a:t>. </a:t>
            </a:r>
          </a:p>
          <a:p>
            <a:pPr marL="285750" indent="-285750" algn="just">
              <a:lnSpc>
                <a:spcPct val="150000"/>
              </a:lnSpc>
              <a:buFont typeface="Arial" panose="020B0604020202020204" pitchFamily="34" charset="0"/>
              <a:buChar char="•"/>
            </a:pPr>
            <a:r>
              <a:rPr lang="en-US" sz="2000" dirty="0">
                <a:solidFill>
                  <a:srgbClr val="000000"/>
                </a:solidFill>
                <a:latin typeface="Times New Roman" panose="02020603050405020304" pitchFamily="18" charset="0"/>
                <a:cs typeface="Times New Roman" panose="02020603050405020304" pitchFamily="18" charset="0"/>
              </a:rPr>
              <a:t>The implementation of collective code ownership </a:t>
            </a:r>
            <a:r>
              <a:rPr lang="en-US" sz="2000" b="1" dirty="0">
                <a:solidFill>
                  <a:srgbClr val="000000"/>
                </a:solidFill>
                <a:latin typeface="Times New Roman" panose="02020603050405020304" pitchFamily="18" charset="0"/>
                <a:cs typeface="Times New Roman" panose="02020603050405020304" pitchFamily="18" charset="0"/>
              </a:rPr>
              <a:t>encourages the team to cooperate more and feel free to bring new ideas</a:t>
            </a:r>
            <a:r>
              <a:rPr lang="en-US" sz="2000" dirty="0">
                <a:solidFill>
                  <a:srgbClr val="000000"/>
                </a:solidFill>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2979226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a:latin typeface="Times New Roman Bold" panose="02020503050405090304" charset="0"/>
                <a:cs typeface="Times New Roman Bold" panose="02020503050405090304" charset="0"/>
              </a:rPr>
              <a:t>XP Practices (contd.)</a:t>
            </a:r>
          </a:p>
        </p:txBody>
      </p:sp>
      <p:sp>
        <p:nvSpPr>
          <p:cNvPr id="6" name="Slide Number Placeholder 5"/>
          <p:cNvSpPr>
            <a:spLocks noGrp="1"/>
          </p:cNvSpPr>
          <p:nvPr>
            <p:ph type="sldNum" sz="quarter" idx="12"/>
          </p:nvPr>
        </p:nvSpPr>
        <p:spPr/>
        <p:txBody>
          <a:bodyPr/>
          <a:lstStyle/>
          <a:p>
            <a:fld id="{8BD8F058-9003-4658-AA47-7D4800AF7EA2}" type="slidenum">
              <a:rPr lang="en-US"/>
              <a:t>46</a:t>
            </a:fld>
            <a:endParaRPr lang="en-US"/>
          </a:p>
        </p:txBody>
      </p:sp>
      <p:sp>
        <p:nvSpPr>
          <p:cNvPr id="3" name="Content Placeholder 2"/>
          <p:cNvSpPr>
            <a:spLocks noGrp="1"/>
          </p:cNvSpPr>
          <p:nvPr>
            <p:ph idx="1"/>
          </p:nvPr>
        </p:nvSpPr>
        <p:spPr>
          <a:xfrm>
            <a:off x="136133" y="955675"/>
            <a:ext cx="8839200" cy="5216525"/>
          </a:xfrm>
        </p:spPr>
        <p:txBody>
          <a:bodyPr/>
          <a:lstStyle/>
          <a:p>
            <a:pPr marL="285750" indent="-285750" algn="just">
              <a:lnSpc>
                <a:spcPct val="150000"/>
              </a:lnSpc>
              <a:buFont typeface="Arial" panose="020B0604020202020204" pitchFamily="34" charset="0"/>
              <a:buChar char="•"/>
            </a:pPr>
            <a:endParaRPr lang="en-US" sz="1000" dirty="0">
              <a:latin typeface="Times New Roman" panose="02020603050405020304" pitchFamily="18" charset="0"/>
              <a:cs typeface="Times New Roman" panose="02020603050405020304" pitchFamily="18" charset="0"/>
            </a:endParaRPr>
          </a:p>
          <a:p>
            <a:pPr marL="0" marR="0" lvl="0" indent="0" algn="l" rtl="0">
              <a:lnSpc>
                <a:spcPct val="150000"/>
              </a:lnSpc>
              <a:spcBef>
                <a:spcPts val="0"/>
              </a:spcBef>
              <a:spcAft>
                <a:spcPts val="0"/>
              </a:spcAft>
              <a:buClr>
                <a:schemeClr val="dk1"/>
              </a:buClr>
              <a:buSzPts val="1800"/>
              <a:buNone/>
            </a:pPr>
            <a:endParaRPr lang="en-US" sz="2000" dirty="0">
              <a:solidFill>
                <a:schemeClr val="dk1"/>
              </a:solidFill>
              <a:latin typeface="Times New Roman"/>
              <a:cs typeface="Times New Roman"/>
            </a:endParaRPr>
          </a:p>
          <a:p>
            <a:pPr marL="285750" marR="0" lvl="0" indent="-285750" algn="l" rtl="0">
              <a:lnSpc>
                <a:spcPct val="150000"/>
              </a:lnSpc>
              <a:spcBef>
                <a:spcPts val="0"/>
              </a:spcBef>
              <a:spcAft>
                <a:spcPts val="0"/>
              </a:spcAft>
              <a:buClr>
                <a:schemeClr val="dk1"/>
              </a:buClr>
              <a:buSzPts val="1800"/>
              <a:buFont typeface="Arial"/>
              <a:buChar char="•"/>
            </a:pPr>
            <a:endParaRPr lang="en-US" sz="2000" dirty="0">
              <a:solidFill>
                <a:schemeClr val="dk1"/>
              </a:solidFill>
              <a:latin typeface="Times New Roman"/>
              <a:ea typeface="Times New Roman"/>
              <a:cs typeface="Times New Roman"/>
              <a:sym typeface="Times New Roman"/>
            </a:endParaRPr>
          </a:p>
          <a:p>
            <a:pPr algn="just">
              <a:buNone/>
            </a:pPr>
            <a:endParaRPr lang="en-US" sz="2400" dirty="0"/>
          </a:p>
        </p:txBody>
      </p:sp>
      <p:sp>
        <p:nvSpPr>
          <p:cNvPr id="8" name="TextBox 7">
            <a:extLst>
              <a:ext uri="{FF2B5EF4-FFF2-40B4-BE49-F238E27FC236}">
                <a16:creationId xmlns="" xmlns:a16="http://schemas.microsoft.com/office/drawing/2014/main" id="{9C40BC0F-2821-D528-5F25-8AB3C6E4E411}"/>
              </a:ext>
            </a:extLst>
          </p:cNvPr>
          <p:cNvSpPr txBox="1"/>
          <p:nvPr/>
        </p:nvSpPr>
        <p:spPr>
          <a:xfrm>
            <a:off x="288533" y="993347"/>
            <a:ext cx="8534400" cy="2862322"/>
          </a:xfrm>
          <a:prstGeom prst="rect">
            <a:avLst/>
          </a:prstGeom>
          <a:noFill/>
        </p:spPr>
        <p:txBody>
          <a:bodyPr wrap="square">
            <a:spAutoFit/>
          </a:bodyPr>
          <a:lstStyle/>
          <a:p>
            <a:pPr algn="just">
              <a:lnSpc>
                <a:spcPct val="150000"/>
              </a:lnSpc>
            </a:pPr>
            <a:r>
              <a:rPr lang="en-US" sz="2000" b="1" dirty="0">
                <a:solidFill>
                  <a:srgbClr val="C00000"/>
                </a:solidFill>
                <a:latin typeface="Times New Roman" panose="02020603050405020304" pitchFamily="18" charset="0"/>
                <a:cs typeface="Times New Roman" panose="02020603050405020304" pitchFamily="18" charset="0"/>
              </a:rPr>
              <a:t>9. Continuous Integration</a:t>
            </a:r>
            <a:endParaRPr lang="en-US" sz="2000" dirty="0">
              <a:solidFill>
                <a:srgbClr val="C00000"/>
              </a:solidFill>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Developers always </a:t>
            </a:r>
            <a:r>
              <a:rPr lang="en-US" sz="2000" b="1" dirty="0">
                <a:latin typeface="Times New Roman" panose="02020603050405020304" pitchFamily="18" charset="0"/>
                <a:cs typeface="Times New Roman" panose="02020603050405020304" pitchFamily="18" charset="0"/>
              </a:rPr>
              <a:t>keep the system fully integrated</a:t>
            </a:r>
            <a:r>
              <a:rPr lang="en-US" sz="2000" dirty="0">
                <a:latin typeface="Times New Roman" panose="02020603050405020304" pitchFamily="18" charset="0"/>
                <a:cs typeface="Times New Roman" panose="02020603050405020304" pitchFamily="18" charset="0"/>
              </a:rPr>
              <a:t>. </a:t>
            </a:r>
          </a:p>
          <a:p>
            <a:pPr marL="285750" indent="-28575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XP teams </a:t>
            </a:r>
            <a:r>
              <a:rPr lang="en-US" sz="2000" b="1" dirty="0">
                <a:latin typeface="Times New Roman" panose="02020603050405020304" pitchFamily="18" charset="0"/>
                <a:cs typeface="Times New Roman" panose="02020603050405020304" pitchFamily="18" charset="0"/>
              </a:rPr>
              <a:t>take iterative development to another level</a:t>
            </a:r>
            <a:r>
              <a:rPr lang="en-US" sz="2000" dirty="0">
                <a:latin typeface="Times New Roman" panose="02020603050405020304" pitchFamily="18" charset="0"/>
                <a:cs typeface="Times New Roman" panose="02020603050405020304" pitchFamily="18" charset="0"/>
              </a:rPr>
              <a:t> because they commit code multiple times a day, which is also called continuous delivery.</a:t>
            </a:r>
          </a:p>
          <a:p>
            <a:pPr marL="285750" indent="-28575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 XP practitioners </a:t>
            </a:r>
            <a:r>
              <a:rPr lang="en-US" sz="2000" b="1" dirty="0">
                <a:latin typeface="Times New Roman" panose="02020603050405020304" pitchFamily="18" charset="0"/>
                <a:cs typeface="Times New Roman" panose="02020603050405020304" pitchFamily="18" charset="0"/>
              </a:rPr>
              <a:t>understand the importance of communication</a:t>
            </a:r>
            <a:r>
              <a:rPr lang="en-US" sz="2000" dirty="0">
                <a:latin typeface="Times New Roman" panose="02020603050405020304" pitchFamily="18" charset="0"/>
                <a:cs typeface="Times New Roman" panose="02020603050405020304" pitchFamily="18" charset="0"/>
              </a:rPr>
              <a:t>. </a:t>
            </a:r>
          </a:p>
          <a:p>
            <a:pPr marL="285750" indent="-28575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Programmers </a:t>
            </a:r>
            <a:r>
              <a:rPr lang="en-US" sz="2000" b="1" dirty="0">
                <a:latin typeface="Times New Roman" panose="02020603050405020304" pitchFamily="18" charset="0"/>
                <a:cs typeface="Times New Roman" panose="02020603050405020304" pitchFamily="18" charset="0"/>
              </a:rPr>
              <a:t>discuss which parts of the code can be re-used </a:t>
            </a:r>
            <a:r>
              <a:rPr lang="en-US" sz="2000" dirty="0">
                <a:latin typeface="Times New Roman" panose="02020603050405020304" pitchFamily="18" charset="0"/>
                <a:cs typeface="Times New Roman" panose="02020603050405020304" pitchFamily="18" charset="0"/>
              </a:rPr>
              <a:t>or shared.</a:t>
            </a:r>
          </a:p>
        </p:txBody>
      </p:sp>
    </p:spTree>
    <p:extLst>
      <p:ext uri="{BB962C8B-B14F-4D97-AF65-F5344CB8AC3E}">
        <p14:creationId xmlns:p14="http://schemas.microsoft.com/office/powerpoint/2010/main" val="238938023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a:latin typeface="Times New Roman Bold" panose="02020503050405090304" charset="0"/>
                <a:cs typeface="Times New Roman Bold" panose="02020503050405090304" charset="0"/>
              </a:rPr>
              <a:t>XP Practices (contd.)</a:t>
            </a:r>
          </a:p>
        </p:txBody>
      </p:sp>
      <p:sp>
        <p:nvSpPr>
          <p:cNvPr id="6" name="Slide Number Placeholder 5"/>
          <p:cNvSpPr>
            <a:spLocks noGrp="1"/>
          </p:cNvSpPr>
          <p:nvPr>
            <p:ph type="sldNum" sz="quarter" idx="12"/>
          </p:nvPr>
        </p:nvSpPr>
        <p:spPr/>
        <p:txBody>
          <a:bodyPr/>
          <a:lstStyle/>
          <a:p>
            <a:fld id="{8BD8F058-9003-4658-AA47-7D4800AF7EA2}" type="slidenum">
              <a:rPr lang="en-US"/>
              <a:t>47</a:t>
            </a:fld>
            <a:endParaRPr lang="en-US"/>
          </a:p>
        </p:txBody>
      </p:sp>
      <p:sp>
        <p:nvSpPr>
          <p:cNvPr id="3" name="Content Placeholder 2"/>
          <p:cNvSpPr>
            <a:spLocks noGrp="1"/>
          </p:cNvSpPr>
          <p:nvPr>
            <p:ph idx="1"/>
          </p:nvPr>
        </p:nvSpPr>
        <p:spPr>
          <a:xfrm>
            <a:off x="136133" y="955675"/>
            <a:ext cx="8839200" cy="5216525"/>
          </a:xfrm>
        </p:spPr>
        <p:txBody>
          <a:bodyPr/>
          <a:lstStyle/>
          <a:p>
            <a:pPr marL="285750" indent="-285750" algn="just">
              <a:lnSpc>
                <a:spcPct val="150000"/>
              </a:lnSpc>
              <a:buFont typeface="Arial" panose="020B0604020202020204" pitchFamily="34" charset="0"/>
              <a:buChar char="•"/>
            </a:pPr>
            <a:endParaRPr lang="en-US" sz="1000" dirty="0">
              <a:latin typeface="Times New Roman" panose="02020603050405020304" pitchFamily="18" charset="0"/>
              <a:cs typeface="Times New Roman" panose="02020603050405020304" pitchFamily="18" charset="0"/>
            </a:endParaRPr>
          </a:p>
          <a:p>
            <a:pPr marL="0" marR="0" lvl="0" indent="0" algn="l" rtl="0">
              <a:lnSpc>
                <a:spcPct val="150000"/>
              </a:lnSpc>
              <a:spcBef>
                <a:spcPts val="0"/>
              </a:spcBef>
              <a:spcAft>
                <a:spcPts val="0"/>
              </a:spcAft>
              <a:buClr>
                <a:schemeClr val="dk1"/>
              </a:buClr>
              <a:buSzPts val="1800"/>
              <a:buNone/>
            </a:pPr>
            <a:endParaRPr lang="en-US" sz="2000" dirty="0">
              <a:solidFill>
                <a:schemeClr val="dk1"/>
              </a:solidFill>
              <a:latin typeface="Times New Roman"/>
              <a:cs typeface="Times New Roman"/>
            </a:endParaRPr>
          </a:p>
          <a:p>
            <a:pPr marL="285750" marR="0" lvl="0" indent="-285750" algn="l" rtl="0">
              <a:lnSpc>
                <a:spcPct val="150000"/>
              </a:lnSpc>
              <a:spcBef>
                <a:spcPts val="0"/>
              </a:spcBef>
              <a:spcAft>
                <a:spcPts val="0"/>
              </a:spcAft>
              <a:buClr>
                <a:schemeClr val="dk1"/>
              </a:buClr>
              <a:buSzPts val="1800"/>
              <a:buFont typeface="Arial"/>
              <a:buChar char="•"/>
            </a:pPr>
            <a:endParaRPr lang="en-US" sz="2000" dirty="0">
              <a:solidFill>
                <a:schemeClr val="dk1"/>
              </a:solidFill>
              <a:latin typeface="Times New Roman"/>
              <a:ea typeface="Times New Roman"/>
              <a:cs typeface="Times New Roman"/>
              <a:sym typeface="Times New Roman"/>
            </a:endParaRPr>
          </a:p>
          <a:p>
            <a:pPr algn="just">
              <a:buNone/>
            </a:pPr>
            <a:endParaRPr lang="en-US" sz="2400" dirty="0"/>
          </a:p>
        </p:txBody>
      </p:sp>
      <p:sp>
        <p:nvSpPr>
          <p:cNvPr id="8" name="TextBox 7">
            <a:extLst>
              <a:ext uri="{FF2B5EF4-FFF2-40B4-BE49-F238E27FC236}">
                <a16:creationId xmlns="" xmlns:a16="http://schemas.microsoft.com/office/drawing/2014/main" id="{9C40BC0F-2821-D528-5F25-8AB3C6E4E411}"/>
              </a:ext>
            </a:extLst>
          </p:cNvPr>
          <p:cNvSpPr txBox="1"/>
          <p:nvPr/>
        </p:nvSpPr>
        <p:spPr>
          <a:xfrm>
            <a:off x="288533" y="993347"/>
            <a:ext cx="8534400" cy="4201150"/>
          </a:xfrm>
          <a:prstGeom prst="rect">
            <a:avLst/>
          </a:prstGeom>
          <a:noFill/>
        </p:spPr>
        <p:txBody>
          <a:bodyPr wrap="square">
            <a:spAutoFit/>
          </a:bodyPr>
          <a:lstStyle/>
          <a:p>
            <a:pPr algn="just">
              <a:lnSpc>
                <a:spcPct val="150000"/>
              </a:lnSpc>
            </a:pPr>
            <a:r>
              <a:rPr lang="en-US" sz="2000" b="1" dirty="0">
                <a:solidFill>
                  <a:srgbClr val="C00000"/>
                </a:solidFill>
                <a:latin typeface="Times New Roman" panose="02020603050405020304" pitchFamily="18" charset="0"/>
                <a:cs typeface="Times New Roman" panose="02020603050405020304" pitchFamily="18" charset="0"/>
              </a:rPr>
              <a:t>10. 40-Hour Work</a:t>
            </a:r>
            <a:endParaRPr lang="en-US" sz="2000" dirty="0">
              <a:solidFill>
                <a:srgbClr val="C00000"/>
              </a:solidFill>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Extreme Programming emphasizes on the limited number of hours of work per week for every team members, based on their sustainability, to a </a:t>
            </a:r>
            <a:r>
              <a:rPr lang="en-US" sz="2000" b="1" dirty="0">
                <a:latin typeface="Times New Roman" panose="02020603050405020304" pitchFamily="18" charset="0"/>
                <a:cs typeface="Times New Roman" panose="02020603050405020304" pitchFamily="18" charset="0"/>
              </a:rPr>
              <a:t>maximum of 40 hours a week. </a:t>
            </a:r>
          </a:p>
          <a:p>
            <a:pPr marL="285750" indent="-28575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If someone works for more time than that, it is considered as </a:t>
            </a:r>
            <a:r>
              <a:rPr lang="en-US" sz="2000" b="1" dirty="0">
                <a:latin typeface="Times New Roman" panose="02020603050405020304" pitchFamily="18" charset="0"/>
                <a:cs typeface="Times New Roman" panose="02020603050405020304" pitchFamily="18" charset="0"/>
              </a:rPr>
              <a:t>overtime</a:t>
            </a:r>
            <a:r>
              <a:rPr lang="en-US" sz="2000" dirty="0">
                <a:latin typeface="Times New Roman" panose="02020603050405020304" pitchFamily="18" charset="0"/>
                <a:cs typeface="Times New Roman" panose="02020603050405020304" pitchFamily="18" charset="0"/>
              </a:rPr>
              <a:t>. Overtime is allowed for at most one week. </a:t>
            </a:r>
          </a:p>
          <a:p>
            <a:pPr marL="285750" indent="-28575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This practice is </a:t>
            </a:r>
            <a:r>
              <a:rPr lang="en-US" sz="2000" b="1" dirty="0">
                <a:latin typeface="Times New Roman" panose="02020603050405020304" pitchFamily="18" charset="0"/>
                <a:cs typeface="Times New Roman" panose="02020603050405020304" pitchFamily="18" charset="0"/>
              </a:rPr>
              <a:t>to ensure that every team member be fresh, creative, careful and confident</a:t>
            </a:r>
            <a:r>
              <a:rPr lang="en-US" sz="2000" dirty="0">
                <a:latin typeface="Times New Roman" panose="02020603050405020304" pitchFamily="18" charset="0"/>
                <a:cs typeface="Times New Roman" panose="02020603050405020304" pitchFamily="18" charset="0"/>
              </a:rPr>
              <a:t>.</a:t>
            </a:r>
          </a:p>
          <a:p>
            <a:pPr marL="285750" indent="-285750" algn="just">
              <a:lnSpc>
                <a:spcPct val="150000"/>
              </a:lnSpc>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6274433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a:latin typeface="Times New Roman Bold" panose="02020503050405090304" charset="0"/>
                <a:cs typeface="Times New Roman Bold" panose="02020503050405090304" charset="0"/>
              </a:rPr>
              <a:t>XP Practices (contd.)</a:t>
            </a:r>
          </a:p>
        </p:txBody>
      </p:sp>
      <p:sp>
        <p:nvSpPr>
          <p:cNvPr id="6" name="Slide Number Placeholder 5"/>
          <p:cNvSpPr>
            <a:spLocks noGrp="1"/>
          </p:cNvSpPr>
          <p:nvPr>
            <p:ph type="sldNum" sz="quarter" idx="12"/>
          </p:nvPr>
        </p:nvSpPr>
        <p:spPr/>
        <p:txBody>
          <a:bodyPr/>
          <a:lstStyle/>
          <a:p>
            <a:fld id="{8BD8F058-9003-4658-AA47-7D4800AF7EA2}" type="slidenum">
              <a:rPr lang="en-US"/>
              <a:t>48</a:t>
            </a:fld>
            <a:endParaRPr lang="en-US"/>
          </a:p>
        </p:txBody>
      </p:sp>
      <p:sp>
        <p:nvSpPr>
          <p:cNvPr id="3" name="Content Placeholder 2"/>
          <p:cNvSpPr>
            <a:spLocks noGrp="1"/>
          </p:cNvSpPr>
          <p:nvPr>
            <p:ph idx="1"/>
          </p:nvPr>
        </p:nvSpPr>
        <p:spPr>
          <a:xfrm>
            <a:off x="136133" y="955675"/>
            <a:ext cx="8839200" cy="5216525"/>
          </a:xfrm>
        </p:spPr>
        <p:txBody>
          <a:bodyPr/>
          <a:lstStyle/>
          <a:p>
            <a:pPr marL="285750" indent="-285750" algn="just">
              <a:lnSpc>
                <a:spcPct val="150000"/>
              </a:lnSpc>
              <a:buFont typeface="Arial" panose="020B0604020202020204" pitchFamily="34" charset="0"/>
              <a:buChar char="•"/>
            </a:pPr>
            <a:endParaRPr lang="en-US" sz="1000" dirty="0">
              <a:latin typeface="Times New Roman" panose="02020603050405020304" pitchFamily="18" charset="0"/>
              <a:cs typeface="Times New Roman" panose="02020603050405020304" pitchFamily="18" charset="0"/>
            </a:endParaRPr>
          </a:p>
          <a:p>
            <a:pPr marL="0" marR="0" lvl="0" indent="0" algn="l" rtl="0">
              <a:lnSpc>
                <a:spcPct val="150000"/>
              </a:lnSpc>
              <a:spcBef>
                <a:spcPts val="0"/>
              </a:spcBef>
              <a:spcAft>
                <a:spcPts val="0"/>
              </a:spcAft>
              <a:buClr>
                <a:schemeClr val="dk1"/>
              </a:buClr>
              <a:buSzPts val="1800"/>
              <a:buNone/>
            </a:pPr>
            <a:endParaRPr lang="en-US" sz="2000" dirty="0">
              <a:solidFill>
                <a:schemeClr val="dk1"/>
              </a:solidFill>
              <a:latin typeface="Times New Roman"/>
              <a:cs typeface="Times New Roman"/>
            </a:endParaRPr>
          </a:p>
          <a:p>
            <a:pPr marL="285750" marR="0" lvl="0" indent="-285750" algn="l" rtl="0">
              <a:lnSpc>
                <a:spcPct val="150000"/>
              </a:lnSpc>
              <a:spcBef>
                <a:spcPts val="0"/>
              </a:spcBef>
              <a:spcAft>
                <a:spcPts val="0"/>
              </a:spcAft>
              <a:buClr>
                <a:schemeClr val="dk1"/>
              </a:buClr>
              <a:buSzPts val="1800"/>
              <a:buFont typeface="Arial"/>
              <a:buChar char="•"/>
            </a:pPr>
            <a:endParaRPr lang="en-US" sz="2000" dirty="0">
              <a:solidFill>
                <a:schemeClr val="dk1"/>
              </a:solidFill>
              <a:latin typeface="Times New Roman"/>
              <a:ea typeface="Times New Roman"/>
              <a:cs typeface="Times New Roman"/>
              <a:sym typeface="Times New Roman"/>
            </a:endParaRPr>
          </a:p>
          <a:p>
            <a:pPr algn="just">
              <a:buNone/>
            </a:pPr>
            <a:endParaRPr lang="en-US" sz="2400" dirty="0"/>
          </a:p>
        </p:txBody>
      </p:sp>
      <p:sp>
        <p:nvSpPr>
          <p:cNvPr id="8" name="TextBox 7">
            <a:extLst>
              <a:ext uri="{FF2B5EF4-FFF2-40B4-BE49-F238E27FC236}">
                <a16:creationId xmlns="" xmlns:a16="http://schemas.microsoft.com/office/drawing/2014/main" id="{9C40BC0F-2821-D528-5F25-8AB3C6E4E411}"/>
              </a:ext>
            </a:extLst>
          </p:cNvPr>
          <p:cNvSpPr txBox="1"/>
          <p:nvPr/>
        </p:nvSpPr>
        <p:spPr>
          <a:xfrm>
            <a:off x="288533" y="993347"/>
            <a:ext cx="8534400" cy="5124480"/>
          </a:xfrm>
          <a:prstGeom prst="rect">
            <a:avLst/>
          </a:prstGeom>
          <a:noFill/>
        </p:spPr>
        <p:txBody>
          <a:bodyPr wrap="square">
            <a:spAutoFit/>
          </a:bodyPr>
          <a:lstStyle/>
          <a:p>
            <a:pPr algn="just">
              <a:lnSpc>
                <a:spcPct val="150000"/>
              </a:lnSpc>
            </a:pPr>
            <a:r>
              <a:rPr lang="en-US" sz="2000" b="1" dirty="0">
                <a:solidFill>
                  <a:srgbClr val="C00000"/>
                </a:solidFill>
                <a:latin typeface="Times New Roman" panose="02020603050405020304" pitchFamily="18" charset="0"/>
                <a:cs typeface="Times New Roman" panose="02020603050405020304" pitchFamily="18" charset="0"/>
              </a:rPr>
              <a:t>11. On-Site Customer</a:t>
            </a:r>
            <a:endParaRPr lang="en-US" sz="2000" dirty="0">
              <a:solidFill>
                <a:srgbClr val="C00000"/>
              </a:solidFill>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Include a real, live user on the team, </a:t>
            </a:r>
            <a:r>
              <a:rPr lang="en-US" sz="2000" b="1" dirty="0">
                <a:latin typeface="Times New Roman" panose="02020603050405020304" pitchFamily="18" charset="0"/>
                <a:cs typeface="Times New Roman" panose="02020603050405020304" pitchFamily="18" charset="0"/>
              </a:rPr>
              <a:t>available full-time to answer the questions, resolve disputes and set small-scale priorities</a:t>
            </a:r>
            <a:r>
              <a:rPr lang="en-US" sz="2000" dirty="0">
                <a:latin typeface="Times New Roman" panose="02020603050405020304" pitchFamily="18" charset="0"/>
                <a:cs typeface="Times New Roman" panose="02020603050405020304" pitchFamily="18" charset="0"/>
              </a:rPr>
              <a:t>. This user may not have to spend 40 hours on this role only and can focus on other work too.</a:t>
            </a:r>
          </a:p>
          <a:p>
            <a:pPr algn="just">
              <a:lnSpc>
                <a:spcPct val="150000"/>
              </a:lnSpc>
            </a:pPr>
            <a:endParaRPr lang="en-US" sz="2000" b="1" dirty="0">
              <a:latin typeface="Times New Roman" panose="02020603050405020304" pitchFamily="18" charset="0"/>
              <a:cs typeface="Times New Roman" panose="02020603050405020304" pitchFamily="18" charset="0"/>
            </a:endParaRPr>
          </a:p>
          <a:p>
            <a:pPr algn="just">
              <a:lnSpc>
                <a:spcPct val="150000"/>
              </a:lnSpc>
            </a:pPr>
            <a:r>
              <a:rPr lang="en-US" sz="2000" b="1" dirty="0">
                <a:latin typeface="Times New Roman" panose="02020603050405020304" pitchFamily="18" charset="0"/>
                <a:cs typeface="Times New Roman" panose="02020603050405020304" pitchFamily="18" charset="0"/>
              </a:rPr>
              <a:t>On-Site Customer – Advantages</a:t>
            </a:r>
          </a:p>
          <a:p>
            <a:pPr marL="800100" lvl="1" indent="-342900" algn="just">
              <a:lnSpc>
                <a:spcPct val="150000"/>
              </a:lnSpc>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Can </a:t>
            </a:r>
            <a:r>
              <a:rPr lang="en-US" sz="2000" b="1" dirty="0">
                <a:latin typeface="Times New Roman" panose="02020603050405020304" pitchFamily="18" charset="0"/>
                <a:cs typeface="Times New Roman" panose="02020603050405020304" pitchFamily="18" charset="0"/>
              </a:rPr>
              <a:t>give quick and knowledgeable answers to the real development questions</a:t>
            </a:r>
            <a:r>
              <a:rPr lang="en-US" sz="2000" dirty="0">
                <a:latin typeface="Times New Roman" panose="02020603050405020304" pitchFamily="18" charset="0"/>
                <a:cs typeface="Times New Roman" panose="02020603050405020304" pitchFamily="18" charset="0"/>
              </a:rPr>
              <a:t>.</a:t>
            </a:r>
          </a:p>
          <a:p>
            <a:pPr marL="800100" lvl="1" indent="-342900" algn="just">
              <a:lnSpc>
                <a:spcPct val="150000"/>
              </a:lnSpc>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Makes sure that </a:t>
            </a:r>
            <a:r>
              <a:rPr lang="en-US" sz="2000" b="1" dirty="0">
                <a:latin typeface="Times New Roman" panose="02020603050405020304" pitchFamily="18" charset="0"/>
                <a:cs typeface="Times New Roman" panose="02020603050405020304" pitchFamily="18" charset="0"/>
              </a:rPr>
              <a:t>what is developed </a:t>
            </a:r>
            <a:r>
              <a:rPr lang="en-US" sz="2000" b="1" dirty="0" smtClean="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what is </a:t>
            </a:r>
            <a:r>
              <a:rPr lang="en-US" sz="2000" b="1" dirty="0" smtClean="0">
                <a:latin typeface="Times New Roman" panose="02020603050405020304" pitchFamily="18" charset="0"/>
                <a:cs typeface="Times New Roman" panose="02020603050405020304" pitchFamily="18" charset="0"/>
              </a:rPr>
              <a:t>needed?</a:t>
            </a:r>
            <a:endParaRPr lang="en-US" sz="2000" b="1" dirty="0">
              <a:latin typeface="Times New Roman" panose="02020603050405020304" pitchFamily="18" charset="0"/>
              <a:cs typeface="Times New Roman" panose="02020603050405020304" pitchFamily="18" charset="0"/>
            </a:endParaRPr>
          </a:p>
          <a:p>
            <a:pPr marL="800100" lvl="1" indent="-342900" algn="just">
              <a:lnSpc>
                <a:spcPct val="150000"/>
              </a:lnSpc>
              <a:buFont typeface="Wingdings" panose="05000000000000000000" pitchFamily="2" charset="2"/>
              <a:buChar char="ü"/>
            </a:pPr>
            <a:r>
              <a:rPr lang="en-US" sz="2000" b="1" dirty="0">
                <a:latin typeface="Times New Roman" panose="02020603050405020304" pitchFamily="18" charset="0"/>
                <a:cs typeface="Times New Roman" panose="02020603050405020304" pitchFamily="18" charset="0"/>
              </a:rPr>
              <a:t>Functionality is prioritized correctly.</a:t>
            </a:r>
          </a:p>
          <a:p>
            <a:pPr marL="285750" indent="-285750" algn="just">
              <a:lnSpc>
                <a:spcPct val="150000"/>
              </a:lnSpc>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2057507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a:latin typeface="Times New Roman Bold" panose="02020503050405090304" charset="0"/>
                <a:cs typeface="Times New Roman Bold" panose="02020503050405090304" charset="0"/>
              </a:rPr>
              <a:t>XP Practices (contd.)</a:t>
            </a:r>
          </a:p>
        </p:txBody>
      </p:sp>
      <p:sp>
        <p:nvSpPr>
          <p:cNvPr id="6" name="Slide Number Placeholder 5"/>
          <p:cNvSpPr>
            <a:spLocks noGrp="1"/>
          </p:cNvSpPr>
          <p:nvPr>
            <p:ph type="sldNum" sz="quarter" idx="12"/>
          </p:nvPr>
        </p:nvSpPr>
        <p:spPr/>
        <p:txBody>
          <a:bodyPr/>
          <a:lstStyle/>
          <a:p>
            <a:fld id="{8BD8F058-9003-4658-AA47-7D4800AF7EA2}" type="slidenum">
              <a:rPr lang="en-US"/>
              <a:t>49</a:t>
            </a:fld>
            <a:endParaRPr lang="en-US"/>
          </a:p>
        </p:txBody>
      </p:sp>
      <p:sp>
        <p:nvSpPr>
          <p:cNvPr id="3" name="Content Placeholder 2"/>
          <p:cNvSpPr>
            <a:spLocks noGrp="1"/>
          </p:cNvSpPr>
          <p:nvPr>
            <p:ph idx="1"/>
          </p:nvPr>
        </p:nvSpPr>
        <p:spPr>
          <a:xfrm>
            <a:off x="136133" y="955675"/>
            <a:ext cx="8839200" cy="5216525"/>
          </a:xfrm>
        </p:spPr>
        <p:txBody>
          <a:bodyPr/>
          <a:lstStyle/>
          <a:p>
            <a:pPr marL="285750" indent="-285750" algn="just">
              <a:lnSpc>
                <a:spcPct val="150000"/>
              </a:lnSpc>
              <a:buFont typeface="Arial" panose="020B0604020202020204" pitchFamily="34" charset="0"/>
              <a:buChar char="•"/>
            </a:pPr>
            <a:endParaRPr lang="en-US" sz="1000" dirty="0">
              <a:latin typeface="Times New Roman" panose="02020603050405020304" pitchFamily="18" charset="0"/>
              <a:cs typeface="Times New Roman" panose="02020603050405020304" pitchFamily="18" charset="0"/>
            </a:endParaRPr>
          </a:p>
          <a:p>
            <a:pPr marL="0" marR="0" lvl="0" indent="0" algn="l" rtl="0">
              <a:lnSpc>
                <a:spcPct val="150000"/>
              </a:lnSpc>
              <a:spcBef>
                <a:spcPts val="0"/>
              </a:spcBef>
              <a:spcAft>
                <a:spcPts val="0"/>
              </a:spcAft>
              <a:buClr>
                <a:schemeClr val="dk1"/>
              </a:buClr>
              <a:buSzPts val="1800"/>
              <a:buNone/>
            </a:pPr>
            <a:endParaRPr lang="en-US" sz="2000" dirty="0">
              <a:solidFill>
                <a:schemeClr val="dk1"/>
              </a:solidFill>
              <a:latin typeface="Times New Roman"/>
              <a:cs typeface="Times New Roman"/>
            </a:endParaRPr>
          </a:p>
          <a:p>
            <a:pPr marL="285750" marR="0" lvl="0" indent="-285750" algn="l" rtl="0">
              <a:lnSpc>
                <a:spcPct val="150000"/>
              </a:lnSpc>
              <a:spcBef>
                <a:spcPts val="0"/>
              </a:spcBef>
              <a:spcAft>
                <a:spcPts val="0"/>
              </a:spcAft>
              <a:buClr>
                <a:schemeClr val="dk1"/>
              </a:buClr>
              <a:buSzPts val="1800"/>
              <a:buFont typeface="Arial"/>
              <a:buChar char="•"/>
            </a:pPr>
            <a:endParaRPr lang="en-US" sz="2000" dirty="0">
              <a:solidFill>
                <a:schemeClr val="dk1"/>
              </a:solidFill>
              <a:latin typeface="Times New Roman"/>
              <a:ea typeface="Times New Roman"/>
              <a:cs typeface="Times New Roman"/>
              <a:sym typeface="Times New Roman"/>
            </a:endParaRPr>
          </a:p>
          <a:p>
            <a:pPr algn="just">
              <a:buNone/>
            </a:pPr>
            <a:endParaRPr lang="en-US" sz="2400" dirty="0"/>
          </a:p>
        </p:txBody>
      </p:sp>
      <p:sp>
        <p:nvSpPr>
          <p:cNvPr id="8" name="TextBox 7">
            <a:extLst>
              <a:ext uri="{FF2B5EF4-FFF2-40B4-BE49-F238E27FC236}">
                <a16:creationId xmlns="" xmlns:a16="http://schemas.microsoft.com/office/drawing/2014/main" id="{9C40BC0F-2821-D528-5F25-8AB3C6E4E411}"/>
              </a:ext>
            </a:extLst>
          </p:cNvPr>
          <p:cNvSpPr txBox="1"/>
          <p:nvPr/>
        </p:nvSpPr>
        <p:spPr>
          <a:xfrm>
            <a:off x="288533" y="993347"/>
            <a:ext cx="8534400" cy="5170646"/>
          </a:xfrm>
          <a:prstGeom prst="rect">
            <a:avLst/>
          </a:prstGeom>
          <a:noFill/>
        </p:spPr>
        <p:txBody>
          <a:bodyPr wrap="square">
            <a:spAutoFit/>
          </a:bodyPr>
          <a:lstStyle/>
          <a:p>
            <a:pPr algn="just">
              <a:lnSpc>
                <a:spcPct val="150000"/>
              </a:lnSpc>
            </a:pPr>
            <a:r>
              <a:rPr lang="en-US" sz="2000" b="1" dirty="0">
                <a:solidFill>
                  <a:srgbClr val="C00000"/>
                </a:solidFill>
                <a:latin typeface="Times New Roman" panose="02020603050405020304" pitchFamily="18" charset="0"/>
                <a:cs typeface="Times New Roman" panose="02020603050405020304" pitchFamily="18" charset="0"/>
              </a:rPr>
              <a:t>12. Coding Standard</a:t>
            </a:r>
            <a:endParaRPr lang="en-US" sz="2000" dirty="0">
              <a:solidFill>
                <a:srgbClr val="C00000"/>
              </a:solidFill>
              <a:latin typeface="Times New Roman" panose="02020603050405020304" pitchFamily="18" charset="0"/>
              <a:cs typeface="Times New Roman" panose="02020603050405020304" pitchFamily="18" charset="0"/>
            </a:endParaRPr>
          </a:p>
          <a:p>
            <a:pPr>
              <a:lnSpc>
                <a:spcPct val="150000"/>
              </a:lnSpc>
            </a:pPr>
            <a:r>
              <a:rPr lang="en-US" sz="2000" dirty="0">
                <a:latin typeface="Times New Roman" panose="02020603050405020304" pitchFamily="18" charset="0"/>
                <a:cs typeface="Times New Roman" panose="02020603050405020304" pitchFamily="18" charset="0"/>
              </a:rPr>
              <a:t>Developers write all code in accordance with the rules emphasizing-</a:t>
            </a:r>
          </a:p>
          <a:p>
            <a:pPr marL="800100" lvl="1" indent="-342900">
              <a:lnSpc>
                <a:spcPct val="150000"/>
              </a:lnSpc>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Communication through the code.</a:t>
            </a:r>
          </a:p>
          <a:p>
            <a:pPr marL="800100" lvl="1" indent="-342900">
              <a:lnSpc>
                <a:spcPct val="150000"/>
              </a:lnSpc>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The least amount of work possible.</a:t>
            </a:r>
          </a:p>
          <a:p>
            <a:pPr marL="800100" lvl="1" indent="-342900">
              <a:lnSpc>
                <a:spcPct val="150000"/>
              </a:lnSpc>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Consistent with the “once and only once” rule (no duplicate code).</a:t>
            </a:r>
          </a:p>
          <a:p>
            <a:pPr marL="800100" lvl="1" indent="-342900">
              <a:lnSpc>
                <a:spcPct val="150000"/>
              </a:lnSpc>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Voluntary adoption by the whole team.</a:t>
            </a:r>
          </a:p>
          <a:p>
            <a:pPr>
              <a:lnSpc>
                <a:spcPct val="150000"/>
              </a:lnSpc>
            </a:pPr>
            <a:endParaRPr lang="en-US" sz="2000" dirty="0">
              <a:latin typeface="Times New Roman" panose="02020603050405020304" pitchFamily="18" charset="0"/>
              <a:cs typeface="Times New Roman" panose="02020603050405020304" pitchFamily="18" charset="0"/>
            </a:endParaRPr>
          </a:p>
          <a:p>
            <a:pPr>
              <a:lnSpc>
                <a:spcPct val="150000"/>
              </a:lnSpc>
            </a:pPr>
            <a:r>
              <a:rPr lang="en-US" sz="2000" dirty="0">
                <a:latin typeface="Times New Roman" panose="02020603050405020304" pitchFamily="18" charset="0"/>
                <a:cs typeface="Times New Roman" panose="02020603050405020304" pitchFamily="18" charset="0"/>
              </a:rPr>
              <a:t>These rules are necessary in Extreme Programming because all the developers −</a:t>
            </a:r>
          </a:p>
          <a:p>
            <a:pPr marL="800100" lvl="1" indent="-342900">
              <a:lnSpc>
                <a:spcPct val="150000"/>
              </a:lnSpc>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Can change from one part of the system to another part of the system.</a:t>
            </a:r>
          </a:p>
          <a:p>
            <a:pPr marL="800100" lvl="1" indent="-342900">
              <a:lnSpc>
                <a:spcPct val="150000"/>
              </a:lnSpc>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Swap </a:t>
            </a:r>
            <a:r>
              <a:rPr lang="en-US" sz="2000" dirty="0" smtClean="0">
                <a:latin typeface="Times New Roman" panose="02020603050405020304" pitchFamily="18" charset="0"/>
                <a:cs typeface="Times New Roman" panose="02020603050405020304" pitchFamily="18" charset="0"/>
              </a:rPr>
              <a:t>partner programmers </a:t>
            </a:r>
            <a:r>
              <a:rPr lang="en-US" sz="2000" dirty="0">
                <a:latin typeface="Times New Roman" panose="02020603050405020304" pitchFamily="18" charset="0"/>
                <a:cs typeface="Times New Roman" panose="02020603050405020304" pitchFamily="18" charset="0"/>
              </a:rPr>
              <a:t>a couple of times a day.</a:t>
            </a:r>
          </a:p>
          <a:p>
            <a:pPr marL="800100" lvl="1" indent="-342900">
              <a:lnSpc>
                <a:spcPct val="150000"/>
              </a:lnSpc>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Refactor each other's code constantly.</a:t>
            </a:r>
          </a:p>
        </p:txBody>
      </p:sp>
    </p:spTree>
    <p:extLst>
      <p:ext uri="{BB962C8B-B14F-4D97-AF65-F5344CB8AC3E}">
        <p14:creationId xmlns:p14="http://schemas.microsoft.com/office/powerpoint/2010/main" val="36253456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a:latin typeface="Times New Roman Bold" panose="02020503050405090304" charset="0"/>
                <a:cs typeface="Times New Roman Bold" panose="02020503050405090304" charset="0"/>
              </a:rPr>
              <a:t>Agile Model</a:t>
            </a:r>
          </a:p>
        </p:txBody>
      </p:sp>
      <p:sp>
        <p:nvSpPr>
          <p:cNvPr id="6" name="Slide Number Placeholder 5"/>
          <p:cNvSpPr>
            <a:spLocks noGrp="1"/>
          </p:cNvSpPr>
          <p:nvPr>
            <p:ph type="sldNum" sz="quarter" idx="12"/>
          </p:nvPr>
        </p:nvSpPr>
        <p:spPr/>
        <p:txBody>
          <a:bodyPr/>
          <a:lstStyle/>
          <a:p>
            <a:fld id="{8BD8F058-9003-4658-AA47-7D4800AF7EA2}" type="slidenum">
              <a:rPr lang="en-US"/>
              <a:t>5</a:t>
            </a:fld>
            <a:endParaRPr lang="en-US"/>
          </a:p>
        </p:txBody>
      </p:sp>
      <p:pic>
        <p:nvPicPr>
          <p:cNvPr id="11" name="Picture 10">
            <a:extLst>
              <a:ext uri="{FF2B5EF4-FFF2-40B4-BE49-F238E27FC236}">
                <a16:creationId xmlns="" xmlns:a16="http://schemas.microsoft.com/office/drawing/2014/main" id="{26C439F4-4803-A0AE-E778-9BA57DB94A45}"/>
              </a:ext>
            </a:extLst>
          </p:cNvPr>
          <p:cNvPicPr>
            <a:picLocks noChangeAspect="1"/>
          </p:cNvPicPr>
          <p:nvPr/>
        </p:nvPicPr>
        <p:blipFill>
          <a:blip r:embed="rId2"/>
          <a:stretch>
            <a:fillRect/>
          </a:stretch>
        </p:blipFill>
        <p:spPr>
          <a:xfrm>
            <a:off x="609600" y="1040650"/>
            <a:ext cx="8382000" cy="5567381"/>
          </a:xfrm>
          <a:prstGeom prst="rect">
            <a:avLst/>
          </a:prstGeom>
        </p:spPr>
      </p:pic>
      <p:sp>
        <p:nvSpPr>
          <p:cNvPr id="3" name="TextBox 2">
            <a:extLst>
              <a:ext uri="{FF2B5EF4-FFF2-40B4-BE49-F238E27FC236}">
                <a16:creationId xmlns="" xmlns:a16="http://schemas.microsoft.com/office/drawing/2014/main" id="{96325003-89E3-F475-8DA3-50DD00683AB3}"/>
              </a:ext>
            </a:extLst>
          </p:cNvPr>
          <p:cNvSpPr txBox="1"/>
          <p:nvPr/>
        </p:nvSpPr>
        <p:spPr>
          <a:xfrm>
            <a:off x="6705600" y="1066800"/>
            <a:ext cx="2438400" cy="1569660"/>
          </a:xfrm>
          <a:prstGeom prst="rect">
            <a:avLst/>
          </a:prstGeom>
          <a:noFill/>
        </p:spPr>
        <p:txBody>
          <a:bodyPr wrap="square">
            <a:spAutoFit/>
          </a:bodyPr>
          <a:lstStyle/>
          <a:p>
            <a:r>
              <a:rPr lang="en-US" sz="1600" b="0" i="0" dirty="0">
                <a:solidFill>
                  <a:srgbClr val="C00000"/>
                </a:solidFill>
                <a:effectLst/>
                <a:latin typeface="Times New Roman" panose="02020603050405020304" pitchFamily="18" charset="0"/>
                <a:cs typeface="Times New Roman" panose="02020603050405020304" pitchFamily="18" charset="0"/>
              </a:rPr>
              <a:t>Agile is an umbrella term encompassing a variety of frameworks and approaches to value delivery in complex environments.</a:t>
            </a:r>
            <a:r>
              <a:rPr lang="en-US" sz="1600" dirty="0">
                <a:solidFill>
                  <a:srgbClr val="C00000"/>
                </a:solidFill>
                <a:latin typeface="Times New Roman" panose="02020603050405020304" pitchFamily="18" charset="0"/>
                <a:cs typeface="Times New Roman" panose="02020603050405020304" pitchFamily="18" charset="0"/>
              </a:rPr>
              <a:t> </a:t>
            </a:r>
            <a:endParaRPr lang="en-IN" sz="1600" dirty="0">
              <a:solidFill>
                <a:srgbClr val="C00000"/>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 xmlns:a16="http://schemas.microsoft.com/office/drawing/2014/main" id="{71612545-0BA8-EABF-6C71-B1857EE3FE03}"/>
              </a:ext>
            </a:extLst>
          </p:cNvPr>
          <p:cNvSpPr txBox="1"/>
          <p:nvPr/>
        </p:nvSpPr>
        <p:spPr>
          <a:xfrm>
            <a:off x="3657600" y="6193005"/>
            <a:ext cx="1738681" cy="276999"/>
          </a:xfrm>
          <a:prstGeom prst="rect">
            <a:avLst/>
          </a:prstGeom>
          <a:noFill/>
        </p:spPr>
        <p:txBody>
          <a:bodyPr wrap="none" rtlCol="0">
            <a:spAutoFit/>
          </a:bodyPr>
          <a:lstStyle/>
          <a:p>
            <a:r>
              <a:rPr lang="en-US" sz="1200" b="1" dirty="0"/>
              <a:t>Figure 3: Agile Model</a:t>
            </a:r>
            <a:endParaRPr lang="en-IN" sz="1200" b="1" dirty="0"/>
          </a:p>
        </p:txBody>
      </p:sp>
    </p:spTree>
    <p:extLst>
      <p:ext uri="{BB962C8B-B14F-4D97-AF65-F5344CB8AC3E}">
        <p14:creationId xmlns:p14="http://schemas.microsoft.com/office/powerpoint/2010/main" val="26464460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a:latin typeface="Times New Roman Bold" panose="02020503050405090304" charset="0"/>
                <a:cs typeface="Times New Roman Bold" panose="02020503050405090304" charset="0"/>
              </a:rPr>
              <a:t>XP Lifecycle</a:t>
            </a:r>
          </a:p>
        </p:txBody>
      </p:sp>
      <p:sp>
        <p:nvSpPr>
          <p:cNvPr id="6" name="Slide Number Placeholder 5"/>
          <p:cNvSpPr>
            <a:spLocks noGrp="1"/>
          </p:cNvSpPr>
          <p:nvPr>
            <p:ph type="sldNum" sz="quarter" idx="12"/>
          </p:nvPr>
        </p:nvSpPr>
        <p:spPr/>
        <p:txBody>
          <a:bodyPr/>
          <a:lstStyle/>
          <a:p>
            <a:fld id="{8BD8F058-9003-4658-AA47-7D4800AF7EA2}" type="slidenum">
              <a:rPr lang="en-US"/>
              <a:t>50</a:t>
            </a:fld>
            <a:endParaRPr lang="en-US"/>
          </a:p>
        </p:txBody>
      </p:sp>
      <p:sp>
        <p:nvSpPr>
          <p:cNvPr id="3" name="Content Placeholder 2"/>
          <p:cNvSpPr>
            <a:spLocks noGrp="1"/>
          </p:cNvSpPr>
          <p:nvPr>
            <p:ph idx="1"/>
          </p:nvPr>
        </p:nvSpPr>
        <p:spPr>
          <a:xfrm>
            <a:off x="152400" y="922808"/>
            <a:ext cx="8839200" cy="5216525"/>
          </a:xfrm>
        </p:spPr>
        <p:txBody>
          <a:bodyPr/>
          <a:lstStyle/>
          <a:p>
            <a:pPr marL="285750" indent="-285750" algn="just">
              <a:lnSpc>
                <a:spcPct val="150000"/>
              </a:lnSpc>
              <a:buFont typeface="Arial" panose="020B0604020202020204" pitchFamily="34" charset="0"/>
              <a:buChar char="•"/>
            </a:pPr>
            <a:endParaRPr lang="en-US" sz="1000" dirty="0">
              <a:latin typeface="Times New Roman" panose="02020603050405020304" pitchFamily="18" charset="0"/>
              <a:cs typeface="Times New Roman" panose="02020603050405020304" pitchFamily="18" charset="0"/>
            </a:endParaRPr>
          </a:p>
          <a:p>
            <a:pPr marL="0" marR="0" lvl="0" indent="0" algn="l" rtl="0">
              <a:lnSpc>
                <a:spcPct val="150000"/>
              </a:lnSpc>
              <a:spcBef>
                <a:spcPts val="0"/>
              </a:spcBef>
              <a:spcAft>
                <a:spcPts val="0"/>
              </a:spcAft>
              <a:buClr>
                <a:schemeClr val="dk1"/>
              </a:buClr>
              <a:buSzPts val="1800"/>
              <a:buNone/>
            </a:pPr>
            <a:endParaRPr lang="en-US" sz="2000" dirty="0">
              <a:solidFill>
                <a:schemeClr val="dk1"/>
              </a:solidFill>
              <a:latin typeface="Times New Roman"/>
              <a:cs typeface="Times New Roman"/>
            </a:endParaRPr>
          </a:p>
          <a:p>
            <a:pPr marL="285750" marR="0" lvl="0" indent="-285750" algn="l" rtl="0">
              <a:lnSpc>
                <a:spcPct val="150000"/>
              </a:lnSpc>
              <a:spcBef>
                <a:spcPts val="0"/>
              </a:spcBef>
              <a:spcAft>
                <a:spcPts val="0"/>
              </a:spcAft>
              <a:buClr>
                <a:schemeClr val="dk1"/>
              </a:buClr>
              <a:buSzPts val="1800"/>
              <a:buFont typeface="Arial"/>
              <a:buChar char="•"/>
            </a:pPr>
            <a:endParaRPr lang="en-US" sz="2000" dirty="0">
              <a:solidFill>
                <a:schemeClr val="dk1"/>
              </a:solidFill>
              <a:latin typeface="Times New Roman"/>
              <a:ea typeface="Times New Roman"/>
              <a:cs typeface="Times New Roman"/>
              <a:sym typeface="Times New Roman"/>
            </a:endParaRPr>
          </a:p>
          <a:p>
            <a:pPr algn="just">
              <a:buNone/>
            </a:pPr>
            <a:endParaRPr lang="en-US" sz="2400" dirty="0"/>
          </a:p>
        </p:txBody>
      </p:sp>
      <p:pic>
        <p:nvPicPr>
          <p:cNvPr id="4" name="Picture 3">
            <a:extLst>
              <a:ext uri="{FF2B5EF4-FFF2-40B4-BE49-F238E27FC236}">
                <a16:creationId xmlns="" xmlns:a16="http://schemas.microsoft.com/office/drawing/2014/main" id="{8ACEA025-5F36-D4C3-FCD3-A4F1A2078E24}"/>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6944"/>
          <a:stretch/>
        </p:blipFill>
        <p:spPr>
          <a:xfrm>
            <a:off x="381000" y="976885"/>
            <a:ext cx="7714208" cy="4969730"/>
          </a:xfrm>
          <a:prstGeom prst="rect">
            <a:avLst/>
          </a:prstGeom>
        </p:spPr>
      </p:pic>
      <p:sp>
        <p:nvSpPr>
          <p:cNvPr id="5" name="TextBox 4">
            <a:extLst>
              <a:ext uri="{FF2B5EF4-FFF2-40B4-BE49-F238E27FC236}">
                <a16:creationId xmlns="" xmlns:a16="http://schemas.microsoft.com/office/drawing/2014/main" id="{29C83737-C818-7720-5C78-EDC73DD9460C}"/>
              </a:ext>
            </a:extLst>
          </p:cNvPr>
          <p:cNvSpPr txBox="1"/>
          <p:nvPr/>
        </p:nvSpPr>
        <p:spPr>
          <a:xfrm>
            <a:off x="3238500" y="6123800"/>
            <a:ext cx="3296095" cy="276999"/>
          </a:xfrm>
          <a:prstGeom prst="rect">
            <a:avLst/>
          </a:prstGeom>
          <a:noFill/>
        </p:spPr>
        <p:txBody>
          <a:bodyPr wrap="none" rtlCol="0">
            <a:spAutoFit/>
          </a:bodyPr>
          <a:lstStyle/>
          <a:p>
            <a:r>
              <a:rPr lang="en-US" sz="1200" b="1" dirty="0"/>
              <a:t>Figure 9: Extreme Programming Life Cycle</a:t>
            </a:r>
            <a:endParaRPr lang="en-IN" sz="1200" b="1" dirty="0"/>
          </a:p>
        </p:txBody>
      </p:sp>
    </p:spTree>
    <p:extLst>
      <p:ext uri="{BB962C8B-B14F-4D97-AF65-F5344CB8AC3E}">
        <p14:creationId xmlns:p14="http://schemas.microsoft.com/office/powerpoint/2010/main" val="337780662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a:latin typeface="Times New Roman Bold" panose="02020503050405090304" charset="0"/>
                <a:cs typeface="Times New Roman Bold" panose="02020503050405090304" charset="0"/>
              </a:rPr>
              <a:t>XP Advantages</a:t>
            </a:r>
          </a:p>
        </p:txBody>
      </p:sp>
      <p:sp>
        <p:nvSpPr>
          <p:cNvPr id="6" name="Slide Number Placeholder 5"/>
          <p:cNvSpPr>
            <a:spLocks noGrp="1"/>
          </p:cNvSpPr>
          <p:nvPr>
            <p:ph type="sldNum" sz="quarter" idx="12"/>
          </p:nvPr>
        </p:nvSpPr>
        <p:spPr/>
        <p:txBody>
          <a:bodyPr/>
          <a:lstStyle/>
          <a:p>
            <a:fld id="{8BD8F058-9003-4658-AA47-7D4800AF7EA2}" type="slidenum">
              <a:rPr lang="en-US"/>
              <a:t>51</a:t>
            </a:fld>
            <a:endParaRPr lang="en-US"/>
          </a:p>
        </p:txBody>
      </p:sp>
      <p:sp>
        <p:nvSpPr>
          <p:cNvPr id="3" name="Content Placeholder 2"/>
          <p:cNvSpPr>
            <a:spLocks noGrp="1"/>
          </p:cNvSpPr>
          <p:nvPr>
            <p:ph idx="1"/>
          </p:nvPr>
        </p:nvSpPr>
        <p:spPr>
          <a:xfrm>
            <a:off x="136133" y="955675"/>
            <a:ext cx="8839200" cy="5216525"/>
          </a:xfrm>
        </p:spPr>
        <p:txBody>
          <a:bodyPr/>
          <a:lstStyle/>
          <a:p>
            <a:pPr marL="285750" indent="-285750" algn="just">
              <a:lnSpc>
                <a:spcPct val="150000"/>
              </a:lnSpc>
              <a:buFont typeface="Arial" panose="020B0604020202020204" pitchFamily="34" charset="0"/>
              <a:buChar char="•"/>
            </a:pPr>
            <a:endParaRPr lang="en-US" sz="1000" dirty="0">
              <a:latin typeface="Times New Roman" panose="02020603050405020304" pitchFamily="18" charset="0"/>
              <a:cs typeface="Times New Roman" panose="02020603050405020304" pitchFamily="18" charset="0"/>
            </a:endParaRPr>
          </a:p>
          <a:p>
            <a:pPr marL="0" marR="0" lvl="0" indent="0" algn="l" rtl="0">
              <a:lnSpc>
                <a:spcPct val="150000"/>
              </a:lnSpc>
              <a:spcBef>
                <a:spcPts val="0"/>
              </a:spcBef>
              <a:spcAft>
                <a:spcPts val="0"/>
              </a:spcAft>
              <a:buClr>
                <a:schemeClr val="dk1"/>
              </a:buClr>
              <a:buSzPts val="1800"/>
              <a:buNone/>
            </a:pPr>
            <a:endParaRPr lang="en-US" sz="2000" dirty="0">
              <a:solidFill>
                <a:schemeClr val="dk1"/>
              </a:solidFill>
              <a:latin typeface="Times New Roman"/>
              <a:cs typeface="Times New Roman"/>
            </a:endParaRPr>
          </a:p>
          <a:p>
            <a:pPr marL="285750" marR="0" lvl="0" indent="-285750" algn="l" rtl="0">
              <a:lnSpc>
                <a:spcPct val="150000"/>
              </a:lnSpc>
              <a:spcBef>
                <a:spcPts val="0"/>
              </a:spcBef>
              <a:spcAft>
                <a:spcPts val="0"/>
              </a:spcAft>
              <a:buClr>
                <a:schemeClr val="dk1"/>
              </a:buClr>
              <a:buSzPts val="1800"/>
              <a:buFont typeface="Arial"/>
              <a:buChar char="•"/>
            </a:pPr>
            <a:endParaRPr lang="en-US" sz="2000" dirty="0">
              <a:solidFill>
                <a:schemeClr val="dk1"/>
              </a:solidFill>
              <a:latin typeface="Times New Roman"/>
              <a:ea typeface="Times New Roman"/>
              <a:cs typeface="Times New Roman"/>
              <a:sym typeface="Times New Roman"/>
            </a:endParaRPr>
          </a:p>
          <a:p>
            <a:pPr algn="just">
              <a:buNone/>
            </a:pPr>
            <a:endParaRPr lang="en-US" sz="2400" dirty="0"/>
          </a:p>
        </p:txBody>
      </p:sp>
      <p:sp>
        <p:nvSpPr>
          <p:cNvPr id="5" name="Rectangle 4">
            <a:extLst>
              <a:ext uri="{FF2B5EF4-FFF2-40B4-BE49-F238E27FC236}">
                <a16:creationId xmlns="" xmlns:a16="http://schemas.microsoft.com/office/drawing/2014/main" id="{016DB488-FE15-4C56-5E2C-2AAEC4AD482F}"/>
              </a:ext>
            </a:extLst>
          </p:cNvPr>
          <p:cNvSpPr/>
          <p:nvPr/>
        </p:nvSpPr>
        <p:spPr>
          <a:xfrm>
            <a:off x="51799" y="789296"/>
            <a:ext cx="9007867" cy="6324808"/>
          </a:xfrm>
          <a:prstGeom prst="rect">
            <a:avLst/>
          </a:prstGeom>
        </p:spPr>
        <p:txBody>
          <a:bodyPr wrap="square">
            <a:spAutoFit/>
          </a:bodyPr>
          <a:lstStyle/>
          <a:p>
            <a:pPr marL="285750" indent="-285750">
              <a:lnSpc>
                <a:spcPct val="150000"/>
              </a:lnSpc>
              <a:buFont typeface="Arial" panose="020B0604020202020204" pitchFamily="34" charset="0"/>
              <a:buChar char="•"/>
            </a:pPr>
            <a:r>
              <a:rPr lang="en-US" dirty="0">
                <a:solidFill>
                  <a:srgbClr val="000000"/>
                </a:solidFill>
                <a:latin typeface="Times New Roman" panose="02020603050405020304" pitchFamily="18" charset="0"/>
                <a:cs typeface="Times New Roman" panose="02020603050405020304" pitchFamily="18" charset="0"/>
              </a:rPr>
              <a:t>Continuous testing and refactoring practices help create </a:t>
            </a:r>
            <a:r>
              <a:rPr lang="en-US" b="1" dirty="0">
                <a:solidFill>
                  <a:srgbClr val="000000"/>
                </a:solidFill>
                <a:latin typeface="Times New Roman" panose="02020603050405020304" pitchFamily="18" charset="0"/>
                <a:cs typeface="Times New Roman" panose="02020603050405020304" pitchFamily="18" charset="0"/>
              </a:rPr>
              <a:t>stable well-performing systems</a:t>
            </a:r>
            <a:r>
              <a:rPr lang="en-US" dirty="0">
                <a:solidFill>
                  <a:srgbClr val="000000"/>
                </a:solidFill>
                <a:latin typeface="Times New Roman" panose="02020603050405020304" pitchFamily="18" charset="0"/>
                <a:cs typeface="Times New Roman" panose="02020603050405020304" pitchFamily="18" charset="0"/>
              </a:rPr>
              <a:t> with minimal debugging.</a:t>
            </a:r>
          </a:p>
          <a:p>
            <a:pPr marL="285750" indent="-285750">
              <a:lnSpc>
                <a:spcPct val="150000"/>
              </a:lnSpc>
              <a:buFont typeface="Arial" panose="020B0604020202020204" pitchFamily="34" charset="0"/>
              <a:buChar char="•"/>
            </a:pPr>
            <a:r>
              <a:rPr lang="en-US" dirty="0" smtClean="0">
                <a:solidFill>
                  <a:srgbClr val="000000"/>
                </a:solidFill>
                <a:latin typeface="Times New Roman" panose="02020603050405020304" pitchFamily="18" charset="0"/>
                <a:cs typeface="Times New Roman" panose="02020603050405020304" pitchFamily="18" charset="0"/>
              </a:rPr>
              <a:t>Simplicity </a:t>
            </a:r>
            <a:r>
              <a:rPr lang="en-US" dirty="0">
                <a:solidFill>
                  <a:srgbClr val="000000"/>
                </a:solidFill>
                <a:latin typeface="Times New Roman" panose="02020603050405020304" pitchFamily="18" charset="0"/>
                <a:cs typeface="Times New Roman" panose="02020603050405020304" pitchFamily="18" charset="0"/>
              </a:rPr>
              <a:t>value implies creating a </a:t>
            </a:r>
            <a:r>
              <a:rPr lang="en-US" b="1" dirty="0">
                <a:solidFill>
                  <a:srgbClr val="000000"/>
                </a:solidFill>
                <a:latin typeface="Times New Roman" panose="02020603050405020304" pitchFamily="18" charset="0"/>
                <a:cs typeface="Times New Roman" panose="02020603050405020304" pitchFamily="18" charset="0"/>
              </a:rPr>
              <a:t>clear, concise code</a:t>
            </a:r>
            <a:r>
              <a:rPr lang="en-US" dirty="0">
                <a:solidFill>
                  <a:srgbClr val="000000"/>
                </a:solidFill>
                <a:latin typeface="Times New Roman" panose="02020603050405020304" pitchFamily="18" charset="0"/>
                <a:cs typeface="Times New Roman" panose="02020603050405020304" pitchFamily="18" charset="0"/>
              </a:rPr>
              <a:t> that is easy to read and change in the future if needed.</a:t>
            </a:r>
          </a:p>
          <a:p>
            <a:pPr marL="285750" indent="-285750">
              <a:lnSpc>
                <a:spcPct val="150000"/>
              </a:lnSpc>
              <a:buFont typeface="Arial" panose="020B0604020202020204" pitchFamily="34" charset="0"/>
              <a:buChar char="•"/>
            </a:pPr>
            <a:r>
              <a:rPr lang="en-US" b="1" dirty="0" smtClean="0">
                <a:solidFill>
                  <a:srgbClr val="000000"/>
                </a:solidFill>
                <a:latin typeface="Times New Roman" panose="02020603050405020304" pitchFamily="18" charset="0"/>
                <a:cs typeface="Times New Roman" panose="02020603050405020304" pitchFamily="18" charset="0"/>
              </a:rPr>
              <a:t>Documentation </a:t>
            </a:r>
            <a:r>
              <a:rPr lang="en-US" b="1" dirty="0">
                <a:solidFill>
                  <a:srgbClr val="000000"/>
                </a:solidFill>
                <a:latin typeface="Times New Roman" panose="02020603050405020304" pitchFamily="18" charset="0"/>
                <a:cs typeface="Times New Roman" panose="02020603050405020304" pitchFamily="18" charset="0"/>
              </a:rPr>
              <a:t>is reduced</a:t>
            </a:r>
            <a:r>
              <a:rPr lang="en-US" dirty="0">
                <a:solidFill>
                  <a:srgbClr val="000000"/>
                </a:solidFill>
                <a:latin typeface="Times New Roman" panose="02020603050405020304" pitchFamily="18" charset="0"/>
                <a:cs typeface="Times New Roman" panose="02020603050405020304" pitchFamily="18" charset="0"/>
              </a:rPr>
              <a:t> as bulky requirements documents are substituted by user stories.</a:t>
            </a:r>
          </a:p>
          <a:p>
            <a:pPr marL="285750" indent="-285750">
              <a:lnSpc>
                <a:spcPct val="150000"/>
              </a:lnSpc>
              <a:buFont typeface="Arial" panose="020B0604020202020204" pitchFamily="34" charset="0"/>
              <a:buChar char="•"/>
            </a:pPr>
            <a:r>
              <a:rPr lang="en-US" dirty="0" smtClean="0">
                <a:solidFill>
                  <a:srgbClr val="000000"/>
                </a:solidFill>
                <a:latin typeface="Times New Roman" panose="02020603050405020304" pitchFamily="18" charset="0"/>
                <a:cs typeface="Times New Roman" panose="02020603050405020304" pitchFamily="18" charset="0"/>
              </a:rPr>
              <a:t>No </a:t>
            </a:r>
            <a:r>
              <a:rPr lang="en-US" dirty="0">
                <a:solidFill>
                  <a:srgbClr val="000000"/>
                </a:solidFill>
                <a:latin typeface="Times New Roman" panose="02020603050405020304" pitchFamily="18" charset="0"/>
                <a:cs typeface="Times New Roman" panose="02020603050405020304" pitchFamily="18" charset="0"/>
              </a:rPr>
              <a:t>or </a:t>
            </a:r>
            <a:r>
              <a:rPr lang="en-US" b="1" dirty="0">
                <a:solidFill>
                  <a:srgbClr val="000000"/>
                </a:solidFill>
                <a:latin typeface="Times New Roman" panose="02020603050405020304" pitchFamily="18" charset="0"/>
                <a:cs typeface="Times New Roman" panose="02020603050405020304" pitchFamily="18" charset="0"/>
              </a:rPr>
              <a:t>very little overtime</a:t>
            </a:r>
            <a:r>
              <a:rPr lang="en-US" dirty="0">
                <a:solidFill>
                  <a:srgbClr val="000000"/>
                </a:solidFill>
                <a:latin typeface="Times New Roman" panose="02020603050405020304" pitchFamily="18" charset="0"/>
                <a:cs typeface="Times New Roman" panose="02020603050405020304" pitchFamily="18" charset="0"/>
              </a:rPr>
              <a:t> is practiced.</a:t>
            </a:r>
          </a:p>
          <a:p>
            <a:pPr marL="285750" indent="-285750">
              <a:lnSpc>
                <a:spcPct val="150000"/>
              </a:lnSpc>
              <a:buFont typeface="Arial" panose="020B0604020202020204" pitchFamily="34" charset="0"/>
              <a:buChar char="•"/>
            </a:pPr>
            <a:r>
              <a:rPr lang="en-US" dirty="0" smtClean="0">
                <a:solidFill>
                  <a:srgbClr val="000000"/>
                </a:solidFill>
                <a:latin typeface="Times New Roman" panose="02020603050405020304" pitchFamily="18" charset="0"/>
                <a:cs typeface="Times New Roman" panose="02020603050405020304" pitchFamily="18" charset="0"/>
              </a:rPr>
              <a:t>Constant </a:t>
            </a:r>
            <a:r>
              <a:rPr lang="en-US" dirty="0">
                <a:solidFill>
                  <a:srgbClr val="000000"/>
                </a:solidFill>
                <a:latin typeface="Times New Roman" panose="02020603050405020304" pitchFamily="18" charset="0"/>
                <a:cs typeface="Times New Roman" panose="02020603050405020304" pitchFamily="18" charset="0"/>
              </a:rPr>
              <a:t>communication provides a </a:t>
            </a:r>
            <a:r>
              <a:rPr lang="en-US" b="1" dirty="0">
                <a:solidFill>
                  <a:srgbClr val="000000"/>
                </a:solidFill>
                <a:latin typeface="Times New Roman" panose="02020603050405020304" pitchFamily="18" charset="0"/>
                <a:cs typeface="Times New Roman" panose="02020603050405020304" pitchFamily="18" charset="0"/>
              </a:rPr>
              <a:t>high level of visibility and accountability</a:t>
            </a:r>
            <a:r>
              <a:rPr lang="en-US" dirty="0">
                <a:solidFill>
                  <a:srgbClr val="000000"/>
                </a:solidFill>
                <a:latin typeface="Times New Roman" panose="02020603050405020304" pitchFamily="18" charset="0"/>
                <a:cs typeface="Times New Roman" panose="02020603050405020304" pitchFamily="18" charset="0"/>
              </a:rPr>
              <a:t> and allows all team members to keep up with the project progress</a:t>
            </a:r>
            <a:r>
              <a:rPr lang="en-US" dirty="0" smtClean="0">
                <a:solidFill>
                  <a:srgbClr val="000000"/>
                </a:solidFill>
                <a:latin typeface="Times New Roman" panose="02020603050405020304" pitchFamily="18" charset="0"/>
                <a:cs typeface="Times New Roman" panose="02020603050405020304" pitchFamily="18" charset="0"/>
              </a:rPr>
              <a:t>.</a:t>
            </a:r>
            <a:r>
              <a:rPr lang="en-US" dirty="0">
                <a:solidFill>
                  <a:srgbClr val="000000"/>
                </a:solidFill>
                <a:latin typeface="Times New Roman" panose="02020603050405020304" pitchFamily="18" charset="0"/>
                <a:cs typeface="Times New Roman" panose="02020603050405020304" pitchFamily="18" charset="0"/>
              </a:rPr>
              <a:t> </a:t>
            </a:r>
            <a:endParaRPr lang="en-US" dirty="0" smtClean="0">
              <a:solidFill>
                <a:srgbClr val="000000"/>
              </a:solidFill>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dirty="0" smtClean="0">
                <a:solidFill>
                  <a:srgbClr val="000000"/>
                </a:solidFill>
                <a:latin typeface="Times New Roman" panose="02020603050405020304" pitchFamily="18" charset="0"/>
                <a:cs typeface="Times New Roman" panose="02020603050405020304" pitchFamily="18" charset="0"/>
              </a:rPr>
              <a:t>Pair </a:t>
            </a:r>
            <a:r>
              <a:rPr lang="en-US" dirty="0">
                <a:solidFill>
                  <a:srgbClr val="000000"/>
                </a:solidFill>
                <a:latin typeface="Times New Roman" panose="02020603050405020304" pitchFamily="18" charset="0"/>
                <a:cs typeface="Times New Roman" panose="02020603050405020304" pitchFamily="18" charset="0"/>
              </a:rPr>
              <a:t>programming has</a:t>
            </a:r>
            <a:r>
              <a:rPr lang="en-US" dirty="0">
                <a:latin typeface="Times New Roman" panose="02020603050405020304" pitchFamily="18" charset="0"/>
                <a:cs typeface="Times New Roman" panose="02020603050405020304" pitchFamily="18" charset="0"/>
              </a:rPr>
              <a:t> proven </a:t>
            </a:r>
            <a:r>
              <a:rPr lang="en-US" dirty="0">
                <a:solidFill>
                  <a:srgbClr val="000000"/>
                </a:solidFill>
                <a:latin typeface="Times New Roman" panose="02020603050405020304" pitchFamily="18" charset="0"/>
                <a:cs typeface="Times New Roman" panose="02020603050405020304" pitchFamily="18" charset="0"/>
              </a:rPr>
              <a:t>to result in </a:t>
            </a:r>
            <a:r>
              <a:rPr lang="en-US" b="1" dirty="0">
                <a:solidFill>
                  <a:srgbClr val="000000"/>
                </a:solidFill>
                <a:latin typeface="Times New Roman" panose="02020603050405020304" pitchFamily="18" charset="0"/>
                <a:cs typeface="Times New Roman" panose="02020603050405020304" pitchFamily="18" charset="0"/>
              </a:rPr>
              <a:t>higher-quality products</a:t>
            </a:r>
            <a:r>
              <a:rPr lang="en-US" dirty="0">
                <a:solidFill>
                  <a:srgbClr val="000000"/>
                </a:solidFill>
                <a:latin typeface="Times New Roman" panose="02020603050405020304" pitchFamily="18" charset="0"/>
                <a:cs typeface="Times New Roman" panose="02020603050405020304" pitchFamily="18" charset="0"/>
              </a:rPr>
              <a:t> with fewer bugs; most research participants also reported enjoying such collaboration more and feeling more confident about their job;</a:t>
            </a:r>
          </a:p>
          <a:p>
            <a:pPr marL="285750" indent="-285750">
              <a:lnSpc>
                <a:spcPct val="150000"/>
              </a:lnSpc>
              <a:buFont typeface="Arial" panose="020B0604020202020204" pitchFamily="34" charset="0"/>
              <a:buChar char="•"/>
            </a:pPr>
            <a:r>
              <a:rPr lang="en-US" b="1" dirty="0" smtClean="0">
                <a:solidFill>
                  <a:srgbClr val="000000"/>
                </a:solidFill>
                <a:latin typeface="Times New Roman" panose="02020603050405020304" pitchFamily="18" charset="0"/>
                <a:cs typeface="Times New Roman" panose="02020603050405020304" pitchFamily="18" charset="0"/>
              </a:rPr>
              <a:t>Customer </a:t>
            </a:r>
            <a:r>
              <a:rPr lang="en-US" b="1" dirty="0">
                <a:solidFill>
                  <a:srgbClr val="000000"/>
                </a:solidFill>
                <a:latin typeface="Times New Roman" panose="02020603050405020304" pitchFamily="18" charset="0"/>
                <a:cs typeface="Times New Roman" panose="02020603050405020304" pitchFamily="18" charset="0"/>
              </a:rPr>
              <a:t>engagement ensures their satisfaction</a:t>
            </a:r>
            <a:r>
              <a:rPr lang="en-US" dirty="0">
                <a:solidFill>
                  <a:srgbClr val="000000"/>
                </a:solidFill>
                <a:latin typeface="Times New Roman" panose="02020603050405020304" pitchFamily="18" charset="0"/>
                <a:cs typeface="Times New Roman" panose="02020603050405020304" pitchFamily="18" charset="0"/>
              </a:rPr>
              <a:t> as their participation in the development and testing process can directly influence the result, getting them exactly what they wanted.</a:t>
            </a:r>
          </a:p>
          <a:p>
            <a:pPr marL="285750" indent="-285750">
              <a:lnSpc>
                <a:spcPct val="150000"/>
              </a:lnSpc>
              <a:buFont typeface="Arial" panose="020B0604020202020204" pitchFamily="34" charset="0"/>
              <a:buChar char="•"/>
            </a:pPr>
            <a:endParaRPr lang="en-US" dirty="0">
              <a:solidFill>
                <a:srgbClr val="000000"/>
              </a:solidFill>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endParaRPr lang="en-US"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7157985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a:latin typeface="Times New Roman Bold" panose="02020503050405090304" charset="0"/>
                <a:cs typeface="Times New Roman Bold" panose="02020503050405090304" charset="0"/>
              </a:rPr>
              <a:t>XP Disadvantages</a:t>
            </a:r>
          </a:p>
        </p:txBody>
      </p:sp>
      <p:sp>
        <p:nvSpPr>
          <p:cNvPr id="6" name="Slide Number Placeholder 5"/>
          <p:cNvSpPr>
            <a:spLocks noGrp="1"/>
          </p:cNvSpPr>
          <p:nvPr>
            <p:ph type="sldNum" sz="quarter" idx="12"/>
          </p:nvPr>
        </p:nvSpPr>
        <p:spPr/>
        <p:txBody>
          <a:bodyPr/>
          <a:lstStyle/>
          <a:p>
            <a:fld id="{8BD8F058-9003-4658-AA47-7D4800AF7EA2}" type="slidenum">
              <a:rPr lang="en-US"/>
              <a:t>52</a:t>
            </a:fld>
            <a:endParaRPr lang="en-US"/>
          </a:p>
        </p:txBody>
      </p:sp>
      <p:sp>
        <p:nvSpPr>
          <p:cNvPr id="3" name="Content Placeholder 2"/>
          <p:cNvSpPr>
            <a:spLocks noGrp="1"/>
          </p:cNvSpPr>
          <p:nvPr>
            <p:ph idx="1"/>
          </p:nvPr>
        </p:nvSpPr>
        <p:spPr>
          <a:xfrm>
            <a:off x="136133" y="955675"/>
            <a:ext cx="8839200" cy="5216525"/>
          </a:xfrm>
        </p:spPr>
        <p:txBody>
          <a:bodyPr/>
          <a:lstStyle/>
          <a:p>
            <a:pPr marL="285750" indent="-285750" algn="just">
              <a:lnSpc>
                <a:spcPct val="150000"/>
              </a:lnSpc>
              <a:buFont typeface="Arial" panose="020B0604020202020204" pitchFamily="34" charset="0"/>
              <a:buChar char="•"/>
            </a:pPr>
            <a:endParaRPr lang="en-US" sz="1000" dirty="0">
              <a:latin typeface="Times New Roman" panose="02020603050405020304" pitchFamily="18" charset="0"/>
              <a:cs typeface="Times New Roman" panose="02020603050405020304" pitchFamily="18" charset="0"/>
            </a:endParaRPr>
          </a:p>
          <a:p>
            <a:pPr marL="0" marR="0" lvl="0" indent="0" algn="l" rtl="0">
              <a:lnSpc>
                <a:spcPct val="150000"/>
              </a:lnSpc>
              <a:spcBef>
                <a:spcPts val="0"/>
              </a:spcBef>
              <a:spcAft>
                <a:spcPts val="0"/>
              </a:spcAft>
              <a:buClr>
                <a:schemeClr val="dk1"/>
              </a:buClr>
              <a:buSzPts val="1800"/>
              <a:buNone/>
            </a:pPr>
            <a:endParaRPr lang="en-US" sz="2000" dirty="0">
              <a:solidFill>
                <a:schemeClr val="dk1"/>
              </a:solidFill>
              <a:latin typeface="Times New Roman"/>
              <a:cs typeface="Times New Roman"/>
            </a:endParaRPr>
          </a:p>
          <a:p>
            <a:pPr marL="285750" marR="0" lvl="0" indent="-285750" algn="l" rtl="0">
              <a:lnSpc>
                <a:spcPct val="150000"/>
              </a:lnSpc>
              <a:spcBef>
                <a:spcPts val="0"/>
              </a:spcBef>
              <a:spcAft>
                <a:spcPts val="0"/>
              </a:spcAft>
              <a:buClr>
                <a:schemeClr val="dk1"/>
              </a:buClr>
              <a:buSzPts val="1800"/>
              <a:buFont typeface="Arial"/>
              <a:buChar char="•"/>
            </a:pPr>
            <a:endParaRPr lang="en-US" sz="2000" dirty="0">
              <a:solidFill>
                <a:schemeClr val="dk1"/>
              </a:solidFill>
              <a:latin typeface="Times New Roman"/>
              <a:ea typeface="Times New Roman"/>
              <a:cs typeface="Times New Roman"/>
              <a:sym typeface="Times New Roman"/>
            </a:endParaRPr>
          </a:p>
          <a:p>
            <a:pPr algn="just">
              <a:buNone/>
            </a:pPr>
            <a:endParaRPr lang="en-US" sz="2400" dirty="0"/>
          </a:p>
        </p:txBody>
      </p:sp>
      <p:sp>
        <p:nvSpPr>
          <p:cNvPr id="4" name="Rectangle 3">
            <a:extLst>
              <a:ext uri="{FF2B5EF4-FFF2-40B4-BE49-F238E27FC236}">
                <a16:creationId xmlns="" xmlns:a16="http://schemas.microsoft.com/office/drawing/2014/main" id="{DDFF6495-F680-48FC-EDA3-244DE0BDC42D}"/>
              </a:ext>
            </a:extLst>
          </p:cNvPr>
          <p:cNvSpPr/>
          <p:nvPr/>
        </p:nvSpPr>
        <p:spPr>
          <a:xfrm>
            <a:off x="152400" y="838200"/>
            <a:ext cx="8686800" cy="5355312"/>
          </a:xfrm>
          <a:prstGeom prst="rect">
            <a:avLst/>
          </a:prstGeom>
        </p:spPr>
        <p:txBody>
          <a:bodyPr wrap="square">
            <a:spAutoFit/>
          </a:bodyPr>
          <a:lstStyle/>
          <a:p>
            <a:pPr algn="just">
              <a:buFont typeface="Arial" panose="020B0604020202020204" pitchFamily="34" charset="0"/>
              <a:buChar char="•"/>
            </a:pPr>
            <a:endParaRPr lang="en-US" dirty="0">
              <a:solidFill>
                <a:srgbClr val="000000"/>
              </a:solidFill>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dirty="0">
                <a:solidFill>
                  <a:srgbClr val="000000"/>
                </a:solidFill>
                <a:latin typeface="Times New Roman" panose="02020603050405020304" pitchFamily="18" charset="0"/>
                <a:cs typeface="Times New Roman" panose="02020603050405020304" pitchFamily="18" charset="0"/>
              </a:rPr>
              <a:t>In many instances, the </a:t>
            </a:r>
            <a:r>
              <a:rPr lang="en-US" b="1" dirty="0">
                <a:solidFill>
                  <a:srgbClr val="000000"/>
                </a:solidFill>
                <a:latin typeface="Times New Roman" panose="02020603050405020304" pitchFamily="18" charset="0"/>
                <a:cs typeface="Times New Roman" panose="02020603050405020304" pitchFamily="18" charset="0"/>
              </a:rPr>
              <a:t>customer has no clear picture</a:t>
            </a:r>
            <a:r>
              <a:rPr lang="en-US" dirty="0">
                <a:solidFill>
                  <a:srgbClr val="000000"/>
                </a:solidFill>
                <a:latin typeface="Times New Roman" panose="02020603050405020304" pitchFamily="18" charset="0"/>
                <a:cs typeface="Times New Roman" panose="02020603050405020304" pitchFamily="18" charset="0"/>
              </a:rPr>
              <a:t> of the end result, which makes it almost </a:t>
            </a:r>
            <a:r>
              <a:rPr lang="en-US" b="1" dirty="0">
                <a:solidFill>
                  <a:srgbClr val="000000"/>
                </a:solidFill>
                <a:latin typeface="Times New Roman" panose="02020603050405020304" pitchFamily="18" charset="0"/>
                <a:cs typeface="Times New Roman" panose="02020603050405020304" pitchFamily="18" charset="0"/>
              </a:rPr>
              <a:t>unrealistic to accurately estimate scope, cost, and time</a:t>
            </a:r>
            <a:r>
              <a:rPr lang="en-US" dirty="0">
                <a:solidFill>
                  <a:srgbClr val="000000"/>
                </a:solidFill>
                <a:latin typeface="Times New Roman" panose="02020603050405020304" pitchFamily="18" charset="0"/>
                <a:cs typeface="Times New Roman" panose="02020603050405020304" pitchFamily="18" charset="0"/>
              </a:rPr>
              <a:t>;</a:t>
            </a:r>
          </a:p>
          <a:p>
            <a:pPr marL="285750" indent="-285750" algn="just">
              <a:lnSpc>
                <a:spcPct val="150000"/>
              </a:lnSpc>
              <a:buFont typeface="Arial" panose="020B0604020202020204" pitchFamily="34" charset="0"/>
              <a:buChar char="•"/>
            </a:pPr>
            <a:r>
              <a:rPr lang="en-US" b="1" dirty="0">
                <a:solidFill>
                  <a:srgbClr val="000000"/>
                </a:solidFill>
                <a:latin typeface="Times New Roman" panose="02020603050405020304" pitchFamily="18" charset="0"/>
                <a:cs typeface="Times New Roman" panose="02020603050405020304" pitchFamily="18" charset="0"/>
              </a:rPr>
              <a:t>Regular meetings with customers often take a great deal of time</a:t>
            </a:r>
            <a:r>
              <a:rPr lang="en-US" dirty="0">
                <a:solidFill>
                  <a:srgbClr val="000000"/>
                </a:solidFill>
                <a:latin typeface="Times New Roman" panose="02020603050405020304" pitchFamily="18" charset="0"/>
                <a:cs typeface="Times New Roman" panose="02020603050405020304" pitchFamily="18" charset="0"/>
              </a:rPr>
              <a:t> that could instead be spent on actual code writing;</a:t>
            </a:r>
          </a:p>
          <a:p>
            <a:pPr marL="285750" indent="-285750" algn="just">
              <a:lnSpc>
                <a:spcPct val="150000"/>
              </a:lnSpc>
              <a:buFont typeface="Arial" panose="020B0604020202020204" pitchFamily="34" charset="0"/>
              <a:buChar char="•"/>
            </a:pPr>
            <a:r>
              <a:rPr lang="en-US" b="1" dirty="0">
                <a:solidFill>
                  <a:srgbClr val="000000"/>
                </a:solidFill>
                <a:latin typeface="Times New Roman" panose="02020603050405020304" pitchFamily="18" charset="0"/>
                <a:cs typeface="Times New Roman" panose="02020603050405020304" pitchFamily="18" charset="0"/>
              </a:rPr>
              <a:t>Documentation can be scarce</a:t>
            </a:r>
            <a:r>
              <a:rPr lang="en-US" dirty="0">
                <a:solidFill>
                  <a:srgbClr val="000000"/>
                </a:solidFill>
                <a:latin typeface="Times New Roman" panose="02020603050405020304" pitchFamily="18" charset="0"/>
                <a:cs typeface="Times New Roman" panose="02020603050405020304" pitchFamily="18" charset="0"/>
              </a:rPr>
              <a:t> and lack clear requirements and specifications, leading to project scope creep;</a:t>
            </a:r>
          </a:p>
          <a:p>
            <a:pPr marL="285750" indent="-285750" algn="just">
              <a:lnSpc>
                <a:spcPct val="150000"/>
              </a:lnSpc>
              <a:buFont typeface="Arial" panose="020B0604020202020204" pitchFamily="34" charset="0"/>
              <a:buChar char="•"/>
            </a:pPr>
            <a:r>
              <a:rPr lang="en-US" dirty="0">
                <a:solidFill>
                  <a:srgbClr val="000000"/>
                </a:solidFill>
                <a:latin typeface="Times New Roman" panose="02020603050405020304" pitchFamily="18" charset="0"/>
                <a:cs typeface="Times New Roman" panose="02020603050405020304" pitchFamily="18" charset="0"/>
              </a:rPr>
              <a:t>The rapid transition from traditional methods of software development to extreme programming demands significant </a:t>
            </a:r>
            <a:r>
              <a:rPr lang="en-US" b="1" dirty="0">
                <a:solidFill>
                  <a:srgbClr val="000000"/>
                </a:solidFill>
                <a:latin typeface="Times New Roman" panose="02020603050405020304" pitchFamily="18" charset="0"/>
                <a:cs typeface="Times New Roman" panose="02020603050405020304" pitchFamily="18" charset="0"/>
              </a:rPr>
              <a:t>cultural and structural changes</a:t>
            </a:r>
            <a:r>
              <a:rPr lang="en-US" dirty="0">
                <a:solidFill>
                  <a:srgbClr val="000000"/>
                </a:solidFill>
                <a:latin typeface="Times New Roman" panose="02020603050405020304" pitchFamily="18" charset="0"/>
                <a:cs typeface="Times New Roman" panose="02020603050405020304" pitchFamily="18" charset="0"/>
              </a:rPr>
              <a:t>;</a:t>
            </a:r>
          </a:p>
          <a:p>
            <a:pPr marL="285750" indent="-285750" algn="just">
              <a:lnSpc>
                <a:spcPct val="150000"/>
              </a:lnSpc>
              <a:buFont typeface="Arial" panose="020B0604020202020204" pitchFamily="34" charset="0"/>
              <a:buChar char="•"/>
            </a:pPr>
            <a:r>
              <a:rPr lang="en-US" b="1" dirty="0">
                <a:solidFill>
                  <a:srgbClr val="000000"/>
                </a:solidFill>
                <a:latin typeface="Times New Roman" panose="02020603050405020304" pitchFamily="18" charset="0"/>
                <a:cs typeface="Times New Roman" panose="02020603050405020304" pitchFamily="18" charset="0"/>
              </a:rPr>
              <a:t>Pair programming takes more time</a:t>
            </a:r>
            <a:r>
              <a:rPr lang="en-US" dirty="0">
                <a:solidFill>
                  <a:srgbClr val="000000"/>
                </a:solidFill>
                <a:latin typeface="Times New Roman" panose="02020603050405020304" pitchFamily="18" charset="0"/>
                <a:cs typeface="Times New Roman" panose="02020603050405020304" pitchFamily="18" charset="0"/>
              </a:rPr>
              <a:t> and doesn’t always work right due to the human factor and character incompatibility;</a:t>
            </a:r>
          </a:p>
          <a:p>
            <a:pPr marL="285750" indent="-285750" algn="just">
              <a:lnSpc>
                <a:spcPct val="150000"/>
              </a:lnSpc>
              <a:buFont typeface="Arial" panose="020B0604020202020204" pitchFamily="34" charset="0"/>
              <a:buChar char="•"/>
            </a:pPr>
            <a:r>
              <a:rPr lang="en-US" b="1" dirty="0">
                <a:solidFill>
                  <a:srgbClr val="000000"/>
                </a:solidFill>
                <a:latin typeface="Times New Roman" panose="02020603050405020304" pitchFamily="18" charset="0"/>
                <a:cs typeface="Times New Roman" panose="02020603050405020304" pitchFamily="18" charset="0"/>
              </a:rPr>
              <a:t>XP works best with collocated teams</a:t>
            </a:r>
            <a:r>
              <a:rPr lang="en-US" dirty="0">
                <a:solidFill>
                  <a:srgbClr val="000000"/>
                </a:solidFill>
                <a:latin typeface="Times New Roman" panose="02020603050405020304" pitchFamily="18" charset="0"/>
                <a:cs typeface="Times New Roman" panose="02020603050405020304" pitchFamily="18" charset="0"/>
              </a:rPr>
              <a:t> and customers present in person to conduct face-to-face meetings, limiting its application with distributed teams;</a:t>
            </a:r>
          </a:p>
        </p:txBody>
      </p:sp>
    </p:spTree>
    <p:extLst>
      <p:ext uri="{BB962C8B-B14F-4D97-AF65-F5344CB8AC3E}">
        <p14:creationId xmlns:p14="http://schemas.microsoft.com/office/powerpoint/2010/main" val="397525040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EECA0C9-55FB-615E-441E-B181F0D08D79}"/>
              </a:ext>
            </a:extLst>
          </p:cNvPr>
          <p:cNvSpPr>
            <a:spLocks noGrp="1"/>
          </p:cNvSpPr>
          <p:nvPr>
            <p:ph type="title"/>
          </p:nvPr>
        </p:nvSpPr>
        <p:spPr/>
        <p:txBody>
          <a:bodyPr/>
          <a:lstStyle/>
          <a:p>
            <a:r>
              <a:rPr lang="en-IN" b="1" dirty="0"/>
              <a:t>Practice Questions</a:t>
            </a:r>
          </a:p>
        </p:txBody>
      </p:sp>
      <p:sp>
        <p:nvSpPr>
          <p:cNvPr id="3" name="Content Placeholder 2">
            <a:extLst>
              <a:ext uri="{FF2B5EF4-FFF2-40B4-BE49-F238E27FC236}">
                <a16:creationId xmlns="" xmlns:a16="http://schemas.microsoft.com/office/drawing/2014/main" id="{E5DBE076-A1FE-E2F9-1CA7-ABA9E1379067}"/>
              </a:ext>
            </a:extLst>
          </p:cNvPr>
          <p:cNvSpPr>
            <a:spLocks noGrp="1"/>
          </p:cNvSpPr>
          <p:nvPr>
            <p:ph idx="1"/>
          </p:nvPr>
        </p:nvSpPr>
        <p:spPr/>
        <p:txBody>
          <a:bodyPr/>
          <a:lstStyle/>
          <a:p>
            <a:r>
              <a:rPr lang="en-US" i="0" dirty="0">
                <a:effectLst/>
              </a:rPr>
              <a:t>What do you mean by Agile or Agile Methodology or Agile Process?  </a:t>
            </a:r>
          </a:p>
          <a:p>
            <a:r>
              <a:rPr lang="en-US" i="0" dirty="0">
                <a:effectLst/>
              </a:rPr>
              <a:t>What are different types of Agile Methodology?</a:t>
            </a:r>
          </a:p>
          <a:p>
            <a:r>
              <a:rPr lang="en-US" i="0" dirty="0">
                <a:effectLst/>
              </a:rPr>
              <a:t>What are the principles of Agile Testing?</a:t>
            </a:r>
          </a:p>
          <a:p>
            <a:r>
              <a:rPr lang="en-US" i="0" dirty="0">
                <a:effectLst/>
              </a:rPr>
              <a:t>Explain the difference between the traditional </a:t>
            </a:r>
            <a:r>
              <a:rPr lang="en-US" i="0" u="none" strike="noStrike" dirty="0">
                <a:effectLst/>
              </a:rPr>
              <a:t>Waterfall model and the Agile model.</a:t>
            </a:r>
            <a:endParaRPr lang="en-US" i="0" dirty="0">
              <a:effectLst/>
            </a:endParaRPr>
          </a:p>
          <a:p>
            <a:r>
              <a:rPr lang="en-US" i="0" dirty="0">
                <a:effectLst/>
              </a:rPr>
              <a:t>Explain Iterative and Incremental Development in Agile.</a:t>
            </a:r>
          </a:p>
          <a:p>
            <a:pPr algn="l"/>
            <a:r>
              <a:rPr lang="en-US" i="0" dirty="0">
                <a:effectLst/>
              </a:rPr>
              <a:t>What are the obstacles to the Agile process?</a:t>
            </a:r>
          </a:p>
          <a:p>
            <a:r>
              <a:rPr lang="en-US" i="0" dirty="0">
                <a:effectLst/>
              </a:rPr>
              <a:t>Differentiate between </a:t>
            </a:r>
            <a:r>
              <a:rPr lang="en-US" i="0" u="none" strike="noStrike" dirty="0">
                <a:effectLst/>
              </a:rPr>
              <a:t>Agile and Scrum</a:t>
            </a:r>
            <a:endParaRPr lang="en-US" i="0" dirty="0">
              <a:effectLst/>
            </a:endParaRPr>
          </a:p>
          <a:p>
            <a:r>
              <a:rPr lang="en-US" i="0" dirty="0">
                <a:effectLst/>
              </a:rPr>
              <a:t>When should you use Waterfall over Scrum?</a:t>
            </a:r>
          </a:p>
          <a:p>
            <a:r>
              <a:rPr lang="en-US" i="0" dirty="0">
                <a:effectLst/>
              </a:rPr>
              <a:t>What is the right moment to use the agile model? </a:t>
            </a:r>
          </a:p>
          <a:p>
            <a:endParaRPr lang="en-IN" dirty="0"/>
          </a:p>
        </p:txBody>
      </p:sp>
      <p:sp>
        <p:nvSpPr>
          <p:cNvPr id="4" name="Slide Number Placeholder 3">
            <a:extLst>
              <a:ext uri="{FF2B5EF4-FFF2-40B4-BE49-F238E27FC236}">
                <a16:creationId xmlns="" xmlns:a16="http://schemas.microsoft.com/office/drawing/2014/main" id="{464A78A9-8EF9-DFB8-F619-7FC62CBA6894}"/>
              </a:ext>
            </a:extLst>
          </p:cNvPr>
          <p:cNvSpPr>
            <a:spLocks noGrp="1"/>
          </p:cNvSpPr>
          <p:nvPr>
            <p:ph type="sldNum" sz="quarter" idx="12"/>
          </p:nvPr>
        </p:nvSpPr>
        <p:spPr/>
        <p:txBody>
          <a:bodyPr/>
          <a:lstStyle/>
          <a:p>
            <a:fld id="{8BD8F058-9003-4658-AA47-7D4800AF7EA2}" type="slidenum">
              <a:rPr lang="en-US" smtClean="0"/>
              <a:pPr/>
              <a:t>53</a:t>
            </a:fld>
            <a:endParaRPr lang="en-US" dirty="0"/>
          </a:p>
        </p:txBody>
      </p:sp>
    </p:spTree>
    <p:extLst>
      <p:ext uri="{BB962C8B-B14F-4D97-AF65-F5344CB8AC3E}">
        <p14:creationId xmlns:p14="http://schemas.microsoft.com/office/powerpoint/2010/main" val="310105699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ctr"/>
            <a:endParaRPr lang="en-US" sz="4400"/>
          </a:p>
          <a:p>
            <a:pPr algn="ctr"/>
            <a:endParaRPr lang="en-US" sz="4400"/>
          </a:p>
          <a:p>
            <a:pPr marL="0" indent="0" algn="ctr">
              <a:buNone/>
            </a:pPr>
            <a:r>
              <a:rPr lang="en-US" sz="4400"/>
              <a:t>THANKS</a:t>
            </a:r>
          </a:p>
        </p:txBody>
      </p:sp>
      <p:sp>
        <p:nvSpPr>
          <p:cNvPr id="6" name="Slide Number Placeholder 5"/>
          <p:cNvSpPr>
            <a:spLocks noGrp="1"/>
          </p:cNvSpPr>
          <p:nvPr>
            <p:ph type="sldNum" sz="quarter" idx="12"/>
          </p:nvPr>
        </p:nvSpPr>
        <p:spPr/>
        <p:txBody>
          <a:bodyPr/>
          <a:lstStyle/>
          <a:p>
            <a:fld id="{8BD8F058-9003-4658-AA47-7D4800AF7EA2}" type="slidenum">
              <a:rPr lang="en-US"/>
              <a:t>54</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a:latin typeface="Times New Roman Bold" panose="02020503050405090304" charset="0"/>
                <a:cs typeface="Times New Roman Bold" panose="02020503050405090304" charset="0"/>
              </a:rPr>
              <a:t>Agile Process Methodology</a:t>
            </a:r>
          </a:p>
        </p:txBody>
      </p:sp>
      <p:sp>
        <p:nvSpPr>
          <p:cNvPr id="3" name="Content Placeholder 2"/>
          <p:cNvSpPr>
            <a:spLocks noGrp="1"/>
          </p:cNvSpPr>
          <p:nvPr>
            <p:ph idx="1"/>
          </p:nvPr>
        </p:nvSpPr>
        <p:spPr>
          <a:xfrm>
            <a:off x="457200" y="955675"/>
            <a:ext cx="8229600" cy="5216525"/>
          </a:xfrm>
        </p:spPr>
        <p:txBody>
          <a:bodyPr/>
          <a:lstStyle/>
          <a:p>
            <a:pPr algn="just">
              <a:buNone/>
            </a:pPr>
            <a:r>
              <a:rPr lang="en-US" sz="2400" dirty="0"/>
              <a:t>The agile process methodologies have been shown below:</a:t>
            </a:r>
          </a:p>
          <a:p>
            <a:pPr algn="just">
              <a:buNone/>
            </a:pPr>
            <a:endParaRPr lang="en-US" sz="2400" dirty="0"/>
          </a:p>
          <a:p>
            <a:pPr algn="just">
              <a:buNone/>
            </a:pPr>
            <a:r>
              <a:rPr lang="en-US" sz="2400" dirty="0"/>
              <a:t> </a:t>
            </a:r>
          </a:p>
        </p:txBody>
      </p:sp>
      <p:sp>
        <p:nvSpPr>
          <p:cNvPr id="6" name="Slide Number Placeholder 5"/>
          <p:cNvSpPr>
            <a:spLocks noGrp="1"/>
          </p:cNvSpPr>
          <p:nvPr>
            <p:ph type="sldNum" sz="quarter" idx="12"/>
          </p:nvPr>
        </p:nvSpPr>
        <p:spPr/>
        <p:txBody>
          <a:bodyPr/>
          <a:lstStyle/>
          <a:p>
            <a:fld id="{8BD8F058-9003-4658-AA47-7D4800AF7EA2}" type="slidenum">
              <a:rPr lang="en-US"/>
              <a:t>6</a:t>
            </a:fld>
            <a:endParaRPr lang="en-US"/>
          </a:p>
        </p:txBody>
      </p:sp>
      <p:pic>
        <p:nvPicPr>
          <p:cNvPr id="7" name="Picture 6" descr="Agile.JPG"/>
          <p:cNvPicPr>
            <a:picLocks noChangeAspect="1"/>
          </p:cNvPicPr>
          <p:nvPr/>
        </p:nvPicPr>
        <p:blipFill>
          <a:blip r:embed="rId2"/>
          <a:stretch>
            <a:fillRect/>
          </a:stretch>
        </p:blipFill>
        <p:spPr>
          <a:xfrm>
            <a:off x="990600" y="1600752"/>
            <a:ext cx="7387742" cy="4652963"/>
          </a:xfrm>
          <a:prstGeom prst="rect">
            <a:avLst/>
          </a:prstGeom>
        </p:spPr>
      </p:pic>
      <p:sp>
        <p:nvSpPr>
          <p:cNvPr id="4" name="TextBox 3">
            <a:extLst>
              <a:ext uri="{FF2B5EF4-FFF2-40B4-BE49-F238E27FC236}">
                <a16:creationId xmlns="" xmlns:a16="http://schemas.microsoft.com/office/drawing/2014/main" id="{D37D348B-6CA6-60E9-EFC8-ABA5F69BC40E}"/>
              </a:ext>
            </a:extLst>
          </p:cNvPr>
          <p:cNvSpPr txBox="1"/>
          <p:nvPr/>
        </p:nvSpPr>
        <p:spPr>
          <a:xfrm>
            <a:off x="3215466" y="6064246"/>
            <a:ext cx="2944139" cy="276999"/>
          </a:xfrm>
          <a:prstGeom prst="rect">
            <a:avLst/>
          </a:prstGeom>
          <a:noFill/>
        </p:spPr>
        <p:txBody>
          <a:bodyPr wrap="none" rtlCol="0">
            <a:spAutoFit/>
          </a:bodyPr>
          <a:lstStyle/>
          <a:p>
            <a:r>
              <a:rPr lang="en-US" sz="1200" b="1" dirty="0"/>
              <a:t>Figure 4: Agile Process Methodology</a:t>
            </a:r>
            <a:endParaRPr lang="en-IN" sz="1200" b="1"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a:latin typeface="Times New Roman Bold" panose="02020503050405090304" charset="0"/>
                <a:cs typeface="Times New Roman Bold" panose="02020503050405090304" charset="0"/>
              </a:rPr>
              <a:t>Agile Principles</a:t>
            </a:r>
          </a:p>
        </p:txBody>
      </p:sp>
      <p:sp>
        <p:nvSpPr>
          <p:cNvPr id="3" name="Content Placeholder 2"/>
          <p:cNvSpPr>
            <a:spLocks noGrp="1"/>
          </p:cNvSpPr>
          <p:nvPr>
            <p:ph idx="1"/>
          </p:nvPr>
        </p:nvSpPr>
        <p:spPr>
          <a:xfrm>
            <a:off x="152400" y="990600"/>
            <a:ext cx="8915400" cy="5216525"/>
          </a:xfrm>
        </p:spPr>
        <p:txBody>
          <a:bodyPr/>
          <a:lstStyle/>
          <a:p>
            <a:r>
              <a:rPr lang="en-US" dirty="0">
                <a:solidFill>
                  <a:schemeClr val="dk1"/>
                </a:solidFill>
                <a:latin typeface="Times New Roman"/>
                <a:ea typeface="Times New Roman"/>
                <a:cs typeface="Times New Roman"/>
                <a:sym typeface="Times New Roman"/>
              </a:rPr>
              <a:t>To make a process Agile, the following 12 principles need to be satisfied in the Agile Manifesto:</a:t>
            </a:r>
          </a:p>
          <a:p>
            <a:endParaRPr lang="en-US" dirty="0">
              <a:solidFill>
                <a:schemeClr val="dk1"/>
              </a:solidFill>
              <a:latin typeface="Times New Roman"/>
              <a:ea typeface="Times New Roman"/>
              <a:cs typeface="Times New Roman"/>
              <a:sym typeface="Times New Roman"/>
            </a:endParaRPr>
          </a:p>
          <a:p>
            <a:pPr marL="457200" indent="-457200">
              <a:buFont typeface="+mj-lt"/>
              <a:buAutoNum type="arabicPeriod"/>
            </a:pPr>
            <a:r>
              <a:rPr lang="en-US" b="1" i="1" dirty="0">
                <a:solidFill>
                  <a:srgbClr val="C00000"/>
                </a:solidFill>
                <a:latin typeface="Times New Roman"/>
                <a:ea typeface="Times New Roman"/>
                <a:cs typeface="Times New Roman"/>
                <a:sym typeface="Times New Roman"/>
              </a:rPr>
              <a:t>Customer Satisfaction: </a:t>
            </a:r>
            <a:r>
              <a:rPr lang="en-US" dirty="0">
                <a:solidFill>
                  <a:schemeClr val="dk1"/>
                </a:solidFill>
                <a:latin typeface="Times New Roman"/>
                <a:ea typeface="Times New Roman"/>
                <a:cs typeface="Times New Roman"/>
                <a:sym typeface="Times New Roman"/>
              </a:rPr>
              <a:t>The customer needs to be satisfied with the quick delivery of the product.</a:t>
            </a:r>
          </a:p>
          <a:p>
            <a:pPr marL="457200" indent="-457200">
              <a:buFont typeface="+mj-lt"/>
              <a:buAutoNum type="arabicPeriod"/>
            </a:pPr>
            <a:endParaRPr lang="en-US" dirty="0"/>
          </a:p>
          <a:p>
            <a:pPr marL="457200" indent="-457200">
              <a:buFont typeface="+mj-lt"/>
              <a:buAutoNum type="arabicPeriod"/>
            </a:pPr>
            <a:r>
              <a:rPr lang="en-US" b="1" i="1" dirty="0">
                <a:solidFill>
                  <a:srgbClr val="C00000"/>
                </a:solidFill>
                <a:latin typeface="Times New Roman"/>
                <a:cs typeface="Times New Roman"/>
                <a:sym typeface="Times New Roman"/>
              </a:rPr>
              <a:t>Welcome Change: </a:t>
            </a:r>
            <a:r>
              <a:rPr lang="en-US" dirty="0">
                <a:solidFill>
                  <a:schemeClr val="dk1"/>
                </a:solidFill>
                <a:latin typeface="Times New Roman"/>
                <a:ea typeface="Times New Roman"/>
                <a:cs typeface="Times New Roman"/>
                <a:sym typeface="Times New Roman"/>
              </a:rPr>
              <a:t>Even late in the development process, changing needs need to be addressed.</a:t>
            </a:r>
          </a:p>
          <a:p>
            <a:pPr marL="457200" indent="-457200">
              <a:buFont typeface="+mj-lt"/>
              <a:buAutoNum type="arabicPeriod"/>
            </a:pPr>
            <a:endParaRPr lang="en-US" dirty="0"/>
          </a:p>
          <a:p>
            <a:pPr marL="457200" indent="-457200">
              <a:buFont typeface="+mj-lt"/>
              <a:buAutoNum type="arabicPeriod"/>
            </a:pPr>
            <a:r>
              <a:rPr lang="en-US" b="1" i="1" dirty="0">
                <a:solidFill>
                  <a:srgbClr val="C00000"/>
                </a:solidFill>
                <a:latin typeface="Times New Roman"/>
                <a:cs typeface="Times New Roman"/>
                <a:sym typeface="Times New Roman"/>
              </a:rPr>
              <a:t>Deliver Frequently: </a:t>
            </a:r>
            <a:r>
              <a:rPr lang="en-US" dirty="0">
                <a:solidFill>
                  <a:schemeClr val="dk1"/>
                </a:solidFill>
                <a:latin typeface="Times New Roman"/>
                <a:ea typeface="Times New Roman"/>
                <a:cs typeface="Times New Roman"/>
                <a:sym typeface="Times New Roman"/>
              </a:rPr>
              <a:t>Focus on a shorter timescale, and ensure products are delivered frequently. </a:t>
            </a:r>
          </a:p>
          <a:p>
            <a:pPr marL="457200" indent="-457200">
              <a:buFont typeface="+mj-lt"/>
              <a:buAutoNum type="arabicPeriod"/>
            </a:pPr>
            <a:endParaRPr lang="en-US" dirty="0">
              <a:solidFill>
                <a:schemeClr val="dk1"/>
              </a:solidFill>
              <a:latin typeface="Times New Roman"/>
              <a:ea typeface="Times New Roman"/>
              <a:cs typeface="Times New Roman"/>
              <a:sym typeface="Times New Roman"/>
            </a:endParaRPr>
          </a:p>
          <a:p>
            <a:pPr marL="457200" indent="-457200">
              <a:buFont typeface="+mj-lt"/>
              <a:buAutoNum type="arabicPeriod"/>
            </a:pPr>
            <a:r>
              <a:rPr lang="en-US" b="1" i="1" dirty="0">
                <a:solidFill>
                  <a:srgbClr val="C00000"/>
                </a:solidFill>
                <a:latin typeface="Times New Roman"/>
                <a:cs typeface="Times New Roman"/>
                <a:sym typeface="Times New Roman"/>
              </a:rPr>
              <a:t>Work Together: </a:t>
            </a:r>
            <a:r>
              <a:rPr lang="en-US" dirty="0">
                <a:solidFill>
                  <a:schemeClr val="dk1"/>
                </a:solidFill>
                <a:latin typeface="Times New Roman"/>
                <a:ea typeface="Times New Roman"/>
                <a:cs typeface="Times New Roman"/>
                <a:sym typeface="Times New Roman"/>
              </a:rPr>
              <a:t>The business and development team need to work together through the course of the project. </a:t>
            </a:r>
            <a:endParaRPr lang="en-US" dirty="0"/>
          </a:p>
          <a:p>
            <a:pPr marL="457200" indent="-457200">
              <a:buFont typeface="+mj-lt"/>
              <a:buAutoNum type="arabicPeriod"/>
            </a:pPr>
            <a:endParaRPr lang="en-US" dirty="0"/>
          </a:p>
          <a:p>
            <a:pPr marL="457200" indent="-457200">
              <a:buFont typeface="+mj-lt"/>
              <a:buAutoNum type="arabicPeriod"/>
            </a:pPr>
            <a:endParaRPr lang="en-US" dirty="0"/>
          </a:p>
          <a:p>
            <a:pPr marL="457200" indent="-457200">
              <a:buFont typeface="+mj-lt"/>
              <a:buAutoNum type="arabicPeriod"/>
            </a:pPr>
            <a:endParaRPr lang="en-US" dirty="0"/>
          </a:p>
          <a:p>
            <a:pPr marL="0" indent="0">
              <a:buNone/>
            </a:pPr>
            <a:r>
              <a:rPr lang="en-US" dirty="0"/>
              <a:t> </a:t>
            </a:r>
          </a:p>
          <a:p>
            <a:endParaRPr lang="en-US" dirty="0"/>
          </a:p>
          <a:p>
            <a:endParaRPr lang="en-US" dirty="0"/>
          </a:p>
          <a:p>
            <a:endParaRPr lang="en-US" dirty="0"/>
          </a:p>
          <a:p>
            <a:endParaRPr lang="en-US" dirty="0"/>
          </a:p>
          <a:p>
            <a:pPr marL="457200" lvl="1" indent="0">
              <a:buNone/>
            </a:pPr>
            <a:r>
              <a:rPr lang="en-US" dirty="0"/>
              <a:t/>
            </a:r>
            <a:br>
              <a:rPr lang="en-US" dirty="0"/>
            </a:br>
            <a:r>
              <a:rPr lang="en-US" dirty="0"/>
              <a:t> </a:t>
            </a:r>
            <a:br>
              <a:rPr lang="en-US" dirty="0"/>
            </a:br>
            <a:endParaRPr lang="en-US" b="1" dirty="0">
              <a:latin typeface="Times New Roman Bold" panose="02020503050405090304" charset="0"/>
              <a:cs typeface="Times New Roman Bold" panose="02020503050405090304" charset="0"/>
            </a:endParaRPr>
          </a:p>
        </p:txBody>
      </p:sp>
      <p:sp>
        <p:nvSpPr>
          <p:cNvPr id="6" name="Slide Number Placeholder 5"/>
          <p:cNvSpPr>
            <a:spLocks noGrp="1"/>
          </p:cNvSpPr>
          <p:nvPr>
            <p:ph type="sldNum" sz="quarter" idx="12"/>
          </p:nvPr>
        </p:nvSpPr>
        <p:spPr/>
        <p:txBody>
          <a:bodyPr/>
          <a:lstStyle/>
          <a:p>
            <a:fld id="{8BD8F058-9003-4658-AA47-7D4800AF7EA2}" type="slidenum">
              <a:rPr lang="en-US"/>
              <a:t>7</a:t>
            </a:fld>
            <a:endParaRPr lang="en-US"/>
          </a:p>
        </p:txBody>
      </p:sp>
    </p:spTree>
    <p:extLst>
      <p:ext uri="{BB962C8B-B14F-4D97-AF65-F5344CB8AC3E}">
        <p14:creationId xmlns:p14="http://schemas.microsoft.com/office/powerpoint/2010/main" val="27011741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a:latin typeface="Times New Roman Bold" panose="02020503050405090304" charset="0"/>
                <a:cs typeface="Times New Roman Bold" panose="02020503050405090304" charset="0"/>
              </a:rPr>
              <a:t>Agile Principles (contd.)</a:t>
            </a:r>
          </a:p>
        </p:txBody>
      </p:sp>
      <p:sp>
        <p:nvSpPr>
          <p:cNvPr id="3" name="Content Placeholder 2"/>
          <p:cNvSpPr>
            <a:spLocks noGrp="1"/>
          </p:cNvSpPr>
          <p:nvPr>
            <p:ph idx="1"/>
          </p:nvPr>
        </p:nvSpPr>
        <p:spPr>
          <a:xfrm>
            <a:off x="381000" y="1108075"/>
            <a:ext cx="8382000" cy="5216525"/>
          </a:xfrm>
        </p:spPr>
        <p:txBody>
          <a:bodyPr/>
          <a:lstStyle/>
          <a:p>
            <a:pPr marL="457200" indent="-457200">
              <a:buFont typeface="+mj-lt"/>
              <a:buAutoNum type="arabicPeriod" startAt="5"/>
            </a:pPr>
            <a:r>
              <a:rPr lang="en-US" b="1" i="1" dirty="0">
                <a:solidFill>
                  <a:srgbClr val="C00000"/>
                </a:solidFill>
                <a:latin typeface="Times New Roman"/>
                <a:cs typeface="Times New Roman"/>
                <a:sym typeface="Times New Roman"/>
              </a:rPr>
              <a:t>Motivated Team: </a:t>
            </a:r>
            <a:r>
              <a:rPr lang="en-US" dirty="0">
                <a:solidFill>
                  <a:schemeClr val="dk1"/>
                </a:solidFill>
                <a:latin typeface="Times New Roman"/>
                <a:ea typeface="Times New Roman"/>
                <a:cs typeface="Times New Roman"/>
                <a:sym typeface="Times New Roman"/>
              </a:rPr>
              <a:t>Team members must be motivated and trusted to complete the project successfully and on time. </a:t>
            </a:r>
            <a:endParaRPr lang="en-US" dirty="0"/>
          </a:p>
          <a:p>
            <a:pPr marL="457200" indent="-457200">
              <a:buFont typeface="+mj-lt"/>
              <a:buAutoNum type="arabicPeriod" startAt="5"/>
            </a:pPr>
            <a:endParaRPr lang="en-US" dirty="0">
              <a:solidFill>
                <a:srgbClr val="00B050"/>
              </a:solidFill>
              <a:latin typeface="Times New Roman"/>
              <a:ea typeface="Times New Roman"/>
              <a:cs typeface="Times New Roman"/>
              <a:sym typeface="Times New Roman"/>
            </a:endParaRPr>
          </a:p>
          <a:p>
            <a:pPr marL="457200" indent="-457200">
              <a:buFont typeface="+mj-lt"/>
              <a:buAutoNum type="arabicPeriod" startAt="5"/>
            </a:pPr>
            <a:r>
              <a:rPr lang="en-US" b="1" i="1" dirty="0">
                <a:solidFill>
                  <a:srgbClr val="C00000"/>
                </a:solidFill>
                <a:latin typeface="Times New Roman"/>
                <a:cs typeface="Times New Roman"/>
                <a:sym typeface="Times New Roman"/>
              </a:rPr>
              <a:t>Face-to-Face:</a:t>
            </a:r>
            <a:r>
              <a:rPr lang="en-US" dirty="0">
                <a:solidFill>
                  <a:srgbClr val="00B050"/>
                </a:solidFill>
                <a:latin typeface="Times New Roman"/>
                <a:ea typeface="Times New Roman"/>
                <a:cs typeface="Times New Roman"/>
                <a:sym typeface="Times New Roman"/>
              </a:rPr>
              <a:t> </a:t>
            </a:r>
            <a:r>
              <a:rPr lang="en-US" dirty="0">
                <a:solidFill>
                  <a:schemeClr val="dk1"/>
                </a:solidFill>
                <a:latin typeface="Times New Roman"/>
                <a:ea typeface="Times New Roman"/>
                <a:cs typeface="Times New Roman"/>
                <a:sym typeface="Times New Roman"/>
              </a:rPr>
              <a:t>Having face-to-face interactions is one of the most effective forms of communication.</a:t>
            </a:r>
          </a:p>
          <a:p>
            <a:pPr marL="457200" indent="-457200">
              <a:buFont typeface="+mj-lt"/>
              <a:buAutoNum type="arabicPeriod" startAt="5"/>
            </a:pPr>
            <a:endParaRPr lang="en-US" dirty="0"/>
          </a:p>
          <a:p>
            <a:pPr marL="457200" indent="-457200">
              <a:buFont typeface="+mj-lt"/>
              <a:buAutoNum type="arabicPeriod" startAt="5"/>
            </a:pPr>
            <a:r>
              <a:rPr lang="en-US" b="1" i="1" dirty="0">
                <a:solidFill>
                  <a:srgbClr val="C00000"/>
                </a:solidFill>
                <a:latin typeface="Times New Roman"/>
                <a:cs typeface="Times New Roman"/>
                <a:sym typeface="Times New Roman"/>
              </a:rPr>
              <a:t>Working Software: </a:t>
            </a:r>
            <a:r>
              <a:rPr lang="en-US" dirty="0">
                <a:solidFill>
                  <a:schemeClr val="dk1"/>
                </a:solidFill>
                <a:latin typeface="Times New Roman"/>
                <a:ea typeface="Times New Roman"/>
                <a:cs typeface="Times New Roman"/>
                <a:sym typeface="Times New Roman"/>
              </a:rPr>
              <a:t>Working software is the primary measure of progress</a:t>
            </a:r>
          </a:p>
          <a:p>
            <a:pPr marL="457200" indent="-457200">
              <a:buFont typeface="+mj-lt"/>
              <a:buAutoNum type="arabicPeriod" startAt="5"/>
            </a:pPr>
            <a:endParaRPr lang="en-US" dirty="0"/>
          </a:p>
          <a:p>
            <a:pPr marL="457200" indent="-457200">
              <a:buFont typeface="+mj-lt"/>
              <a:buAutoNum type="arabicPeriod" startAt="5"/>
            </a:pPr>
            <a:r>
              <a:rPr lang="en-US" b="1" i="1" dirty="0">
                <a:solidFill>
                  <a:srgbClr val="C00000"/>
                </a:solidFill>
                <a:latin typeface="Times New Roman"/>
                <a:cs typeface="Times New Roman"/>
                <a:sym typeface="Times New Roman"/>
              </a:rPr>
              <a:t>Constant Pace: </a:t>
            </a:r>
            <a:r>
              <a:rPr lang="en-US" dirty="0">
                <a:solidFill>
                  <a:schemeClr val="dk1"/>
                </a:solidFill>
                <a:latin typeface="Times New Roman"/>
                <a:ea typeface="Times New Roman"/>
                <a:cs typeface="Times New Roman"/>
                <a:sym typeface="Times New Roman"/>
              </a:rPr>
              <a:t>Agile promotes sustainable development.</a:t>
            </a:r>
          </a:p>
          <a:p>
            <a:pPr marL="457200" indent="-457200">
              <a:buFont typeface="+mj-lt"/>
              <a:buAutoNum type="arabicPeriod" startAt="5"/>
            </a:pPr>
            <a:endParaRPr lang="en-US" dirty="0">
              <a:solidFill>
                <a:schemeClr val="dk1"/>
              </a:solidFill>
              <a:latin typeface="Times New Roman"/>
              <a:ea typeface="Times New Roman"/>
              <a:cs typeface="Times New Roman"/>
              <a:sym typeface="Times New Roman"/>
            </a:endParaRPr>
          </a:p>
          <a:p>
            <a:pPr marL="457200" indent="-457200">
              <a:buFont typeface="+mj-lt"/>
              <a:buAutoNum type="arabicPeriod" startAt="5"/>
            </a:pPr>
            <a:r>
              <a:rPr lang="en-US" b="1" i="1" dirty="0">
                <a:solidFill>
                  <a:srgbClr val="C00000"/>
                </a:solidFill>
                <a:latin typeface="Times New Roman"/>
                <a:cs typeface="Times New Roman"/>
                <a:sym typeface="Times New Roman"/>
              </a:rPr>
              <a:t>Good Design: </a:t>
            </a:r>
            <a:r>
              <a:rPr lang="en-US" dirty="0">
                <a:solidFill>
                  <a:schemeClr val="dk1"/>
                </a:solidFill>
                <a:latin typeface="Times New Roman"/>
                <a:ea typeface="Times New Roman"/>
                <a:cs typeface="Times New Roman"/>
                <a:sym typeface="Times New Roman"/>
              </a:rPr>
              <a:t>Continuous attention to technical excellence and good design</a:t>
            </a:r>
          </a:p>
          <a:p>
            <a:pPr marL="457200" indent="-457200">
              <a:buFont typeface="+mj-lt"/>
              <a:buAutoNum type="arabicPeriod" startAt="5"/>
            </a:pPr>
            <a:endParaRPr lang="en-US" dirty="0"/>
          </a:p>
          <a:p>
            <a:pPr marL="457200" indent="-457200">
              <a:buFont typeface="+mj-lt"/>
              <a:buAutoNum type="arabicPeriod" startAt="5"/>
            </a:pPr>
            <a:endParaRPr lang="en-US" dirty="0"/>
          </a:p>
          <a:p>
            <a:pPr marL="457200" indent="-457200">
              <a:buFont typeface="+mj-lt"/>
              <a:buAutoNum type="arabicPeriod" startAt="5"/>
            </a:pPr>
            <a:endParaRPr lang="en-US" dirty="0"/>
          </a:p>
          <a:p>
            <a:pPr marL="457200" indent="-457200">
              <a:buFont typeface="+mj-lt"/>
              <a:buAutoNum type="arabicPeriod" startAt="5"/>
            </a:pPr>
            <a:endParaRPr lang="en-US" dirty="0"/>
          </a:p>
          <a:p>
            <a:pPr marL="457200" indent="-457200">
              <a:buFont typeface="+mj-lt"/>
              <a:buAutoNum type="arabicPeriod" startAt="5"/>
            </a:pPr>
            <a:endParaRPr lang="en-US" dirty="0"/>
          </a:p>
          <a:p>
            <a:pPr marL="457200" indent="-457200">
              <a:buFont typeface="+mj-lt"/>
              <a:buAutoNum type="arabicPeriod" startAt="5"/>
            </a:pPr>
            <a:endParaRPr lang="en-US" dirty="0"/>
          </a:p>
          <a:p>
            <a:pPr marL="457200" indent="-457200">
              <a:buFont typeface="+mj-lt"/>
              <a:buAutoNum type="arabicPeriod" startAt="5"/>
            </a:pPr>
            <a:endParaRPr lang="en-US" dirty="0"/>
          </a:p>
          <a:p>
            <a:pPr marL="457200" indent="-457200">
              <a:buFont typeface="+mj-lt"/>
              <a:buAutoNum type="arabicPeriod" startAt="5"/>
            </a:pPr>
            <a:endParaRPr lang="en-US" dirty="0"/>
          </a:p>
          <a:p>
            <a:pPr marL="0" indent="0">
              <a:buNone/>
            </a:pPr>
            <a:r>
              <a:rPr lang="en-US" dirty="0"/>
              <a:t> </a:t>
            </a:r>
          </a:p>
          <a:p>
            <a:endParaRPr lang="en-US" dirty="0"/>
          </a:p>
          <a:p>
            <a:endParaRPr lang="en-US" dirty="0"/>
          </a:p>
          <a:p>
            <a:endParaRPr lang="en-US" dirty="0"/>
          </a:p>
          <a:p>
            <a:endParaRPr lang="en-US" dirty="0"/>
          </a:p>
          <a:p>
            <a:pPr marL="457200" lvl="1" indent="0">
              <a:buNone/>
            </a:pPr>
            <a:r>
              <a:rPr lang="en-US" dirty="0"/>
              <a:t/>
            </a:r>
            <a:br>
              <a:rPr lang="en-US" dirty="0"/>
            </a:br>
            <a:r>
              <a:rPr lang="en-US" dirty="0"/>
              <a:t> </a:t>
            </a:r>
            <a:br>
              <a:rPr lang="en-US" dirty="0"/>
            </a:br>
            <a:endParaRPr lang="en-US" b="1" dirty="0">
              <a:latin typeface="Times New Roman Bold" panose="02020503050405090304" charset="0"/>
              <a:cs typeface="Times New Roman Bold" panose="02020503050405090304" charset="0"/>
            </a:endParaRPr>
          </a:p>
        </p:txBody>
      </p:sp>
      <p:sp>
        <p:nvSpPr>
          <p:cNvPr id="6" name="Slide Number Placeholder 5"/>
          <p:cNvSpPr>
            <a:spLocks noGrp="1"/>
          </p:cNvSpPr>
          <p:nvPr>
            <p:ph type="sldNum" sz="quarter" idx="12"/>
          </p:nvPr>
        </p:nvSpPr>
        <p:spPr/>
        <p:txBody>
          <a:bodyPr/>
          <a:lstStyle/>
          <a:p>
            <a:fld id="{8BD8F058-9003-4658-AA47-7D4800AF7EA2}" type="slidenum">
              <a:rPr lang="en-US"/>
              <a:t>8</a:t>
            </a:fld>
            <a:endParaRPr lang="en-US"/>
          </a:p>
        </p:txBody>
      </p:sp>
    </p:spTree>
    <p:extLst>
      <p:ext uri="{BB962C8B-B14F-4D97-AF65-F5344CB8AC3E}">
        <p14:creationId xmlns:p14="http://schemas.microsoft.com/office/powerpoint/2010/main" val="7384278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a:latin typeface="Times New Roman Bold" panose="02020503050405090304" charset="0"/>
                <a:cs typeface="Times New Roman Bold" panose="02020503050405090304" charset="0"/>
              </a:rPr>
              <a:t>Agile Principles (contd.)</a:t>
            </a:r>
          </a:p>
        </p:txBody>
      </p:sp>
      <p:sp>
        <p:nvSpPr>
          <p:cNvPr id="3" name="Content Placeholder 2"/>
          <p:cNvSpPr>
            <a:spLocks noGrp="1"/>
          </p:cNvSpPr>
          <p:nvPr>
            <p:ph idx="1"/>
          </p:nvPr>
        </p:nvSpPr>
        <p:spPr>
          <a:xfrm>
            <a:off x="381000" y="1108075"/>
            <a:ext cx="8382000" cy="5216525"/>
          </a:xfrm>
        </p:spPr>
        <p:txBody>
          <a:bodyPr/>
          <a:lstStyle/>
          <a:p>
            <a:pPr marL="457200" indent="-457200">
              <a:buFont typeface="+mj-lt"/>
              <a:buAutoNum type="arabicPeriod" startAt="10"/>
            </a:pPr>
            <a:r>
              <a:rPr lang="en-US" b="1" i="1" dirty="0">
                <a:solidFill>
                  <a:srgbClr val="C00000"/>
                </a:solidFill>
                <a:latin typeface="Times New Roman"/>
                <a:cs typeface="Times New Roman"/>
                <a:sym typeface="Times New Roman"/>
              </a:rPr>
              <a:t>Simplicity: </a:t>
            </a:r>
            <a:r>
              <a:rPr lang="en-US" dirty="0">
                <a:solidFill>
                  <a:schemeClr val="dk1"/>
                </a:solidFill>
                <a:latin typeface="Times New Roman"/>
                <a:ea typeface="Times New Roman"/>
                <a:cs typeface="Times New Roman"/>
                <a:sym typeface="Times New Roman"/>
              </a:rPr>
              <a:t>The amount of time where work isn’t being done needs to be reduced.</a:t>
            </a:r>
          </a:p>
          <a:p>
            <a:pPr marL="457200" indent="-457200">
              <a:buFont typeface="+mj-lt"/>
              <a:buAutoNum type="arabicPeriod" startAt="10"/>
            </a:pPr>
            <a:endParaRPr lang="en-US" dirty="0"/>
          </a:p>
          <a:p>
            <a:pPr marL="0" indent="0">
              <a:buNone/>
            </a:pPr>
            <a:r>
              <a:rPr lang="en-US" b="1" i="1" dirty="0">
                <a:solidFill>
                  <a:srgbClr val="C00000"/>
                </a:solidFill>
                <a:latin typeface="Times New Roman"/>
                <a:cs typeface="Times New Roman"/>
                <a:sym typeface="Times New Roman"/>
              </a:rPr>
              <a:t>11. Self-Organization: </a:t>
            </a:r>
            <a:r>
              <a:rPr lang="en-US" dirty="0">
                <a:solidFill>
                  <a:schemeClr val="dk1"/>
                </a:solidFill>
                <a:latin typeface="Times New Roman"/>
                <a:ea typeface="Times New Roman"/>
                <a:cs typeface="Times New Roman"/>
                <a:sym typeface="Times New Roman"/>
              </a:rPr>
              <a:t>These types of teams provide the best designs, requirements, and architectures.</a:t>
            </a:r>
          </a:p>
          <a:p>
            <a:pPr marL="457200" indent="-457200">
              <a:buFont typeface="+mj-lt"/>
              <a:buAutoNum type="arabicPeriod" startAt="10"/>
            </a:pPr>
            <a:endParaRPr lang="en-US" dirty="0"/>
          </a:p>
          <a:p>
            <a:pPr marL="0" indent="0">
              <a:buNone/>
            </a:pPr>
            <a:r>
              <a:rPr lang="en-US" b="1" i="1" dirty="0">
                <a:solidFill>
                  <a:srgbClr val="C00000"/>
                </a:solidFill>
                <a:latin typeface="Times New Roman"/>
                <a:cs typeface="Times New Roman"/>
                <a:sym typeface="Times New Roman"/>
              </a:rPr>
              <a:t>12. Reflect and Adjust: </a:t>
            </a:r>
            <a:r>
              <a:rPr lang="en-US" dirty="0">
                <a:solidFill>
                  <a:schemeClr val="dk1"/>
                </a:solidFill>
                <a:latin typeface="Times New Roman"/>
                <a:ea typeface="Times New Roman"/>
                <a:cs typeface="Times New Roman"/>
                <a:sym typeface="Times New Roman"/>
              </a:rPr>
              <a:t>Regularly, the team reflects on how to become more effective and adjusts accordingly.</a:t>
            </a:r>
            <a:endParaRPr lang="en-US" dirty="0"/>
          </a:p>
          <a:p>
            <a:pPr marL="457200" indent="-457200">
              <a:buFont typeface="+mj-lt"/>
              <a:buAutoNum type="arabicPeriod" startAt="10"/>
            </a:pPr>
            <a:endParaRPr lang="en-US" dirty="0"/>
          </a:p>
          <a:p>
            <a:pPr marL="457200" indent="-457200">
              <a:buFont typeface="+mj-lt"/>
              <a:buAutoNum type="arabicPeriod" startAt="10"/>
            </a:pPr>
            <a:endParaRPr lang="en-US" dirty="0"/>
          </a:p>
          <a:p>
            <a:pPr marL="457200" indent="-457200">
              <a:buFont typeface="+mj-lt"/>
              <a:buAutoNum type="arabicPeriod" startAt="10"/>
            </a:pPr>
            <a:endParaRPr lang="en-US" dirty="0"/>
          </a:p>
          <a:p>
            <a:pPr marL="457200" indent="-457200">
              <a:buFont typeface="+mj-lt"/>
              <a:buAutoNum type="arabicPeriod" startAt="10"/>
            </a:pPr>
            <a:endParaRPr lang="en-US" dirty="0"/>
          </a:p>
          <a:p>
            <a:pPr marL="457200" indent="-457200">
              <a:buFont typeface="+mj-lt"/>
              <a:buAutoNum type="arabicPeriod" startAt="10"/>
            </a:pPr>
            <a:endParaRPr lang="en-US" dirty="0"/>
          </a:p>
          <a:p>
            <a:pPr marL="457200" indent="-457200">
              <a:buFont typeface="+mj-lt"/>
              <a:buAutoNum type="arabicPeriod" startAt="10"/>
            </a:pPr>
            <a:endParaRPr lang="en-US" dirty="0"/>
          </a:p>
          <a:p>
            <a:pPr marL="457200" indent="-457200">
              <a:buFont typeface="+mj-lt"/>
              <a:buAutoNum type="arabicPeriod" startAt="10"/>
            </a:pPr>
            <a:endParaRPr lang="en-US" dirty="0"/>
          </a:p>
          <a:p>
            <a:pPr marL="457200" indent="-457200">
              <a:buFont typeface="+mj-lt"/>
              <a:buAutoNum type="arabicPeriod" startAt="10"/>
            </a:pPr>
            <a:endParaRPr lang="en-US" dirty="0"/>
          </a:p>
          <a:p>
            <a:pPr marL="0" indent="0">
              <a:buNone/>
            </a:pPr>
            <a:r>
              <a:rPr lang="en-US" dirty="0"/>
              <a:t> </a:t>
            </a:r>
          </a:p>
          <a:p>
            <a:endParaRPr lang="en-US" dirty="0"/>
          </a:p>
          <a:p>
            <a:endParaRPr lang="en-US" dirty="0"/>
          </a:p>
          <a:p>
            <a:endParaRPr lang="en-US" dirty="0"/>
          </a:p>
          <a:p>
            <a:endParaRPr lang="en-US" dirty="0"/>
          </a:p>
          <a:p>
            <a:pPr marL="457200" lvl="1" indent="0">
              <a:buNone/>
            </a:pPr>
            <a:r>
              <a:rPr lang="en-US" dirty="0"/>
              <a:t/>
            </a:r>
            <a:br>
              <a:rPr lang="en-US" dirty="0"/>
            </a:br>
            <a:r>
              <a:rPr lang="en-US" dirty="0"/>
              <a:t> </a:t>
            </a:r>
            <a:br>
              <a:rPr lang="en-US" dirty="0"/>
            </a:br>
            <a:endParaRPr lang="en-US" b="1" dirty="0">
              <a:latin typeface="Times New Roman Bold" panose="02020503050405090304" charset="0"/>
              <a:cs typeface="Times New Roman Bold" panose="02020503050405090304" charset="0"/>
            </a:endParaRPr>
          </a:p>
        </p:txBody>
      </p:sp>
      <p:sp>
        <p:nvSpPr>
          <p:cNvPr id="6" name="Slide Number Placeholder 5"/>
          <p:cNvSpPr>
            <a:spLocks noGrp="1"/>
          </p:cNvSpPr>
          <p:nvPr>
            <p:ph type="sldNum" sz="quarter" idx="12"/>
          </p:nvPr>
        </p:nvSpPr>
        <p:spPr/>
        <p:txBody>
          <a:bodyPr/>
          <a:lstStyle/>
          <a:p>
            <a:fld id="{8BD8F058-9003-4658-AA47-7D4800AF7EA2}" type="slidenum">
              <a:rPr lang="en-US"/>
              <a:t>9</a:t>
            </a:fld>
            <a:endParaRPr lang="en-US"/>
          </a:p>
        </p:txBody>
      </p:sp>
    </p:spTree>
    <p:extLst>
      <p:ext uri="{BB962C8B-B14F-4D97-AF65-F5344CB8AC3E}">
        <p14:creationId xmlns:p14="http://schemas.microsoft.com/office/powerpoint/2010/main" val="25766099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1616</TotalTime>
  <Words>3339</Words>
  <Application>Microsoft Office PowerPoint</Application>
  <PresentationFormat>On-screen Show (4:3)</PresentationFormat>
  <Paragraphs>490</Paragraphs>
  <Slides>54</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54</vt:i4>
      </vt:variant>
    </vt:vector>
  </HeadingPairs>
  <TitlesOfParts>
    <vt:vector size="61" baseType="lpstr">
      <vt:lpstr>MS PGothic</vt:lpstr>
      <vt:lpstr>Arial</vt:lpstr>
      <vt:lpstr>Calibri</vt:lpstr>
      <vt:lpstr>Times New Roman</vt:lpstr>
      <vt:lpstr>Times New Roman Bold</vt:lpstr>
      <vt:lpstr>Wingdings</vt:lpstr>
      <vt:lpstr>Office Theme</vt:lpstr>
      <vt:lpstr>PowerPoint Presentation</vt:lpstr>
      <vt:lpstr>Agile Model</vt:lpstr>
      <vt:lpstr> Agile Development Methodology</vt:lpstr>
      <vt:lpstr>Effectiveness of Communication Modes</vt:lpstr>
      <vt:lpstr>Agile Model</vt:lpstr>
      <vt:lpstr>Agile Process Methodology</vt:lpstr>
      <vt:lpstr>Agile Principles</vt:lpstr>
      <vt:lpstr>Agile Principles (contd.)</vt:lpstr>
      <vt:lpstr>Agile Principles (contd.)</vt:lpstr>
      <vt:lpstr>Key Agile Concepts</vt:lpstr>
      <vt:lpstr>Key Agile Concepts</vt:lpstr>
      <vt:lpstr>Agile Development</vt:lpstr>
      <vt:lpstr>Adaptive Software Development</vt:lpstr>
      <vt:lpstr>ASD Life Cycle</vt:lpstr>
      <vt:lpstr>ASD Life Cycle - Speculation</vt:lpstr>
      <vt:lpstr>ASD Life Cycle - Speculation</vt:lpstr>
      <vt:lpstr>ASD Life Cycle - Speculation</vt:lpstr>
      <vt:lpstr>ASD Life Cycle - Collaboration</vt:lpstr>
      <vt:lpstr>ASD Life Cycle - Learning</vt:lpstr>
      <vt:lpstr>SCRUM</vt:lpstr>
      <vt:lpstr>SCRUM (contd.)</vt:lpstr>
      <vt:lpstr>People &amp; Parts of Scrum Framework</vt:lpstr>
      <vt:lpstr>Scrum Roles</vt:lpstr>
      <vt:lpstr>Scrum Roles (contd.)</vt:lpstr>
      <vt:lpstr>Events in Scrum</vt:lpstr>
      <vt:lpstr>Events in Scrum (contd.)</vt:lpstr>
      <vt:lpstr>Scrum Artifacts</vt:lpstr>
      <vt:lpstr>Scrum Artifacts (contd.)</vt:lpstr>
      <vt:lpstr>Scrum Framework</vt:lpstr>
      <vt:lpstr>Scrum Framework (contd.)</vt:lpstr>
      <vt:lpstr>Scrum Framework (contd.)</vt:lpstr>
      <vt:lpstr>Extreme Programming (XP)</vt:lpstr>
      <vt:lpstr>XP Values</vt:lpstr>
      <vt:lpstr>XP Values (contd.)</vt:lpstr>
      <vt:lpstr>XP Values (contd.)</vt:lpstr>
      <vt:lpstr>Why is it called Extreme</vt:lpstr>
      <vt:lpstr>Why is it called Extreme</vt:lpstr>
      <vt:lpstr>XP Practices</vt:lpstr>
      <vt:lpstr>XP Practices (contd.)</vt:lpstr>
      <vt:lpstr>XP Practices (contd.)</vt:lpstr>
      <vt:lpstr>XP Practices (contd.)</vt:lpstr>
      <vt:lpstr>XP Practices (contd.)</vt:lpstr>
      <vt:lpstr>XP Practices (contd.)</vt:lpstr>
      <vt:lpstr>XP Practices (contd.)</vt:lpstr>
      <vt:lpstr>XP Practices (contd.)</vt:lpstr>
      <vt:lpstr>XP Practices (contd.)</vt:lpstr>
      <vt:lpstr>XP Practices (contd.)</vt:lpstr>
      <vt:lpstr>XP Practices (contd.)</vt:lpstr>
      <vt:lpstr>XP Practices (contd.)</vt:lpstr>
      <vt:lpstr>XP Lifecycle</vt:lpstr>
      <vt:lpstr>XP Advantages</vt:lpstr>
      <vt:lpstr>XP Disadvantages</vt:lpstr>
      <vt:lpstr>Practice Questions</vt:lpstr>
      <vt:lpstr>PowerPoint Presentation</vt:lpstr>
    </vt:vector>
  </TitlesOfParts>
  <Company>CCC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ABC</dc:creator>
  <cp:lastModifiedBy>DELL</cp:lastModifiedBy>
  <cp:revision>1729</cp:revision>
  <dcterms:created xsi:type="dcterms:W3CDTF">2021-07-05T10:09:00Z</dcterms:created>
  <dcterms:modified xsi:type="dcterms:W3CDTF">2024-01-24T15:25:56Z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1033-11.2.0.10463</vt:lpwstr>
  </property>
  <property fmtid="{D5CDD505-2E9C-101B-9397-08002B2CF9AE}" pid="3" name="ICV">
    <vt:lpwstr>C66E8A929365439D9183C5235316B3C9</vt:lpwstr>
  </property>
</Properties>
</file>