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3333" autoAdjust="0"/>
  </p:normalViewPr>
  <p:slideViewPr>
    <p:cSldViewPr snapToGrid="0" snapToObjects="1">
      <p:cViewPr varScale="1">
        <p:scale>
          <a:sx n="52" d="100"/>
          <a:sy n="52" d="100"/>
        </p:scale>
        <p:origin x="8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09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64037" y="1581269"/>
            <a:ext cx="7415927" cy="21293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8384"/>
              </a:lnSpc>
              <a:buNone/>
            </a:pPr>
            <a:r>
              <a:rPr lang="en-US" sz="6707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Introduction To Node.Js</a:t>
            </a:r>
            <a:endParaRPr lang="en-US" sz="670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4"/>
          <p:cNvSpPr/>
          <p:nvPr/>
        </p:nvSpPr>
        <p:spPr>
          <a:xfrm>
            <a:off x="864037" y="6234827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708B3-CD1A-0C71-5BA5-1B4A809437EE}"/>
              </a:ext>
            </a:extLst>
          </p:cNvPr>
          <p:cNvSpPr txBox="1"/>
          <p:nvPr/>
        </p:nvSpPr>
        <p:spPr>
          <a:xfrm>
            <a:off x="1061502" y="4326373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Created in 2009 by Ryan Dahl, this JavaScript runtime environment is popular for developing scalable network applications and server-side scripts.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905714"/>
            <a:ext cx="8415218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00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Common Response Methods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64037" y="3170992"/>
            <a:ext cx="6327815" cy="1453039"/>
          </a:xfrm>
          <a:prstGeom prst="roundRect">
            <a:avLst>
              <a:gd name="adj" fmla="val 7646"/>
            </a:avLst>
          </a:prstGeom>
          <a:solidFill>
            <a:srgbClr val="E3E4E8"/>
          </a:solidFill>
          <a:ln w="15240">
            <a:solidFill>
              <a:srgbClr val="C9CACE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126093" y="34330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res.send()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1126093" y="3966924"/>
            <a:ext cx="580370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Sends a string, buffer, object, or array.</a:t>
            </a:r>
            <a:endParaRPr lang="en-US" sz="1944" dirty="0"/>
          </a:p>
        </p:txBody>
      </p:sp>
      <p:sp>
        <p:nvSpPr>
          <p:cNvPr id="8" name="Shape 5"/>
          <p:cNvSpPr/>
          <p:nvPr/>
        </p:nvSpPr>
        <p:spPr>
          <a:xfrm>
            <a:off x="7438668" y="3170992"/>
            <a:ext cx="6327815" cy="1453039"/>
          </a:xfrm>
          <a:prstGeom prst="roundRect">
            <a:avLst>
              <a:gd name="adj" fmla="val 7646"/>
            </a:avLst>
          </a:prstGeom>
          <a:solidFill>
            <a:srgbClr val="E3E4E8"/>
          </a:solidFill>
          <a:ln w="15240">
            <a:solidFill>
              <a:srgbClr val="C9CAC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700724" y="343304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res.json()</a:t>
            </a:r>
            <a:endParaRPr lang="en-US" sz="2430" dirty="0"/>
          </a:p>
        </p:txBody>
      </p:sp>
      <p:sp>
        <p:nvSpPr>
          <p:cNvPr id="10" name="Text 7"/>
          <p:cNvSpPr/>
          <p:nvPr/>
        </p:nvSpPr>
        <p:spPr>
          <a:xfrm>
            <a:off x="7700724" y="3966924"/>
            <a:ext cx="580370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Sends a JSON response.</a:t>
            </a:r>
            <a:endParaRPr lang="en-US" sz="1944" dirty="0"/>
          </a:p>
        </p:txBody>
      </p:sp>
      <p:sp>
        <p:nvSpPr>
          <p:cNvPr id="11" name="Shape 8"/>
          <p:cNvSpPr/>
          <p:nvPr/>
        </p:nvSpPr>
        <p:spPr>
          <a:xfrm>
            <a:off x="864037" y="4870847"/>
            <a:ext cx="6327815" cy="1453039"/>
          </a:xfrm>
          <a:prstGeom prst="roundRect">
            <a:avLst>
              <a:gd name="adj" fmla="val 7646"/>
            </a:avLst>
          </a:prstGeom>
          <a:solidFill>
            <a:srgbClr val="E3E4E8"/>
          </a:solidFill>
          <a:ln w="15240">
            <a:solidFill>
              <a:srgbClr val="C9CAC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126093" y="513290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res.sendFile()</a:t>
            </a:r>
            <a:endParaRPr lang="en-US" sz="2430" dirty="0"/>
          </a:p>
        </p:txBody>
      </p:sp>
      <p:sp>
        <p:nvSpPr>
          <p:cNvPr id="13" name="Text 10"/>
          <p:cNvSpPr/>
          <p:nvPr/>
        </p:nvSpPr>
        <p:spPr>
          <a:xfrm>
            <a:off x="1126093" y="5666780"/>
            <a:ext cx="580370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Sends a file from the file system.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7438668" y="4870847"/>
            <a:ext cx="6327815" cy="1453039"/>
          </a:xfrm>
          <a:prstGeom prst="roundRect">
            <a:avLst>
              <a:gd name="adj" fmla="val 7646"/>
            </a:avLst>
          </a:prstGeom>
          <a:solidFill>
            <a:srgbClr val="E3E4E8"/>
          </a:solidFill>
          <a:ln w="15240">
            <a:solidFill>
              <a:srgbClr val="C9CACE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700724" y="513290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res.render()</a:t>
            </a:r>
            <a:endParaRPr lang="en-US" sz="2430" dirty="0"/>
          </a:p>
        </p:txBody>
      </p:sp>
      <p:sp>
        <p:nvSpPr>
          <p:cNvPr id="16" name="Text 13"/>
          <p:cNvSpPr/>
          <p:nvPr/>
        </p:nvSpPr>
        <p:spPr>
          <a:xfrm>
            <a:off x="7700724" y="5666780"/>
            <a:ext cx="580370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Renders a view file.</a:t>
            </a:r>
            <a:endParaRPr lang="en-US" sz="1944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2357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729496"/>
            <a:ext cx="10963156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Routing And Middleware In </a:t>
            </a:r>
            <a:r>
              <a:rPr lang="en-US" sz="4860" b="1" dirty="0" err="1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Express.Js</a:t>
            </a: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1994773"/>
            <a:ext cx="6266021" cy="38726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61760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Route Handlers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6709886"/>
            <a:ext cx="6266021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Create route handlers for different HTTP methods.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 rotWithShape="1">
          <a:blip r:embed="rId5"/>
          <a:srcRect t="6087"/>
          <a:stretch/>
        </p:blipFill>
        <p:spPr>
          <a:xfrm>
            <a:off x="7453431" y="2089428"/>
            <a:ext cx="6266021" cy="377797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00342" y="617601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Middleware System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7500342" y="6709886"/>
            <a:ext cx="6266021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Perform tasks such as parsing request bodies, logging requests, and handling errors.</a:t>
            </a:r>
            <a:endParaRPr lang="en-US" sz="1944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672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139196" y="521137"/>
            <a:ext cx="4810720" cy="5920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663"/>
              </a:lnSpc>
              <a:buNone/>
            </a:pPr>
            <a:r>
              <a:rPr lang="en-US" sz="400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Event Loop In Node.Js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404467" y="1492210"/>
            <a:ext cx="37862" cy="6217325"/>
          </a:xfrm>
          <a:prstGeom prst="roundRect">
            <a:avLst>
              <a:gd name="adj" fmla="val 225237"/>
            </a:avLst>
          </a:prstGeom>
          <a:solidFill>
            <a:srgbClr val="C9CACE"/>
          </a:solidFill>
          <a:ln/>
        </p:spPr>
      </p:sp>
      <p:sp>
        <p:nvSpPr>
          <p:cNvPr id="6" name="Shape 3"/>
          <p:cNvSpPr/>
          <p:nvPr/>
        </p:nvSpPr>
        <p:spPr>
          <a:xfrm>
            <a:off x="2636580" y="1899523"/>
            <a:ext cx="663178" cy="37862"/>
          </a:xfrm>
          <a:prstGeom prst="roundRect">
            <a:avLst>
              <a:gd name="adj" fmla="val 225237"/>
            </a:avLst>
          </a:prstGeom>
          <a:solidFill>
            <a:srgbClr val="C9CACE"/>
          </a:solidFill>
          <a:ln/>
        </p:spPr>
      </p:sp>
      <p:sp>
        <p:nvSpPr>
          <p:cNvPr id="7" name="Shape 4"/>
          <p:cNvSpPr/>
          <p:nvPr/>
        </p:nvSpPr>
        <p:spPr>
          <a:xfrm>
            <a:off x="2210217" y="1705332"/>
            <a:ext cx="426363" cy="426363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368332" y="1776293"/>
            <a:ext cx="110014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223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238" dirty="0"/>
          </a:p>
        </p:txBody>
      </p:sp>
      <p:sp>
        <p:nvSpPr>
          <p:cNvPr id="9" name="Text 6"/>
          <p:cNvSpPr/>
          <p:nvPr/>
        </p:nvSpPr>
        <p:spPr>
          <a:xfrm>
            <a:off x="3465671" y="1681639"/>
            <a:ext cx="2368748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Timers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3465671" y="2091452"/>
            <a:ext cx="9025414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Set timeouts and intervals.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2636580" y="3180874"/>
            <a:ext cx="663178" cy="37862"/>
          </a:xfrm>
          <a:prstGeom prst="roundRect">
            <a:avLst>
              <a:gd name="adj" fmla="val 225237"/>
            </a:avLst>
          </a:prstGeom>
          <a:solidFill>
            <a:srgbClr val="C9CACE"/>
          </a:solidFill>
          <a:ln/>
        </p:spPr>
      </p:sp>
      <p:sp>
        <p:nvSpPr>
          <p:cNvPr id="12" name="Shape 9"/>
          <p:cNvSpPr/>
          <p:nvPr/>
        </p:nvSpPr>
        <p:spPr>
          <a:xfrm>
            <a:off x="2210217" y="2986683"/>
            <a:ext cx="426363" cy="426363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344162" y="3057644"/>
            <a:ext cx="158353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223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238" dirty="0"/>
          </a:p>
        </p:txBody>
      </p:sp>
      <p:sp>
        <p:nvSpPr>
          <p:cNvPr id="14" name="Text 11"/>
          <p:cNvSpPr/>
          <p:nvPr/>
        </p:nvSpPr>
        <p:spPr>
          <a:xfrm>
            <a:off x="3465671" y="2962989"/>
            <a:ext cx="2368748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I/O Callbacks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3465671" y="3372803"/>
            <a:ext cx="9025414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Handle asynchronous I/O operations.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2636580" y="4462224"/>
            <a:ext cx="663178" cy="37862"/>
          </a:xfrm>
          <a:prstGeom prst="roundRect">
            <a:avLst>
              <a:gd name="adj" fmla="val 225237"/>
            </a:avLst>
          </a:prstGeom>
          <a:solidFill>
            <a:srgbClr val="C9CACE"/>
          </a:solidFill>
          <a:ln/>
        </p:spPr>
      </p:sp>
      <p:sp>
        <p:nvSpPr>
          <p:cNvPr id="17" name="Shape 14"/>
          <p:cNvSpPr/>
          <p:nvPr/>
        </p:nvSpPr>
        <p:spPr>
          <a:xfrm>
            <a:off x="2210217" y="4268033"/>
            <a:ext cx="426363" cy="426363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341066" y="4338995"/>
            <a:ext cx="164663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223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238" dirty="0"/>
          </a:p>
        </p:txBody>
      </p:sp>
      <p:sp>
        <p:nvSpPr>
          <p:cNvPr id="19" name="Text 16"/>
          <p:cNvSpPr/>
          <p:nvPr/>
        </p:nvSpPr>
        <p:spPr>
          <a:xfrm>
            <a:off x="3465671" y="4244340"/>
            <a:ext cx="2368748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Poll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3465671" y="4654153"/>
            <a:ext cx="9025414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Wait for I/O events.</a:t>
            </a:r>
            <a:endParaRPr lang="en-US" sz="2000" dirty="0"/>
          </a:p>
        </p:txBody>
      </p:sp>
      <p:sp>
        <p:nvSpPr>
          <p:cNvPr id="21" name="Shape 18"/>
          <p:cNvSpPr/>
          <p:nvPr/>
        </p:nvSpPr>
        <p:spPr>
          <a:xfrm>
            <a:off x="2636580" y="5743575"/>
            <a:ext cx="663178" cy="37862"/>
          </a:xfrm>
          <a:prstGeom prst="roundRect">
            <a:avLst>
              <a:gd name="adj" fmla="val 225237"/>
            </a:avLst>
          </a:prstGeom>
          <a:solidFill>
            <a:srgbClr val="C9CACE"/>
          </a:solidFill>
          <a:ln/>
        </p:spPr>
      </p:sp>
      <p:sp>
        <p:nvSpPr>
          <p:cNvPr id="22" name="Shape 19"/>
          <p:cNvSpPr/>
          <p:nvPr/>
        </p:nvSpPr>
        <p:spPr>
          <a:xfrm>
            <a:off x="2210217" y="5549384"/>
            <a:ext cx="426363" cy="426363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23" name="Text 20"/>
          <p:cNvSpPr/>
          <p:nvPr/>
        </p:nvSpPr>
        <p:spPr>
          <a:xfrm>
            <a:off x="2335947" y="5620345"/>
            <a:ext cx="174903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223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4</a:t>
            </a:r>
            <a:endParaRPr lang="en-US" sz="2238" dirty="0"/>
          </a:p>
        </p:txBody>
      </p:sp>
      <p:sp>
        <p:nvSpPr>
          <p:cNvPr id="24" name="Text 21"/>
          <p:cNvSpPr/>
          <p:nvPr/>
        </p:nvSpPr>
        <p:spPr>
          <a:xfrm>
            <a:off x="3465671" y="5525691"/>
            <a:ext cx="2368748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Check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2"/>
          <p:cNvSpPr/>
          <p:nvPr/>
        </p:nvSpPr>
        <p:spPr>
          <a:xfrm>
            <a:off x="3465671" y="5935504"/>
            <a:ext cx="9025414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Execute callbacks after I/O events.</a:t>
            </a:r>
            <a:endParaRPr lang="en-US" sz="2000" dirty="0"/>
          </a:p>
        </p:txBody>
      </p:sp>
      <p:sp>
        <p:nvSpPr>
          <p:cNvPr id="26" name="Shape 23"/>
          <p:cNvSpPr/>
          <p:nvPr/>
        </p:nvSpPr>
        <p:spPr>
          <a:xfrm>
            <a:off x="2636580" y="7024926"/>
            <a:ext cx="663178" cy="37862"/>
          </a:xfrm>
          <a:prstGeom prst="roundRect">
            <a:avLst>
              <a:gd name="adj" fmla="val 225237"/>
            </a:avLst>
          </a:prstGeom>
          <a:solidFill>
            <a:srgbClr val="C9CACE"/>
          </a:solidFill>
          <a:ln/>
        </p:spPr>
      </p:sp>
      <p:sp>
        <p:nvSpPr>
          <p:cNvPr id="27" name="Shape 24"/>
          <p:cNvSpPr/>
          <p:nvPr/>
        </p:nvSpPr>
        <p:spPr>
          <a:xfrm>
            <a:off x="2210217" y="6830735"/>
            <a:ext cx="426363" cy="426363"/>
          </a:xfrm>
          <a:prstGeom prst="roundRect">
            <a:avLst>
              <a:gd name="adj" fmla="val 20002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28" name="Text 25"/>
          <p:cNvSpPr/>
          <p:nvPr/>
        </p:nvSpPr>
        <p:spPr>
          <a:xfrm>
            <a:off x="2340828" y="6901696"/>
            <a:ext cx="165140" cy="2843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238"/>
              </a:lnSpc>
              <a:buNone/>
            </a:pPr>
            <a:r>
              <a:rPr lang="en-US" sz="2238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5</a:t>
            </a:r>
            <a:endParaRPr lang="en-US" sz="2238" dirty="0"/>
          </a:p>
        </p:txBody>
      </p:sp>
      <p:sp>
        <p:nvSpPr>
          <p:cNvPr id="29" name="Text 26"/>
          <p:cNvSpPr/>
          <p:nvPr/>
        </p:nvSpPr>
        <p:spPr>
          <a:xfrm>
            <a:off x="3465671" y="6807041"/>
            <a:ext cx="2368748" cy="2961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32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Close Callbacks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7"/>
          <p:cNvSpPr/>
          <p:nvPr/>
        </p:nvSpPr>
        <p:spPr>
          <a:xfrm>
            <a:off x="3465671" y="7216854"/>
            <a:ext cx="9025414" cy="303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388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Handle closing of resources.</a:t>
            </a:r>
            <a:endParaRPr lang="en-US" sz="2000" dirty="0"/>
          </a:p>
        </p:txBody>
      </p:sp>
      <p:pic>
        <p:nvPicPr>
          <p:cNvPr id="32" name="nodejs2.png" descr="nodejs2.png">
            <a:extLst>
              <a:ext uri="{FF2B5EF4-FFF2-40B4-BE49-F238E27FC236}">
                <a16:creationId xmlns:a16="http://schemas.microsoft.com/office/drawing/2014/main" id="{8C20247F-F8A1-50C6-30D7-FAD8008EC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0789" y="2962989"/>
            <a:ext cx="8403240" cy="43371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952262"/>
            <a:ext cx="1066621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Threads And Concurrency In Node.Js</a:t>
            </a: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879277" y="5848945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966B2A-7931-F3B2-C9F1-16A03037F6C9}"/>
              </a:ext>
            </a:extLst>
          </p:cNvPr>
          <p:cNvSpPr/>
          <p:nvPr/>
        </p:nvSpPr>
        <p:spPr>
          <a:xfrm>
            <a:off x="531341" y="2174789"/>
            <a:ext cx="13814854" cy="5857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0" i="0" dirty="0">
              <a:solidFill>
                <a:schemeClr val="tx1"/>
              </a:solidFill>
              <a:effectLst/>
              <a:latin typeface="Poppins" panose="00000500000000000000" pitchFamily="2" charset="0"/>
            </a:endParaRPr>
          </a:p>
          <a:p>
            <a:endParaRPr lang="en-US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Requests</a:t>
            </a:r>
          </a:p>
          <a:p>
            <a:pPr algn="ctr"/>
            <a:endParaRPr lang="en-US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8E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Event-driven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tx1"/>
              </a:solidFill>
              <a:effectLst/>
              <a:highlight>
                <a:srgbClr val="F5F5F5"/>
              </a:highlight>
              <a:latin typeface="Poppins" panose="00000500000000000000" pitchFamily="2" charset="0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</a:rPr>
              <a:t>	Node.js uses a single thread to manage multiple connections through asynchronous I/O.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8E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Context Switching</a:t>
            </a:r>
            <a:endParaRPr lang="en-US" sz="2000" b="1" dirty="0">
              <a:solidFill>
                <a:srgbClr val="08E0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8E092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</a:rPr>
              <a:t>	No contention and no context switches, thus more efficient.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8E092"/>
              </a:solidFill>
              <a:effectLst/>
              <a:latin typeface="Poppins" panose="00000500000000000000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8E09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2000" b="1" dirty="0">
              <a:solidFill>
                <a:srgbClr val="08E09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800" i="0" dirty="0">
              <a:solidFill>
                <a:srgbClr val="08E092"/>
              </a:solidFill>
              <a:effectLst/>
              <a:latin typeface="Poppins" panose="00000500000000000000" pitchFamily="2" charset="0"/>
            </a:endParaRPr>
          </a:p>
          <a:p>
            <a:pPr algn="l"/>
            <a:r>
              <a:rPr lang="en-US" sz="2000" b="0" i="0" dirty="0">
                <a:solidFill>
                  <a:schemeClr val="tx1"/>
                </a:solidFill>
                <a:effectLst/>
              </a:rPr>
              <a:t>	Multithreading environments often block requests, whereas Node.js processes the next event using queues.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Poppins" panose="00000500000000000000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21637" y="1625918"/>
            <a:ext cx="817828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The Architecture Of </a:t>
            </a:r>
            <a:r>
              <a:rPr lang="en-US" sz="4860" b="1" dirty="0" err="1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Node.Js</a:t>
            </a: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4521637" y="304538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15240">
            <a:solidFill>
              <a:srgbClr val="C9CACE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727615" y="3137892"/>
            <a:ext cx="143351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916" dirty="0"/>
          </a:p>
        </p:txBody>
      </p:sp>
      <p:sp>
        <p:nvSpPr>
          <p:cNvPr id="8" name="Text 4"/>
          <p:cNvSpPr/>
          <p:nvPr/>
        </p:nvSpPr>
        <p:spPr>
          <a:xfrm>
            <a:off x="5323880" y="3045381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V8 JavaScript Engine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5323880" y="3579257"/>
            <a:ext cx="36967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Built on Google's V8 engine which translates JavaScript code into machine code.</a:t>
            </a:r>
            <a:endParaRPr lang="en-US" sz="2000" dirty="0"/>
          </a:p>
        </p:txBody>
      </p:sp>
      <p:sp>
        <p:nvSpPr>
          <p:cNvPr id="10" name="Shape 6"/>
          <p:cNvSpPr/>
          <p:nvPr/>
        </p:nvSpPr>
        <p:spPr>
          <a:xfrm>
            <a:off x="9267468" y="3045381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15240">
            <a:solidFill>
              <a:srgbClr val="C9CAC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442013" y="3137892"/>
            <a:ext cx="206335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916" dirty="0"/>
          </a:p>
        </p:txBody>
      </p:sp>
      <p:sp>
        <p:nvSpPr>
          <p:cNvPr id="12" name="Text 8"/>
          <p:cNvSpPr/>
          <p:nvPr/>
        </p:nvSpPr>
        <p:spPr>
          <a:xfrm>
            <a:off x="10069711" y="3045381"/>
            <a:ext cx="3696772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Event-driven, Non-blocking I/O Model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10069711" y="3965019"/>
            <a:ext cx="3696772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Enables Node.js to handle a large number of concurrent connections efficiently.</a:t>
            </a:r>
            <a:endParaRPr lang="en-US" sz="2000" dirty="0"/>
          </a:p>
        </p:txBody>
      </p:sp>
      <p:sp>
        <p:nvSpPr>
          <p:cNvPr id="14" name="Shape 10"/>
          <p:cNvSpPr/>
          <p:nvPr/>
        </p:nvSpPr>
        <p:spPr>
          <a:xfrm>
            <a:off x="4521637" y="5674638"/>
            <a:ext cx="555427" cy="555427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15240">
            <a:solidFill>
              <a:srgbClr val="C9CAC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4692134" y="5767149"/>
            <a:ext cx="214432" cy="37028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16"/>
              </a:lnSpc>
              <a:buNone/>
            </a:pPr>
            <a:r>
              <a:rPr lang="en-US" sz="2916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916" dirty="0"/>
          </a:p>
        </p:txBody>
      </p:sp>
      <p:sp>
        <p:nvSpPr>
          <p:cNvPr id="16" name="Text 12"/>
          <p:cNvSpPr/>
          <p:nvPr/>
        </p:nvSpPr>
        <p:spPr>
          <a:xfrm>
            <a:off x="5323880" y="5674638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Event Loop</a:t>
            </a:r>
            <a:endParaRPr lang="en-US" sz="243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3"/>
          <p:cNvSpPr/>
          <p:nvPr/>
        </p:nvSpPr>
        <p:spPr>
          <a:xfrm>
            <a:off x="5323880" y="6208514"/>
            <a:ext cx="844248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Monitors and processes I/O operations to maintain application responsiveness.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938100" y="1799035"/>
            <a:ext cx="846153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		Blocking Vs Non-Blocking I/O</a:t>
            </a: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812613" y="341744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80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Blocking I/O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722218" y="4040625"/>
            <a:ext cx="6150054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Program waits until the operation completes.</a:t>
            </a:r>
          </a:p>
          <a:p>
            <a:pPr marL="0" indent="0">
              <a:lnSpc>
                <a:spcPts val="3110"/>
              </a:lnSpc>
              <a:buNone/>
            </a:pPr>
            <a:endParaRPr lang="en-US" sz="2000" dirty="0">
              <a:solidFill>
                <a:srgbClr val="5B5F71"/>
              </a:solidFill>
              <a:ea typeface="Instrument Sans" pitchFamily="34" charset="-122"/>
            </a:endParaRPr>
          </a:p>
        </p:txBody>
      </p:sp>
      <p:sp>
        <p:nvSpPr>
          <p:cNvPr id="7" name="Text 4"/>
          <p:cNvSpPr/>
          <p:nvPr/>
        </p:nvSpPr>
        <p:spPr>
          <a:xfrm>
            <a:off x="9947000" y="3417449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80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Non-blocking I/O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8740774" y="4087893"/>
            <a:ext cx="6150054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Node.js handles I/O operations without blocking the </a:t>
            </a:r>
          </a:p>
          <a:p>
            <a:pPr marL="0" indent="0">
              <a:lnSpc>
                <a:spcPts val="3110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main execution thread.</a:t>
            </a:r>
            <a:endParaRPr lang="en-US" sz="2000" dirty="0"/>
          </a:p>
        </p:txBody>
      </p:sp>
      <p:pic>
        <p:nvPicPr>
          <p:cNvPr id="1026" name="Picture 2" descr="Image result for blocking /none blocking images node">
            <a:extLst>
              <a:ext uri="{FF2B5EF4-FFF2-40B4-BE49-F238E27FC236}">
                <a16:creationId xmlns:a16="http://schemas.microsoft.com/office/drawing/2014/main" id="{07B24ECE-A246-D68E-AC0A-756D9E7C8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2980340" y="2980342"/>
            <a:ext cx="8229600" cy="2268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221395"/>
            <a:ext cx="14630400" cy="8229600"/>
          </a:xfrm>
          <a:prstGeom prst="roundRect">
            <a:avLst>
              <a:gd name="adj" fmla="val 2700"/>
            </a:avLst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1020393" y="1248251"/>
            <a:ext cx="1122176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The File System (Fs) Module In </a:t>
            </a:r>
            <a:r>
              <a:rPr lang="en-US" sz="4860" b="1" dirty="0" err="1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Node.Js</a:t>
            </a:r>
            <a:endParaRPr lang="en-US" sz="4860" b="1" dirty="0">
              <a:solidFill>
                <a:srgbClr val="5B5F72"/>
              </a:solidFill>
              <a:latin typeface="Times New Roman" panose="02020603050405020304" pitchFamily="18" charset="0"/>
              <a:ea typeface="Instrument Sans" pitchFamily="34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ts val="6075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cs typeface="Times New Roman" panose="02020603050405020304" pitchFamily="18" charset="0"/>
              </a:rPr>
              <a:t>Allows reading, writing, deleting, and managing files and directories.</a:t>
            </a:r>
          </a:p>
        </p:txBody>
      </p:sp>
      <p:sp>
        <p:nvSpPr>
          <p:cNvPr id="7" name="Shape 3"/>
          <p:cNvSpPr/>
          <p:nvPr/>
        </p:nvSpPr>
        <p:spPr>
          <a:xfrm>
            <a:off x="874048" y="3805881"/>
            <a:ext cx="6327815" cy="2065924"/>
          </a:xfrm>
          <a:prstGeom prst="roundRect">
            <a:avLst>
              <a:gd name="adj" fmla="val 12698"/>
            </a:avLst>
          </a:prstGeom>
          <a:solidFill>
            <a:srgbClr val="E3E4E8"/>
          </a:solidFill>
          <a:ln w="15240">
            <a:solidFill>
              <a:srgbClr val="C9CACE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126093" y="4114799"/>
            <a:ext cx="3277791" cy="4427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Synchronous Methods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863917" y="4617324"/>
            <a:ext cx="5803702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Block the event loop until the operation completes.</a:t>
            </a: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fs.readFileSync</a:t>
            </a:r>
            <a:r>
              <a:rPr lang="en-US" sz="2000" dirty="0"/>
              <a:t>() and </a:t>
            </a:r>
            <a:r>
              <a:rPr lang="en-US" sz="2000" dirty="0" err="1"/>
              <a:t>fs.writeFileSync</a:t>
            </a:r>
            <a:r>
              <a:rPr lang="en-US" sz="2000" dirty="0"/>
              <a:t>()</a:t>
            </a:r>
          </a:p>
        </p:txBody>
      </p:sp>
      <p:sp>
        <p:nvSpPr>
          <p:cNvPr id="10" name="Shape 6"/>
          <p:cNvSpPr/>
          <p:nvPr/>
        </p:nvSpPr>
        <p:spPr>
          <a:xfrm>
            <a:off x="7438668" y="3805881"/>
            <a:ext cx="6327815" cy="2065924"/>
          </a:xfrm>
          <a:prstGeom prst="roundRect">
            <a:avLst>
              <a:gd name="adj" fmla="val 6012"/>
            </a:avLst>
          </a:prstGeom>
          <a:solidFill>
            <a:srgbClr val="E3E4E8"/>
          </a:solidFill>
          <a:ln w="15240">
            <a:solidFill>
              <a:srgbClr val="C9CAC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700724" y="4023717"/>
            <a:ext cx="3452217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Asynchronous Methods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7700724" y="4557593"/>
            <a:ext cx="5803702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a typeface="Instrument Sans" pitchFamily="34" charset="-122"/>
                <a:cs typeface="Instrument Sans" pitchFamily="34" charset="-120"/>
              </a:rPr>
              <a:t>Use callbacks or promises to handle the results without blocking the event loop.</a:t>
            </a:r>
          </a:p>
          <a:p>
            <a:pPr marL="342900" indent="-342900">
              <a:lnSpc>
                <a:spcPts val="311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fs.readFile</a:t>
            </a:r>
            <a:r>
              <a:rPr lang="en-US" sz="2000" dirty="0"/>
              <a:t>() and </a:t>
            </a:r>
            <a:r>
              <a:rPr lang="en-US" sz="2000" dirty="0" err="1"/>
              <a:t>fs.writeFile</a:t>
            </a:r>
            <a:r>
              <a:rPr lang="en-US" sz="2000" dirty="0"/>
              <a:t>()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824990"/>
            <a:ext cx="794801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The Http Module In Node.Js</a:t>
            </a: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090267"/>
            <a:ext cx="3225522" cy="9875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110853" y="4448056"/>
            <a:ext cx="273188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HTTP Server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1110853" y="4981932"/>
            <a:ext cx="2731889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Set up an HTTP server.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9559" y="3090267"/>
            <a:ext cx="3225641" cy="98750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36375" y="4448056"/>
            <a:ext cx="273200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Routing Logic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4336375" y="4981932"/>
            <a:ext cx="273200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Define routing logic.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090267"/>
            <a:ext cx="3225522" cy="98750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62017" y="4448056"/>
            <a:ext cx="2731889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Incoming Requests</a:t>
            </a:r>
            <a:endParaRPr lang="en-US" sz="2430" dirty="0"/>
          </a:p>
        </p:txBody>
      </p:sp>
      <p:sp>
        <p:nvSpPr>
          <p:cNvPr id="13" name="Text 7"/>
          <p:cNvSpPr/>
          <p:nvPr/>
        </p:nvSpPr>
        <p:spPr>
          <a:xfrm>
            <a:off x="7562017" y="5367695"/>
            <a:ext cx="2731889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Handle incoming requests.</a:t>
            </a:r>
            <a:endParaRPr lang="en-US" sz="194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0722" y="3090267"/>
            <a:ext cx="3225641" cy="98750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787539" y="4448056"/>
            <a:ext cx="273200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Outgoing Requests</a:t>
            </a:r>
            <a:endParaRPr lang="en-US" sz="2430" dirty="0"/>
          </a:p>
        </p:txBody>
      </p:sp>
      <p:sp>
        <p:nvSpPr>
          <p:cNvPr id="16" name="Text 9"/>
          <p:cNvSpPr/>
          <p:nvPr/>
        </p:nvSpPr>
        <p:spPr>
          <a:xfrm>
            <a:off x="10787539" y="5367695"/>
            <a:ext cx="273200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Fetch data from external sources.</a:t>
            </a:r>
            <a:endParaRPr lang="en-US" sz="1944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64037" y="1997750"/>
            <a:ext cx="762214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Introduction To Express.Js</a:t>
            </a:r>
            <a:endParaRPr lang="en-US" sz="486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3263027"/>
            <a:ext cx="617220" cy="6172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4127063"/>
            <a:ext cx="2947868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Middleware-based Architecture</a:t>
            </a:r>
            <a:endParaRPr lang="en-US" sz="2430" dirty="0"/>
          </a:p>
        </p:txBody>
      </p:sp>
      <p:sp>
        <p:nvSpPr>
          <p:cNvPr id="7" name="Text 3"/>
          <p:cNvSpPr/>
          <p:nvPr/>
        </p:nvSpPr>
        <p:spPr>
          <a:xfrm>
            <a:off x="864037" y="5046702"/>
            <a:ext cx="2947868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Extends and customizes the functionality of applications.</a:t>
            </a:r>
            <a:endParaRPr lang="en-US" sz="1944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2189" y="3263027"/>
            <a:ext cx="617220" cy="61722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182189" y="4127063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Web Servers</a:t>
            </a:r>
            <a:endParaRPr lang="en-US" sz="2430" dirty="0"/>
          </a:p>
        </p:txBody>
      </p:sp>
      <p:sp>
        <p:nvSpPr>
          <p:cNvPr id="10" name="Text 5"/>
          <p:cNvSpPr/>
          <p:nvPr/>
        </p:nvSpPr>
        <p:spPr>
          <a:xfrm>
            <a:off x="4182189" y="4660940"/>
            <a:ext cx="2947868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Quickly set up web servers.</a:t>
            </a:r>
            <a:endParaRPr lang="en-US" sz="1944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0342" y="3263027"/>
            <a:ext cx="617220" cy="617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500342" y="4127063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Routing</a:t>
            </a:r>
            <a:endParaRPr lang="en-US" sz="2430" dirty="0"/>
          </a:p>
        </p:txBody>
      </p:sp>
      <p:sp>
        <p:nvSpPr>
          <p:cNvPr id="13" name="Text 7"/>
          <p:cNvSpPr/>
          <p:nvPr/>
        </p:nvSpPr>
        <p:spPr>
          <a:xfrm>
            <a:off x="7500342" y="4660940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Define routing rules.</a:t>
            </a:r>
            <a:endParaRPr lang="en-US" sz="1944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8495" y="3263027"/>
            <a:ext cx="617220" cy="61722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818495" y="4127063"/>
            <a:ext cx="2947868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Error Handling</a:t>
            </a:r>
            <a:endParaRPr lang="en-US" sz="2430" dirty="0"/>
          </a:p>
        </p:txBody>
      </p:sp>
      <p:sp>
        <p:nvSpPr>
          <p:cNvPr id="16" name="Text 9"/>
          <p:cNvSpPr/>
          <p:nvPr/>
        </p:nvSpPr>
        <p:spPr>
          <a:xfrm>
            <a:off x="10818495" y="4660940"/>
            <a:ext cx="2947868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110"/>
              </a:lnSpc>
              <a:buNone/>
            </a:pPr>
            <a:r>
              <a:rPr lang="en-US" sz="1944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Handle errors.</a:t>
            </a:r>
            <a:endParaRPr lang="en-US" sz="194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3542" y="125279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1136960" y="1337846"/>
            <a:ext cx="8257818" cy="61352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31"/>
              </a:lnSpc>
              <a:buNone/>
            </a:pPr>
            <a:r>
              <a:rPr lang="en-US" sz="3865" b="1" dirty="0">
                <a:solidFill>
                  <a:srgbClr val="5B5F72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Installing And Setting Up Express.Js</a:t>
            </a:r>
            <a:endParaRPr lang="en-US" sz="38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2102525" y="2903838"/>
            <a:ext cx="164068" cy="4785219"/>
          </a:xfrm>
          <a:prstGeom prst="roundRect">
            <a:avLst>
              <a:gd name="adj" fmla="val 225559"/>
            </a:avLst>
          </a:prstGeom>
          <a:solidFill>
            <a:srgbClr val="C9CACE"/>
          </a:solidFill>
          <a:ln/>
        </p:spPr>
      </p:sp>
      <p:sp>
        <p:nvSpPr>
          <p:cNvPr id="7" name="Shape 3"/>
          <p:cNvSpPr/>
          <p:nvPr/>
        </p:nvSpPr>
        <p:spPr>
          <a:xfrm>
            <a:off x="2467808" y="4324886"/>
            <a:ext cx="687110" cy="39172"/>
          </a:xfrm>
          <a:prstGeom prst="roundRect">
            <a:avLst>
              <a:gd name="adj" fmla="val 225559"/>
            </a:avLst>
          </a:prstGeom>
          <a:solidFill>
            <a:srgbClr val="C9CACE"/>
          </a:solidFill>
          <a:ln/>
        </p:spPr>
      </p:sp>
      <p:sp>
        <p:nvSpPr>
          <p:cNvPr id="8" name="Shape 4"/>
          <p:cNvSpPr/>
          <p:nvPr/>
        </p:nvSpPr>
        <p:spPr>
          <a:xfrm>
            <a:off x="2026087" y="4123611"/>
            <a:ext cx="441722" cy="441722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2189917" y="4197191"/>
            <a:ext cx="114062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1</a:t>
            </a:r>
            <a:endParaRPr lang="en-US" sz="2319" dirty="0"/>
          </a:p>
        </p:txBody>
      </p:sp>
      <p:sp>
        <p:nvSpPr>
          <p:cNvPr id="10" name="Text 6"/>
          <p:cNvSpPr/>
          <p:nvPr/>
        </p:nvSpPr>
        <p:spPr>
          <a:xfrm>
            <a:off x="3326844" y="4099084"/>
            <a:ext cx="2454235" cy="3067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Install Express.Js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3326844" y="4523542"/>
            <a:ext cx="9351050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Run npm install express.</a:t>
            </a:r>
            <a:endParaRPr lang="en-US" sz="2000" dirty="0"/>
          </a:p>
        </p:txBody>
      </p:sp>
      <p:sp>
        <p:nvSpPr>
          <p:cNvPr id="12" name="Shape 8"/>
          <p:cNvSpPr/>
          <p:nvPr/>
        </p:nvSpPr>
        <p:spPr>
          <a:xfrm>
            <a:off x="2467808" y="5652433"/>
            <a:ext cx="687110" cy="39172"/>
          </a:xfrm>
          <a:prstGeom prst="roundRect">
            <a:avLst>
              <a:gd name="adj" fmla="val 225559"/>
            </a:avLst>
          </a:prstGeom>
          <a:solidFill>
            <a:srgbClr val="C9CACE"/>
          </a:solidFill>
          <a:ln/>
        </p:spPr>
      </p:sp>
      <p:sp>
        <p:nvSpPr>
          <p:cNvPr id="13" name="Shape 9"/>
          <p:cNvSpPr/>
          <p:nvPr/>
        </p:nvSpPr>
        <p:spPr>
          <a:xfrm>
            <a:off x="2026087" y="5451158"/>
            <a:ext cx="441722" cy="441722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2164913" y="5524738"/>
            <a:ext cx="164068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2</a:t>
            </a:r>
            <a:endParaRPr lang="en-US" sz="2319" dirty="0"/>
          </a:p>
        </p:txBody>
      </p:sp>
      <p:sp>
        <p:nvSpPr>
          <p:cNvPr id="15" name="Text 11"/>
          <p:cNvSpPr/>
          <p:nvPr/>
        </p:nvSpPr>
        <p:spPr>
          <a:xfrm>
            <a:off x="3326844" y="5426631"/>
            <a:ext cx="4204216" cy="3067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Create A New Express.Js Application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/>
          <p:cNvSpPr/>
          <p:nvPr/>
        </p:nvSpPr>
        <p:spPr>
          <a:xfrm>
            <a:off x="3326844" y="5851088"/>
            <a:ext cx="9351050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Require the 'express' module and call the express() function.</a:t>
            </a:r>
            <a:endParaRPr lang="en-US" sz="2000" dirty="0"/>
          </a:p>
        </p:txBody>
      </p:sp>
      <p:sp>
        <p:nvSpPr>
          <p:cNvPr id="17" name="Shape 13"/>
          <p:cNvSpPr/>
          <p:nvPr/>
        </p:nvSpPr>
        <p:spPr>
          <a:xfrm>
            <a:off x="2467808" y="6979980"/>
            <a:ext cx="687110" cy="39172"/>
          </a:xfrm>
          <a:prstGeom prst="roundRect">
            <a:avLst>
              <a:gd name="adj" fmla="val 225559"/>
            </a:avLst>
          </a:prstGeom>
          <a:solidFill>
            <a:srgbClr val="C9CACE"/>
          </a:solidFill>
          <a:ln/>
        </p:spPr>
      </p:sp>
      <p:sp>
        <p:nvSpPr>
          <p:cNvPr id="18" name="Shape 14"/>
          <p:cNvSpPr/>
          <p:nvPr/>
        </p:nvSpPr>
        <p:spPr>
          <a:xfrm>
            <a:off x="2026087" y="6778704"/>
            <a:ext cx="441722" cy="441722"/>
          </a:xfrm>
          <a:prstGeom prst="roundRect">
            <a:avLst>
              <a:gd name="adj" fmla="val 20003"/>
            </a:avLst>
          </a:prstGeom>
          <a:solidFill>
            <a:srgbClr val="E3E4E8"/>
          </a:solidFill>
          <a:ln w="7620">
            <a:solidFill>
              <a:srgbClr val="C9CACE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2161699" y="6852285"/>
            <a:ext cx="170497" cy="2945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19"/>
              </a:lnSpc>
              <a:buNone/>
            </a:pPr>
            <a:r>
              <a:rPr lang="en-US" sz="2319" b="1" dirty="0">
                <a:solidFill>
                  <a:srgbClr val="5B5F71"/>
                </a:solidFill>
                <a:latin typeface="Instrument Sans" pitchFamily="34" charset="0"/>
                <a:ea typeface="Instrument Sans" pitchFamily="34" charset="-122"/>
                <a:cs typeface="Instrument Sans" pitchFamily="34" charset="-120"/>
              </a:rPr>
              <a:t>3</a:t>
            </a:r>
            <a:endParaRPr lang="en-US" sz="2319" dirty="0"/>
          </a:p>
        </p:txBody>
      </p:sp>
      <p:sp>
        <p:nvSpPr>
          <p:cNvPr id="20" name="Text 16"/>
          <p:cNvSpPr/>
          <p:nvPr/>
        </p:nvSpPr>
        <p:spPr>
          <a:xfrm>
            <a:off x="3326844" y="6754177"/>
            <a:ext cx="3569494" cy="30670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16"/>
              </a:lnSpc>
              <a:buNone/>
            </a:pPr>
            <a:r>
              <a:rPr lang="en-US" sz="2400" b="1" dirty="0">
                <a:solidFill>
                  <a:srgbClr val="5B5F71"/>
                </a:solidFill>
                <a:latin typeface="Times New Roman" panose="02020603050405020304" pitchFamily="18" charset="0"/>
                <a:ea typeface="Instrument Sans" pitchFamily="34" charset="-122"/>
                <a:cs typeface="Times New Roman" panose="02020603050405020304" pitchFamily="18" charset="0"/>
              </a:rPr>
              <a:t>Configure Application Settings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7"/>
          <p:cNvSpPr/>
          <p:nvPr/>
        </p:nvSpPr>
        <p:spPr>
          <a:xfrm>
            <a:off x="3326844" y="7178635"/>
            <a:ext cx="9351050" cy="3140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74"/>
              </a:lnSpc>
              <a:buNone/>
            </a:pPr>
            <a:r>
              <a:rPr lang="en-US" sz="2000" dirty="0">
                <a:solidFill>
                  <a:srgbClr val="5B5F71"/>
                </a:solidFill>
                <a:ea typeface="Instrument Sans" pitchFamily="34" charset="-122"/>
                <a:cs typeface="Instrument Sans" pitchFamily="34" charset="-120"/>
              </a:rPr>
              <a:t>Set the port number, view engine, and middleware.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521</Words>
  <Application>Microsoft Office PowerPoint</Application>
  <PresentationFormat>Custom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Instrument Sans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HP</cp:lastModifiedBy>
  <cp:revision>4</cp:revision>
  <dcterms:created xsi:type="dcterms:W3CDTF">2024-06-26T07:59:04Z</dcterms:created>
  <dcterms:modified xsi:type="dcterms:W3CDTF">2024-06-26T09:00:35Z</dcterms:modified>
</cp:coreProperties>
</file>